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48"/>
  </p:notesMasterIdLst>
  <p:handoutMasterIdLst>
    <p:handoutMasterId r:id="rId49"/>
  </p:handoutMasterIdLst>
  <p:sldIdLst>
    <p:sldId id="258" r:id="rId5"/>
    <p:sldId id="284" r:id="rId6"/>
    <p:sldId id="290" r:id="rId7"/>
    <p:sldId id="285" r:id="rId8"/>
    <p:sldId id="554" r:id="rId9"/>
    <p:sldId id="527" r:id="rId10"/>
    <p:sldId id="529" r:id="rId11"/>
    <p:sldId id="523" r:id="rId12"/>
    <p:sldId id="555" r:id="rId13"/>
    <p:sldId id="574" r:id="rId14"/>
    <p:sldId id="512" r:id="rId15"/>
    <p:sldId id="548" r:id="rId16"/>
    <p:sldId id="525" r:id="rId17"/>
    <p:sldId id="547" r:id="rId18"/>
    <p:sldId id="556" r:id="rId19"/>
    <p:sldId id="546" r:id="rId20"/>
    <p:sldId id="534" r:id="rId21"/>
    <p:sldId id="519" r:id="rId22"/>
    <p:sldId id="518" r:id="rId23"/>
    <p:sldId id="549" r:id="rId24"/>
    <p:sldId id="561" r:id="rId25"/>
    <p:sldId id="507" r:id="rId26"/>
    <p:sldId id="575" r:id="rId27"/>
    <p:sldId id="576" r:id="rId28"/>
    <p:sldId id="550" r:id="rId29"/>
    <p:sldId id="293" r:id="rId30"/>
    <p:sldId id="552" r:id="rId31"/>
    <p:sldId id="551" r:id="rId32"/>
    <p:sldId id="553" r:id="rId33"/>
    <p:sldId id="560" r:id="rId34"/>
    <p:sldId id="545" r:id="rId35"/>
    <p:sldId id="535" r:id="rId36"/>
    <p:sldId id="537" r:id="rId37"/>
    <p:sldId id="538" r:id="rId38"/>
    <p:sldId id="539" r:id="rId39"/>
    <p:sldId id="540" r:id="rId40"/>
    <p:sldId id="541" r:id="rId41"/>
    <p:sldId id="542" r:id="rId42"/>
    <p:sldId id="543" r:id="rId43"/>
    <p:sldId id="544" r:id="rId44"/>
    <p:sldId id="286" r:id="rId45"/>
    <p:sldId id="296" r:id="rId46"/>
    <p:sldId id="475"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tsDWNlm1Tzkm2Y3S/RW0A==" hashData="JMGMtaNw3fSrZJqLVjgyLQN+JDjMW3dsQC605owbmixtaFKFXu+XUBejWIGEuNCXjNrLtL8uAJ68Jdt0qLYAeg=="/>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32" clrIdx="1"/>
  <p:cmAuthor id="3" name="Markus Zock"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3A9EE9"/>
    <a:srgbClr val="F0C9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6A673-D7CB-4040-BB21-A4CA5BFB6322}" v="804" dt="2021-04-15T18:12:56.142"/>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86"/>
  </p:normalViewPr>
  <p:slideViewPr>
    <p:cSldViewPr snapToGrid="0" snapToObjects="1">
      <p:cViewPr varScale="1">
        <p:scale>
          <a:sx n="135" d="100"/>
          <a:sy n="135" d="100"/>
        </p:scale>
        <p:origin x="864" y="168"/>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6-17T19:28:15.285" idx="1">
    <p:pos x="10" y="10"/>
    <p:text>Need to list UN Secretariat course in slide "References"? Who are the authors of the course? What year?</p:text>
  </p:cm>
</p:cmLst>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9601-25B3-6846-B8FF-2AE55DF1E711}"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de-DE"/>
        </a:p>
      </dgm:t>
    </dgm:pt>
    <dgm:pt modelId="{633396B4-F8C8-2B4B-89DE-E6B497F018D3}">
      <dgm:prSet phldrT="[Text]" custT="1"/>
      <dgm:spPr/>
      <dgm:t>
        <a:bodyPr/>
        <a:lstStyle/>
        <a:p>
          <a:r>
            <a:rPr lang="de-DE" sz="900" b="1" err="1">
              <a:solidFill>
                <a:schemeClr val="tx1"/>
              </a:solidFill>
              <a:latin typeface="Roboton"/>
              <a:cs typeface="Roboton"/>
            </a:rPr>
            <a:t>Why</a:t>
          </a:r>
          <a:r>
            <a:rPr lang="de-DE" sz="900" b="1">
              <a:solidFill>
                <a:schemeClr val="tx1"/>
              </a:solidFill>
              <a:latin typeface="Roboton"/>
              <a:cs typeface="Roboton"/>
            </a:rPr>
            <a:t>?</a:t>
          </a:r>
        </a:p>
        <a:p>
          <a:pPr rtl="0"/>
          <a:r>
            <a:rPr lang="en-US" sz="900">
              <a:solidFill>
                <a:schemeClr val="tx1"/>
              </a:solidFill>
              <a:effectLst/>
              <a:latin typeface="Roboton"/>
              <a:ea typeface="+mn-ea"/>
              <a:cs typeface="Roboton"/>
            </a:rPr>
            <a:t>The purpose of this activity is to create awareness of </a:t>
          </a:r>
          <a:r>
            <a:rPr lang="en-US" sz="900" u="none">
              <a:latin typeface="Roboton"/>
              <a:cs typeface="Roboton"/>
            </a:rPr>
            <a:t>variety and similarity of</a:t>
          </a:r>
          <a:r>
            <a:rPr lang="en-US" sz="900">
              <a:latin typeface="Roboton"/>
              <a:cs typeface="Roboton"/>
            </a:rPr>
            <a:t> values among participants, to create trust and to introduce participants better to each other.</a:t>
          </a:r>
          <a:endParaRPr lang="de-DE" sz="900">
            <a:solidFill>
              <a:schemeClr val="tx1"/>
            </a:solidFill>
            <a:latin typeface="Roboton"/>
            <a:cs typeface="Roboton"/>
          </a:endParaRPr>
        </a:p>
      </dgm:t>
    </dgm:pt>
    <dgm:pt modelId="{9B90DC77-76A8-0844-9680-ACCCA6F41440}" type="parTrans" cxnId="{F137793D-3C10-7F46-B8B0-B20BB8AF66DB}">
      <dgm:prSet/>
      <dgm:spPr/>
      <dgm:t>
        <a:bodyPr/>
        <a:lstStyle/>
        <a:p>
          <a:endParaRPr lang="de-DE" sz="2000">
            <a:latin typeface="Roboto"/>
            <a:cs typeface="Roboto"/>
          </a:endParaRPr>
        </a:p>
      </dgm:t>
    </dgm:pt>
    <dgm:pt modelId="{760D9D3E-CDD4-2642-8927-8C77C947E078}" type="sibTrans" cxnId="{F137793D-3C10-7F46-B8B0-B20BB8AF66DB}">
      <dgm:prSet/>
      <dgm:spPr/>
      <dgm:t>
        <a:bodyPr/>
        <a:lstStyle/>
        <a:p>
          <a:endParaRPr lang="de-DE" sz="2000">
            <a:latin typeface="Roboto"/>
            <a:cs typeface="Roboto"/>
          </a:endParaRPr>
        </a:p>
      </dgm:t>
    </dgm:pt>
    <dgm:pt modelId="{8F921327-DC82-BE48-B379-C16F95D0145B}">
      <dgm:prSet phldrT="[Text]" custT="1"/>
      <dgm:spPr/>
      <dgm:t>
        <a:bodyPr/>
        <a:lstStyle/>
        <a:p>
          <a:r>
            <a:rPr lang="de-DE" sz="900" b="1">
              <a:latin typeface="Roboto"/>
              <a:cs typeface="Roboto"/>
            </a:rPr>
            <a:t>Resources</a:t>
          </a:r>
        </a:p>
        <a:p>
          <a:r>
            <a:rPr lang="de-DE" sz="900">
              <a:latin typeface="Roboto"/>
              <a:cs typeface="Roboto"/>
            </a:rPr>
            <a:t>A </a:t>
          </a:r>
          <a:r>
            <a:rPr lang="de-DE" sz="900" err="1">
              <a:latin typeface="Roboto"/>
              <a:cs typeface="Roboto"/>
            </a:rPr>
            <a:t>list</a:t>
          </a:r>
          <a:r>
            <a:rPr lang="de-DE" sz="900">
              <a:latin typeface="Roboto"/>
              <a:cs typeface="Roboto"/>
            </a:rPr>
            <a:t> </a:t>
          </a:r>
          <a:r>
            <a:rPr lang="de-DE" sz="900" err="1">
              <a:latin typeface="Roboto"/>
              <a:cs typeface="Roboto"/>
            </a:rPr>
            <a:t>of</a:t>
          </a:r>
          <a:r>
            <a:rPr lang="de-DE" sz="900">
              <a:latin typeface="Roboto"/>
              <a:cs typeface="Roboto"/>
            </a:rPr>
            <a:t> personal </a:t>
          </a:r>
          <a:r>
            <a:rPr lang="de-DE" sz="900" err="1">
              <a:latin typeface="Roboto"/>
              <a:cs typeface="Roboto"/>
            </a:rPr>
            <a:t>values</a:t>
          </a:r>
          <a:r>
            <a:rPr lang="de-DE" sz="900">
              <a:latin typeface="Roboto"/>
              <a:cs typeface="Roboto"/>
            </a:rPr>
            <a:t> </a:t>
          </a:r>
          <a:r>
            <a:rPr lang="de-DE" sz="900" err="1">
              <a:latin typeface="Roboto"/>
              <a:cs typeface="Roboto"/>
            </a:rPr>
            <a:t>is</a:t>
          </a:r>
          <a:r>
            <a:rPr lang="de-DE" sz="900">
              <a:latin typeface="Roboto"/>
              <a:cs typeface="Roboto"/>
            </a:rPr>
            <a:t> </a:t>
          </a:r>
          <a:r>
            <a:rPr lang="de-DE" sz="900" err="1">
              <a:latin typeface="Roboto"/>
              <a:cs typeface="Roboto"/>
            </a:rPr>
            <a:t>available</a:t>
          </a:r>
          <a:r>
            <a:rPr lang="de-DE" sz="900">
              <a:latin typeface="Roboto"/>
              <a:cs typeface="Roboto"/>
            </a:rPr>
            <a:t> </a:t>
          </a:r>
          <a:r>
            <a:rPr lang="de-DE" sz="900" err="1">
              <a:latin typeface="Roboto"/>
              <a:cs typeface="Roboto"/>
            </a:rPr>
            <a:t>for</a:t>
          </a:r>
          <a:r>
            <a:rPr lang="de-DE" sz="900">
              <a:latin typeface="Roboto"/>
              <a:cs typeface="Roboto"/>
            </a:rPr>
            <a:t> </a:t>
          </a:r>
          <a:r>
            <a:rPr lang="de-DE" sz="900" err="1">
              <a:latin typeface="Roboto"/>
              <a:cs typeface="Roboto"/>
            </a:rPr>
            <a:t>inspiration</a:t>
          </a:r>
          <a:r>
            <a:rPr lang="de-DE" sz="900">
              <a:latin typeface="Roboto"/>
              <a:cs typeface="Roboto"/>
            </a:rPr>
            <a:t> </a:t>
          </a:r>
          <a:r>
            <a:rPr lang="de-DE" sz="900" err="1">
              <a:latin typeface="Roboto"/>
              <a:cs typeface="Roboto"/>
            </a:rPr>
            <a:t>as</a:t>
          </a:r>
          <a:r>
            <a:rPr lang="de-DE" sz="900">
              <a:latin typeface="Roboto"/>
              <a:cs typeface="Roboto"/>
            </a:rPr>
            <a:t> </a:t>
          </a:r>
          <a:r>
            <a:rPr lang="de-DE" sz="900" err="1">
              <a:latin typeface="Roboto"/>
              <a:cs typeface="Roboto"/>
            </a:rPr>
            <a:t>well</a:t>
          </a:r>
          <a:r>
            <a:rPr lang="de-DE" sz="900">
              <a:latin typeface="Roboto"/>
              <a:cs typeface="Roboto"/>
            </a:rPr>
            <a:t> </a:t>
          </a:r>
          <a:r>
            <a:rPr lang="de-DE" sz="900" err="1">
              <a:latin typeface="Roboto"/>
              <a:cs typeface="Roboto"/>
            </a:rPr>
            <a:t>as</a:t>
          </a:r>
          <a:r>
            <a:rPr lang="de-DE" sz="900">
              <a:latin typeface="Roboto"/>
              <a:cs typeface="Roboto"/>
            </a:rPr>
            <a:t> </a:t>
          </a:r>
          <a:r>
            <a:rPr lang="de-DE" sz="900" err="1">
              <a:latin typeface="Roboto"/>
              <a:cs typeface="Roboto"/>
            </a:rPr>
            <a:t>cards</a:t>
          </a:r>
          <a:r>
            <a:rPr lang="de-DE" sz="900">
              <a:latin typeface="Roboto"/>
              <a:cs typeface="Roboto"/>
            </a:rPr>
            <a:t>.</a:t>
          </a:r>
        </a:p>
      </dgm:t>
    </dgm:pt>
    <dgm:pt modelId="{DAB4F608-3982-0F46-BE71-B793F93B6653}" type="parTrans" cxnId="{9C2646D1-D0BD-9F40-AEE3-FFD90EA26FDF}">
      <dgm:prSet/>
      <dgm:spPr/>
      <dgm:t>
        <a:bodyPr/>
        <a:lstStyle/>
        <a:p>
          <a:endParaRPr lang="de-DE" sz="2000">
            <a:latin typeface="Roboto"/>
            <a:cs typeface="Roboto"/>
          </a:endParaRPr>
        </a:p>
      </dgm:t>
    </dgm:pt>
    <dgm:pt modelId="{FE71C28B-04BE-304D-996B-13D5C9657F35}" type="sibTrans" cxnId="{9C2646D1-D0BD-9F40-AEE3-FFD90EA26FDF}">
      <dgm:prSet/>
      <dgm:spPr/>
      <dgm:t>
        <a:bodyPr/>
        <a:lstStyle/>
        <a:p>
          <a:endParaRPr lang="de-DE" sz="2000">
            <a:latin typeface="Roboto"/>
            <a:cs typeface="Roboto"/>
          </a:endParaRPr>
        </a:p>
      </dgm:t>
    </dgm:pt>
    <dgm:pt modelId="{55140B3C-A218-9C4B-BC9E-15DE01E531D3}">
      <dgm:prSet phldrT="[Text]" custT="1"/>
      <dgm:spPr/>
      <dgm:t>
        <a:bodyPr/>
        <a:lstStyle/>
        <a:p>
          <a:r>
            <a:rPr lang="de-DE" sz="900" b="1">
              <a:latin typeface="Roboto"/>
              <a:cs typeface="Roboto"/>
            </a:rPr>
            <a:t>Time</a:t>
          </a:r>
        </a:p>
        <a:p>
          <a:r>
            <a:rPr lang="de-DE" sz="900">
              <a:latin typeface="Roboto"/>
              <a:cs typeface="Roboto"/>
            </a:rPr>
            <a:t>Reserve ca. 3 </a:t>
          </a:r>
          <a:r>
            <a:rPr lang="de-DE" sz="900" err="1">
              <a:latin typeface="Roboto"/>
              <a:cs typeface="Roboto"/>
            </a:rPr>
            <a:t>minutes</a:t>
          </a:r>
          <a:r>
            <a:rPr lang="de-DE" sz="900">
              <a:latin typeface="Roboto"/>
              <a:cs typeface="Roboto"/>
            </a:rPr>
            <a:t> </a:t>
          </a:r>
          <a:r>
            <a:rPr lang="de-DE" sz="900" err="1">
              <a:latin typeface="Roboto"/>
              <a:cs typeface="Roboto"/>
            </a:rPr>
            <a:t>for</a:t>
          </a:r>
          <a:r>
            <a:rPr lang="de-DE" sz="900">
              <a:latin typeface="Roboto"/>
              <a:cs typeface="Roboto"/>
            </a:rPr>
            <a:t> the </a:t>
          </a:r>
          <a:r>
            <a:rPr lang="de-DE" sz="900" err="1">
              <a:latin typeface="Roboto"/>
              <a:cs typeface="Roboto"/>
            </a:rPr>
            <a:t>reflection</a:t>
          </a:r>
          <a:r>
            <a:rPr lang="de-DE" sz="900">
              <a:latin typeface="Roboto"/>
              <a:cs typeface="Roboto"/>
            </a:rPr>
            <a:t> on the personal </a:t>
          </a:r>
          <a:r>
            <a:rPr lang="de-DE" sz="900" err="1">
              <a:latin typeface="Roboto"/>
              <a:cs typeface="Roboto"/>
            </a:rPr>
            <a:t>value</a:t>
          </a:r>
          <a:r>
            <a:rPr lang="de-DE" sz="900">
              <a:latin typeface="Roboto"/>
              <a:cs typeface="Roboto"/>
            </a:rPr>
            <a:t>, ca. 12 </a:t>
          </a:r>
          <a:r>
            <a:rPr lang="de-DE" sz="900" err="1">
              <a:latin typeface="Roboto"/>
              <a:cs typeface="Roboto"/>
            </a:rPr>
            <a:t>minutes</a:t>
          </a:r>
          <a:r>
            <a:rPr lang="de-DE" sz="900">
              <a:latin typeface="Roboto"/>
              <a:cs typeface="Roboto"/>
            </a:rPr>
            <a:t> </a:t>
          </a:r>
          <a:r>
            <a:rPr lang="de-DE" sz="900" err="1">
              <a:latin typeface="Roboto"/>
              <a:cs typeface="Roboto"/>
            </a:rPr>
            <a:t>for</a:t>
          </a:r>
          <a:r>
            <a:rPr lang="de-DE" sz="900">
              <a:latin typeface="Roboto"/>
              <a:cs typeface="Roboto"/>
            </a:rPr>
            <a:t> the </a:t>
          </a:r>
          <a:r>
            <a:rPr lang="de-DE" sz="900" err="1">
              <a:latin typeface="Roboto"/>
              <a:cs typeface="Roboto"/>
            </a:rPr>
            <a:t>breakout</a:t>
          </a:r>
          <a:r>
            <a:rPr lang="de-DE" sz="900">
              <a:latin typeface="Roboto"/>
              <a:cs typeface="Roboto"/>
            </a:rPr>
            <a:t> </a:t>
          </a:r>
          <a:r>
            <a:rPr lang="de-DE" sz="900" err="1">
              <a:latin typeface="Roboto"/>
              <a:cs typeface="Roboto"/>
            </a:rPr>
            <a:t>session</a:t>
          </a:r>
          <a:r>
            <a:rPr lang="de-DE" sz="900">
              <a:latin typeface="Roboto"/>
              <a:cs typeface="Roboto"/>
            </a:rPr>
            <a:t> </a:t>
          </a:r>
          <a:r>
            <a:rPr lang="de-DE" sz="900" err="1">
              <a:latin typeface="Roboto"/>
              <a:cs typeface="Roboto"/>
            </a:rPr>
            <a:t>where</a:t>
          </a:r>
          <a:r>
            <a:rPr lang="de-DE" sz="900">
              <a:latin typeface="Roboto"/>
              <a:cs typeface="Roboto"/>
            </a:rPr>
            <a:t> </a:t>
          </a:r>
          <a:r>
            <a:rPr lang="de-DE" sz="900" err="1">
              <a:latin typeface="Roboto"/>
              <a:cs typeface="Roboto"/>
            </a:rPr>
            <a:t>participants</a:t>
          </a:r>
          <a:r>
            <a:rPr lang="de-DE" sz="900">
              <a:latin typeface="Roboto"/>
              <a:cs typeface="Roboto"/>
            </a:rPr>
            <a:t> mix and </a:t>
          </a:r>
          <a:r>
            <a:rPr lang="de-DE" sz="900" err="1">
              <a:latin typeface="Roboto"/>
              <a:cs typeface="Roboto"/>
            </a:rPr>
            <a:t>talk</a:t>
          </a:r>
          <a:r>
            <a:rPr lang="de-DE" sz="900">
              <a:latin typeface="Roboto"/>
              <a:cs typeface="Roboto"/>
            </a:rPr>
            <a:t> </a:t>
          </a:r>
          <a:r>
            <a:rPr lang="de-DE" sz="900" err="1">
              <a:latin typeface="Roboto"/>
              <a:cs typeface="Roboto"/>
            </a:rPr>
            <a:t>to</a:t>
          </a:r>
          <a:r>
            <a:rPr lang="de-DE" sz="900">
              <a:latin typeface="Roboto"/>
              <a:cs typeface="Roboto"/>
            </a:rPr>
            <a:t> </a:t>
          </a:r>
          <a:r>
            <a:rPr lang="de-DE" sz="900" err="1">
              <a:latin typeface="Roboto"/>
              <a:cs typeface="Roboto"/>
            </a:rPr>
            <a:t>each</a:t>
          </a:r>
          <a:r>
            <a:rPr lang="de-DE" sz="900">
              <a:latin typeface="Roboto"/>
              <a:cs typeface="Roboto"/>
            </a:rPr>
            <a:t> </a:t>
          </a:r>
          <a:r>
            <a:rPr lang="de-DE" sz="900" err="1">
              <a:latin typeface="Roboto"/>
              <a:cs typeface="Roboto"/>
            </a:rPr>
            <a:t>other</a:t>
          </a:r>
          <a:r>
            <a:rPr lang="de-DE" sz="900">
              <a:latin typeface="Roboto"/>
              <a:cs typeface="Roboto"/>
            </a:rPr>
            <a:t> and ca. 10 </a:t>
          </a:r>
          <a:r>
            <a:rPr lang="de-DE" sz="900" err="1">
              <a:latin typeface="Roboto"/>
              <a:cs typeface="Roboto"/>
            </a:rPr>
            <a:t>minutes</a:t>
          </a:r>
          <a:r>
            <a:rPr lang="de-DE" sz="900">
              <a:latin typeface="Roboto"/>
              <a:cs typeface="Roboto"/>
            </a:rPr>
            <a:t> </a:t>
          </a:r>
          <a:r>
            <a:rPr lang="de-DE" sz="900" err="1">
              <a:latin typeface="Roboto"/>
              <a:cs typeface="Roboto"/>
            </a:rPr>
            <a:t>for</a:t>
          </a:r>
          <a:r>
            <a:rPr lang="de-DE" sz="900">
              <a:latin typeface="Roboto"/>
              <a:cs typeface="Roboto"/>
            </a:rPr>
            <a:t> </a:t>
          </a:r>
          <a:r>
            <a:rPr lang="de-DE" sz="900" err="1">
              <a:latin typeface="Roboto"/>
              <a:cs typeface="Roboto"/>
            </a:rPr>
            <a:t>discussion</a:t>
          </a:r>
          <a:r>
            <a:rPr lang="de-DE" sz="900">
              <a:latin typeface="Roboto"/>
              <a:cs typeface="Roboto"/>
            </a:rPr>
            <a:t> </a:t>
          </a:r>
          <a:r>
            <a:rPr lang="de-DE" sz="900" err="1">
              <a:latin typeface="Roboto"/>
              <a:cs typeface="Roboto"/>
            </a:rPr>
            <a:t>within</a:t>
          </a:r>
          <a:r>
            <a:rPr lang="de-DE" sz="900">
              <a:latin typeface="Roboto"/>
              <a:cs typeface="Roboto"/>
            </a:rPr>
            <a:t> the </a:t>
          </a:r>
          <a:r>
            <a:rPr lang="de-DE" sz="900" err="1">
              <a:latin typeface="Roboto"/>
              <a:cs typeface="Roboto"/>
            </a:rPr>
            <a:t>group</a:t>
          </a:r>
          <a:r>
            <a:rPr lang="de-DE" sz="900">
              <a:latin typeface="Roboto"/>
              <a:cs typeface="Roboto"/>
            </a:rPr>
            <a:t>.</a:t>
          </a:r>
        </a:p>
      </dgm:t>
    </dgm:pt>
    <dgm:pt modelId="{913DCCDD-67D5-E945-BFAD-A4FA117C04D5}" type="parTrans" cxnId="{13112A86-7F34-3E4C-99CF-9FFA5B5BDCA5}">
      <dgm:prSet/>
      <dgm:spPr/>
      <dgm:t>
        <a:bodyPr/>
        <a:lstStyle/>
        <a:p>
          <a:endParaRPr lang="de-DE" sz="2000">
            <a:latin typeface="Roboto"/>
            <a:cs typeface="Roboto"/>
          </a:endParaRPr>
        </a:p>
      </dgm:t>
    </dgm:pt>
    <dgm:pt modelId="{BD02D025-3AE1-5A4B-A202-28E464F92F22}" type="sibTrans" cxnId="{13112A86-7F34-3E4C-99CF-9FFA5B5BDCA5}">
      <dgm:prSet/>
      <dgm:spPr/>
      <dgm:t>
        <a:bodyPr/>
        <a:lstStyle/>
        <a:p>
          <a:endParaRPr lang="de-DE" sz="2000">
            <a:latin typeface="Roboto"/>
            <a:cs typeface="Roboto"/>
          </a:endParaRPr>
        </a:p>
      </dgm:t>
    </dgm:pt>
    <dgm:pt modelId="{D5F5EAA9-D0EE-4744-9BF9-B36187C2B632}">
      <dgm:prSet phldrT="[Text]" custT="1"/>
      <dgm:spPr/>
      <dgm:t>
        <a:bodyPr/>
        <a:lstStyle/>
        <a:p>
          <a:r>
            <a:rPr lang="de-DE" sz="900" b="1" err="1">
              <a:latin typeface="Roboton"/>
              <a:cs typeface="Roboton"/>
            </a:rPr>
            <a:t>What</a:t>
          </a:r>
          <a:r>
            <a:rPr lang="de-DE" sz="900" b="1">
              <a:latin typeface="Roboton"/>
              <a:cs typeface="Roboton"/>
            </a:rPr>
            <a:t>?</a:t>
          </a:r>
        </a:p>
        <a:p>
          <a:r>
            <a:rPr lang="de-DE" sz="900">
              <a:latin typeface="Roboton"/>
              <a:cs typeface="Roboton"/>
            </a:rPr>
            <a:t>- </a:t>
          </a:r>
          <a:r>
            <a:rPr lang="en-US" sz="900">
              <a:latin typeface="Roboton"/>
              <a:cs typeface="Roboton"/>
            </a:rPr>
            <a:t>From the list of personal values, please chose </a:t>
          </a:r>
          <a:r>
            <a:rPr lang="en-US" sz="900" b="1">
              <a:latin typeface="Roboton"/>
              <a:cs typeface="Roboton"/>
            </a:rPr>
            <a:t>one</a:t>
          </a:r>
          <a:r>
            <a:rPr lang="en-US" sz="900">
              <a:latin typeface="Roboton"/>
              <a:cs typeface="Roboton"/>
            </a:rPr>
            <a:t> that is most important or immediate to you. Your chosen value is your integrity ID. </a:t>
          </a:r>
          <a:r>
            <a:rPr lang="en-US" sz="900">
              <a:solidFill>
                <a:schemeClr val="tx1"/>
              </a:solidFill>
              <a:effectLst/>
              <a:latin typeface="Roboton"/>
              <a:ea typeface="+mn-ea"/>
              <a:cs typeface="Roboton"/>
            </a:rPr>
            <a:t>Write down your chosen value on a card.</a:t>
          </a:r>
        </a:p>
        <a:p>
          <a:r>
            <a:rPr lang="en-US" sz="900">
              <a:solidFill>
                <a:schemeClr val="tx1"/>
              </a:solidFill>
              <a:effectLst/>
              <a:latin typeface="Roboton"/>
              <a:ea typeface="+mn-ea"/>
              <a:cs typeface="Roboton"/>
            </a:rPr>
            <a:t>- Mingle with other participants, </a:t>
          </a:r>
          <a:r>
            <a:rPr lang="en-US" sz="900">
              <a:latin typeface="Roboton"/>
              <a:cs typeface="Roboton"/>
            </a:rPr>
            <a:t>presenting yourself by explaining your guiding value.</a:t>
          </a:r>
        </a:p>
        <a:p>
          <a:r>
            <a:rPr lang="en-US" sz="900">
              <a:latin typeface="Roboton"/>
              <a:cs typeface="Roboton"/>
            </a:rPr>
            <a:t>- Hand in your card to the trainer to post it on a flipchart or board for discussion with the group. </a:t>
          </a:r>
          <a:endParaRPr lang="de-DE" sz="900">
            <a:latin typeface="Roboton"/>
            <a:cs typeface="Roboton"/>
          </a:endParaRPr>
        </a:p>
      </dgm:t>
    </dgm:pt>
    <dgm:pt modelId="{EA8650FF-9387-5544-93B2-FB8475F69DB7}" type="parTrans" cxnId="{3BFBCFEF-71F7-944C-B8CD-BC524EABA83F}">
      <dgm:prSet/>
      <dgm:spPr/>
      <dgm:t>
        <a:bodyPr/>
        <a:lstStyle/>
        <a:p>
          <a:endParaRPr lang="de-DE" sz="2000">
            <a:latin typeface="Roboto"/>
            <a:cs typeface="Roboto"/>
          </a:endParaRPr>
        </a:p>
      </dgm:t>
    </dgm:pt>
    <dgm:pt modelId="{973425A2-8F3A-4D4D-83A3-4003DB50BBF5}" type="sibTrans" cxnId="{3BFBCFEF-71F7-944C-B8CD-BC524EABA83F}">
      <dgm:prSet/>
      <dgm:spPr/>
      <dgm:t>
        <a:bodyPr/>
        <a:lstStyle/>
        <a:p>
          <a:endParaRPr lang="de-DE" sz="2000">
            <a:latin typeface="Roboto"/>
            <a:cs typeface="Roboto"/>
          </a:endParaRPr>
        </a:p>
      </dgm:t>
    </dgm:pt>
    <dgm:pt modelId="{B9B97792-E585-2147-9A66-F0A467B3309C}" type="pres">
      <dgm:prSet presAssocID="{01DC9601-25B3-6846-B8FF-2AE55DF1E711}" presName="Name0" presStyleCnt="0">
        <dgm:presLayoutVars>
          <dgm:dir/>
          <dgm:resizeHandles val="exact"/>
        </dgm:presLayoutVars>
      </dgm:prSet>
      <dgm:spPr/>
    </dgm:pt>
    <dgm:pt modelId="{1E3D6380-7CD5-CE4E-93A0-F747716AFEE1}" type="pres">
      <dgm:prSet presAssocID="{633396B4-F8C8-2B4B-89DE-E6B497F018D3}" presName="composite" presStyleCnt="0"/>
      <dgm:spPr/>
    </dgm:pt>
    <dgm:pt modelId="{A81CD420-F6E1-9343-8555-AA7A3CB7A853}" type="pres">
      <dgm:prSet presAssocID="{633396B4-F8C8-2B4B-89DE-E6B497F018D3}" presName="rect1" presStyleLbl="trAlignAcc1" presStyleIdx="0" presStyleCnt="4">
        <dgm:presLayoutVars>
          <dgm:bulletEnabled val="1"/>
        </dgm:presLayoutVars>
      </dgm:prSet>
      <dgm:spPr/>
    </dgm:pt>
    <dgm:pt modelId="{1A23F209-C012-F74F-984B-EB70C3346D60}" type="pres">
      <dgm:prSet presAssocID="{633396B4-F8C8-2B4B-89DE-E6B497F018D3}"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D659F361-8467-3942-BAAB-6DE9C172C138}" type="pres">
      <dgm:prSet presAssocID="{760D9D3E-CDD4-2642-8927-8C77C947E078}" presName="sibTrans" presStyleCnt="0"/>
      <dgm:spPr/>
    </dgm:pt>
    <dgm:pt modelId="{8A41CEFD-16A8-0B40-833A-6F5F69D5BB98}" type="pres">
      <dgm:prSet presAssocID="{D5F5EAA9-D0EE-4744-9BF9-B36187C2B632}" presName="composite" presStyleCnt="0"/>
      <dgm:spPr/>
    </dgm:pt>
    <dgm:pt modelId="{DF148628-3E3A-B042-8FBD-0CCDF2721FE3}" type="pres">
      <dgm:prSet presAssocID="{D5F5EAA9-D0EE-4744-9BF9-B36187C2B632}" presName="rect1" presStyleLbl="trAlignAcc1" presStyleIdx="1" presStyleCnt="4">
        <dgm:presLayoutVars>
          <dgm:bulletEnabled val="1"/>
        </dgm:presLayoutVars>
      </dgm:prSet>
      <dgm:spPr/>
    </dgm:pt>
    <dgm:pt modelId="{DC87B84C-C6A4-434D-A8DF-36A9096960AD}" type="pres">
      <dgm:prSet presAssocID="{D5F5EAA9-D0EE-4744-9BF9-B36187C2B632}"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pt>
    <dgm:pt modelId="{6C873C28-382E-8740-A662-AA89E946026F}" type="pres">
      <dgm:prSet presAssocID="{973425A2-8F3A-4D4D-83A3-4003DB50BBF5}" presName="sibTrans" presStyleCnt="0"/>
      <dgm:spPr/>
    </dgm:pt>
    <dgm:pt modelId="{F7D97A51-15A4-0C4B-B8D6-9C5B55ED937F}" type="pres">
      <dgm:prSet presAssocID="{55140B3C-A218-9C4B-BC9E-15DE01E531D3}" presName="composite" presStyleCnt="0"/>
      <dgm:spPr/>
    </dgm:pt>
    <dgm:pt modelId="{9D65052F-09F4-C547-9165-EC53BC239DEE}" type="pres">
      <dgm:prSet presAssocID="{55140B3C-A218-9C4B-BC9E-15DE01E531D3}" presName="rect1" presStyleLbl="trAlignAcc1" presStyleIdx="2" presStyleCnt="4">
        <dgm:presLayoutVars>
          <dgm:bulletEnabled val="1"/>
        </dgm:presLayoutVars>
      </dgm:prSet>
      <dgm:spPr/>
    </dgm:pt>
    <dgm:pt modelId="{899CD677-E8C2-F44C-934C-D9FA09FA4419}" type="pres">
      <dgm:prSet presAssocID="{55140B3C-A218-9C4B-BC9E-15DE01E531D3}"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0AA2F263-BB5D-4043-B036-A5DCE130E721}" type="pres">
      <dgm:prSet presAssocID="{BD02D025-3AE1-5A4B-A202-28E464F92F22}" presName="sibTrans" presStyleCnt="0"/>
      <dgm:spPr/>
    </dgm:pt>
    <dgm:pt modelId="{55593EE0-D843-BC45-B1FA-6AF5D207B295}" type="pres">
      <dgm:prSet presAssocID="{8F921327-DC82-BE48-B379-C16F95D0145B}" presName="composite" presStyleCnt="0"/>
      <dgm:spPr/>
    </dgm:pt>
    <dgm:pt modelId="{B800D8D0-81E0-184A-9DCA-B0118E142CFA}" type="pres">
      <dgm:prSet presAssocID="{8F921327-DC82-BE48-B379-C16F95D0145B}" presName="rect1" presStyleLbl="trAlignAcc1" presStyleIdx="3" presStyleCnt="4">
        <dgm:presLayoutVars>
          <dgm:bulletEnabled val="1"/>
        </dgm:presLayoutVars>
      </dgm:prSet>
      <dgm:spPr/>
    </dgm:pt>
    <dgm:pt modelId="{C3848B04-6FB6-5840-9924-F1E7D270F65F}" type="pres">
      <dgm:prSet presAssocID="{8F921327-DC82-BE48-B379-C16F95D0145B}"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Lst>
  <dgm:cxnLst>
    <dgm:cxn modelId="{AA8B1C0C-4079-244B-B3A6-DCA9CA45D650}" type="presOf" srcId="{D5F5EAA9-D0EE-4744-9BF9-B36187C2B632}" destId="{DF148628-3E3A-B042-8FBD-0CCDF2721FE3}" srcOrd="0" destOrd="0" presId="urn:microsoft.com/office/officeart/2008/layout/PictureStrips"/>
    <dgm:cxn modelId="{F137793D-3C10-7F46-B8B0-B20BB8AF66DB}" srcId="{01DC9601-25B3-6846-B8FF-2AE55DF1E711}" destId="{633396B4-F8C8-2B4B-89DE-E6B497F018D3}" srcOrd="0" destOrd="0" parTransId="{9B90DC77-76A8-0844-9680-ACCCA6F41440}" sibTransId="{760D9D3E-CDD4-2642-8927-8C77C947E078}"/>
    <dgm:cxn modelId="{03F73875-FBB0-6843-A32D-A7A5F61DF64C}" type="presOf" srcId="{55140B3C-A218-9C4B-BC9E-15DE01E531D3}" destId="{9D65052F-09F4-C547-9165-EC53BC239DEE}" srcOrd="0" destOrd="0" presId="urn:microsoft.com/office/officeart/2008/layout/PictureStrips"/>
    <dgm:cxn modelId="{13112A86-7F34-3E4C-99CF-9FFA5B5BDCA5}" srcId="{01DC9601-25B3-6846-B8FF-2AE55DF1E711}" destId="{55140B3C-A218-9C4B-BC9E-15DE01E531D3}" srcOrd="2" destOrd="0" parTransId="{913DCCDD-67D5-E945-BFAD-A4FA117C04D5}" sibTransId="{BD02D025-3AE1-5A4B-A202-28E464F92F22}"/>
    <dgm:cxn modelId="{E7BA5292-C51A-A743-83E7-FE3C6786BD95}" type="presOf" srcId="{633396B4-F8C8-2B4B-89DE-E6B497F018D3}" destId="{A81CD420-F6E1-9343-8555-AA7A3CB7A853}" srcOrd="0" destOrd="0" presId="urn:microsoft.com/office/officeart/2008/layout/PictureStrips"/>
    <dgm:cxn modelId="{DEA49FBE-1984-FD47-8C49-DA329DF716A4}" type="presOf" srcId="{01DC9601-25B3-6846-B8FF-2AE55DF1E711}" destId="{B9B97792-E585-2147-9A66-F0A467B3309C}" srcOrd="0" destOrd="0" presId="urn:microsoft.com/office/officeart/2008/layout/PictureStrips"/>
    <dgm:cxn modelId="{9C2646D1-D0BD-9F40-AEE3-FFD90EA26FDF}" srcId="{01DC9601-25B3-6846-B8FF-2AE55DF1E711}" destId="{8F921327-DC82-BE48-B379-C16F95D0145B}" srcOrd="3" destOrd="0" parTransId="{DAB4F608-3982-0F46-BE71-B793F93B6653}" sibTransId="{FE71C28B-04BE-304D-996B-13D5C9657F35}"/>
    <dgm:cxn modelId="{534F0FD9-1632-B14D-91E1-3E3ACFE8B24C}" type="presOf" srcId="{8F921327-DC82-BE48-B379-C16F95D0145B}" destId="{B800D8D0-81E0-184A-9DCA-B0118E142CFA}" srcOrd="0" destOrd="0" presId="urn:microsoft.com/office/officeart/2008/layout/PictureStrips"/>
    <dgm:cxn modelId="{3BFBCFEF-71F7-944C-B8CD-BC524EABA83F}" srcId="{01DC9601-25B3-6846-B8FF-2AE55DF1E711}" destId="{D5F5EAA9-D0EE-4744-9BF9-B36187C2B632}" srcOrd="1" destOrd="0" parTransId="{EA8650FF-9387-5544-93B2-FB8475F69DB7}" sibTransId="{973425A2-8F3A-4D4D-83A3-4003DB50BBF5}"/>
    <dgm:cxn modelId="{6D5D638B-61A2-3446-95DD-94793E5FB587}" type="presParOf" srcId="{B9B97792-E585-2147-9A66-F0A467B3309C}" destId="{1E3D6380-7CD5-CE4E-93A0-F747716AFEE1}" srcOrd="0" destOrd="0" presId="urn:microsoft.com/office/officeart/2008/layout/PictureStrips"/>
    <dgm:cxn modelId="{413C190F-C81B-1642-AC16-3DCDF91E7723}" type="presParOf" srcId="{1E3D6380-7CD5-CE4E-93A0-F747716AFEE1}" destId="{A81CD420-F6E1-9343-8555-AA7A3CB7A853}" srcOrd="0" destOrd="0" presId="urn:microsoft.com/office/officeart/2008/layout/PictureStrips"/>
    <dgm:cxn modelId="{65BC4806-A660-AC44-939B-3FD80A4D70AF}" type="presParOf" srcId="{1E3D6380-7CD5-CE4E-93A0-F747716AFEE1}" destId="{1A23F209-C012-F74F-984B-EB70C3346D60}" srcOrd="1" destOrd="0" presId="urn:microsoft.com/office/officeart/2008/layout/PictureStrips"/>
    <dgm:cxn modelId="{DFE14526-EC7B-9547-ADBF-C6DBBDF642E6}" type="presParOf" srcId="{B9B97792-E585-2147-9A66-F0A467B3309C}" destId="{D659F361-8467-3942-BAAB-6DE9C172C138}" srcOrd="1" destOrd="0" presId="urn:microsoft.com/office/officeart/2008/layout/PictureStrips"/>
    <dgm:cxn modelId="{A8500186-2013-2542-92E0-D99DBBBC5454}" type="presParOf" srcId="{B9B97792-E585-2147-9A66-F0A467B3309C}" destId="{8A41CEFD-16A8-0B40-833A-6F5F69D5BB98}" srcOrd="2" destOrd="0" presId="urn:microsoft.com/office/officeart/2008/layout/PictureStrips"/>
    <dgm:cxn modelId="{1F7B7386-807E-3D4D-A908-47CDA61CBE47}" type="presParOf" srcId="{8A41CEFD-16A8-0B40-833A-6F5F69D5BB98}" destId="{DF148628-3E3A-B042-8FBD-0CCDF2721FE3}" srcOrd="0" destOrd="0" presId="urn:microsoft.com/office/officeart/2008/layout/PictureStrips"/>
    <dgm:cxn modelId="{C3CE8AE8-A95F-904A-8A50-C038F09B6904}" type="presParOf" srcId="{8A41CEFD-16A8-0B40-833A-6F5F69D5BB98}" destId="{DC87B84C-C6A4-434D-A8DF-36A9096960AD}" srcOrd="1" destOrd="0" presId="urn:microsoft.com/office/officeart/2008/layout/PictureStrips"/>
    <dgm:cxn modelId="{60D194C2-C387-574A-B0C7-313DA83AB508}" type="presParOf" srcId="{B9B97792-E585-2147-9A66-F0A467B3309C}" destId="{6C873C28-382E-8740-A662-AA89E946026F}" srcOrd="3" destOrd="0" presId="urn:microsoft.com/office/officeart/2008/layout/PictureStrips"/>
    <dgm:cxn modelId="{CBB554B6-CAC7-0947-B54D-A9C1CCF98C1F}" type="presParOf" srcId="{B9B97792-E585-2147-9A66-F0A467B3309C}" destId="{F7D97A51-15A4-0C4B-B8D6-9C5B55ED937F}" srcOrd="4" destOrd="0" presId="urn:microsoft.com/office/officeart/2008/layout/PictureStrips"/>
    <dgm:cxn modelId="{A74DFFE0-53D4-C549-B861-D7622629181A}" type="presParOf" srcId="{F7D97A51-15A4-0C4B-B8D6-9C5B55ED937F}" destId="{9D65052F-09F4-C547-9165-EC53BC239DEE}" srcOrd="0" destOrd="0" presId="urn:microsoft.com/office/officeart/2008/layout/PictureStrips"/>
    <dgm:cxn modelId="{166E4820-664E-B04E-BE95-4735F1407761}" type="presParOf" srcId="{F7D97A51-15A4-0C4B-B8D6-9C5B55ED937F}" destId="{899CD677-E8C2-F44C-934C-D9FA09FA4419}" srcOrd="1" destOrd="0" presId="urn:microsoft.com/office/officeart/2008/layout/PictureStrips"/>
    <dgm:cxn modelId="{0C0E04F4-DCAB-AB45-8027-123EC10062D3}" type="presParOf" srcId="{B9B97792-E585-2147-9A66-F0A467B3309C}" destId="{0AA2F263-BB5D-4043-B036-A5DCE130E721}" srcOrd="5" destOrd="0" presId="urn:microsoft.com/office/officeart/2008/layout/PictureStrips"/>
    <dgm:cxn modelId="{C33EBCD5-0C49-C245-8220-CF17DD18F2D2}" type="presParOf" srcId="{B9B97792-E585-2147-9A66-F0A467B3309C}" destId="{55593EE0-D843-BC45-B1FA-6AF5D207B295}" srcOrd="6" destOrd="0" presId="urn:microsoft.com/office/officeart/2008/layout/PictureStrips"/>
    <dgm:cxn modelId="{73FEDDBA-1AEF-C848-A815-655C89EC5EA1}" type="presParOf" srcId="{55593EE0-D843-BC45-B1FA-6AF5D207B295}" destId="{B800D8D0-81E0-184A-9DCA-B0118E142CFA}" srcOrd="0" destOrd="0" presId="urn:microsoft.com/office/officeart/2008/layout/PictureStrips"/>
    <dgm:cxn modelId="{D3654AAB-DD9A-9C46-895C-E27AC9A59920}" type="presParOf" srcId="{55593EE0-D843-BC45-B1FA-6AF5D207B295}" destId="{C3848B04-6FB6-5840-9924-F1E7D270F65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CD420-F6E1-9343-8555-AA7A3CB7A853}">
      <dsp:nvSpPr>
        <dsp:cNvPr id="0" name=""/>
        <dsp:cNvSpPr/>
      </dsp:nvSpPr>
      <dsp:spPr>
        <a:xfrm>
          <a:off x="160318" y="1303394"/>
          <a:ext cx="3842644" cy="1200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solidFill>
                <a:schemeClr val="tx1"/>
              </a:solidFill>
              <a:latin typeface="Roboton"/>
              <a:cs typeface="Roboton"/>
            </a:rPr>
            <a:t>Why</a:t>
          </a:r>
          <a:r>
            <a:rPr lang="de-DE" sz="900" b="1" kern="1200">
              <a:solidFill>
                <a:schemeClr val="tx1"/>
              </a:solidFill>
              <a:latin typeface="Roboton"/>
              <a:cs typeface="Roboton"/>
            </a:rPr>
            <a:t>?</a:t>
          </a:r>
        </a:p>
        <a:p>
          <a:pPr marL="0" lvl="0" indent="0" algn="l" defTabSz="400050" rtl="0">
            <a:lnSpc>
              <a:spcPct val="90000"/>
            </a:lnSpc>
            <a:spcBef>
              <a:spcPct val="0"/>
            </a:spcBef>
            <a:spcAft>
              <a:spcPct val="35000"/>
            </a:spcAft>
            <a:buNone/>
          </a:pPr>
          <a:r>
            <a:rPr lang="en-US" sz="900" kern="1200">
              <a:solidFill>
                <a:schemeClr val="tx1"/>
              </a:solidFill>
              <a:effectLst/>
              <a:latin typeface="Roboton"/>
              <a:ea typeface="+mn-ea"/>
              <a:cs typeface="Roboton"/>
            </a:rPr>
            <a:t>The purpose of this activity is to create awareness of </a:t>
          </a:r>
          <a:r>
            <a:rPr lang="en-US" sz="900" u="none" kern="1200">
              <a:latin typeface="Roboton"/>
              <a:cs typeface="Roboton"/>
            </a:rPr>
            <a:t>variety and similarity of</a:t>
          </a:r>
          <a:r>
            <a:rPr lang="en-US" sz="900" kern="1200">
              <a:latin typeface="Roboton"/>
              <a:cs typeface="Roboton"/>
            </a:rPr>
            <a:t> values among participants, to create trust and to introduce participants better to each other.</a:t>
          </a:r>
          <a:endParaRPr lang="de-DE" sz="900" kern="1200">
            <a:solidFill>
              <a:schemeClr val="tx1"/>
            </a:solidFill>
            <a:latin typeface="Roboton"/>
            <a:cs typeface="Roboton"/>
          </a:endParaRPr>
        </a:p>
      </dsp:txBody>
      <dsp:txXfrm>
        <a:off x="160318" y="1303394"/>
        <a:ext cx="3842644" cy="1200826"/>
      </dsp:txXfrm>
    </dsp:sp>
    <dsp:sp modelId="{1A23F209-C012-F74F-984B-EB70C3346D60}">
      <dsp:nvSpPr>
        <dsp:cNvPr id="0" name=""/>
        <dsp:cNvSpPr/>
      </dsp:nvSpPr>
      <dsp:spPr>
        <a:xfrm>
          <a:off x="207" y="1129941"/>
          <a:ext cx="840578" cy="126086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a:noFill/>
        </a:ln>
        <a:effectLst/>
      </dsp:spPr>
      <dsp:style>
        <a:lnRef idx="0">
          <a:scrgbClr r="0" g="0" b="0"/>
        </a:lnRef>
        <a:fillRef idx="1">
          <a:scrgbClr r="0" g="0" b="0"/>
        </a:fillRef>
        <a:effectRef idx="2">
          <a:scrgbClr r="0" g="0" b="0"/>
        </a:effectRef>
        <a:fontRef idx="minor"/>
      </dsp:style>
    </dsp:sp>
    <dsp:sp modelId="{DF148628-3E3A-B042-8FBD-0CCDF2721FE3}">
      <dsp:nvSpPr>
        <dsp:cNvPr id="0" name=""/>
        <dsp:cNvSpPr/>
      </dsp:nvSpPr>
      <dsp:spPr>
        <a:xfrm>
          <a:off x="4412576" y="1303394"/>
          <a:ext cx="3842644" cy="1200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n"/>
              <a:cs typeface="Roboton"/>
            </a:rPr>
            <a:t>What</a:t>
          </a:r>
          <a:r>
            <a:rPr lang="de-DE" sz="900" b="1" kern="1200">
              <a:latin typeface="Roboton"/>
              <a:cs typeface="Roboton"/>
            </a:rPr>
            <a:t>?</a:t>
          </a:r>
        </a:p>
        <a:p>
          <a:pPr marL="0" lvl="0" indent="0" algn="l" defTabSz="400050">
            <a:lnSpc>
              <a:spcPct val="90000"/>
            </a:lnSpc>
            <a:spcBef>
              <a:spcPct val="0"/>
            </a:spcBef>
            <a:spcAft>
              <a:spcPct val="35000"/>
            </a:spcAft>
            <a:buNone/>
          </a:pPr>
          <a:r>
            <a:rPr lang="de-DE" sz="900" kern="1200">
              <a:latin typeface="Roboton"/>
              <a:cs typeface="Roboton"/>
            </a:rPr>
            <a:t>- </a:t>
          </a:r>
          <a:r>
            <a:rPr lang="en-US" sz="900" kern="1200">
              <a:latin typeface="Roboton"/>
              <a:cs typeface="Roboton"/>
            </a:rPr>
            <a:t>From the list of personal values, please chose </a:t>
          </a:r>
          <a:r>
            <a:rPr lang="en-US" sz="900" b="1" kern="1200">
              <a:latin typeface="Roboton"/>
              <a:cs typeface="Roboton"/>
            </a:rPr>
            <a:t>one</a:t>
          </a:r>
          <a:r>
            <a:rPr lang="en-US" sz="900" kern="1200">
              <a:latin typeface="Roboton"/>
              <a:cs typeface="Roboton"/>
            </a:rPr>
            <a:t> that is most important or immediate to you. Your chosen value is your integrity ID. </a:t>
          </a:r>
          <a:r>
            <a:rPr lang="en-US" sz="900" kern="1200">
              <a:solidFill>
                <a:schemeClr val="tx1"/>
              </a:solidFill>
              <a:effectLst/>
              <a:latin typeface="Roboton"/>
              <a:ea typeface="+mn-ea"/>
              <a:cs typeface="Roboton"/>
            </a:rPr>
            <a:t>Write down your chosen value on a card.</a:t>
          </a:r>
        </a:p>
        <a:p>
          <a:pPr marL="0" lvl="0" indent="0" algn="l" defTabSz="400050">
            <a:lnSpc>
              <a:spcPct val="90000"/>
            </a:lnSpc>
            <a:spcBef>
              <a:spcPct val="0"/>
            </a:spcBef>
            <a:spcAft>
              <a:spcPct val="35000"/>
            </a:spcAft>
            <a:buNone/>
          </a:pPr>
          <a:r>
            <a:rPr lang="en-US" sz="900" kern="1200">
              <a:solidFill>
                <a:schemeClr val="tx1"/>
              </a:solidFill>
              <a:effectLst/>
              <a:latin typeface="Roboton"/>
              <a:ea typeface="+mn-ea"/>
              <a:cs typeface="Roboton"/>
            </a:rPr>
            <a:t>- Mingle with other participants, </a:t>
          </a:r>
          <a:r>
            <a:rPr lang="en-US" sz="900" kern="1200">
              <a:latin typeface="Roboton"/>
              <a:cs typeface="Roboton"/>
            </a:rPr>
            <a:t>presenting yourself by explaining your guiding value.</a:t>
          </a:r>
        </a:p>
        <a:p>
          <a:pPr marL="0" lvl="0" indent="0" algn="l" defTabSz="400050">
            <a:lnSpc>
              <a:spcPct val="90000"/>
            </a:lnSpc>
            <a:spcBef>
              <a:spcPct val="0"/>
            </a:spcBef>
            <a:spcAft>
              <a:spcPct val="35000"/>
            </a:spcAft>
            <a:buNone/>
          </a:pPr>
          <a:r>
            <a:rPr lang="en-US" sz="900" kern="1200">
              <a:latin typeface="Roboton"/>
              <a:cs typeface="Roboton"/>
            </a:rPr>
            <a:t>- Hand in your card to the trainer to post it on a flipchart or board for discussion with the group. </a:t>
          </a:r>
          <a:endParaRPr lang="de-DE" sz="900" kern="1200">
            <a:latin typeface="Roboton"/>
            <a:cs typeface="Roboton"/>
          </a:endParaRPr>
        </a:p>
      </dsp:txBody>
      <dsp:txXfrm>
        <a:off x="4412576" y="1303394"/>
        <a:ext cx="3842644" cy="1200826"/>
      </dsp:txXfrm>
    </dsp:sp>
    <dsp:sp modelId="{DC87B84C-C6A4-434D-A8DF-36A9096960AD}">
      <dsp:nvSpPr>
        <dsp:cNvPr id="0" name=""/>
        <dsp:cNvSpPr/>
      </dsp:nvSpPr>
      <dsp:spPr>
        <a:xfrm>
          <a:off x="4252466" y="1129941"/>
          <a:ext cx="840578" cy="12608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a:noFill/>
        </a:ln>
        <a:effectLst/>
      </dsp:spPr>
      <dsp:style>
        <a:lnRef idx="0">
          <a:scrgbClr r="0" g="0" b="0"/>
        </a:lnRef>
        <a:fillRef idx="1">
          <a:scrgbClr r="0" g="0" b="0"/>
        </a:fillRef>
        <a:effectRef idx="2">
          <a:scrgbClr r="0" g="0" b="0"/>
        </a:effectRef>
        <a:fontRef idx="minor"/>
      </dsp:style>
    </dsp:sp>
    <dsp:sp modelId="{9D65052F-09F4-C547-9165-EC53BC239DEE}">
      <dsp:nvSpPr>
        <dsp:cNvPr id="0" name=""/>
        <dsp:cNvSpPr/>
      </dsp:nvSpPr>
      <dsp:spPr>
        <a:xfrm>
          <a:off x="160318" y="2815101"/>
          <a:ext cx="3842644" cy="1200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Time</a:t>
          </a:r>
        </a:p>
        <a:p>
          <a:pPr marL="0" lvl="0" indent="0" algn="l" defTabSz="400050">
            <a:lnSpc>
              <a:spcPct val="90000"/>
            </a:lnSpc>
            <a:spcBef>
              <a:spcPct val="0"/>
            </a:spcBef>
            <a:spcAft>
              <a:spcPct val="35000"/>
            </a:spcAft>
            <a:buNone/>
          </a:pPr>
          <a:r>
            <a:rPr lang="de-DE" sz="900" kern="1200">
              <a:latin typeface="Roboto"/>
              <a:cs typeface="Roboto"/>
            </a:rPr>
            <a:t>Reserve ca. 3 </a:t>
          </a:r>
          <a:r>
            <a:rPr lang="de-DE" sz="900" kern="1200" err="1">
              <a:latin typeface="Roboto"/>
              <a:cs typeface="Roboto"/>
            </a:rPr>
            <a:t>minutes</a:t>
          </a:r>
          <a:r>
            <a:rPr lang="de-DE" sz="900" kern="1200">
              <a:latin typeface="Roboto"/>
              <a:cs typeface="Roboto"/>
            </a:rPr>
            <a:t> </a:t>
          </a:r>
          <a:r>
            <a:rPr lang="de-DE" sz="900" kern="1200" err="1">
              <a:latin typeface="Roboto"/>
              <a:cs typeface="Roboto"/>
            </a:rPr>
            <a:t>for</a:t>
          </a:r>
          <a:r>
            <a:rPr lang="de-DE" sz="900" kern="1200">
              <a:latin typeface="Roboto"/>
              <a:cs typeface="Roboto"/>
            </a:rPr>
            <a:t> the </a:t>
          </a:r>
          <a:r>
            <a:rPr lang="de-DE" sz="900" kern="1200" err="1">
              <a:latin typeface="Roboto"/>
              <a:cs typeface="Roboto"/>
            </a:rPr>
            <a:t>reflection</a:t>
          </a:r>
          <a:r>
            <a:rPr lang="de-DE" sz="900" kern="1200">
              <a:latin typeface="Roboto"/>
              <a:cs typeface="Roboto"/>
            </a:rPr>
            <a:t> on the personal </a:t>
          </a:r>
          <a:r>
            <a:rPr lang="de-DE" sz="900" kern="1200" err="1">
              <a:latin typeface="Roboto"/>
              <a:cs typeface="Roboto"/>
            </a:rPr>
            <a:t>value</a:t>
          </a:r>
          <a:r>
            <a:rPr lang="de-DE" sz="900" kern="1200">
              <a:latin typeface="Roboto"/>
              <a:cs typeface="Roboto"/>
            </a:rPr>
            <a:t>, ca. 12 </a:t>
          </a:r>
          <a:r>
            <a:rPr lang="de-DE" sz="900" kern="1200" err="1">
              <a:latin typeface="Roboto"/>
              <a:cs typeface="Roboto"/>
            </a:rPr>
            <a:t>minutes</a:t>
          </a:r>
          <a:r>
            <a:rPr lang="de-DE" sz="900" kern="1200">
              <a:latin typeface="Roboto"/>
              <a:cs typeface="Roboto"/>
            </a:rPr>
            <a:t> </a:t>
          </a:r>
          <a:r>
            <a:rPr lang="de-DE" sz="900" kern="1200" err="1">
              <a:latin typeface="Roboto"/>
              <a:cs typeface="Roboto"/>
            </a:rPr>
            <a:t>for</a:t>
          </a:r>
          <a:r>
            <a:rPr lang="de-DE" sz="900" kern="1200">
              <a:latin typeface="Roboto"/>
              <a:cs typeface="Roboto"/>
            </a:rPr>
            <a:t> the </a:t>
          </a:r>
          <a:r>
            <a:rPr lang="de-DE" sz="900" kern="1200" err="1">
              <a:latin typeface="Roboto"/>
              <a:cs typeface="Roboto"/>
            </a:rPr>
            <a:t>breakout</a:t>
          </a:r>
          <a:r>
            <a:rPr lang="de-DE" sz="900" kern="1200">
              <a:latin typeface="Roboto"/>
              <a:cs typeface="Roboto"/>
            </a:rPr>
            <a:t> </a:t>
          </a:r>
          <a:r>
            <a:rPr lang="de-DE" sz="900" kern="1200" err="1">
              <a:latin typeface="Roboto"/>
              <a:cs typeface="Roboto"/>
            </a:rPr>
            <a:t>session</a:t>
          </a:r>
          <a:r>
            <a:rPr lang="de-DE" sz="900" kern="1200">
              <a:latin typeface="Roboto"/>
              <a:cs typeface="Roboto"/>
            </a:rPr>
            <a:t> </a:t>
          </a:r>
          <a:r>
            <a:rPr lang="de-DE" sz="900" kern="1200" err="1">
              <a:latin typeface="Roboto"/>
              <a:cs typeface="Roboto"/>
            </a:rPr>
            <a:t>where</a:t>
          </a:r>
          <a:r>
            <a:rPr lang="de-DE" sz="900" kern="1200">
              <a:latin typeface="Roboto"/>
              <a:cs typeface="Roboto"/>
            </a:rPr>
            <a:t> </a:t>
          </a:r>
          <a:r>
            <a:rPr lang="de-DE" sz="900" kern="1200" err="1">
              <a:latin typeface="Roboto"/>
              <a:cs typeface="Roboto"/>
            </a:rPr>
            <a:t>participants</a:t>
          </a:r>
          <a:r>
            <a:rPr lang="de-DE" sz="900" kern="1200">
              <a:latin typeface="Roboto"/>
              <a:cs typeface="Roboto"/>
            </a:rPr>
            <a:t> mix and </a:t>
          </a:r>
          <a:r>
            <a:rPr lang="de-DE" sz="900" kern="1200" err="1">
              <a:latin typeface="Roboto"/>
              <a:cs typeface="Roboto"/>
            </a:rPr>
            <a:t>talk</a:t>
          </a:r>
          <a:r>
            <a:rPr lang="de-DE" sz="900" kern="1200">
              <a:latin typeface="Roboto"/>
              <a:cs typeface="Roboto"/>
            </a:rPr>
            <a:t> </a:t>
          </a:r>
          <a:r>
            <a:rPr lang="de-DE" sz="900" kern="1200" err="1">
              <a:latin typeface="Roboto"/>
              <a:cs typeface="Roboto"/>
            </a:rPr>
            <a:t>to</a:t>
          </a:r>
          <a:r>
            <a:rPr lang="de-DE" sz="900" kern="1200">
              <a:latin typeface="Roboto"/>
              <a:cs typeface="Roboto"/>
            </a:rPr>
            <a:t> </a:t>
          </a:r>
          <a:r>
            <a:rPr lang="de-DE" sz="900" kern="1200" err="1">
              <a:latin typeface="Roboto"/>
              <a:cs typeface="Roboto"/>
            </a:rPr>
            <a:t>each</a:t>
          </a:r>
          <a:r>
            <a:rPr lang="de-DE" sz="900" kern="1200">
              <a:latin typeface="Roboto"/>
              <a:cs typeface="Roboto"/>
            </a:rPr>
            <a:t> </a:t>
          </a:r>
          <a:r>
            <a:rPr lang="de-DE" sz="900" kern="1200" err="1">
              <a:latin typeface="Roboto"/>
              <a:cs typeface="Roboto"/>
            </a:rPr>
            <a:t>other</a:t>
          </a:r>
          <a:r>
            <a:rPr lang="de-DE" sz="900" kern="1200">
              <a:latin typeface="Roboto"/>
              <a:cs typeface="Roboto"/>
            </a:rPr>
            <a:t> and ca. 10 </a:t>
          </a:r>
          <a:r>
            <a:rPr lang="de-DE" sz="900" kern="1200" err="1">
              <a:latin typeface="Roboto"/>
              <a:cs typeface="Roboto"/>
            </a:rPr>
            <a:t>minutes</a:t>
          </a:r>
          <a:r>
            <a:rPr lang="de-DE" sz="900" kern="1200">
              <a:latin typeface="Roboto"/>
              <a:cs typeface="Roboto"/>
            </a:rPr>
            <a:t> </a:t>
          </a:r>
          <a:r>
            <a:rPr lang="de-DE" sz="900" kern="1200" err="1">
              <a:latin typeface="Roboto"/>
              <a:cs typeface="Roboto"/>
            </a:rPr>
            <a:t>for</a:t>
          </a:r>
          <a:r>
            <a:rPr lang="de-DE" sz="900" kern="1200">
              <a:latin typeface="Roboto"/>
              <a:cs typeface="Roboto"/>
            </a:rPr>
            <a:t> </a:t>
          </a:r>
          <a:r>
            <a:rPr lang="de-DE" sz="900" kern="1200" err="1">
              <a:latin typeface="Roboto"/>
              <a:cs typeface="Roboto"/>
            </a:rPr>
            <a:t>discussion</a:t>
          </a:r>
          <a:r>
            <a:rPr lang="de-DE" sz="900" kern="1200">
              <a:latin typeface="Roboto"/>
              <a:cs typeface="Roboto"/>
            </a:rPr>
            <a:t> </a:t>
          </a:r>
          <a:r>
            <a:rPr lang="de-DE" sz="900" kern="1200" err="1">
              <a:latin typeface="Roboto"/>
              <a:cs typeface="Roboto"/>
            </a:rPr>
            <a:t>within</a:t>
          </a:r>
          <a:r>
            <a:rPr lang="de-DE" sz="900" kern="1200">
              <a:latin typeface="Roboto"/>
              <a:cs typeface="Roboto"/>
            </a:rPr>
            <a:t> the </a:t>
          </a:r>
          <a:r>
            <a:rPr lang="de-DE" sz="900" kern="1200" err="1">
              <a:latin typeface="Roboto"/>
              <a:cs typeface="Roboto"/>
            </a:rPr>
            <a:t>group</a:t>
          </a:r>
          <a:r>
            <a:rPr lang="de-DE" sz="900" kern="1200">
              <a:latin typeface="Roboto"/>
              <a:cs typeface="Roboto"/>
            </a:rPr>
            <a:t>.</a:t>
          </a:r>
        </a:p>
      </dsp:txBody>
      <dsp:txXfrm>
        <a:off x="160318" y="2815101"/>
        <a:ext cx="3842644" cy="1200826"/>
      </dsp:txXfrm>
    </dsp:sp>
    <dsp:sp modelId="{899CD677-E8C2-F44C-934C-D9FA09FA4419}">
      <dsp:nvSpPr>
        <dsp:cNvPr id="0" name=""/>
        <dsp:cNvSpPr/>
      </dsp:nvSpPr>
      <dsp:spPr>
        <a:xfrm>
          <a:off x="207" y="2641648"/>
          <a:ext cx="840578" cy="12608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B800D8D0-81E0-184A-9DCA-B0118E142CFA}">
      <dsp:nvSpPr>
        <dsp:cNvPr id="0" name=""/>
        <dsp:cNvSpPr/>
      </dsp:nvSpPr>
      <dsp:spPr>
        <a:xfrm>
          <a:off x="4412576" y="2815101"/>
          <a:ext cx="3842644" cy="120082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Resources</a:t>
          </a:r>
        </a:p>
        <a:p>
          <a:pPr marL="0" lvl="0" indent="0" algn="l" defTabSz="400050">
            <a:lnSpc>
              <a:spcPct val="90000"/>
            </a:lnSpc>
            <a:spcBef>
              <a:spcPct val="0"/>
            </a:spcBef>
            <a:spcAft>
              <a:spcPct val="35000"/>
            </a:spcAft>
            <a:buNone/>
          </a:pPr>
          <a:r>
            <a:rPr lang="de-DE" sz="900" kern="1200">
              <a:latin typeface="Roboto"/>
              <a:cs typeface="Roboto"/>
            </a:rPr>
            <a:t>A </a:t>
          </a:r>
          <a:r>
            <a:rPr lang="de-DE" sz="900" kern="1200" err="1">
              <a:latin typeface="Roboto"/>
              <a:cs typeface="Roboto"/>
            </a:rPr>
            <a:t>list</a:t>
          </a:r>
          <a:r>
            <a:rPr lang="de-DE" sz="900" kern="1200">
              <a:latin typeface="Roboto"/>
              <a:cs typeface="Roboto"/>
            </a:rPr>
            <a:t> </a:t>
          </a:r>
          <a:r>
            <a:rPr lang="de-DE" sz="900" kern="1200" err="1">
              <a:latin typeface="Roboto"/>
              <a:cs typeface="Roboto"/>
            </a:rPr>
            <a:t>of</a:t>
          </a:r>
          <a:r>
            <a:rPr lang="de-DE" sz="900" kern="1200">
              <a:latin typeface="Roboto"/>
              <a:cs typeface="Roboto"/>
            </a:rPr>
            <a:t> personal </a:t>
          </a:r>
          <a:r>
            <a:rPr lang="de-DE" sz="900" kern="1200" err="1">
              <a:latin typeface="Roboto"/>
              <a:cs typeface="Roboto"/>
            </a:rPr>
            <a:t>values</a:t>
          </a:r>
          <a:r>
            <a:rPr lang="de-DE" sz="900" kern="1200">
              <a:latin typeface="Roboto"/>
              <a:cs typeface="Roboto"/>
            </a:rPr>
            <a:t> </a:t>
          </a:r>
          <a:r>
            <a:rPr lang="de-DE" sz="900" kern="1200" err="1">
              <a:latin typeface="Roboto"/>
              <a:cs typeface="Roboto"/>
            </a:rPr>
            <a:t>is</a:t>
          </a:r>
          <a:r>
            <a:rPr lang="de-DE" sz="900" kern="1200">
              <a:latin typeface="Roboto"/>
              <a:cs typeface="Roboto"/>
            </a:rPr>
            <a:t> </a:t>
          </a:r>
          <a:r>
            <a:rPr lang="de-DE" sz="900" kern="1200" err="1">
              <a:latin typeface="Roboto"/>
              <a:cs typeface="Roboto"/>
            </a:rPr>
            <a:t>available</a:t>
          </a:r>
          <a:r>
            <a:rPr lang="de-DE" sz="900" kern="1200">
              <a:latin typeface="Roboto"/>
              <a:cs typeface="Roboto"/>
            </a:rPr>
            <a:t> </a:t>
          </a:r>
          <a:r>
            <a:rPr lang="de-DE" sz="900" kern="1200" err="1">
              <a:latin typeface="Roboto"/>
              <a:cs typeface="Roboto"/>
            </a:rPr>
            <a:t>for</a:t>
          </a:r>
          <a:r>
            <a:rPr lang="de-DE" sz="900" kern="1200">
              <a:latin typeface="Roboto"/>
              <a:cs typeface="Roboto"/>
            </a:rPr>
            <a:t> </a:t>
          </a:r>
          <a:r>
            <a:rPr lang="de-DE" sz="900" kern="1200" err="1">
              <a:latin typeface="Roboto"/>
              <a:cs typeface="Roboto"/>
            </a:rPr>
            <a:t>inspiration</a:t>
          </a:r>
          <a:r>
            <a:rPr lang="de-DE" sz="900" kern="1200">
              <a:latin typeface="Roboto"/>
              <a:cs typeface="Roboto"/>
            </a:rPr>
            <a:t> </a:t>
          </a:r>
          <a:r>
            <a:rPr lang="de-DE" sz="900" kern="1200" err="1">
              <a:latin typeface="Roboto"/>
              <a:cs typeface="Roboto"/>
            </a:rPr>
            <a:t>as</a:t>
          </a:r>
          <a:r>
            <a:rPr lang="de-DE" sz="900" kern="1200">
              <a:latin typeface="Roboto"/>
              <a:cs typeface="Roboto"/>
            </a:rPr>
            <a:t> </a:t>
          </a:r>
          <a:r>
            <a:rPr lang="de-DE" sz="900" kern="1200" err="1">
              <a:latin typeface="Roboto"/>
              <a:cs typeface="Roboto"/>
            </a:rPr>
            <a:t>well</a:t>
          </a:r>
          <a:r>
            <a:rPr lang="de-DE" sz="900" kern="1200">
              <a:latin typeface="Roboto"/>
              <a:cs typeface="Roboto"/>
            </a:rPr>
            <a:t> </a:t>
          </a:r>
          <a:r>
            <a:rPr lang="de-DE" sz="900" kern="1200" err="1">
              <a:latin typeface="Roboto"/>
              <a:cs typeface="Roboto"/>
            </a:rPr>
            <a:t>as</a:t>
          </a:r>
          <a:r>
            <a:rPr lang="de-DE" sz="900" kern="1200">
              <a:latin typeface="Roboto"/>
              <a:cs typeface="Roboto"/>
            </a:rPr>
            <a:t> </a:t>
          </a:r>
          <a:r>
            <a:rPr lang="de-DE" sz="900" kern="1200" err="1">
              <a:latin typeface="Roboto"/>
              <a:cs typeface="Roboto"/>
            </a:rPr>
            <a:t>cards</a:t>
          </a:r>
          <a:r>
            <a:rPr lang="de-DE" sz="900" kern="1200">
              <a:latin typeface="Roboto"/>
              <a:cs typeface="Roboto"/>
            </a:rPr>
            <a:t>.</a:t>
          </a:r>
        </a:p>
      </dsp:txBody>
      <dsp:txXfrm>
        <a:off x="4412576" y="2815101"/>
        <a:ext cx="3842644" cy="1200826"/>
      </dsp:txXfrm>
    </dsp:sp>
    <dsp:sp modelId="{C3848B04-6FB6-5840-9924-F1E7D270F65F}">
      <dsp:nvSpPr>
        <dsp:cNvPr id="0" name=""/>
        <dsp:cNvSpPr/>
      </dsp:nvSpPr>
      <dsp:spPr>
        <a:xfrm>
          <a:off x="4252466" y="2641648"/>
          <a:ext cx="840578" cy="126086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ecd.org/gov/ethics/behavioural-insights-for-public-integrity-9789264297067-en.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dp.org/content/dam/undp/library/corporate/Transparency/UNDP%20Accountability%20framework.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ecd-ilibrary.org/sites/ac8ed8e8-en/index.html?itemId=/content/publication/ac8ed8e8-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odc.org/e4j/en/integrity-ethics/module-13/key-issue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elman.com/sites/g/files/aatuss191/files/2020-01/2020%20Edelman%20Trust%20Barometer%20Executive%20Summary_Single%20Spread%20without%20Crop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elman.com/sites/g/files/aatuss191/files/2020-01/2020%20Edelman%20Trust%20Barometer%20Executive%20Summary_Single%20Spread%20without%20Crops.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nodc.org/e4j/en/integrity-ethics/module-13/key-issue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cg.com/publications/2017/smart-and-simple-way-to-empower-the-public-sector.aspx"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undp.org/content/dam/undp/library/capacity-development/English/Singapore%20Centre/GCPSE_PSM_Summary.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stor.org/stable/976923?seq=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professional-decision_10385757.htm#page=1&amp;query=crossroads&amp;position=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odc.org/e4j/en/integrity-ethics/module-1/key-issue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1</a:t>
            </a:fld>
            <a:endParaRPr lang="de-DE"/>
          </a:p>
        </p:txBody>
      </p:sp>
    </p:spTree>
    <p:extLst>
      <p:ext uri="{BB962C8B-B14F-4D97-AF65-F5344CB8AC3E}">
        <p14:creationId xmlns:p14="http://schemas.microsoft.com/office/powerpoint/2010/main" val="258069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7314C40-7AF8-4C37-ACAD-551490BA5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7C9D1C-F4E3-FB42-8BCE-F53B5C4A338D}"/>
              </a:ext>
            </a:extLst>
          </p:cNvPr>
          <p:cNvSpPr>
            <a:spLocks noGrp="1"/>
          </p:cNvSpPr>
          <p:nvPr>
            <p:ph type="body" idx="1"/>
          </p:nvPr>
        </p:nvSpPr>
        <p:spPr/>
        <p:txBody>
          <a:bodyPr/>
          <a:lstStyle/>
          <a:p>
            <a:pPr>
              <a:defRPr/>
            </a:pPr>
            <a:r>
              <a:rPr lang="en-US" altLang="en-US" sz="1200" b="1">
                <a:solidFill>
                  <a:srgbClr val="000000"/>
                </a:solidFill>
              </a:rPr>
              <a:t>Example of an ethical dilemma:</a:t>
            </a:r>
            <a:endParaRPr lang="de-DE" b="1"/>
          </a:p>
          <a:p>
            <a:pPr>
              <a:defRPr/>
            </a:pPr>
            <a:endParaRPr lang="de-DE" b="1"/>
          </a:p>
          <a:p>
            <a:pPr marL="167640" indent="-167640">
              <a:buFont typeface="Arial" panose="020B0604020202020204" pitchFamily="34" charset="0"/>
              <a:buChar char="•"/>
              <a:defRPr/>
            </a:pPr>
            <a:r>
              <a:rPr lang="de-DE" err="1"/>
              <a:t>Present</a:t>
            </a:r>
            <a:r>
              <a:rPr lang="de-DE"/>
              <a:t> the </a:t>
            </a:r>
            <a:r>
              <a:rPr lang="de-DE" err="1"/>
              <a:t>ethical</a:t>
            </a:r>
            <a:r>
              <a:rPr lang="de-DE"/>
              <a:t> </a:t>
            </a:r>
            <a:r>
              <a:rPr lang="de-DE" err="1"/>
              <a:t>dilemma</a:t>
            </a:r>
            <a:r>
              <a:rPr lang="de-DE"/>
              <a:t> </a:t>
            </a:r>
            <a:r>
              <a:rPr lang="de-DE" err="1"/>
              <a:t>first</a:t>
            </a:r>
            <a:r>
              <a:rPr lang="de-DE"/>
              <a:t> and </a:t>
            </a:r>
            <a:r>
              <a:rPr lang="de-DE" err="1"/>
              <a:t>discuss</a:t>
            </a:r>
            <a:r>
              <a:rPr lang="de-DE"/>
              <a:t> </a:t>
            </a:r>
            <a:r>
              <a:rPr lang="de-DE" err="1"/>
              <a:t>with</a:t>
            </a:r>
            <a:r>
              <a:rPr lang="de-DE"/>
              <a:t> </a:t>
            </a:r>
            <a:r>
              <a:rPr lang="de-DE" err="1"/>
              <a:t>participants</a:t>
            </a:r>
            <a:r>
              <a:rPr lang="de-DE"/>
              <a:t> </a:t>
            </a:r>
            <a:r>
              <a:rPr lang="de-DE" err="1"/>
              <a:t>which</a:t>
            </a:r>
            <a:r>
              <a:rPr lang="de-DE"/>
              <a:t> </a:t>
            </a:r>
            <a:r>
              <a:rPr lang="de-DE" err="1"/>
              <a:t>values</a:t>
            </a:r>
            <a:r>
              <a:rPr lang="de-DE"/>
              <a:t> </a:t>
            </a:r>
            <a:r>
              <a:rPr lang="de-DE" err="1"/>
              <a:t>clash</a:t>
            </a:r>
            <a:r>
              <a:rPr lang="de-DE"/>
              <a:t> in </a:t>
            </a:r>
            <a:r>
              <a:rPr lang="de-DE" err="1"/>
              <a:t>this</a:t>
            </a:r>
            <a:r>
              <a:rPr lang="de-DE"/>
              <a:t> </a:t>
            </a:r>
            <a:r>
              <a:rPr lang="de-DE" err="1"/>
              <a:t>specific</a:t>
            </a:r>
            <a:r>
              <a:rPr lang="de-DE"/>
              <a:t> </a:t>
            </a:r>
            <a:r>
              <a:rPr lang="de-DE" err="1"/>
              <a:t>scenario</a:t>
            </a:r>
            <a:r>
              <a:rPr lang="de-DE"/>
              <a:t>: </a:t>
            </a:r>
            <a:r>
              <a:rPr lang="de-DE" err="1"/>
              <a:t>Have</a:t>
            </a:r>
            <a:r>
              <a:rPr lang="de-DE"/>
              <a:t> </a:t>
            </a:r>
            <a:r>
              <a:rPr lang="de-DE" err="1"/>
              <a:t>participants</a:t>
            </a:r>
            <a:r>
              <a:rPr lang="de-DE"/>
              <a:t> </a:t>
            </a:r>
            <a:r>
              <a:rPr lang="de-DE" err="1"/>
              <a:t>found</a:t>
            </a:r>
            <a:r>
              <a:rPr lang="de-DE"/>
              <a:t> </a:t>
            </a:r>
            <a:r>
              <a:rPr lang="de-DE" err="1"/>
              <a:t>themselves</a:t>
            </a:r>
            <a:r>
              <a:rPr lang="de-DE"/>
              <a:t> in </a:t>
            </a:r>
            <a:r>
              <a:rPr lang="de-DE" err="1"/>
              <a:t>similar</a:t>
            </a:r>
            <a:r>
              <a:rPr lang="de-DE"/>
              <a:t> </a:t>
            </a:r>
            <a:r>
              <a:rPr lang="de-DE" err="1"/>
              <a:t>situations</a:t>
            </a:r>
            <a:r>
              <a:rPr lang="de-DE"/>
              <a:t>? </a:t>
            </a:r>
            <a:r>
              <a:rPr lang="de-DE" err="1"/>
              <a:t>How</a:t>
            </a:r>
            <a:r>
              <a:rPr lang="de-DE"/>
              <a:t> </a:t>
            </a:r>
            <a:r>
              <a:rPr lang="de-DE" err="1"/>
              <a:t>have</a:t>
            </a:r>
            <a:r>
              <a:rPr lang="de-DE"/>
              <a:t> </a:t>
            </a:r>
            <a:r>
              <a:rPr lang="de-DE" err="1"/>
              <a:t>they</a:t>
            </a:r>
            <a:r>
              <a:rPr lang="de-DE"/>
              <a:t> </a:t>
            </a:r>
            <a:r>
              <a:rPr lang="de-DE" err="1"/>
              <a:t>resolved</a:t>
            </a:r>
            <a:r>
              <a:rPr lang="de-DE"/>
              <a:t> </a:t>
            </a:r>
            <a:r>
              <a:rPr lang="de-DE" err="1"/>
              <a:t>them</a:t>
            </a:r>
            <a:r>
              <a:rPr lang="de-DE"/>
              <a:t>?</a:t>
            </a:r>
            <a:endParaRPr lang="de-DE">
              <a:cs typeface="Calibri"/>
            </a:endParaRPr>
          </a:p>
          <a:p>
            <a:pPr marL="167640" indent="-167640">
              <a:buFont typeface="Arial" panose="020B0604020202020204" pitchFamily="34" charset="0"/>
              <a:buChar char="•"/>
              <a:defRPr/>
            </a:pPr>
            <a:r>
              <a:rPr lang="de-DE"/>
              <a:t>In a </a:t>
            </a:r>
            <a:r>
              <a:rPr lang="de-DE" err="1"/>
              <a:t>second</a:t>
            </a:r>
            <a:r>
              <a:rPr lang="de-DE"/>
              <a:t> </a:t>
            </a:r>
            <a:r>
              <a:rPr lang="de-DE" err="1"/>
              <a:t>step</a:t>
            </a:r>
            <a:r>
              <a:rPr lang="de-DE"/>
              <a:t>, </a:t>
            </a:r>
            <a:r>
              <a:rPr lang="de-DE" err="1"/>
              <a:t>show</a:t>
            </a:r>
            <a:r>
              <a:rPr lang="de-DE"/>
              <a:t> the possible </a:t>
            </a:r>
            <a:r>
              <a:rPr lang="de-DE" err="1"/>
              <a:t>answers</a:t>
            </a:r>
            <a:r>
              <a:rPr lang="de-DE"/>
              <a:t> </a:t>
            </a:r>
            <a:r>
              <a:rPr lang="de-DE" err="1"/>
              <a:t>provided</a:t>
            </a:r>
            <a:r>
              <a:rPr lang="de-DE"/>
              <a:t> </a:t>
            </a:r>
            <a:r>
              <a:rPr lang="de-DE" err="1"/>
              <a:t>for</a:t>
            </a:r>
            <a:r>
              <a:rPr lang="de-DE"/>
              <a:t> </a:t>
            </a:r>
            <a:r>
              <a:rPr lang="de-DE" err="1"/>
              <a:t>this</a:t>
            </a:r>
            <a:r>
              <a:rPr lang="de-DE"/>
              <a:t> </a:t>
            </a:r>
            <a:r>
              <a:rPr lang="de-DE" err="1"/>
              <a:t>ethical</a:t>
            </a:r>
            <a:r>
              <a:rPr lang="de-DE"/>
              <a:t> </a:t>
            </a:r>
            <a:r>
              <a:rPr lang="de-DE" err="1"/>
              <a:t>dilemma</a:t>
            </a:r>
            <a:r>
              <a:rPr lang="de-DE"/>
              <a:t>. </a:t>
            </a:r>
            <a:r>
              <a:rPr lang="de-DE" err="1"/>
              <a:t>Discuss</a:t>
            </a:r>
            <a:r>
              <a:rPr lang="de-DE"/>
              <a:t> </a:t>
            </a:r>
            <a:r>
              <a:rPr lang="de-DE" err="1"/>
              <a:t>each</a:t>
            </a:r>
            <a:r>
              <a:rPr lang="de-DE"/>
              <a:t> </a:t>
            </a:r>
            <a:r>
              <a:rPr lang="de-DE" err="1"/>
              <a:t>option</a:t>
            </a:r>
            <a:r>
              <a:rPr lang="de-DE"/>
              <a:t> </a:t>
            </a:r>
            <a:r>
              <a:rPr lang="de-DE" err="1"/>
              <a:t>with</a:t>
            </a:r>
            <a:r>
              <a:rPr lang="de-DE"/>
              <a:t> </a:t>
            </a:r>
            <a:r>
              <a:rPr lang="de-DE" err="1"/>
              <a:t>participants</a:t>
            </a:r>
            <a:r>
              <a:rPr lang="de-DE"/>
              <a:t> and </a:t>
            </a:r>
            <a:r>
              <a:rPr lang="de-DE" err="1"/>
              <a:t>ask</a:t>
            </a:r>
            <a:r>
              <a:rPr lang="de-DE"/>
              <a:t> </a:t>
            </a:r>
            <a:r>
              <a:rPr lang="de-DE" err="1"/>
              <a:t>for</a:t>
            </a:r>
            <a:r>
              <a:rPr lang="de-DE"/>
              <a:t> </a:t>
            </a:r>
            <a:r>
              <a:rPr lang="de-DE" err="1"/>
              <a:t>their</a:t>
            </a:r>
            <a:r>
              <a:rPr lang="de-DE"/>
              <a:t> </a:t>
            </a:r>
            <a:r>
              <a:rPr lang="de-DE" err="1"/>
              <a:t>preferred</a:t>
            </a:r>
            <a:r>
              <a:rPr lang="de-DE"/>
              <a:t> </a:t>
            </a:r>
            <a:r>
              <a:rPr lang="de-DE" err="1"/>
              <a:t>way</a:t>
            </a:r>
            <a:r>
              <a:rPr lang="de-DE"/>
              <a:t> </a:t>
            </a:r>
            <a:r>
              <a:rPr lang="de-DE" err="1"/>
              <a:t>of</a:t>
            </a:r>
            <a:r>
              <a:rPr lang="de-DE"/>
              <a:t> </a:t>
            </a:r>
            <a:r>
              <a:rPr lang="de-DE" err="1"/>
              <a:t>action</a:t>
            </a:r>
            <a:r>
              <a:rPr lang="de-DE"/>
              <a:t>. </a:t>
            </a:r>
            <a:r>
              <a:rPr lang="de-DE" err="1"/>
              <a:t>Facilitate</a:t>
            </a:r>
            <a:r>
              <a:rPr lang="de-DE"/>
              <a:t> the </a:t>
            </a:r>
            <a:r>
              <a:rPr lang="de-DE" err="1"/>
              <a:t>debate</a:t>
            </a:r>
            <a:r>
              <a:rPr lang="de-DE"/>
              <a:t> </a:t>
            </a:r>
            <a:r>
              <a:rPr lang="de-DE" err="1"/>
              <a:t>if</a:t>
            </a:r>
            <a:r>
              <a:rPr lang="de-DE"/>
              <a:t> </a:t>
            </a:r>
            <a:r>
              <a:rPr lang="de-DE" err="1"/>
              <a:t>participants</a:t>
            </a:r>
            <a:r>
              <a:rPr lang="de-DE"/>
              <a:t> </a:t>
            </a:r>
            <a:r>
              <a:rPr lang="de-DE" err="1"/>
              <a:t>have</a:t>
            </a:r>
            <a:r>
              <a:rPr lang="de-DE"/>
              <a:t> </a:t>
            </a:r>
            <a:r>
              <a:rPr lang="de-DE" err="1"/>
              <a:t>alternating</a:t>
            </a:r>
            <a:r>
              <a:rPr lang="de-DE"/>
              <a:t> </a:t>
            </a:r>
            <a:r>
              <a:rPr lang="de-DE" err="1"/>
              <a:t>viewpoints</a:t>
            </a:r>
            <a:r>
              <a:rPr lang="de-DE"/>
              <a:t>.</a:t>
            </a:r>
            <a:endParaRPr lang="de-DE">
              <a:cs typeface="Calibri"/>
            </a:endParaRPr>
          </a:p>
          <a:p>
            <a:pPr>
              <a:defRPr/>
            </a:pPr>
            <a:endParaRPr lang="it-CH"/>
          </a:p>
          <a:p>
            <a:r>
              <a:rPr lang="de-DE" sz="1200" b="1"/>
              <a:t>Source:</a:t>
            </a:r>
          </a:p>
          <a:p>
            <a:pPr marL="0" indent="0">
              <a:spcBef>
                <a:spcPts val="400"/>
              </a:spcBef>
              <a:buFont typeface="Arial"/>
              <a:buNone/>
            </a:pPr>
            <a:r>
              <a:rPr lang="de-DE" sz="800" b="0"/>
              <a:t>OECD (2018). </a:t>
            </a:r>
            <a:r>
              <a:rPr lang="de-DE" sz="800" err="1"/>
              <a:t>Behavioural</a:t>
            </a:r>
            <a:r>
              <a:rPr lang="de-DE" sz="800"/>
              <a:t> </a:t>
            </a:r>
            <a:r>
              <a:rPr lang="de-DE" sz="800" err="1"/>
              <a:t>Insights</a:t>
            </a:r>
            <a:r>
              <a:rPr lang="de-DE" sz="800"/>
              <a:t> </a:t>
            </a:r>
            <a:r>
              <a:rPr lang="de-DE" sz="800" err="1"/>
              <a:t>for</a:t>
            </a:r>
            <a:r>
              <a:rPr lang="de-DE" sz="800"/>
              <a:t> Public Integrity. </a:t>
            </a:r>
            <a:r>
              <a:rPr lang="de-DE" sz="800" err="1"/>
              <a:t>Harnessing</a:t>
            </a:r>
            <a:r>
              <a:rPr lang="de-DE" sz="800"/>
              <a:t> the human </a:t>
            </a:r>
            <a:r>
              <a:rPr lang="de-DE" sz="800" err="1"/>
              <a:t>factor</a:t>
            </a:r>
            <a:r>
              <a:rPr lang="de-DE" sz="800"/>
              <a:t> </a:t>
            </a:r>
            <a:r>
              <a:rPr lang="de-DE" sz="800" err="1"/>
              <a:t>to</a:t>
            </a:r>
            <a:r>
              <a:rPr lang="de-DE" sz="800"/>
              <a:t> </a:t>
            </a:r>
            <a:r>
              <a:rPr lang="de-DE" sz="800" err="1"/>
              <a:t>counter</a:t>
            </a:r>
            <a:r>
              <a:rPr lang="de-DE" sz="800"/>
              <a:t> </a:t>
            </a:r>
            <a:r>
              <a:rPr lang="de-DE" sz="800" err="1"/>
              <a:t>corruption</a:t>
            </a:r>
            <a:r>
              <a:rPr lang="de-DE" sz="800"/>
              <a:t>. OECD Public </a:t>
            </a:r>
            <a:r>
              <a:rPr lang="de-DE" sz="800" err="1"/>
              <a:t>Governance</a:t>
            </a:r>
            <a:r>
              <a:rPr lang="de-DE" sz="800"/>
              <a:t> Reviews. </a:t>
            </a:r>
            <a:r>
              <a:rPr lang="de-DE" sz="800" err="1"/>
              <a:t>Retrieved</a:t>
            </a:r>
            <a:r>
              <a:rPr lang="de-DE" sz="800"/>
              <a:t> </a:t>
            </a:r>
            <a:r>
              <a:rPr lang="de-DE" sz="800" err="1"/>
              <a:t>from</a:t>
            </a:r>
            <a:r>
              <a:rPr lang="de-DE" sz="800"/>
              <a:t> </a:t>
            </a:r>
            <a:r>
              <a:rPr lang="de-DE" sz="800">
                <a:hlinkClick r:id="rId3"/>
              </a:rPr>
              <a:t>http://www.oecd.org/gov/ethics/behavioural-insights-for-public-integrity-9789264297067-en.htm</a:t>
            </a:r>
            <a:r>
              <a:rPr lang="de-DE" sz="800"/>
              <a:t> (last </a:t>
            </a:r>
            <a:r>
              <a:rPr lang="de-DE" sz="800" err="1"/>
              <a:t>accessed</a:t>
            </a:r>
            <a:r>
              <a:rPr lang="de-DE" sz="800"/>
              <a:t> on April 7, 2020).</a:t>
            </a:r>
          </a:p>
        </p:txBody>
      </p:sp>
      <p:sp>
        <p:nvSpPr>
          <p:cNvPr id="44036" name="Slide Number Placeholder 3">
            <a:extLst>
              <a:ext uri="{FF2B5EF4-FFF2-40B4-BE49-F238E27FC236}">
                <a16:creationId xmlns:a16="http://schemas.microsoft.com/office/drawing/2014/main" id="{F9CDDB39-0DE0-4AD3-9AE9-FBEB15069A44}"/>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DF708C6D-440A-49CC-9536-45467E4E2CC9}" type="slidenum">
              <a:rPr lang="en-US" altLang="it-CH"/>
              <a:pPr/>
              <a:t>14</a:t>
            </a:fld>
            <a:endParaRPr lang="en-US" altLang="it-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E2EB82D-C5FD-42EF-914D-3C5A63C7F5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1B0CB9B-E3E0-4108-B5D5-77998B2477FB}"/>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Wingdings" panose="05000000000000000000" pitchFamily="2" charset="2"/>
              <a:buNone/>
            </a:pPr>
            <a:r>
              <a:rPr lang="en-US" altLang="en-US" sz="1200" b="1">
                <a:solidFill>
                  <a:srgbClr val="000000"/>
                </a:solidFill>
              </a:rPr>
              <a:t>Ethical skills for public integrity:</a:t>
            </a:r>
          </a:p>
          <a:p>
            <a:pPr marL="0" indent="0">
              <a:buFont typeface="Wingdings" panose="05000000000000000000" pitchFamily="2" charset="2"/>
              <a:buNone/>
            </a:pPr>
            <a:endParaRPr lang="en-US" altLang="it-CH" sz="1200" b="1">
              <a:solidFill>
                <a:srgbClr val="000000"/>
              </a:solidFill>
            </a:endParaRPr>
          </a:p>
          <a:p>
            <a:pPr marL="0" indent="0">
              <a:buFont typeface="Wingdings" panose="05000000000000000000" pitchFamily="2" charset="2"/>
              <a:buNone/>
            </a:pPr>
            <a:r>
              <a:rPr lang="en-US" altLang="it-CH" sz="1200" b="0">
                <a:solidFill>
                  <a:srgbClr val="000000"/>
                </a:solidFill>
              </a:rPr>
              <a:t>To achieve integrity in and of public institutions, public servants need to be competent - competent </a:t>
            </a:r>
            <a:r>
              <a:rPr lang="en-US" altLang="en-US" sz="1200" kern="1200">
                <a:solidFill>
                  <a:srgbClr val="000000"/>
                </a:solidFill>
                <a:latin typeface="+mn-lt"/>
                <a:ea typeface="+mn-ea"/>
                <a:cs typeface="+mn-cs"/>
              </a:rPr>
              <a:t>to recognize, analyze and respond to ethically challenging situations through:</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de-DE" altLang="it-CH" b="0"/>
              <a:t>Awareness </a:t>
            </a:r>
            <a:r>
              <a:rPr lang="de-DE" altLang="it-CH" b="0" err="1"/>
              <a:t>of</a:t>
            </a:r>
            <a:r>
              <a:rPr lang="de-DE" altLang="it-CH" b="0"/>
              <a:t> </a:t>
            </a:r>
            <a:r>
              <a:rPr lang="de-DE" altLang="it-CH" b="0" err="1"/>
              <a:t>existing</a:t>
            </a:r>
            <a:r>
              <a:rPr lang="de-DE" altLang="it-CH" b="0"/>
              <a:t> </a:t>
            </a:r>
            <a:r>
              <a:rPr lang="de-DE" altLang="it-CH" b="0" err="1"/>
              <a:t>norms</a:t>
            </a:r>
            <a:r>
              <a:rPr lang="de-DE" altLang="it-CH" b="0"/>
              <a:t> </a:t>
            </a:r>
            <a:r>
              <a:rPr lang="de-DE" altLang="it-CH" b="0" err="1"/>
              <a:t>and</a:t>
            </a:r>
            <a:r>
              <a:rPr lang="de-DE" altLang="it-CH" b="0"/>
              <a:t> </a:t>
            </a:r>
            <a:r>
              <a:rPr lang="de-DE" altLang="it-CH" b="0" err="1"/>
              <a:t>the</a:t>
            </a:r>
            <a:r>
              <a:rPr lang="de-DE" altLang="it-CH" b="0"/>
              <a:t> </a:t>
            </a:r>
            <a:r>
              <a:rPr lang="de-DE" altLang="it-CH" b="0" err="1"/>
              <a:t>ability</a:t>
            </a:r>
            <a:r>
              <a:rPr lang="de-DE" altLang="it-CH" b="0"/>
              <a:t> </a:t>
            </a:r>
            <a:r>
              <a:rPr lang="de-DE" altLang="it-CH" b="0" err="1"/>
              <a:t>to</a:t>
            </a:r>
            <a:r>
              <a:rPr lang="de-DE" altLang="it-CH" b="0"/>
              <a:t> </a:t>
            </a:r>
            <a:r>
              <a:rPr lang="de-DE" altLang="it-CH" b="0" err="1"/>
              <a:t>apply</a:t>
            </a:r>
            <a:r>
              <a:rPr lang="de-DE" altLang="it-CH" b="0"/>
              <a:t> </a:t>
            </a:r>
            <a:r>
              <a:rPr lang="de-DE" altLang="it-CH" b="0" err="1"/>
              <a:t>them</a:t>
            </a:r>
            <a:r>
              <a:rPr lang="de-DE" altLang="it-CH" b="0"/>
              <a: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de-DE" altLang="it-CH" b="0" err="1"/>
              <a:t>Ability</a:t>
            </a:r>
            <a:r>
              <a:rPr lang="de-DE" altLang="it-CH" b="0"/>
              <a:t> </a:t>
            </a:r>
            <a:r>
              <a:rPr lang="de-DE" altLang="it-CH" b="0" err="1"/>
              <a:t>to</a:t>
            </a:r>
            <a:r>
              <a:rPr lang="de-DE" altLang="it-CH" b="0"/>
              <a:t> </a:t>
            </a:r>
            <a:r>
              <a:rPr lang="de-DE" altLang="it-CH" b="0" err="1"/>
              <a:t>identify</a:t>
            </a:r>
            <a:r>
              <a:rPr lang="de-DE" altLang="it-CH" b="0"/>
              <a:t> </a:t>
            </a:r>
            <a:r>
              <a:rPr lang="de-DE" altLang="it-CH" b="0" err="1"/>
              <a:t>and</a:t>
            </a:r>
            <a:r>
              <a:rPr lang="de-DE" altLang="it-CH" b="0"/>
              <a:t> </a:t>
            </a:r>
            <a:r>
              <a:rPr lang="de-DE" altLang="it-CH" b="0" err="1"/>
              <a:t>critically</a:t>
            </a:r>
            <a:r>
              <a:rPr lang="de-DE" altLang="it-CH" b="0"/>
              <a:t> </a:t>
            </a:r>
            <a:r>
              <a:rPr lang="de-DE" altLang="it-CH" b="0" err="1"/>
              <a:t>analyze</a:t>
            </a:r>
            <a:r>
              <a:rPr lang="de-DE" altLang="it-CH" b="0"/>
              <a:t> </a:t>
            </a:r>
            <a:r>
              <a:rPr lang="de-DE" altLang="it-CH" b="0" err="1"/>
              <a:t>situations</a:t>
            </a:r>
            <a:r>
              <a:rPr lang="de-DE" altLang="it-CH" b="0"/>
              <a:t> vis-à-vis </a:t>
            </a:r>
            <a:r>
              <a:rPr lang="de-DE" altLang="it-CH" b="0" err="1"/>
              <a:t>norms</a:t>
            </a:r>
            <a:r>
              <a:rPr lang="de-DE" altLang="it-CH" b="0"/>
              <a: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de-DE" altLang="it-CH" b="0" err="1"/>
              <a:t>Capacity</a:t>
            </a:r>
            <a:r>
              <a:rPr lang="de-DE" altLang="it-CH" b="0"/>
              <a:t> </a:t>
            </a:r>
            <a:r>
              <a:rPr lang="de-DE" altLang="it-CH" b="0" err="1"/>
              <a:t>to</a:t>
            </a:r>
            <a:r>
              <a:rPr lang="de-DE" altLang="it-CH" b="0"/>
              <a:t> </a:t>
            </a:r>
            <a:r>
              <a:rPr lang="de-DE" altLang="it-CH" b="0" err="1"/>
              <a:t>understand</a:t>
            </a:r>
            <a:r>
              <a:rPr lang="de-DE" altLang="it-CH" b="0"/>
              <a:t> </a:t>
            </a:r>
            <a:r>
              <a:rPr lang="de-DE" altLang="it-CH" b="0" err="1"/>
              <a:t>the</a:t>
            </a:r>
            <a:r>
              <a:rPr lang="de-DE" altLang="it-CH" b="0"/>
              <a:t> </a:t>
            </a:r>
            <a:r>
              <a:rPr lang="de-DE" altLang="it-CH" b="0" err="1"/>
              <a:t>significance</a:t>
            </a:r>
            <a:r>
              <a:rPr lang="de-DE" altLang="it-CH" b="0"/>
              <a:t> </a:t>
            </a:r>
            <a:r>
              <a:rPr lang="de-DE" altLang="it-CH" b="0" err="1"/>
              <a:t>of</a:t>
            </a:r>
            <a:r>
              <a:rPr lang="de-DE" altLang="it-CH" b="0"/>
              <a:t> </a:t>
            </a:r>
            <a:r>
              <a:rPr lang="de-DE" altLang="it-CH" b="0" err="1"/>
              <a:t>values</a:t>
            </a:r>
            <a:r>
              <a:rPr lang="de-DE" altLang="it-CH" b="0"/>
              <a:t> </a:t>
            </a:r>
            <a:r>
              <a:rPr lang="de-DE" altLang="it-CH" b="0" err="1"/>
              <a:t>and</a:t>
            </a:r>
            <a:r>
              <a:rPr lang="de-DE" altLang="it-CH" b="0"/>
              <a:t> </a:t>
            </a:r>
            <a:r>
              <a:rPr lang="de-DE" altLang="it-CH" b="0" err="1"/>
              <a:t>concepts</a:t>
            </a:r>
            <a:r>
              <a:rPr lang="de-DE" altLang="it-CH" b="0"/>
              <a:t> </a:t>
            </a:r>
            <a:r>
              <a:rPr lang="de-DE" altLang="it-CH" b="0" err="1"/>
              <a:t>underlying</a:t>
            </a:r>
            <a:r>
              <a:rPr lang="de-DE" altLang="it-CH" b="0"/>
              <a:t> </a:t>
            </a:r>
            <a:r>
              <a:rPr lang="de-DE" altLang="it-CH" b="0" err="1"/>
              <a:t>these</a:t>
            </a:r>
            <a:r>
              <a:rPr lang="de-DE" altLang="it-CH" b="0"/>
              <a:t> </a:t>
            </a:r>
            <a:r>
              <a:rPr lang="de-DE" altLang="it-CH" b="0" err="1"/>
              <a:t>norms</a:t>
            </a:r>
            <a:r>
              <a:rPr lang="de-DE" altLang="it-CH" b="0"/>
              <a: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de-DE" altLang="it-CH" b="0"/>
              <a:t>Competence </a:t>
            </a:r>
            <a:r>
              <a:rPr lang="de-DE" altLang="it-CH" b="0" err="1"/>
              <a:t>for</a:t>
            </a:r>
            <a:r>
              <a:rPr lang="de-DE" altLang="it-CH" b="0"/>
              <a:t> </a:t>
            </a:r>
            <a:r>
              <a:rPr lang="de-DE" altLang="it-CH" b="0" err="1"/>
              <a:t>ethical</a:t>
            </a:r>
            <a:r>
              <a:rPr lang="de-DE" altLang="it-CH" b="0"/>
              <a:t> </a:t>
            </a:r>
            <a:r>
              <a:rPr lang="de-DE" altLang="it-CH" b="0" err="1"/>
              <a:t>reasoning</a:t>
            </a:r>
            <a:r>
              <a:rPr lang="de-DE" altLang="it-CH" b="0"/>
              <a:t> </a:t>
            </a:r>
            <a:r>
              <a:rPr lang="de-DE" altLang="it-CH" b="0" err="1"/>
              <a:t>and</a:t>
            </a:r>
            <a:r>
              <a:rPr lang="de-DE" altLang="it-CH" b="0"/>
              <a:t> </a:t>
            </a:r>
            <a:r>
              <a:rPr lang="de-DE" altLang="it-CH" b="0" err="1"/>
              <a:t>justification</a:t>
            </a:r>
            <a:r>
              <a:rPr lang="de-DE" altLang="it-CH" b="0"/>
              <a:t>.</a:t>
            </a:r>
          </a:p>
        </p:txBody>
      </p:sp>
      <p:sp>
        <p:nvSpPr>
          <p:cNvPr id="46084" name="Slide Number Placeholder 3">
            <a:extLst>
              <a:ext uri="{FF2B5EF4-FFF2-40B4-BE49-F238E27FC236}">
                <a16:creationId xmlns:a16="http://schemas.microsoft.com/office/drawing/2014/main" id="{D478ABC7-0F7F-4A12-BABC-E299F34D10F1}"/>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CFD769F9-897F-4F65-BD1B-DCA61830405F}" type="slidenum">
              <a:rPr lang="en-US" altLang="it-CH"/>
              <a:pPr/>
              <a:t>16</a:t>
            </a:fld>
            <a:endParaRPr lang="en-US" altLang="it-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err="1"/>
              <a:t>How</a:t>
            </a:r>
            <a:r>
              <a:rPr lang="de-DE" sz="1200" b="1"/>
              <a:t> </a:t>
            </a:r>
            <a:r>
              <a:rPr lang="de-DE" sz="1200" b="1" err="1"/>
              <a:t>to</a:t>
            </a:r>
            <a:r>
              <a:rPr lang="de-DE" sz="1200" b="1"/>
              <a:t> </a:t>
            </a:r>
            <a:r>
              <a:rPr lang="de-DE" sz="1200" b="1" err="1"/>
              <a:t>achieve</a:t>
            </a:r>
            <a:r>
              <a:rPr lang="de-DE" sz="1200" b="1"/>
              <a:t> </a:t>
            </a:r>
            <a:r>
              <a:rPr lang="de-DE" sz="1200" b="1" err="1"/>
              <a:t>public</a:t>
            </a:r>
            <a:r>
              <a:rPr lang="de-DE" sz="1200" b="1"/>
              <a:t> </a:t>
            </a:r>
            <a:r>
              <a:rPr lang="de-DE" sz="1200" b="1" err="1"/>
              <a:t>integrity</a:t>
            </a:r>
            <a:r>
              <a:rPr lang="de-DE" sz="1200" b="1"/>
              <a:t>:</a:t>
            </a:r>
            <a:endParaRPr lang="en-US" altLang="it-CH"/>
          </a:p>
          <a:p>
            <a:endParaRPr lang="en-US" altLang="it-CH"/>
          </a:p>
          <a:p>
            <a:r>
              <a:rPr lang="en-US" altLang="it-CH"/>
              <a:t>The slide illustrates the process of public integrity from ethical reflection to adjusting personal values to social control that norms are adhered to (accountability).</a:t>
            </a:r>
          </a:p>
          <a:p>
            <a:pPr>
              <a:defRPr/>
            </a:pPr>
            <a:endParaRPr lang="de-DE" b="1" u="sng"/>
          </a:p>
          <a:p>
            <a:pPr>
              <a:defRPr/>
            </a:pPr>
            <a:r>
              <a:rPr lang="de-DE" b="1" u="none" err="1"/>
              <a:t>Linkage</a:t>
            </a:r>
            <a:r>
              <a:rPr lang="de-DE" b="1" u="none"/>
              <a:t> </a:t>
            </a:r>
            <a:r>
              <a:rPr lang="de-DE" b="1" u="none" err="1"/>
              <a:t>between</a:t>
            </a:r>
            <a:r>
              <a:rPr lang="de-DE" b="1" u="none"/>
              <a:t> </a:t>
            </a:r>
            <a:r>
              <a:rPr lang="de-DE" b="1" u="none" err="1"/>
              <a:t>core</a:t>
            </a:r>
            <a:r>
              <a:rPr lang="de-DE" b="1" u="none"/>
              <a:t> </a:t>
            </a:r>
            <a:r>
              <a:rPr lang="de-DE" b="1" u="none" err="1"/>
              <a:t>concepts</a:t>
            </a:r>
            <a:r>
              <a:rPr lang="de-DE" b="1" u="none"/>
              <a:t>:</a:t>
            </a:r>
            <a:endParaRPr lang="de-DE" u="none"/>
          </a:p>
          <a:p>
            <a:pPr marL="171450" indent="-171450">
              <a:buFont typeface="Arial"/>
              <a:buChar char="•"/>
              <a:defRPr/>
            </a:pPr>
            <a:r>
              <a:rPr lang="en-US" b="1"/>
              <a:t>Ethical thinking </a:t>
            </a:r>
            <a:r>
              <a:rPr lang="en-US"/>
              <a:t>is the precondition for either integrity and accountability. Inasmuch as ethics is understood as the reflection in right and wrong, neither accountability nor integrity can be achieved without such a reflection. Ethical thinking informs for instance the formulation of codes of conduct/ethics and integrity standards. Equally, ethical thinking entails the ability to apply abstract rules and standards to concrete situations.</a:t>
            </a:r>
            <a:r>
              <a:rPr lang="en-US" baseline="0"/>
              <a:t> </a:t>
            </a:r>
            <a:r>
              <a:rPr lang="en-US"/>
              <a:t>Reflecting on ethics is an ongoing process.</a:t>
            </a:r>
          </a:p>
          <a:p>
            <a:pPr marL="171450" indent="-171450">
              <a:buFont typeface="Arial"/>
              <a:buChar char="•"/>
              <a:defRPr/>
            </a:pPr>
            <a:r>
              <a:rPr lang="en-US" b="1"/>
              <a:t>Integrity</a:t>
            </a:r>
            <a:r>
              <a:rPr lang="en-US"/>
              <a:t> refers to the alignment with ethical values and principles. Thus, acting with integrity requires knowledge of and adherence to existing values as well as the ability to relate abstract norms to concrete situations.</a:t>
            </a:r>
          </a:p>
          <a:p>
            <a:pPr marL="171450" indent="-171450">
              <a:buFont typeface="Arial"/>
              <a:buChar char="•"/>
              <a:defRPr/>
            </a:pPr>
            <a:r>
              <a:rPr lang="en-US" b="1"/>
              <a:t>Accountability </a:t>
            </a:r>
            <a:r>
              <a:rPr lang="en-US"/>
              <a:t>might be considered the flipside of integrity: It is a public demonstration of one’s action, reasoning and judgement. The feedback on this demonstration can provide a useful tool for reflecting back on one’s ethical standing. Equally, accountability can be seen as a deterrent for unethical decisions, since the need to report forces public servants to anticipate how their actions might be judged.</a:t>
            </a:r>
            <a:endParaRPr lang="de-DE"/>
          </a:p>
          <a:p>
            <a:endParaRPr lang="en-US" altLang="it-CH"/>
          </a:p>
          <a:p>
            <a:pPr marL="0" indent="0">
              <a:buFont typeface="Arial"/>
              <a:buNone/>
              <a:defRPr/>
            </a:pPr>
            <a:r>
              <a:rPr lang="de-DE" b="1" err="1"/>
              <a:t>There</a:t>
            </a:r>
            <a:r>
              <a:rPr lang="de-DE" b="1"/>
              <a:t> </a:t>
            </a:r>
            <a:r>
              <a:rPr lang="de-DE" b="1" err="1"/>
              <a:t>is</a:t>
            </a:r>
            <a:r>
              <a:rPr lang="de-DE" b="1"/>
              <a:t> </a:t>
            </a:r>
            <a:r>
              <a:rPr lang="de-DE" b="1" err="1"/>
              <a:t>no</a:t>
            </a:r>
            <a:r>
              <a:rPr lang="de-DE" b="1"/>
              <a:t> </a:t>
            </a:r>
            <a:r>
              <a:rPr lang="de-DE" b="1" err="1"/>
              <a:t>status</a:t>
            </a:r>
            <a:r>
              <a:rPr lang="de-DE" b="1"/>
              <a:t> quo in </a:t>
            </a:r>
            <a:r>
              <a:rPr lang="de-DE" b="1" err="1"/>
              <a:t>public</a:t>
            </a:r>
            <a:r>
              <a:rPr lang="de-DE" b="1"/>
              <a:t> </a:t>
            </a:r>
            <a:r>
              <a:rPr lang="de-DE" b="1" err="1"/>
              <a:t>integrity</a:t>
            </a:r>
            <a:r>
              <a:rPr lang="de-DE" b="1"/>
              <a:t>:</a:t>
            </a:r>
          </a:p>
          <a:p>
            <a:pPr marL="171450" indent="-171450">
              <a:buFont typeface="Arial"/>
              <a:buChar char="•"/>
              <a:defRPr/>
            </a:pPr>
            <a:r>
              <a:rPr lang="de-DE"/>
              <a:t>The </a:t>
            </a:r>
            <a:r>
              <a:rPr lang="de-DE" err="1"/>
              <a:t>development</a:t>
            </a:r>
            <a:r>
              <a:rPr lang="de-DE"/>
              <a:t> </a:t>
            </a:r>
            <a:r>
              <a:rPr lang="de-DE" err="1"/>
              <a:t>of</a:t>
            </a:r>
            <a:r>
              <a:rPr lang="de-DE"/>
              <a:t> </a:t>
            </a:r>
            <a:r>
              <a:rPr lang="de-DE" err="1"/>
              <a:t>norms</a:t>
            </a:r>
            <a:r>
              <a:rPr lang="de-DE"/>
              <a:t> </a:t>
            </a:r>
            <a:r>
              <a:rPr lang="de-DE" err="1"/>
              <a:t>is</a:t>
            </a:r>
            <a:r>
              <a:rPr lang="de-DE"/>
              <a:t> </a:t>
            </a:r>
            <a:r>
              <a:rPr lang="de-DE" err="1"/>
              <a:t>continuous</a:t>
            </a:r>
            <a:r>
              <a:rPr lang="de-DE"/>
              <a:t>.</a:t>
            </a:r>
            <a:r>
              <a:rPr lang="de-DE" baseline="0"/>
              <a:t> </a:t>
            </a:r>
            <a:r>
              <a:rPr lang="de-DE" baseline="0" err="1"/>
              <a:t>I</a:t>
            </a:r>
            <a:r>
              <a:rPr lang="de-DE" err="1"/>
              <a:t>t</a:t>
            </a:r>
            <a:r>
              <a:rPr lang="de-DE"/>
              <a:t> </a:t>
            </a:r>
            <a:r>
              <a:rPr lang="de-DE" err="1"/>
              <a:t>might</a:t>
            </a:r>
            <a:r>
              <a:rPr lang="de-DE"/>
              <a:t> </a:t>
            </a:r>
            <a:r>
              <a:rPr lang="de-DE" err="1"/>
              <a:t>influence</a:t>
            </a:r>
            <a:r>
              <a:rPr lang="de-DE"/>
              <a:t> personal </a:t>
            </a:r>
            <a:r>
              <a:rPr lang="de-DE" err="1"/>
              <a:t>integrity</a:t>
            </a:r>
            <a:r>
              <a:rPr lang="de-DE"/>
              <a:t> but </a:t>
            </a:r>
            <a:r>
              <a:rPr lang="de-DE" err="1"/>
              <a:t>can</a:t>
            </a:r>
            <a:r>
              <a:rPr lang="de-DE"/>
              <a:t> also </a:t>
            </a:r>
            <a:r>
              <a:rPr lang="de-DE" err="1"/>
              <a:t>be</a:t>
            </a:r>
            <a:r>
              <a:rPr lang="de-DE"/>
              <a:t> </a:t>
            </a:r>
            <a:r>
              <a:rPr lang="de-DE" err="1"/>
              <a:t>driven</a:t>
            </a:r>
            <a:r>
              <a:rPr lang="de-DE"/>
              <a:t> </a:t>
            </a:r>
            <a:r>
              <a:rPr lang="de-DE" err="1"/>
              <a:t>by</a:t>
            </a:r>
            <a:r>
              <a:rPr lang="de-DE"/>
              <a:t> progressive</a:t>
            </a:r>
            <a:r>
              <a:rPr lang="de-DE" baseline="0"/>
              <a:t> </a:t>
            </a:r>
            <a:r>
              <a:rPr lang="de-DE" err="1"/>
              <a:t>integrity</a:t>
            </a:r>
            <a:r>
              <a:rPr lang="de-DE"/>
              <a:t> </a:t>
            </a:r>
            <a:r>
              <a:rPr lang="de-DE" err="1"/>
              <a:t>displayed</a:t>
            </a:r>
            <a:r>
              <a:rPr lang="de-DE"/>
              <a:t> </a:t>
            </a:r>
            <a:r>
              <a:rPr lang="de-DE" err="1"/>
              <a:t>by</a:t>
            </a:r>
            <a:r>
              <a:rPr lang="de-DE"/>
              <a:t> </a:t>
            </a:r>
            <a:r>
              <a:rPr lang="de-DE" err="1"/>
              <a:t>individuals</a:t>
            </a:r>
            <a:r>
              <a:rPr lang="de-DE"/>
              <a:t>.</a:t>
            </a:r>
          </a:p>
          <a:p>
            <a:pPr marL="171450" indent="-171450">
              <a:buFont typeface="Arial"/>
              <a:buChar char="•"/>
              <a:defRPr/>
            </a:pPr>
            <a:r>
              <a:rPr lang="de-DE" err="1"/>
              <a:t>Accountability</a:t>
            </a:r>
            <a:r>
              <a:rPr lang="de-DE"/>
              <a:t> </a:t>
            </a:r>
            <a:r>
              <a:rPr lang="de-DE" err="1"/>
              <a:t>is</a:t>
            </a:r>
            <a:r>
              <a:rPr lang="de-DE"/>
              <a:t> </a:t>
            </a:r>
            <a:r>
              <a:rPr lang="de-DE" err="1"/>
              <a:t>ultimately</a:t>
            </a:r>
            <a:r>
              <a:rPr lang="de-DE"/>
              <a:t> </a:t>
            </a:r>
            <a:r>
              <a:rPr lang="de-DE" err="1"/>
              <a:t>influenced</a:t>
            </a:r>
            <a:r>
              <a:rPr lang="de-DE"/>
              <a:t> </a:t>
            </a:r>
            <a:r>
              <a:rPr lang="de-DE" err="1"/>
              <a:t>by</a:t>
            </a:r>
            <a:r>
              <a:rPr lang="de-DE"/>
              <a:t> the </a:t>
            </a:r>
            <a:r>
              <a:rPr lang="de-DE" err="1"/>
              <a:t>development</a:t>
            </a:r>
            <a:r>
              <a:rPr lang="de-DE"/>
              <a:t> </a:t>
            </a:r>
            <a:r>
              <a:rPr lang="de-DE" err="1"/>
              <a:t>of</a:t>
            </a:r>
            <a:r>
              <a:rPr lang="de-DE"/>
              <a:t> </a:t>
            </a:r>
            <a:r>
              <a:rPr lang="de-DE" err="1"/>
              <a:t>norms</a:t>
            </a:r>
            <a:r>
              <a:rPr lang="de-DE"/>
              <a:t>, but the </a:t>
            </a:r>
            <a:r>
              <a:rPr lang="de-DE" err="1"/>
              <a:t>process</a:t>
            </a:r>
            <a:r>
              <a:rPr lang="de-DE"/>
              <a:t> </a:t>
            </a:r>
            <a:r>
              <a:rPr lang="de-DE" err="1"/>
              <a:t>of</a:t>
            </a:r>
            <a:r>
              <a:rPr lang="de-DE"/>
              <a:t> </a:t>
            </a:r>
            <a:r>
              <a:rPr lang="de-DE" err="1"/>
              <a:t>social</a:t>
            </a:r>
            <a:r>
              <a:rPr lang="de-DE"/>
              <a:t> </a:t>
            </a:r>
            <a:r>
              <a:rPr lang="de-DE" err="1"/>
              <a:t>justification</a:t>
            </a:r>
            <a:r>
              <a:rPr lang="de-DE"/>
              <a:t> </a:t>
            </a:r>
            <a:r>
              <a:rPr lang="de-DE" err="1"/>
              <a:t>and</a:t>
            </a:r>
            <a:r>
              <a:rPr lang="de-DE"/>
              <a:t> </a:t>
            </a:r>
            <a:r>
              <a:rPr lang="de-DE" err="1"/>
              <a:t>deliberation</a:t>
            </a:r>
            <a:r>
              <a:rPr lang="de-DE"/>
              <a:t> </a:t>
            </a:r>
            <a:r>
              <a:rPr lang="de-DE" err="1"/>
              <a:t>of</a:t>
            </a:r>
            <a:r>
              <a:rPr lang="de-DE"/>
              <a:t> </a:t>
            </a:r>
            <a:r>
              <a:rPr lang="de-DE" err="1"/>
              <a:t>what</a:t>
            </a:r>
            <a:r>
              <a:rPr lang="de-DE"/>
              <a:t> </a:t>
            </a:r>
            <a:r>
              <a:rPr lang="de-DE" err="1"/>
              <a:t>is</a:t>
            </a:r>
            <a:r>
              <a:rPr lang="de-DE"/>
              <a:t> </a:t>
            </a:r>
            <a:r>
              <a:rPr lang="de-DE" err="1"/>
              <a:t>acceptable</a:t>
            </a:r>
            <a:r>
              <a:rPr lang="de-DE"/>
              <a:t> </a:t>
            </a:r>
            <a:r>
              <a:rPr lang="de-DE" err="1"/>
              <a:t>can</a:t>
            </a:r>
            <a:r>
              <a:rPr lang="de-DE"/>
              <a:t> </a:t>
            </a:r>
            <a:r>
              <a:rPr lang="de-DE" err="1"/>
              <a:t>influence</a:t>
            </a:r>
            <a:r>
              <a:rPr lang="de-DE"/>
              <a:t> </a:t>
            </a:r>
            <a:r>
              <a:rPr lang="de-DE" err="1"/>
              <a:t>ethical</a:t>
            </a:r>
            <a:r>
              <a:rPr lang="de-DE"/>
              <a:t> </a:t>
            </a:r>
            <a:r>
              <a:rPr lang="de-DE" err="1"/>
              <a:t>viewpoint</a:t>
            </a:r>
            <a:r>
              <a:rPr lang="de-DE"/>
              <a:t> </a:t>
            </a:r>
            <a:r>
              <a:rPr lang="de-DE" err="1"/>
              <a:t>and</a:t>
            </a:r>
            <a:r>
              <a:rPr lang="de-DE"/>
              <a:t> individual </a:t>
            </a:r>
            <a:r>
              <a:rPr lang="de-DE" err="1"/>
              <a:t>values</a:t>
            </a:r>
            <a:r>
              <a:rPr lang="de-DE"/>
              <a:t>.</a:t>
            </a:r>
          </a:p>
          <a:p>
            <a:pPr marL="171450" indent="-171450">
              <a:buFont typeface="Arial"/>
              <a:buChar char="•"/>
              <a:defRPr/>
            </a:pPr>
            <a:r>
              <a:rPr lang="de-DE"/>
              <a:t>Public </a:t>
            </a:r>
            <a:r>
              <a:rPr lang="de-DE" err="1"/>
              <a:t>integrity</a:t>
            </a:r>
            <a:r>
              <a:rPr lang="de-DE"/>
              <a:t> </a:t>
            </a:r>
            <a:r>
              <a:rPr lang="de-DE" err="1"/>
              <a:t>is</a:t>
            </a:r>
            <a:r>
              <a:rPr lang="de-DE"/>
              <a:t> a permanent </a:t>
            </a:r>
            <a:r>
              <a:rPr lang="de-DE" err="1"/>
              <a:t>project</a:t>
            </a:r>
            <a:r>
              <a:rPr lang="de-DE"/>
              <a:t> </a:t>
            </a:r>
            <a:r>
              <a:rPr lang="de-DE" err="1"/>
              <a:t>with</a:t>
            </a:r>
            <a:r>
              <a:rPr lang="de-DE"/>
              <a:t> individual </a:t>
            </a:r>
            <a:r>
              <a:rPr lang="de-DE" err="1"/>
              <a:t>responsibilities</a:t>
            </a:r>
            <a:r>
              <a:rPr lang="de-DE"/>
              <a:t>: Public </a:t>
            </a:r>
            <a:r>
              <a:rPr lang="de-DE" err="1"/>
              <a:t>servants</a:t>
            </a:r>
            <a:r>
              <a:rPr lang="de-DE"/>
              <a:t>‘</a:t>
            </a:r>
            <a:r>
              <a:rPr lang="de-DE" baseline="0"/>
              <a:t> </a:t>
            </a:r>
            <a:r>
              <a:rPr lang="de-DE" err="1"/>
              <a:t>actions</a:t>
            </a:r>
            <a:r>
              <a:rPr lang="de-DE"/>
              <a:t> </a:t>
            </a:r>
            <a:r>
              <a:rPr lang="de-DE" err="1"/>
              <a:t>can</a:t>
            </a:r>
            <a:r>
              <a:rPr lang="de-DE"/>
              <a:t> </a:t>
            </a:r>
            <a:r>
              <a:rPr lang="de-DE" err="1"/>
              <a:t>have</a:t>
            </a:r>
            <a:r>
              <a:rPr lang="de-DE"/>
              <a:t> </a:t>
            </a:r>
            <a:r>
              <a:rPr lang="de-DE" err="1"/>
              <a:t>consequences</a:t>
            </a:r>
            <a:r>
              <a:rPr lang="de-DE"/>
              <a:t> on </a:t>
            </a:r>
            <a:r>
              <a:rPr lang="de-DE" err="1"/>
              <a:t>public</a:t>
            </a:r>
            <a:r>
              <a:rPr lang="de-DE"/>
              <a:t> </a:t>
            </a:r>
            <a:r>
              <a:rPr lang="de-DE" err="1"/>
              <a:t>integrity</a:t>
            </a:r>
            <a:r>
              <a:rPr lang="de-DE"/>
              <a:t> </a:t>
            </a:r>
            <a:r>
              <a:rPr lang="de-DE" err="1"/>
              <a:t>more</a:t>
            </a:r>
            <a:r>
              <a:rPr lang="de-DE"/>
              <a:t> </a:t>
            </a:r>
            <a:r>
              <a:rPr lang="de-DE" err="1"/>
              <a:t>broadly</a:t>
            </a:r>
            <a:r>
              <a:rPr lang="de-DE"/>
              <a:t>.</a:t>
            </a:r>
          </a:p>
        </p:txBody>
      </p:sp>
      <p:sp>
        <p:nvSpPr>
          <p:cNvPr id="4" name="Foliennummernplatzhalter 3"/>
          <p:cNvSpPr>
            <a:spLocks noGrp="1"/>
          </p:cNvSpPr>
          <p:nvPr>
            <p:ph type="sldNum" sz="quarter" idx="10"/>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142341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830F4EC-546E-4710-8EDF-D84285C94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28F14F7-592A-4821-8734-6CAB73EB989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b="1" err="1"/>
              <a:t>Accountability</a:t>
            </a:r>
            <a:r>
              <a:rPr lang="de-DE" sz="1200" b="1"/>
              <a:t>:</a:t>
            </a:r>
          </a:p>
          <a:p>
            <a:endParaRPr lang="de-DE" sz="1200" b="1"/>
          </a:p>
          <a:p>
            <a:r>
              <a:rPr lang="de-DE" sz="1200" b="1" err="1"/>
              <a:t>Dimensions</a:t>
            </a:r>
            <a:r>
              <a:rPr lang="de-DE" sz="1200" b="1"/>
              <a:t>:</a:t>
            </a:r>
          </a:p>
          <a:p>
            <a:pPr marL="171450" indent="-171450">
              <a:buFont typeface="Arial"/>
              <a:buChar char="•"/>
            </a:pPr>
            <a:r>
              <a:rPr lang="de-DE" altLang="it-CH" b="1"/>
              <a:t>Reporting: </a:t>
            </a:r>
            <a:r>
              <a:rPr lang="de-DE" altLang="it-CH" b="0"/>
              <a:t>Obligation </a:t>
            </a:r>
            <a:r>
              <a:rPr lang="de-DE" altLang="it-CH" b="0" err="1"/>
              <a:t>to</a:t>
            </a:r>
            <a:r>
              <a:rPr lang="de-DE" altLang="it-CH" b="0"/>
              <a:t> </a:t>
            </a:r>
            <a:r>
              <a:rPr lang="de-DE" altLang="it-CH" b="0" err="1"/>
              <a:t>report</a:t>
            </a:r>
            <a:r>
              <a:rPr lang="de-DE" altLang="it-CH" b="0"/>
              <a:t> </a:t>
            </a:r>
            <a:r>
              <a:rPr lang="de-DE" altLang="it-CH" b="0" err="1"/>
              <a:t>transparently</a:t>
            </a:r>
            <a:r>
              <a:rPr lang="de-DE" altLang="it-CH" b="0"/>
              <a:t> on the </a:t>
            </a:r>
            <a:r>
              <a:rPr lang="de-DE" altLang="it-CH" b="0" err="1"/>
              <a:t>usage</a:t>
            </a:r>
            <a:r>
              <a:rPr lang="de-DE" altLang="it-CH" b="0"/>
              <a:t> </a:t>
            </a:r>
            <a:r>
              <a:rPr lang="de-DE" altLang="it-CH" b="0" err="1"/>
              <a:t>of</a:t>
            </a:r>
            <a:r>
              <a:rPr lang="de-DE" altLang="it-CH" b="0"/>
              <a:t> </a:t>
            </a:r>
            <a:r>
              <a:rPr lang="de-DE" altLang="it-CH" b="0" err="1"/>
              <a:t>public</a:t>
            </a:r>
            <a:r>
              <a:rPr lang="de-DE" altLang="it-CH" b="0"/>
              <a:t> </a:t>
            </a:r>
            <a:r>
              <a:rPr lang="de-DE" altLang="it-CH" b="0" err="1"/>
              <a:t>resources</a:t>
            </a:r>
            <a:r>
              <a:rPr lang="de-DE" altLang="it-CH" b="0"/>
              <a:t> </a:t>
            </a:r>
            <a:r>
              <a:rPr lang="de-DE" altLang="it-CH" b="0" err="1"/>
              <a:t>and</a:t>
            </a:r>
            <a:r>
              <a:rPr lang="de-DE" altLang="it-CH" b="0"/>
              <a:t> the </a:t>
            </a:r>
            <a:r>
              <a:rPr lang="de-DE" altLang="it-CH" b="0" err="1"/>
              <a:t>progress</a:t>
            </a:r>
            <a:r>
              <a:rPr lang="de-DE" altLang="it-CH" b="0"/>
              <a:t>,</a:t>
            </a:r>
            <a:r>
              <a:rPr lang="de-DE" altLang="it-CH" b="0" baseline="0"/>
              <a:t> on the </a:t>
            </a:r>
            <a:r>
              <a:rPr lang="de-DE" altLang="it-CH" b="0" err="1"/>
              <a:t>completion</a:t>
            </a:r>
            <a:r>
              <a:rPr lang="de-DE" altLang="it-CH" b="0"/>
              <a:t> </a:t>
            </a:r>
            <a:r>
              <a:rPr lang="de-DE" altLang="it-CH" b="0" err="1"/>
              <a:t>of</a:t>
            </a:r>
            <a:r>
              <a:rPr lang="de-DE" altLang="it-CH" b="0"/>
              <a:t> a </a:t>
            </a:r>
            <a:r>
              <a:rPr lang="de-DE" altLang="it-CH" b="0" err="1"/>
              <a:t>task</a:t>
            </a:r>
            <a:r>
              <a:rPr lang="de-DE" altLang="it-CH" b="0"/>
              <a:t>/</a:t>
            </a:r>
            <a:r>
              <a:rPr lang="de-DE" altLang="it-CH" b="0" err="1"/>
              <a:t>mandate</a:t>
            </a:r>
            <a:r>
              <a:rPr lang="de-DE" altLang="it-CH" b="0"/>
              <a:t>.</a:t>
            </a:r>
          </a:p>
          <a:p>
            <a:pPr marL="171450" indent="-171450">
              <a:buFont typeface="Arial"/>
              <a:buChar char="•"/>
            </a:pPr>
            <a:r>
              <a:rPr lang="de-DE" altLang="it-CH" b="1"/>
              <a:t>Control: </a:t>
            </a:r>
            <a:r>
              <a:rPr lang="de-DE" altLang="it-CH" b="0" err="1"/>
              <a:t>A</a:t>
            </a:r>
            <a:r>
              <a:rPr lang="de-DE" altLang="it-CH" err="1"/>
              <a:t>ccountability</a:t>
            </a:r>
            <a:r>
              <a:rPr lang="de-DE" altLang="it-CH"/>
              <a:t> </a:t>
            </a:r>
            <a:r>
              <a:rPr lang="de-DE" altLang="it-CH" err="1"/>
              <a:t>is</a:t>
            </a:r>
            <a:r>
              <a:rPr lang="de-DE" altLang="it-CH"/>
              <a:t> </a:t>
            </a:r>
            <a:r>
              <a:rPr lang="de-DE" altLang="it-CH" err="1"/>
              <a:t>frequently</a:t>
            </a:r>
            <a:r>
              <a:rPr lang="de-DE" altLang="it-CH"/>
              <a:t> </a:t>
            </a:r>
            <a:r>
              <a:rPr lang="de-DE" altLang="it-CH" err="1"/>
              <a:t>associated</a:t>
            </a:r>
            <a:r>
              <a:rPr lang="de-DE" altLang="it-CH"/>
              <a:t> </a:t>
            </a:r>
            <a:r>
              <a:rPr lang="de-DE" altLang="it-CH" err="1"/>
              <a:t>with</a:t>
            </a:r>
            <a:r>
              <a:rPr lang="de-DE" altLang="it-CH"/>
              <a:t> </a:t>
            </a:r>
            <a:r>
              <a:rPr lang="de-DE" altLang="it-CH" err="1"/>
              <a:t>monitoring</a:t>
            </a:r>
            <a:r>
              <a:rPr lang="de-DE" altLang="it-CH"/>
              <a:t> </a:t>
            </a:r>
            <a:r>
              <a:rPr lang="de-DE" altLang="it-CH" err="1"/>
              <a:t>and</a:t>
            </a:r>
            <a:r>
              <a:rPr lang="de-DE" altLang="it-CH"/>
              <a:t> </a:t>
            </a:r>
            <a:r>
              <a:rPr lang="de-DE" altLang="it-CH" err="1"/>
              <a:t>control</a:t>
            </a:r>
            <a:r>
              <a:rPr lang="de-DE" altLang="it-CH"/>
              <a:t>. </a:t>
            </a:r>
            <a:r>
              <a:rPr lang="de-DE" altLang="it-CH" err="1"/>
              <a:t>For</a:t>
            </a:r>
            <a:r>
              <a:rPr lang="de-DE" altLang="it-CH"/>
              <a:t> </a:t>
            </a:r>
            <a:r>
              <a:rPr lang="de-DE" altLang="it-CH" err="1"/>
              <a:t>accountability</a:t>
            </a:r>
            <a:r>
              <a:rPr lang="de-DE" altLang="it-CH"/>
              <a:t> </a:t>
            </a:r>
            <a:r>
              <a:rPr lang="de-DE" altLang="it-CH" err="1"/>
              <a:t>to</a:t>
            </a:r>
            <a:r>
              <a:rPr lang="de-DE" altLang="it-CH"/>
              <a:t> </a:t>
            </a:r>
            <a:r>
              <a:rPr lang="de-DE" altLang="it-CH" err="1"/>
              <a:t>work</a:t>
            </a:r>
            <a:r>
              <a:rPr lang="de-DE" altLang="it-CH"/>
              <a:t>, </a:t>
            </a:r>
            <a:r>
              <a:rPr lang="de-DE" altLang="it-CH" err="1"/>
              <a:t>there</a:t>
            </a:r>
            <a:r>
              <a:rPr lang="de-DE" altLang="it-CH"/>
              <a:t> </a:t>
            </a:r>
            <a:r>
              <a:rPr lang="de-DE" altLang="it-CH" err="1"/>
              <a:t>has</a:t>
            </a:r>
            <a:r>
              <a:rPr lang="de-DE" altLang="it-CH"/>
              <a:t> </a:t>
            </a:r>
            <a:r>
              <a:rPr lang="de-DE" altLang="it-CH" err="1"/>
              <a:t>to</a:t>
            </a:r>
            <a:r>
              <a:rPr lang="de-DE" altLang="it-CH"/>
              <a:t> </a:t>
            </a:r>
            <a:r>
              <a:rPr lang="de-DE" altLang="it-CH" err="1"/>
              <a:t>be</a:t>
            </a:r>
            <a:r>
              <a:rPr lang="de-DE" altLang="it-CH"/>
              <a:t> </a:t>
            </a:r>
            <a:r>
              <a:rPr lang="de-DE" altLang="it-CH" err="1"/>
              <a:t>someone</a:t>
            </a:r>
            <a:r>
              <a:rPr lang="de-DE" altLang="it-CH"/>
              <a:t> </a:t>
            </a:r>
            <a:r>
              <a:rPr lang="de-DE" altLang="it-CH" err="1"/>
              <a:t>assessing</a:t>
            </a:r>
            <a:r>
              <a:rPr lang="de-DE" altLang="it-CH"/>
              <a:t>/</a:t>
            </a:r>
            <a:r>
              <a:rPr lang="de-DE" altLang="it-CH" err="1"/>
              <a:t>reviewing</a:t>
            </a:r>
            <a:r>
              <a:rPr lang="de-DE" altLang="it-CH"/>
              <a:t> the </a:t>
            </a:r>
            <a:r>
              <a:rPr lang="de-DE" altLang="it-CH" err="1"/>
              <a:t>account</a:t>
            </a:r>
            <a:r>
              <a:rPr lang="de-DE" altLang="it-CH"/>
              <a:t>, e.g. </a:t>
            </a:r>
            <a:r>
              <a:rPr lang="de-DE" altLang="it-CH" err="1"/>
              <a:t>media</a:t>
            </a:r>
            <a:r>
              <a:rPr lang="de-DE" altLang="it-CH"/>
              <a:t> </a:t>
            </a:r>
            <a:r>
              <a:rPr lang="de-DE" altLang="it-CH" err="1"/>
              <a:t>or</a:t>
            </a:r>
            <a:r>
              <a:rPr lang="de-DE" altLang="it-CH"/>
              <a:t> </a:t>
            </a:r>
            <a:r>
              <a:rPr lang="de-DE" altLang="it-CH" err="1"/>
              <a:t>civil</a:t>
            </a:r>
            <a:r>
              <a:rPr lang="de-DE" altLang="it-CH"/>
              <a:t> </a:t>
            </a:r>
            <a:r>
              <a:rPr lang="de-DE" altLang="it-CH" err="1"/>
              <a:t>society</a:t>
            </a:r>
            <a:r>
              <a:rPr lang="de-DE" altLang="it-CH"/>
              <a:t> </a:t>
            </a:r>
            <a:r>
              <a:rPr lang="de-DE" altLang="it-CH" err="1"/>
              <a:t>watchdogs</a:t>
            </a:r>
            <a:r>
              <a:rPr lang="de-DE" altLang="it-CH"/>
              <a:t>. </a:t>
            </a:r>
            <a:r>
              <a:rPr lang="de-DE" altLang="it-CH" err="1"/>
              <a:t>It</a:t>
            </a:r>
            <a:r>
              <a:rPr lang="de-DE" altLang="it-CH"/>
              <a:t> </a:t>
            </a:r>
            <a:r>
              <a:rPr lang="de-DE" altLang="it-CH" err="1"/>
              <a:t>is</a:t>
            </a:r>
            <a:r>
              <a:rPr lang="de-DE" altLang="it-CH"/>
              <a:t> </a:t>
            </a:r>
            <a:r>
              <a:rPr lang="de-DE" altLang="it-CH" err="1"/>
              <a:t>about</a:t>
            </a:r>
            <a:r>
              <a:rPr lang="de-DE" altLang="it-CH"/>
              <a:t> </a:t>
            </a:r>
            <a:r>
              <a:rPr lang="de-DE" altLang="it-CH" err="1"/>
              <a:t>being</a:t>
            </a:r>
            <a:r>
              <a:rPr lang="de-DE" altLang="it-CH"/>
              <a:t> </a:t>
            </a:r>
            <a:r>
              <a:rPr lang="de-DE" altLang="it-CH" err="1"/>
              <a:t>held</a:t>
            </a:r>
            <a:r>
              <a:rPr lang="de-DE" altLang="it-CH"/>
              <a:t> </a:t>
            </a:r>
            <a:r>
              <a:rPr lang="de-DE" altLang="it-CH" err="1"/>
              <a:t>to</a:t>
            </a:r>
            <a:r>
              <a:rPr lang="de-DE" altLang="it-CH"/>
              <a:t> </a:t>
            </a:r>
            <a:r>
              <a:rPr lang="de-DE" altLang="it-CH" err="1"/>
              <a:t>account</a:t>
            </a:r>
            <a:r>
              <a:rPr lang="de-DE" altLang="it-CH"/>
              <a:t>.</a:t>
            </a:r>
            <a:endParaRPr lang="de-DE" altLang="it-CH" b="1"/>
          </a:p>
          <a:p>
            <a:pPr marL="171450" indent="-171450">
              <a:buFont typeface="Arial"/>
              <a:buChar char="•"/>
            </a:pPr>
            <a:r>
              <a:rPr lang="de-DE" altLang="it-CH" b="1" err="1"/>
              <a:t>Answerability</a:t>
            </a:r>
            <a:r>
              <a:rPr lang="de-DE" altLang="it-CH" b="1"/>
              <a:t>: </a:t>
            </a:r>
            <a:r>
              <a:rPr lang="de-DE" altLang="it-CH" b="0"/>
              <a:t>This</a:t>
            </a:r>
            <a:r>
              <a:rPr lang="de-DE" altLang="it-CH" b="1"/>
              <a:t> </a:t>
            </a:r>
            <a:r>
              <a:rPr lang="de-DE" altLang="it-CH" err="1"/>
              <a:t>refers</a:t>
            </a:r>
            <a:r>
              <a:rPr lang="de-DE" altLang="it-CH"/>
              <a:t> </a:t>
            </a:r>
            <a:r>
              <a:rPr lang="de-DE" altLang="it-CH" err="1"/>
              <a:t>to</a:t>
            </a:r>
            <a:r>
              <a:rPr lang="de-DE" altLang="it-CH"/>
              <a:t> an additional </a:t>
            </a:r>
            <a:r>
              <a:rPr lang="de-DE" altLang="it-CH" err="1"/>
              <a:t>dimension</a:t>
            </a:r>
            <a:r>
              <a:rPr lang="de-DE" altLang="it-CH"/>
              <a:t> </a:t>
            </a:r>
            <a:r>
              <a:rPr lang="de-DE" altLang="it-CH" err="1"/>
              <a:t>of</a:t>
            </a:r>
            <a:r>
              <a:rPr lang="de-DE" altLang="it-CH"/>
              <a:t> </a:t>
            </a:r>
            <a:r>
              <a:rPr lang="de-DE" altLang="it-CH" err="1"/>
              <a:t>reporting</a:t>
            </a:r>
            <a:r>
              <a:rPr lang="de-DE" altLang="it-CH"/>
              <a:t>, </a:t>
            </a:r>
            <a:r>
              <a:rPr lang="de-DE" altLang="it-CH" err="1"/>
              <a:t>which</a:t>
            </a:r>
            <a:r>
              <a:rPr lang="de-DE" altLang="it-CH"/>
              <a:t> </a:t>
            </a:r>
            <a:r>
              <a:rPr lang="de-DE" altLang="it-CH" err="1"/>
              <a:t>entails</a:t>
            </a:r>
            <a:r>
              <a:rPr lang="de-DE" altLang="it-CH"/>
              <a:t> not </a:t>
            </a:r>
            <a:r>
              <a:rPr lang="de-DE" altLang="it-CH" err="1"/>
              <a:t>only</a:t>
            </a:r>
            <a:r>
              <a:rPr lang="de-DE" altLang="it-CH"/>
              <a:t> </a:t>
            </a:r>
            <a:r>
              <a:rPr lang="de-DE" altLang="it-CH" err="1"/>
              <a:t>laying</a:t>
            </a:r>
            <a:r>
              <a:rPr lang="de-DE" altLang="it-CH"/>
              <a:t> open the </a:t>
            </a:r>
            <a:r>
              <a:rPr lang="de-DE" altLang="it-CH" err="1"/>
              <a:t>facts</a:t>
            </a:r>
            <a:r>
              <a:rPr lang="de-DE" altLang="it-CH"/>
              <a:t>, but </a:t>
            </a:r>
            <a:r>
              <a:rPr lang="de-DE" altLang="it-CH" err="1"/>
              <a:t>explaining</a:t>
            </a:r>
            <a:r>
              <a:rPr lang="de-DE" altLang="it-CH"/>
              <a:t>, </a:t>
            </a:r>
            <a:r>
              <a:rPr lang="de-DE" altLang="it-CH" err="1"/>
              <a:t>and</a:t>
            </a:r>
            <a:r>
              <a:rPr lang="de-DE" altLang="it-CH"/>
              <a:t> </a:t>
            </a:r>
            <a:r>
              <a:rPr lang="de-DE" altLang="it-CH" err="1"/>
              <a:t>justifying</a:t>
            </a:r>
            <a:r>
              <a:rPr lang="de-DE" altLang="it-CH"/>
              <a:t> </a:t>
            </a:r>
            <a:r>
              <a:rPr lang="de-DE" altLang="it-CH" err="1"/>
              <a:t>them</a:t>
            </a:r>
            <a:r>
              <a:rPr lang="de-DE" altLang="it-CH"/>
              <a:t> </a:t>
            </a:r>
            <a:r>
              <a:rPr lang="de-DE" altLang="it-CH" err="1"/>
              <a:t>vis</a:t>
            </a:r>
            <a:r>
              <a:rPr lang="de-DE" altLang="it-CH"/>
              <a:t>-a-</a:t>
            </a:r>
            <a:r>
              <a:rPr lang="de-DE" altLang="it-CH" err="1"/>
              <a:t>vis</a:t>
            </a:r>
            <a:r>
              <a:rPr lang="de-DE" altLang="it-CH"/>
              <a:t> a </a:t>
            </a:r>
            <a:r>
              <a:rPr lang="de-DE" altLang="it-CH" err="1"/>
              <a:t>critial</a:t>
            </a:r>
            <a:r>
              <a:rPr lang="de-DE" altLang="it-CH"/>
              <a:t> </a:t>
            </a:r>
            <a:r>
              <a:rPr lang="de-DE" altLang="it-CH" err="1"/>
              <a:t>forum</a:t>
            </a:r>
            <a:r>
              <a:rPr lang="de-DE" altLang="it-CH"/>
              <a:t>. </a:t>
            </a:r>
            <a:r>
              <a:rPr lang="de-DE" altLang="it-CH" err="1"/>
              <a:t>It</a:t>
            </a:r>
            <a:r>
              <a:rPr lang="de-DE" altLang="it-CH"/>
              <a:t> </a:t>
            </a:r>
            <a:r>
              <a:rPr lang="de-DE" altLang="it-CH" err="1"/>
              <a:t>means</a:t>
            </a:r>
            <a:r>
              <a:rPr lang="de-DE" altLang="it-CH"/>
              <a:t> </a:t>
            </a:r>
            <a:r>
              <a:rPr lang="de-DE" altLang="it-CH" err="1"/>
              <a:t>providing</a:t>
            </a:r>
            <a:r>
              <a:rPr lang="de-DE" altLang="it-CH"/>
              <a:t> </a:t>
            </a:r>
            <a:r>
              <a:rPr lang="de-DE" altLang="it-CH" err="1"/>
              <a:t>reasons</a:t>
            </a:r>
            <a:r>
              <a:rPr lang="de-DE" altLang="it-CH"/>
              <a:t> </a:t>
            </a:r>
            <a:r>
              <a:rPr lang="de-DE" altLang="it-CH" err="1"/>
              <a:t>for</a:t>
            </a:r>
            <a:r>
              <a:rPr lang="de-DE" altLang="it-CH"/>
              <a:t> </a:t>
            </a:r>
            <a:r>
              <a:rPr lang="de-DE" altLang="it-CH" err="1"/>
              <a:t>conduct</a:t>
            </a:r>
            <a:r>
              <a:rPr lang="de-DE" altLang="it-CH"/>
              <a:t>, </a:t>
            </a:r>
            <a:r>
              <a:rPr lang="de-DE" altLang="it-CH" err="1"/>
              <a:t>justifying</a:t>
            </a:r>
            <a:r>
              <a:rPr lang="de-DE" altLang="it-CH"/>
              <a:t> </a:t>
            </a:r>
            <a:r>
              <a:rPr lang="de-DE" altLang="it-CH" err="1"/>
              <a:t>what</a:t>
            </a:r>
            <a:r>
              <a:rPr lang="de-DE" altLang="it-CH"/>
              <a:t> </a:t>
            </a:r>
            <a:r>
              <a:rPr lang="de-DE" altLang="it-CH" err="1"/>
              <a:t>has</a:t>
            </a:r>
            <a:r>
              <a:rPr lang="de-DE" altLang="it-CH"/>
              <a:t> </a:t>
            </a:r>
            <a:r>
              <a:rPr lang="de-DE" altLang="it-CH" err="1"/>
              <a:t>or</a:t>
            </a:r>
            <a:r>
              <a:rPr lang="de-DE" altLang="it-CH"/>
              <a:t> </a:t>
            </a:r>
            <a:r>
              <a:rPr lang="de-DE" altLang="it-CH" err="1"/>
              <a:t>has</a:t>
            </a:r>
            <a:r>
              <a:rPr lang="de-DE" altLang="it-CH"/>
              <a:t> not </a:t>
            </a:r>
            <a:r>
              <a:rPr lang="de-DE" altLang="it-CH" err="1"/>
              <a:t>been</a:t>
            </a:r>
            <a:r>
              <a:rPr lang="de-DE" altLang="it-CH"/>
              <a:t> done. </a:t>
            </a:r>
          </a:p>
          <a:p>
            <a:pPr marL="171450" indent="-171450">
              <a:buFont typeface="Arial"/>
              <a:buChar char="•"/>
            </a:pPr>
            <a:r>
              <a:rPr lang="de-DE" altLang="it-CH" b="1" err="1"/>
              <a:t>Responsibility</a:t>
            </a:r>
            <a:r>
              <a:rPr lang="de-DE" altLang="it-CH" b="1"/>
              <a:t>: </a:t>
            </a:r>
            <a:r>
              <a:rPr lang="de-DE" altLang="it-CH" b="0" err="1"/>
              <a:t>W</a:t>
            </a:r>
            <a:r>
              <a:rPr lang="de-DE" altLang="it-CH" err="1"/>
              <a:t>ith</a:t>
            </a:r>
            <a:r>
              <a:rPr lang="de-DE" altLang="it-CH"/>
              <a:t> the </a:t>
            </a:r>
            <a:r>
              <a:rPr lang="de-DE" altLang="it-CH" err="1"/>
              <a:t>delegation</a:t>
            </a:r>
            <a:r>
              <a:rPr lang="de-DE" altLang="it-CH"/>
              <a:t> </a:t>
            </a:r>
            <a:r>
              <a:rPr lang="de-DE" altLang="it-CH" err="1"/>
              <a:t>of</a:t>
            </a:r>
            <a:r>
              <a:rPr lang="de-DE" altLang="it-CH"/>
              <a:t> </a:t>
            </a:r>
            <a:r>
              <a:rPr lang="de-DE" altLang="it-CH" err="1"/>
              <a:t>tasks</a:t>
            </a:r>
            <a:r>
              <a:rPr lang="de-DE" altLang="it-CH"/>
              <a:t>, </a:t>
            </a:r>
            <a:r>
              <a:rPr lang="de-DE" altLang="it-CH" err="1"/>
              <a:t>mandates</a:t>
            </a:r>
            <a:r>
              <a:rPr lang="de-DE" altLang="it-CH"/>
              <a:t> </a:t>
            </a:r>
            <a:r>
              <a:rPr lang="de-DE" altLang="it-CH" err="1"/>
              <a:t>and</a:t>
            </a:r>
            <a:r>
              <a:rPr lang="de-DE" altLang="it-CH"/>
              <a:t> </a:t>
            </a:r>
            <a:r>
              <a:rPr lang="de-DE" altLang="it-CH" err="1"/>
              <a:t>roles</a:t>
            </a:r>
            <a:r>
              <a:rPr lang="de-DE" altLang="it-CH"/>
              <a:t>, </a:t>
            </a:r>
            <a:r>
              <a:rPr lang="de-DE" altLang="it-CH" err="1"/>
              <a:t>actors</a:t>
            </a:r>
            <a:r>
              <a:rPr lang="de-DE" altLang="it-CH"/>
              <a:t> </a:t>
            </a:r>
            <a:r>
              <a:rPr lang="de-DE" altLang="it-CH" err="1"/>
              <a:t>take</a:t>
            </a:r>
            <a:r>
              <a:rPr lang="de-DE" altLang="it-CH"/>
              <a:t> on a </a:t>
            </a:r>
            <a:r>
              <a:rPr lang="de-DE" altLang="it-CH" err="1"/>
              <a:t>responsibility</a:t>
            </a:r>
            <a:r>
              <a:rPr lang="de-DE" altLang="it-CH"/>
              <a:t> </a:t>
            </a:r>
            <a:r>
              <a:rPr lang="de-DE" altLang="it-CH" err="1"/>
              <a:t>to</a:t>
            </a:r>
            <a:r>
              <a:rPr lang="de-DE" altLang="it-CH"/>
              <a:t> </a:t>
            </a:r>
            <a:r>
              <a:rPr lang="de-DE" altLang="it-CH" err="1"/>
              <a:t>fulfil</a:t>
            </a:r>
            <a:r>
              <a:rPr lang="de-DE" altLang="it-CH"/>
              <a:t> </a:t>
            </a:r>
            <a:r>
              <a:rPr lang="de-DE" altLang="it-CH" err="1"/>
              <a:t>these</a:t>
            </a:r>
            <a:r>
              <a:rPr lang="de-DE" altLang="it-CH"/>
              <a:t> in the </a:t>
            </a:r>
            <a:r>
              <a:rPr lang="de-DE" altLang="it-CH" err="1"/>
              <a:t>best</a:t>
            </a:r>
            <a:r>
              <a:rPr lang="de-DE" altLang="it-CH"/>
              <a:t> </a:t>
            </a:r>
            <a:r>
              <a:rPr lang="de-DE" altLang="it-CH" err="1"/>
              <a:t>possible</a:t>
            </a:r>
            <a:r>
              <a:rPr lang="de-DE" altLang="it-CH"/>
              <a:t> </a:t>
            </a:r>
            <a:r>
              <a:rPr lang="de-DE" altLang="it-CH" err="1"/>
              <a:t>manner</a:t>
            </a:r>
            <a:r>
              <a:rPr lang="de-DE" altLang="it-CH"/>
              <a:t>, </a:t>
            </a:r>
            <a:r>
              <a:rPr lang="de-DE" altLang="it-CH" err="1"/>
              <a:t>meet</a:t>
            </a:r>
            <a:r>
              <a:rPr lang="de-DE" altLang="it-CH"/>
              <a:t> the </a:t>
            </a:r>
            <a:r>
              <a:rPr lang="de-DE" altLang="it-CH" err="1"/>
              <a:t>substantive</a:t>
            </a:r>
            <a:r>
              <a:rPr lang="de-DE" altLang="it-CH"/>
              <a:t> </a:t>
            </a:r>
            <a:r>
              <a:rPr lang="de-DE" altLang="it-CH" err="1"/>
              <a:t>expectations</a:t>
            </a:r>
            <a:r>
              <a:rPr lang="de-DE" altLang="it-CH"/>
              <a:t> </a:t>
            </a:r>
            <a:r>
              <a:rPr lang="de-DE" altLang="it-CH" err="1"/>
              <a:t>associated</a:t>
            </a:r>
            <a:r>
              <a:rPr lang="de-DE" altLang="it-CH"/>
              <a:t> </a:t>
            </a:r>
            <a:r>
              <a:rPr lang="de-DE" altLang="it-CH" err="1"/>
              <a:t>with</a:t>
            </a:r>
            <a:r>
              <a:rPr lang="de-DE" altLang="it-CH"/>
              <a:t> a </a:t>
            </a:r>
            <a:r>
              <a:rPr lang="de-DE" altLang="it-CH" err="1"/>
              <a:t>role</a:t>
            </a:r>
            <a:r>
              <a:rPr lang="de-DE" altLang="it-CH"/>
              <a:t>/</a:t>
            </a:r>
            <a:r>
              <a:rPr lang="de-DE" altLang="it-CH" err="1"/>
              <a:t>mandate</a:t>
            </a:r>
            <a:r>
              <a:rPr lang="de-DE" altLang="it-CH"/>
              <a:t>/</a:t>
            </a:r>
            <a:r>
              <a:rPr lang="de-DE" altLang="it-CH" err="1"/>
              <a:t>task</a:t>
            </a:r>
            <a:r>
              <a:rPr lang="de-DE" altLang="it-CH"/>
              <a:t> </a:t>
            </a:r>
            <a:r>
              <a:rPr lang="de-DE" altLang="it-CH" err="1"/>
              <a:t>and</a:t>
            </a:r>
            <a:r>
              <a:rPr lang="de-DE" altLang="it-CH"/>
              <a:t> </a:t>
            </a:r>
            <a:r>
              <a:rPr lang="de-DE" altLang="it-CH" err="1"/>
              <a:t>comply</a:t>
            </a:r>
            <a:r>
              <a:rPr lang="de-DE" altLang="it-CH"/>
              <a:t> </a:t>
            </a:r>
            <a:r>
              <a:rPr lang="de-DE" altLang="it-CH" err="1"/>
              <a:t>with</a:t>
            </a:r>
            <a:r>
              <a:rPr lang="de-DE" altLang="it-CH"/>
              <a:t> </a:t>
            </a:r>
            <a:r>
              <a:rPr lang="de-DE" altLang="it-CH" err="1"/>
              <a:t>existing</a:t>
            </a:r>
            <a:r>
              <a:rPr lang="de-DE" altLang="it-CH"/>
              <a:t> </a:t>
            </a:r>
            <a:r>
              <a:rPr lang="de-DE" altLang="it-CH" err="1"/>
              <a:t>rules</a:t>
            </a:r>
            <a:r>
              <a:rPr lang="de-DE" altLang="it-CH"/>
              <a:t> </a:t>
            </a:r>
            <a:r>
              <a:rPr lang="de-DE" altLang="it-CH" err="1"/>
              <a:t>and</a:t>
            </a:r>
            <a:r>
              <a:rPr lang="de-DE" altLang="it-CH"/>
              <a:t> </a:t>
            </a:r>
            <a:r>
              <a:rPr lang="de-DE" altLang="it-CH" err="1"/>
              <a:t>standards</a:t>
            </a:r>
            <a:r>
              <a:rPr lang="de-DE" altLang="it-CH"/>
              <a:t>. This </a:t>
            </a:r>
            <a:r>
              <a:rPr lang="de-DE" altLang="it-CH" err="1"/>
              <a:t>is</a:t>
            </a:r>
            <a:r>
              <a:rPr lang="de-DE" altLang="it-CH"/>
              <a:t> also</a:t>
            </a:r>
            <a:r>
              <a:rPr lang="de-DE" altLang="it-CH" baseline="0"/>
              <a:t> </a:t>
            </a:r>
            <a:r>
              <a:rPr lang="de-DE" altLang="it-CH" baseline="0" err="1"/>
              <a:t>about</a:t>
            </a:r>
            <a:r>
              <a:rPr lang="de-DE" altLang="it-CH" baseline="0"/>
              <a:t> </a:t>
            </a:r>
            <a:r>
              <a:rPr lang="de-DE" altLang="it-CH" baseline="0" err="1"/>
              <a:t>being</a:t>
            </a:r>
            <a:r>
              <a:rPr lang="de-DE" altLang="it-CH" baseline="0"/>
              <a:t> </a:t>
            </a:r>
            <a:r>
              <a:rPr lang="de-DE" altLang="it-CH" baseline="0" err="1"/>
              <a:t>responsible</a:t>
            </a:r>
            <a:r>
              <a:rPr lang="de-DE" altLang="it-CH" baseline="0"/>
              <a:t> </a:t>
            </a:r>
            <a:r>
              <a:rPr lang="de-DE" altLang="it-CH" baseline="0" err="1"/>
              <a:t>for</a:t>
            </a:r>
            <a:r>
              <a:rPr lang="de-DE" altLang="it-CH" baseline="0"/>
              <a:t> </a:t>
            </a:r>
            <a:r>
              <a:rPr lang="de-DE" altLang="it-CH" baseline="0" err="1"/>
              <a:t>outcomes</a:t>
            </a:r>
            <a:r>
              <a:rPr lang="de-DE" altLang="it-CH" baseline="0"/>
              <a:t>.</a:t>
            </a:r>
            <a:endParaRPr lang="de-DE" altLang="it-CH"/>
          </a:p>
          <a:p>
            <a:pPr marL="171450" indent="-171450">
              <a:buFont typeface="Arial"/>
              <a:buChar char="•"/>
            </a:pPr>
            <a:r>
              <a:rPr lang="de-DE" altLang="it-CH" b="1"/>
              <a:t>Compliance:</a:t>
            </a:r>
            <a:r>
              <a:rPr lang="de-DE" altLang="it-CH" b="1" baseline="0"/>
              <a:t> </a:t>
            </a:r>
            <a:r>
              <a:rPr lang="de-DE" altLang="it-CH" err="1"/>
              <a:t>Accountability</a:t>
            </a:r>
            <a:r>
              <a:rPr lang="de-DE" altLang="it-CH" baseline="0"/>
              <a:t> </a:t>
            </a:r>
            <a:r>
              <a:rPr lang="de-DE" altLang="it-CH" baseline="0" err="1"/>
              <a:t>thus</a:t>
            </a:r>
            <a:r>
              <a:rPr lang="de-DE" altLang="it-CH"/>
              <a:t> </a:t>
            </a:r>
            <a:r>
              <a:rPr lang="de-DE" altLang="it-CH" err="1"/>
              <a:t>involves</a:t>
            </a:r>
            <a:r>
              <a:rPr lang="de-DE" altLang="it-CH"/>
              <a:t>, </a:t>
            </a:r>
            <a:r>
              <a:rPr lang="de-DE" altLang="it-CH" err="1"/>
              <a:t>initially</a:t>
            </a:r>
            <a:r>
              <a:rPr lang="de-DE" altLang="it-CH"/>
              <a:t>, a </a:t>
            </a:r>
            <a:r>
              <a:rPr lang="de-DE" altLang="it-CH" err="1"/>
              <a:t>definition</a:t>
            </a:r>
            <a:r>
              <a:rPr lang="de-DE" altLang="it-CH"/>
              <a:t> </a:t>
            </a:r>
            <a:r>
              <a:rPr lang="de-DE" altLang="it-CH" err="1"/>
              <a:t>of</a:t>
            </a:r>
            <a:r>
              <a:rPr lang="de-DE" altLang="it-CH"/>
              <a:t> </a:t>
            </a:r>
            <a:r>
              <a:rPr lang="de-DE" altLang="it-CH" err="1"/>
              <a:t>rules</a:t>
            </a:r>
            <a:r>
              <a:rPr lang="de-DE" altLang="it-CH"/>
              <a:t> </a:t>
            </a:r>
            <a:r>
              <a:rPr lang="de-DE" altLang="it-CH" err="1"/>
              <a:t>and</a:t>
            </a:r>
            <a:r>
              <a:rPr lang="de-DE" altLang="it-CH"/>
              <a:t> </a:t>
            </a:r>
            <a:r>
              <a:rPr lang="de-DE" altLang="it-CH" err="1"/>
              <a:t>procedures</a:t>
            </a:r>
            <a:r>
              <a:rPr lang="de-DE" altLang="it-CH"/>
              <a:t>, </a:t>
            </a:r>
            <a:r>
              <a:rPr lang="de-DE" altLang="it-CH" err="1"/>
              <a:t>followed</a:t>
            </a:r>
            <a:r>
              <a:rPr lang="de-DE" altLang="it-CH"/>
              <a:t> </a:t>
            </a:r>
            <a:r>
              <a:rPr lang="de-DE" altLang="it-CH" err="1"/>
              <a:t>by</a:t>
            </a:r>
            <a:r>
              <a:rPr lang="de-DE" altLang="it-CH"/>
              <a:t> the </a:t>
            </a:r>
            <a:r>
              <a:rPr lang="de-DE" altLang="it-CH" err="1"/>
              <a:t>use</a:t>
            </a:r>
            <a:r>
              <a:rPr lang="de-DE" altLang="it-CH"/>
              <a:t> </a:t>
            </a:r>
            <a:r>
              <a:rPr lang="de-DE" altLang="it-CH" err="1"/>
              <a:t>of</a:t>
            </a:r>
            <a:r>
              <a:rPr lang="de-DE" altLang="it-CH"/>
              <a:t> </a:t>
            </a:r>
            <a:r>
              <a:rPr lang="de-DE" altLang="it-CH" err="1"/>
              <a:t>resources</a:t>
            </a:r>
            <a:r>
              <a:rPr lang="de-DE" altLang="it-CH"/>
              <a:t> </a:t>
            </a:r>
            <a:r>
              <a:rPr lang="de-DE" altLang="it-CH" err="1"/>
              <a:t>to</a:t>
            </a:r>
            <a:r>
              <a:rPr lang="de-DE" altLang="it-CH"/>
              <a:t> </a:t>
            </a:r>
            <a:r>
              <a:rPr lang="de-DE" altLang="it-CH" err="1"/>
              <a:t>ensure</a:t>
            </a:r>
            <a:r>
              <a:rPr lang="de-DE" altLang="it-CH"/>
              <a:t> </a:t>
            </a:r>
            <a:r>
              <a:rPr lang="de-DE" altLang="it-CH" err="1"/>
              <a:t>compliance</a:t>
            </a:r>
            <a:r>
              <a:rPr lang="de-DE" altLang="it-CH"/>
              <a:t> </a:t>
            </a:r>
            <a:r>
              <a:rPr lang="de-DE" altLang="it-CH" err="1"/>
              <a:t>with</a:t>
            </a:r>
            <a:r>
              <a:rPr lang="de-DE" altLang="it-CH"/>
              <a:t> </a:t>
            </a:r>
            <a:r>
              <a:rPr lang="de-DE" altLang="it-CH" err="1"/>
              <a:t>predefined</a:t>
            </a:r>
            <a:r>
              <a:rPr lang="de-DE" altLang="it-CH"/>
              <a:t> </a:t>
            </a:r>
            <a:r>
              <a:rPr lang="de-DE" altLang="it-CH" err="1"/>
              <a:t>expectations</a:t>
            </a:r>
            <a:r>
              <a:rPr lang="de-DE" altLang="it-CH"/>
              <a:t>.</a:t>
            </a:r>
          </a:p>
          <a:p>
            <a:pPr marL="171450" indent="-171450">
              <a:buFont typeface="Arial"/>
              <a:buChar char="•"/>
            </a:pPr>
            <a:r>
              <a:rPr lang="de-DE" altLang="it-CH" b="1" err="1"/>
              <a:t>Liability</a:t>
            </a:r>
            <a:r>
              <a:rPr lang="de-DE" altLang="it-CH" b="1"/>
              <a:t>: </a:t>
            </a:r>
            <a:r>
              <a:rPr lang="de-DE" altLang="it-CH" b="0"/>
              <a:t>T</a:t>
            </a:r>
            <a:r>
              <a:rPr lang="de-DE" altLang="it-CH"/>
              <a:t>his </a:t>
            </a:r>
            <a:r>
              <a:rPr lang="de-DE" altLang="it-CH" err="1"/>
              <a:t>dimension</a:t>
            </a:r>
            <a:r>
              <a:rPr lang="de-DE" altLang="it-CH"/>
              <a:t> </a:t>
            </a:r>
            <a:r>
              <a:rPr lang="de-DE" altLang="it-CH" err="1"/>
              <a:t>describes</a:t>
            </a:r>
            <a:r>
              <a:rPr lang="de-DE" altLang="it-CH"/>
              <a:t> the </a:t>
            </a:r>
            <a:r>
              <a:rPr lang="de-DE" altLang="it-CH" err="1"/>
              <a:t>enforcement</a:t>
            </a:r>
            <a:r>
              <a:rPr lang="de-DE" altLang="it-CH"/>
              <a:t> </a:t>
            </a:r>
            <a:r>
              <a:rPr lang="de-DE" altLang="it-CH" err="1"/>
              <a:t>of</a:t>
            </a:r>
            <a:r>
              <a:rPr lang="de-DE" altLang="it-CH"/>
              <a:t> </a:t>
            </a:r>
            <a:r>
              <a:rPr lang="de-DE" altLang="it-CH" err="1"/>
              <a:t>accountability</a:t>
            </a:r>
            <a:r>
              <a:rPr lang="de-DE" altLang="it-CH" baseline="0"/>
              <a:t> such </a:t>
            </a:r>
            <a:r>
              <a:rPr lang="de-DE" altLang="it-CH" baseline="0" err="1"/>
              <a:t>as</a:t>
            </a:r>
            <a:r>
              <a:rPr lang="de-DE" altLang="it-CH"/>
              <a:t> the </a:t>
            </a:r>
            <a:r>
              <a:rPr lang="de-DE" altLang="it-CH" err="1"/>
              <a:t>fact</a:t>
            </a:r>
            <a:r>
              <a:rPr lang="de-DE" altLang="it-CH"/>
              <a:t> </a:t>
            </a:r>
            <a:r>
              <a:rPr lang="de-DE" altLang="it-CH" err="1"/>
              <a:t>that</a:t>
            </a:r>
            <a:r>
              <a:rPr lang="de-DE" altLang="it-CH"/>
              <a:t> </a:t>
            </a:r>
            <a:r>
              <a:rPr lang="de-DE" altLang="it-CH" err="1"/>
              <a:t>actors</a:t>
            </a:r>
            <a:r>
              <a:rPr lang="de-DE" altLang="it-CH"/>
              <a:t> </a:t>
            </a:r>
            <a:r>
              <a:rPr lang="de-DE" altLang="it-CH" err="1"/>
              <a:t>or</a:t>
            </a:r>
            <a:r>
              <a:rPr lang="de-DE" altLang="it-CH"/>
              <a:t> </a:t>
            </a:r>
            <a:r>
              <a:rPr lang="de-DE" altLang="it-CH" err="1"/>
              <a:t>organizations</a:t>
            </a:r>
            <a:r>
              <a:rPr lang="de-DE" altLang="it-CH"/>
              <a:t> </a:t>
            </a:r>
            <a:r>
              <a:rPr lang="de-DE" altLang="it-CH" err="1"/>
              <a:t>face</a:t>
            </a:r>
            <a:r>
              <a:rPr lang="de-DE" altLang="it-CH"/>
              <a:t> the </a:t>
            </a:r>
            <a:r>
              <a:rPr lang="de-DE" altLang="it-CH" err="1"/>
              <a:t>consequences</a:t>
            </a:r>
            <a:r>
              <a:rPr lang="de-DE" altLang="it-CH"/>
              <a:t> </a:t>
            </a:r>
            <a:r>
              <a:rPr lang="de-DE" altLang="it-CH" err="1"/>
              <a:t>of</a:t>
            </a:r>
            <a:r>
              <a:rPr lang="de-DE" altLang="it-CH"/>
              <a:t> </a:t>
            </a:r>
            <a:r>
              <a:rPr lang="de-DE" altLang="it-CH" err="1"/>
              <a:t>their</a:t>
            </a:r>
            <a:r>
              <a:rPr lang="de-DE" altLang="it-CH"/>
              <a:t> </a:t>
            </a:r>
            <a:r>
              <a:rPr lang="de-DE" altLang="it-CH" err="1"/>
              <a:t>decisions</a:t>
            </a:r>
            <a:r>
              <a:rPr lang="de-DE" altLang="it-CH"/>
              <a:t> </a:t>
            </a:r>
            <a:r>
              <a:rPr lang="de-DE" altLang="it-CH" err="1"/>
              <a:t>and</a:t>
            </a:r>
            <a:r>
              <a:rPr lang="de-DE" altLang="it-CH"/>
              <a:t> </a:t>
            </a:r>
            <a:r>
              <a:rPr lang="de-DE" altLang="it-CH" err="1"/>
              <a:t>performance</a:t>
            </a:r>
            <a:r>
              <a:rPr lang="de-DE" altLang="it-CH"/>
              <a:t>.</a:t>
            </a:r>
            <a:endParaRPr lang="de-DE" altLang="it-CH" b="1"/>
          </a:p>
          <a:p>
            <a:endParaRPr lang="de-DE" sz="1200" b="1"/>
          </a:p>
          <a:p>
            <a:r>
              <a:rPr lang="de-DE" sz="1200" b="1"/>
              <a:t>Source:</a:t>
            </a:r>
          </a:p>
          <a:p>
            <a:pPr marL="0" indent="0">
              <a:buFont typeface="Arial"/>
              <a:buNone/>
            </a:pPr>
            <a:r>
              <a:rPr lang="de-DE" sz="1200"/>
              <a:t>United </a:t>
            </a:r>
            <a:r>
              <a:rPr lang="de-DE" sz="1200" err="1"/>
              <a:t>Nations</a:t>
            </a:r>
            <a:r>
              <a:rPr lang="de-DE" sz="1200"/>
              <a:t> Development Programme </a:t>
            </a:r>
            <a:r>
              <a:rPr lang="de-DE" sz="1200" err="1"/>
              <a:t>and</a:t>
            </a:r>
            <a:r>
              <a:rPr lang="de-DE" sz="1200"/>
              <a:t> United </a:t>
            </a:r>
            <a:r>
              <a:rPr lang="de-DE" sz="1200" err="1"/>
              <a:t>Nations</a:t>
            </a:r>
            <a:r>
              <a:rPr lang="de-DE" sz="1200"/>
              <a:t> Population Fund (September 2008). The UNDP </a:t>
            </a:r>
            <a:r>
              <a:rPr lang="de-DE" sz="1200" err="1"/>
              <a:t>accountability</a:t>
            </a:r>
            <a:r>
              <a:rPr lang="de-DE" sz="1200"/>
              <a:t> </a:t>
            </a:r>
            <a:r>
              <a:rPr lang="de-DE" sz="1200" err="1"/>
              <a:t>system</a:t>
            </a:r>
            <a:r>
              <a:rPr lang="de-DE" sz="1200"/>
              <a:t>. </a:t>
            </a:r>
            <a:r>
              <a:rPr lang="de-DE" sz="1200" err="1"/>
              <a:t>Accountability</a:t>
            </a:r>
            <a:r>
              <a:rPr lang="de-DE" sz="1200"/>
              <a:t> </a:t>
            </a:r>
            <a:r>
              <a:rPr lang="de-DE" sz="1200" err="1"/>
              <a:t>framework</a:t>
            </a:r>
            <a:r>
              <a:rPr lang="de-DE" sz="1200"/>
              <a:t> </a:t>
            </a:r>
            <a:r>
              <a:rPr lang="de-DE" sz="1200" err="1"/>
              <a:t>and</a:t>
            </a:r>
            <a:r>
              <a:rPr lang="de-DE" sz="1200"/>
              <a:t> </a:t>
            </a:r>
            <a:r>
              <a:rPr lang="de-DE" sz="1200" err="1"/>
              <a:t>oversight</a:t>
            </a:r>
            <a:r>
              <a:rPr lang="de-DE" sz="1200"/>
              <a:t> </a:t>
            </a:r>
            <a:r>
              <a:rPr lang="de-DE" sz="1200" err="1"/>
              <a:t>policy</a:t>
            </a:r>
            <a:r>
              <a:rPr lang="de-DE" sz="1200"/>
              <a:t>. </a:t>
            </a:r>
            <a:r>
              <a:rPr lang="de-DE" sz="1200" err="1"/>
              <a:t>Retrieved</a:t>
            </a:r>
            <a:r>
              <a:rPr lang="de-DE" sz="1200"/>
              <a:t> </a:t>
            </a:r>
            <a:r>
              <a:rPr lang="de-DE" sz="1200" err="1"/>
              <a:t>from</a:t>
            </a:r>
            <a:r>
              <a:rPr lang="de-DE" sz="1200"/>
              <a:t> </a:t>
            </a:r>
            <a:r>
              <a:rPr lang="de-DE" sz="1200">
                <a:hlinkClick r:id="rId3"/>
              </a:rPr>
              <a:t>https://www.undp.org/content/dam/undp/library/corporate/Transparency/UNDP%20Accountability%20framework.pdf</a:t>
            </a:r>
            <a:r>
              <a:rPr lang="de-DE" sz="1200"/>
              <a:t> (last </a:t>
            </a:r>
            <a:r>
              <a:rPr lang="de-DE" sz="1200" err="1"/>
              <a:t>accessed</a:t>
            </a:r>
            <a:r>
              <a:rPr lang="de-DE" sz="1200"/>
              <a:t> on April 7, 2020).</a:t>
            </a:r>
          </a:p>
        </p:txBody>
      </p:sp>
      <p:sp>
        <p:nvSpPr>
          <p:cNvPr id="52228" name="Slide Number Placeholder 3">
            <a:extLst>
              <a:ext uri="{FF2B5EF4-FFF2-40B4-BE49-F238E27FC236}">
                <a16:creationId xmlns:a16="http://schemas.microsoft.com/office/drawing/2014/main" id="{118F36D9-6A04-4C98-A03D-85FA68B6DB6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398D4F3A-85C0-4BEC-82C2-2297C7ED5C44}" type="slidenum">
              <a:rPr lang="en-US" altLang="it-CH"/>
              <a:pPr/>
              <a:t>18</a:t>
            </a:fld>
            <a:endParaRPr lang="en-US" altLang="it-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BE80683-B5B6-4014-8D11-1E1DC88378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5A9CB0-732E-D048-93B5-A4D539B44656}"/>
              </a:ext>
            </a:extLst>
          </p:cNvPr>
          <p:cNvSpPr>
            <a:spLocks noGrp="1"/>
          </p:cNvSpPr>
          <p:nvPr>
            <p:ph type="body" idx="1"/>
          </p:nvPr>
        </p:nvSpPr>
        <p:spPr/>
        <p:txBody>
          <a:bodyPr/>
          <a:lstStyle/>
          <a:p>
            <a:pPr>
              <a:defRPr/>
            </a:pPr>
            <a:r>
              <a:rPr lang="en-US" altLang="en-US" sz="1200" b="1">
                <a:solidFill>
                  <a:srgbClr val="000000"/>
                </a:solidFill>
              </a:rPr>
              <a:t>Balancing rules-based and values-based integrity strategies (1):</a:t>
            </a:r>
            <a:endParaRPr lang="en-US" b="1"/>
          </a:p>
          <a:p>
            <a:pPr>
              <a:defRPr/>
            </a:pPr>
            <a:endParaRPr lang="en-US" b="1"/>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are two different approaches to integrity management in organizations: Rules-based approaches stressing “mere compliance” versus values-based approaches stressing ethical aspiration.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Public institutions traditionally focus on rules-based approaches to achieve integrity. These center on monitoring and control mechanisms, close supervision, countersigning, random checks, sanctions and punishments for misconduct.</a:t>
            </a:r>
            <a:r>
              <a:rPr lang="de-DE" sz="1200">
                <a:latin typeface="+mn-lt"/>
              </a:rPr>
              <a:t> The </a:t>
            </a:r>
            <a:r>
              <a:rPr lang="de-DE" sz="1200" err="1">
                <a:latin typeface="+mn-lt"/>
              </a:rPr>
              <a:t>assumption</a:t>
            </a:r>
            <a:r>
              <a:rPr lang="de-DE" sz="1200">
                <a:latin typeface="+mn-lt"/>
              </a:rPr>
              <a:t> </a:t>
            </a:r>
            <a:r>
              <a:rPr lang="de-DE" sz="1200" err="1">
                <a:latin typeface="+mn-lt"/>
              </a:rPr>
              <a:t>is</a:t>
            </a:r>
            <a:r>
              <a:rPr lang="de-DE" sz="1200">
                <a:latin typeface="+mn-lt"/>
              </a:rPr>
              <a:t> </a:t>
            </a:r>
            <a:r>
              <a:rPr lang="de-DE" sz="1200" err="1">
                <a:latin typeface="+mn-lt"/>
              </a:rPr>
              <a:t>that</a:t>
            </a:r>
            <a:r>
              <a:rPr lang="de-DE" sz="1200">
                <a:latin typeface="+mn-lt"/>
              </a:rPr>
              <a:t> </a:t>
            </a:r>
            <a:r>
              <a:rPr lang="en-US" sz="1200">
                <a:latin typeface="+mn-lt"/>
              </a:rPr>
              <a:t>people will exploit an opportunity for misconduct whenever its profits are worth to risk potential negative consequences.</a:t>
            </a:r>
            <a:endParaRPr lang="de-DE" sz="1200" b="0">
              <a:latin typeface="+mn-lt"/>
            </a:endParaRPr>
          </a:p>
          <a:p>
            <a:pPr marL="168244" indent="-168244">
              <a:buFont typeface="Arial" panose="020B0604020202020204" pitchFamily="34" charset="0"/>
              <a:buChar char="•"/>
              <a:defRPr/>
            </a:pPr>
            <a:r>
              <a:rPr lang="en-US" sz="1200" b="1">
                <a:latin typeface="+mn-lt"/>
              </a:rPr>
              <a:t>Shortcomings of the rules-based</a:t>
            </a:r>
            <a:r>
              <a:rPr lang="en-US" sz="1200" b="1" baseline="0">
                <a:latin typeface="+mn-lt"/>
              </a:rPr>
              <a:t> approach</a:t>
            </a:r>
            <a:r>
              <a:rPr lang="en-US" sz="1200" b="1">
                <a:latin typeface="+mn-lt"/>
              </a:rPr>
              <a:t>: </a:t>
            </a:r>
            <a:endParaRPr lang="de-DE" sz="1200">
              <a:latin typeface="+mn-lt"/>
            </a:endParaRPr>
          </a:p>
          <a:p>
            <a:pPr marL="625444" lvl="1" indent="-168244">
              <a:buFont typeface="Arial" panose="020B0604020202020204" pitchFamily="34" charset="0"/>
              <a:buChar char="•"/>
              <a:defRPr/>
            </a:pPr>
            <a:r>
              <a:rPr lang="en-US" sz="1200">
                <a:latin typeface="+mn-lt"/>
              </a:rPr>
              <a:t>Rules and control create delays in decision making, defensive management, low morale and barriers for cooperation.</a:t>
            </a:r>
          </a:p>
          <a:p>
            <a:pPr marL="625444" lvl="1" indent="-168244">
              <a:buFont typeface="Arial" panose="020B0604020202020204" pitchFamily="34" charset="0"/>
              <a:buChar char="•"/>
              <a:defRPr/>
            </a:pPr>
            <a:r>
              <a:rPr lang="en-US" sz="1200">
                <a:latin typeface="+mn-lt"/>
              </a:rPr>
              <a:t>Rigid monitoring of staff sends a signal of expected misconduct and mistrust. Staff’s intrinsic motivation is crowded out as a result.</a:t>
            </a:r>
            <a:endParaRPr lang="de-DE" sz="1200">
              <a:latin typeface="+mn-lt"/>
            </a:endParaRPr>
          </a:p>
          <a:p>
            <a:pPr marL="625444" marR="0" lvl="1" indent="-16824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Compliance orientation</a:t>
            </a:r>
            <a:r>
              <a:rPr lang="en-US" sz="1200" baseline="0">
                <a:latin typeface="+mn-lt"/>
              </a:rPr>
              <a:t> makes</a:t>
            </a:r>
            <a:r>
              <a:rPr lang="en-US" sz="1200">
                <a:latin typeface="+mn-lt"/>
              </a:rPr>
              <a:t> people to provide only the minimum effort to pass the control. Staff does not use own reasoning and judgement</a:t>
            </a:r>
          </a:p>
          <a:p>
            <a:pPr marL="625444" marR="0" lvl="1" indent="-16824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Rules can be unclear or even contradict.</a:t>
            </a:r>
            <a:r>
              <a:rPr lang="en-US" sz="1200" baseline="0">
                <a:latin typeface="+mn-lt"/>
              </a:rPr>
              <a:t> In rules-based regimes, public servants might thus be left without clear orientation </a:t>
            </a:r>
            <a:r>
              <a:rPr lang="de-DE" sz="1200" baseline="0">
                <a:latin typeface="+mn-lt"/>
              </a:rPr>
              <a:t>in a </a:t>
            </a:r>
            <a:r>
              <a:rPr lang="de-DE" sz="1200" baseline="0" err="1">
                <a:latin typeface="+mn-lt"/>
              </a:rPr>
              <a:t>dilemma</a:t>
            </a:r>
            <a:r>
              <a:rPr lang="de-DE" sz="1200" baseline="0">
                <a:latin typeface="+mn-lt"/>
              </a:rPr>
              <a:t> </a:t>
            </a:r>
            <a:r>
              <a:rPr lang="de-DE" sz="1200" baseline="0" err="1">
                <a:latin typeface="+mn-lt"/>
              </a:rPr>
              <a:t>situation</a:t>
            </a:r>
            <a:r>
              <a:rPr lang="de-DE" sz="1200" baseline="0">
                <a:latin typeface="+mn-lt"/>
              </a:rPr>
              <a:t>.</a:t>
            </a:r>
          </a:p>
          <a:p>
            <a:pPr marL="625444" marR="0" lvl="1" indent="-16824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Even with the best enforcement mechanisms, rules can be broken.</a:t>
            </a:r>
          </a:p>
          <a:p>
            <a:pPr marL="168244" marR="0" lvl="0" indent="-16824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However,</a:t>
            </a:r>
            <a:r>
              <a:rPr lang="en-US" baseline="0"/>
              <a:t> </a:t>
            </a:r>
            <a:r>
              <a:rPr lang="en-US"/>
              <a:t>rules-based approaches are not obsolete. Certain ethical breaches require action that sends a message of zero-tolerance.</a:t>
            </a:r>
            <a:endParaRPr lang="en-US" sz="1200" b="1">
              <a:latin typeface="+mn-lt"/>
              <a:sym typeface="Wingdings" pitchFamily="2" charset="2"/>
            </a:endParaRPr>
          </a:p>
          <a:p>
            <a:pPr marL="168244" lvl="0" indent="-168244">
              <a:buFont typeface="Arial" panose="020B0604020202020204" pitchFamily="34" charset="0"/>
              <a:buChar char="•"/>
              <a:defRPr/>
            </a:pPr>
            <a:r>
              <a:rPr lang="en-US" sz="1200" b="1">
                <a:latin typeface="+mn-lt"/>
                <a:sym typeface="Wingdings" pitchFamily="2" charset="2"/>
              </a:rPr>
              <a:t>Values-based</a:t>
            </a:r>
            <a:r>
              <a:rPr lang="en-US" sz="1200" b="1" baseline="0">
                <a:latin typeface="+mn-lt"/>
                <a:sym typeface="Wingdings" pitchFamily="2" charset="2"/>
              </a:rPr>
              <a:t> approach to integrity management:</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a:latin typeface="+mn-lt"/>
              </a:rPr>
              <a:t>Research suggests that values-based approaches have a stronger impact on organizational integrity.</a:t>
            </a:r>
            <a:endParaRPr lang="en-US" sz="1200" b="0">
              <a:latin typeface="+mn-lt"/>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a:latin typeface="+mn-lt"/>
              </a:rPr>
              <a:t>These approaches acknowledge that integrity is also about mindsets and behavior and that ethical reasoning and judgement can be learned. </a:t>
            </a:r>
            <a:r>
              <a:rPr lang="de-DE" sz="1200" b="0">
                <a:latin typeface="+mn-lt"/>
              </a:rPr>
              <a:t>P</a:t>
            </a:r>
            <a:r>
              <a:rPr lang="de-DE" altLang="it-CH"/>
              <a:t>ublic </a:t>
            </a:r>
            <a:r>
              <a:rPr lang="de-DE" altLang="it-CH" err="1"/>
              <a:t>servants</a:t>
            </a:r>
            <a:r>
              <a:rPr lang="de-DE" altLang="it-CH"/>
              <a:t> </a:t>
            </a:r>
            <a:r>
              <a:rPr lang="de-DE" altLang="it-CH" err="1"/>
              <a:t>need</a:t>
            </a:r>
            <a:r>
              <a:rPr lang="de-DE" altLang="it-CH"/>
              <a:t> </a:t>
            </a:r>
            <a:r>
              <a:rPr lang="de-DE" altLang="it-CH" err="1"/>
              <a:t>to</a:t>
            </a:r>
            <a:r>
              <a:rPr lang="de-DE" altLang="it-CH"/>
              <a:t> </a:t>
            </a:r>
            <a:r>
              <a:rPr lang="de-DE" altLang="it-CH" err="1"/>
              <a:t>develop</a:t>
            </a:r>
            <a:r>
              <a:rPr lang="de-DE" altLang="it-CH"/>
              <a:t> an </a:t>
            </a:r>
            <a:r>
              <a:rPr lang="de-DE" altLang="it-CH" err="1"/>
              <a:t>ethical</a:t>
            </a:r>
            <a:r>
              <a:rPr lang="de-DE" altLang="it-CH"/>
              <a:t> </a:t>
            </a:r>
            <a:r>
              <a:rPr lang="de-DE" altLang="it-CH" err="1"/>
              <a:t>awareness</a:t>
            </a:r>
            <a:r>
              <a:rPr lang="de-DE" altLang="it-CH"/>
              <a:t> </a:t>
            </a:r>
            <a:r>
              <a:rPr lang="de-DE" altLang="it-CH" err="1"/>
              <a:t>for</a:t>
            </a:r>
            <a:r>
              <a:rPr lang="de-DE" altLang="it-CH"/>
              <a:t> </a:t>
            </a:r>
            <a:r>
              <a:rPr lang="de-DE" altLang="it-CH" err="1"/>
              <a:t>recognizing</a:t>
            </a:r>
            <a:r>
              <a:rPr lang="de-DE" altLang="it-CH"/>
              <a:t> </a:t>
            </a:r>
            <a:r>
              <a:rPr lang="de-DE" altLang="it-CH" err="1"/>
              <a:t>integrity</a:t>
            </a:r>
            <a:r>
              <a:rPr lang="de-DE" altLang="it-CH"/>
              <a:t> </a:t>
            </a:r>
            <a:r>
              <a:rPr lang="de-DE" altLang="it-CH" err="1"/>
              <a:t>problems</a:t>
            </a:r>
            <a:r>
              <a:rPr lang="de-DE" altLang="it-CH"/>
              <a:t>, </a:t>
            </a:r>
            <a:r>
              <a:rPr lang="de-DE" altLang="it-CH" err="1"/>
              <a:t>ethical</a:t>
            </a:r>
            <a:r>
              <a:rPr lang="de-DE" altLang="it-CH"/>
              <a:t> </a:t>
            </a:r>
            <a:r>
              <a:rPr lang="de-DE" altLang="it-CH" err="1"/>
              <a:t>capacity</a:t>
            </a:r>
            <a:r>
              <a:rPr lang="de-DE" altLang="it-CH"/>
              <a:t> </a:t>
            </a:r>
            <a:r>
              <a:rPr lang="de-DE" altLang="it-CH" err="1"/>
              <a:t>for</a:t>
            </a:r>
            <a:r>
              <a:rPr lang="de-DE" altLang="it-CH"/>
              <a:t> </a:t>
            </a:r>
            <a:r>
              <a:rPr lang="de-DE" altLang="it-CH" err="1"/>
              <a:t>managing</a:t>
            </a:r>
            <a:r>
              <a:rPr lang="de-DE" altLang="it-CH"/>
              <a:t> </a:t>
            </a:r>
            <a:r>
              <a:rPr lang="de-DE" altLang="it-CH" err="1"/>
              <a:t>challenging</a:t>
            </a:r>
            <a:r>
              <a:rPr lang="de-DE" altLang="it-CH"/>
              <a:t> </a:t>
            </a:r>
            <a:r>
              <a:rPr lang="de-DE" altLang="it-CH" err="1"/>
              <a:t>situations</a:t>
            </a:r>
            <a:r>
              <a:rPr lang="de-DE" altLang="it-CH"/>
              <a:t> </a:t>
            </a:r>
            <a:r>
              <a:rPr lang="de-DE" altLang="it-CH" err="1"/>
              <a:t>beyond</a:t>
            </a:r>
            <a:r>
              <a:rPr lang="de-DE" altLang="it-CH"/>
              <a:t> </a:t>
            </a:r>
            <a:r>
              <a:rPr lang="de-DE" altLang="it-CH" err="1"/>
              <a:t>standard</a:t>
            </a:r>
            <a:r>
              <a:rPr lang="de-DE" altLang="it-CH"/>
              <a:t> </a:t>
            </a:r>
            <a:r>
              <a:rPr lang="de-DE" altLang="it-CH" err="1"/>
              <a:t>cases</a:t>
            </a:r>
            <a:r>
              <a:rPr lang="de-DE" altLang="it-CH"/>
              <a:t> </a:t>
            </a:r>
            <a:r>
              <a:rPr lang="de-DE" altLang="it-CH" err="1"/>
              <a:t>and</a:t>
            </a:r>
            <a:r>
              <a:rPr lang="de-DE" altLang="it-CH"/>
              <a:t> </a:t>
            </a:r>
            <a:r>
              <a:rPr lang="de-DE" altLang="it-CH" err="1"/>
              <a:t>scenarios</a:t>
            </a:r>
            <a:r>
              <a:rPr lang="de-DE" altLang="it-CH"/>
              <a:t>. Further, </a:t>
            </a:r>
            <a:r>
              <a:rPr lang="de-DE" altLang="it-CH" err="1"/>
              <a:t>they</a:t>
            </a:r>
            <a:r>
              <a:rPr lang="de-DE" altLang="it-CH"/>
              <a:t> </a:t>
            </a:r>
            <a:r>
              <a:rPr lang="de-DE" altLang="it-CH" err="1"/>
              <a:t>need</a:t>
            </a:r>
            <a:r>
              <a:rPr lang="de-DE" altLang="it-CH"/>
              <a:t> </a:t>
            </a:r>
            <a:r>
              <a:rPr lang="de-DE" altLang="it-CH" err="1"/>
              <a:t>to</a:t>
            </a:r>
            <a:r>
              <a:rPr lang="de-DE" altLang="it-CH"/>
              <a:t> </a:t>
            </a:r>
            <a:r>
              <a:rPr lang="de-DE" altLang="it-CH" err="1"/>
              <a:t>be</a:t>
            </a:r>
            <a:r>
              <a:rPr lang="de-DE" altLang="it-CH"/>
              <a:t> </a:t>
            </a:r>
            <a:r>
              <a:rPr lang="de-DE" altLang="it-CH" err="1"/>
              <a:t>able</a:t>
            </a:r>
            <a:r>
              <a:rPr lang="de-DE" altLang="it-CH"/>
              <a:t> </a:t>
            </a:r>
            <a:r>
              <a:rPr lang="de-DE" altLang="it-CH" err="1"/>
              <a:t>to</a:t>
            </a:r>
            <a:r>
              <a:rPr lang="de-DE" altLang="it-CH"/>
              <a:t> </a:t>
            </a:r>
            <a:r>
              <a:rPr lang="de-DE" altLang="it-CH" err="1"/>
              <a:t>reason</a:t>
            </a:r>
            <a:r>
              <a:rPr lang="de-DE" altLang="it-CH"/>
              <a:t> </a:t>
            </a:r>
            <a:r>
              <a:rPr lang="de-DE" altLang="it-CH" err="1"/>
              <a:t>to</a:t>
            </a:r>
            <a:r>
              <a:rPr lang="de-DE" altLang="it-CH"/>
              <a:t> </a:t>
            </a:r>
            <a:r>
              <a:rPr lang="de-DE" altLang="it-CH" err="1"/>
              <a:t>colleagues</a:t>
            </a:r>
            <a:r>
              <a:rPr lang="de-DE" altLang="it-CH"/>
              <a:t> </a:t>
            </a:r>
            <a:r>
              <a:rPr lang="de-DE" altLang="it-CH" err="1"/>
              <a:t>or</a:t>
            </a:r>
            <a:r>
              <a:rPr lang="de-DE" altLang="it-CH"/>
              <a:t> </a:t>
            </a:r>
            <a:r>
              <a:rPr lang="de-DE" altLang="it-CH" err="1"/>
              <a:t>the</a:t>
            </a:r>
            <a:r>
              <a:rPr lang="de-DE" altLang="it-CH"/>
              <a:t> wider </a:t>
            </a:r>
            <a:r>
              <a:rPr lang="de-DE" altLang="it-CH" err="1"/>
              <a:t>public</a:t>
            </a:r>
            <a:r>
              <a:rPr lang="de-DE" altLang="it-CH"/>
              <a:t> </a:t>
            </a:r>
            <a:r>
              <a:rPr lang="de-DE" altLang="it-CH" err="1"/>
              <a:t>what</a:t>
            </a:r>
            <a:r>
              <a:rPr lang="de-DE" altLang="it-CH"/>
              <a:t> </a:t>
            </a:r>
            <a:r>
              <a:rPr lang="de-DE" altLang="it-CH" err="1"/>
              <a:t>motivated</a:t>
            </a:r>
            <a:r>
              <a:rPr lang="de-DE" altLang="it-CH"/>
              <a:t> </a:t>
            </a:r>
            <a:r>
              <a:rPr lang="de-DE" altLang="it-CH" err="1"/>
              <a:t>their</a:t>
            </a:r>
            <a:r>
              <a:rPr lang="de-DE" altLang="it-CH"/>
              <a:t> </a:t>
            </a:r>
            <a:r>
              <a:rPr lang="de-DE" altLang="it-CH" err="1"/>
              <a:t>choice</a:t>
            </a:r>
            <a:endParaRPr lang="en-US" sz="1200" b="0">
              <a:latin typeface="+mn-lt"/>
            </a:endParaRPr>
          </a:p>
          <a:p>
            <a:pPr marL="628650" lvl="1" indent="-171450">
              <a:buFont typeface="Arial"/>
              <a:buChar char="•"/>
              <a:defRPr/>
            </a:pPr>
            <a:r>
              <a:rPr lang="en-US" sz="1200" b="0" kern="0" noProof="1">
                <a:solidFill>
                  <a:sysClr val="windowText" lastClr="000000"/>
                </a:solidFill>
                <a:latin typeface="+mn-lt"/>
                <a:cs typeface="Roboton"/>
              </a:rPr>
              <a:t>Assumption: To act with integrity, humans need to have a set of skills enabling them to analyze and judge challenging situations.</a:t>
            </a:r>
          </a:p>
          <a:p>
            <a:pPr marL="628650" lvl="1" indent="-171450">
              <a:buFont typeface="Arial"/>
              <a:buChar char="•"/>
            </a:pPr>
            <a:r>
              <a:rPr lang="en-US" sz="1200" b="0" kern="0" noProof="1">
                <a:solidFill>
                  <a:sysClr val="windowText" lastClr="000000"/>
                </a:solidFill>
                <a:latin typeface="+mn-lt"/>
                <a:cs typeface="Roboton"/>
              </a:rPr>
              <a:t>Aspiration: There are no ethical superhumans; everyone can fail – and everyone can improve.</a:t>
            </a:r>
          </a:p>
          <a:p>
            <a:pPr marL="628650" lvl="1" indent="-171450">
              <a:buFont typeface="Arial"/>
              <a:buChar char="•"/>
            </a:pPr>
            <a:r>
              <a:rPr lang="en-US" sz="1200" b="0" kern="0" noProof="1">
                <a:solidFill>
                  <a:sysClr val="windowText" lastClr="000000"/>
                </a:solidFill>
                <a:latin typeface="+mn-lt"/>
                <a:cs typeface="Roboton"/>
              </a:rPr>
              <a:t>Intrinsic motivation: People feel empowered when contributing to public goods, working responsibly and feeling trusted.</a:t>
            </a:r>
          </a:p>
          <a:p>
            <a:pPr marL="457200" lvl="1" indent="0">
              <a:buFont typeface="Arial"/>
              <a:buNone/>
            </a:pPr>
            <a:endParaRPr lang="it-CH" b="0"/>
          </a:p>
          <a:p>
            <a:r>
              <a:rPr lang="de-DE" sz="1200" b="1" err="1"/>
              <a:t>Sources</a:t>
            </a:r>
            <a:r>
              <a:rPr lang="de-DE" sz="1200" b="1"/>
              <a:t>:</a:t>
            </a:r>
            <a:endParaRPr lang="de-DE" sz="1200"/>
          </a:p>
          <a:p>
            <a:pPr marL="171450" indent="-171450">
              <a:buFont typeface="Arial"/>
              <a:buChar char="•"/>
            </a:pPr>
            <a:r>
              <a:rPr lang="de-DE" sz="1200"/>
              <a:t>Lewis, C. W. &amp; Gilman, S. C. (2012). The Ethics Challenge in Public Service: A Problem-</a:t>
            </a:r>
            <a:r>
              <a:rPr lang="de-DE" sz="1200" err="1"/>
              <a:t>Solving</a:t>
            </a:r>
            <a:r>
              <a:rPr lang="de-DE" sz="1200"/>
              <a:t> Guide. 2nd </a:t>
            </a:r>
            <a:r>
              <a:rPr lang="de-DE" sz="1200" err="1"/>
              <a:t>edition</a:t>
            </a:r>
            <a:r>
              <a:rPr lang="de-DE" sz="1200"/>
              <a:t>. San Francisco: </a:t>
            </a:r>
            <a:r>
              <a:rPr lang="de-DE" sz="1200" err="1"/>
              <a:t>Jossey</a:t>
            </a:r>
            <a:r>
              <a:rPr lang="de-DE" sz="1200"/>
              <a:t>-Bass.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800" b="0"/>
              <a:t>OECD (2020). </a:t>
            </a:r>
            <a:r>
              <a:rPr lang="de-DE" sz="800"/>
              <a:t>Public </a:t>
            </a:r>
            <a:r>
              <a:rPr lang="de-DE" sz="800" err="1"/>
              <a:t>Integrity</a:t>
            </a:r>
            <a:r>
              <a:rPr lang="de-DE" sz="800"/>
              <a:t> Handbook. OECD Publishing: Paris. </a:t>
            </a:r>
            <a:r>
              <a:rPr lang="de-DE" sz="800" err="1"/>
              <a:t>Accessible</a:t>
            </a:r>
            <a:r>
              <a:rPr lang="de-DE" sz="800"/>
              <a:t> at </a:t>
            </a:r>
            <a:r>
              <a:rPr lang="de-DE" sz="800">
                <a:hlinkClick r:id="rId3"/>
              </a:rPr>
              <a:t>https://www.oecd-ilibrary.org/sites/ac8ed8e8-en/index.html?itemId=/content/publication/ac8ed8e8-en</a:t>
            </a:r>
            <a:r>
              <a:rPr lang="de-DE" sz="800"/>
              <a:t> (last </a:t>
            </a:r>
            <a:r>
              <a:rPr lang="de-DE" sz="800" err="1"/>
              <a:t>accessed</a:t>
            </a:r>
            <a:r>
              <a:rPr lang="de-DE" sz="800"/>
              <a:t> on June 17, 2020).</a:t>
            </a:r>
          </a:p>
        </p:txBody>
      </p:sp>
      <p:sp>
        <p:nvSpPr>
          <p:cNvPr id="50180" name="Slide Number Placeholder 3">
            <a:extLst>
              <a:ext uri="{FF2B5EF4-FFF2-40B4-BE49-F238E27FC236}">
                <a16:creationId xmlns:a16="http://schemas.microsoft.com/office/drawing/2014/main" id="{2EFC0EAA-56BF-4433-9EF9-DC75364EA01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4B359249-9887-44A3-89C2-01DB6CC23FFC}" type="slidenum">
              <a:rPr lang="en-US" altLang="it-CH"/>
              <a:pPr/>
              <a:t>19</a:t>
            </a:fld>
            <a:endParaRPr lang="en-US" altLang="it-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BE80683-B5B6-4014-8D11-1E1DC88378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5A9CB0-732E-D048-93B5-A4D539B44656}"/>
              </a:ext>
            </a:extLst>
          </p:cNvPr>
          <p:cNvSpPr>
            <a:spLocks noGrp="1"/>
          </p:cNvSpPr>
          <p:nvPr>
            <p:ph type="body" idx="1"/>
          </p:nvPr>
        </p:nvSpPr>
        <p:spPr/>
        <p:txBody>
          <a:bodyPr/>
          <a:lstStyle/>
          <a:p>
            <a:pPr>
              <a:defRPr/>
            </a:pPr>
            <a:endParaRPr lang="de-DE" sz="1200" b="0"/>
          </a:p>
        </p:txBody>
      </p:sp>
      <p:sp>
        <p:nvSpPr>
          <p:cNvPr id="50180" name="Slide Number Placeholder 3">
            <a:extLst>
              <a:ext uri="{FF2B5EF4-FFF2-40B4-BE49-F238E27FC236}">
                <a16:creationId xmlns:a16="http://schemas.microsoft.com/office/drawing/2014/main" id="{2EFC0EAA-56BF-4433-9EF9-DC75364EA01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4B359249-9887-44A3-89C2-01DB6CC23FFC}" type="slidenum">
              <a:rPr lang="en-US" altLang="it-CH"/>
              <a:pPr/>
              <a:t>20</a:t>
            </a:fld>
            <a:endParaRPr lang="en-US" altLang="it-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CAAEC2B-7F41-4717-91CC-331642A8E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ECC9684-1BDA-424E-BB0B-B30B429DBE39}"/>
              </a:ext>
            </a:extLst>
          </p:cNvPr>
          <p:cNvSpPr>
            <a:spLocks noGrp="1"/>
          </p:cNvSpPr>
          <p:nvPr>
            <p:ph type="body" idx="1"/>
          </p:nvPr>
        </p:nvSpPr>
        <p:spPr/>
        <p:txBody>
          <a:bodyPr/>
          <a:lstStyle/>
          <a:p>
            <a:pPr marL="0" indent="0">
              <a:buFont typeface="Arial"/>
              <a:buNone/>
              <a:defRPr/>
            </a:pPr>
            <a:r>
              <a:rPr lang="de-DE" b="1"/>
              <a:t>Source:</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de-DE" sz="1200"/>
              <a:t>Gentile, M. C. (</a:t>
            </a:r>
            <a:r>
              <a:rPr lang="de-DE" sz="1200" err="1"/>
              <a:t>December</a:t>
            </a:r>
            <a:r>
              <a:rPr lang="de-DE" sz="1200"/>
              <a:t> 23, 2016). </a:t>
            </a:r>
            <a:r>
              <a:rPr lang="de-DE" sz="1200" err="1"/>
              <a:t>Talking</a:t>
            </a:r>
            <a:r>
              <a:rPr lang="de-DE" sz="1200"/>
              <a:t> </a:t>
            </a:r>
            <a:r>
              <a:rPr lang="de-DE" sz="1200" err="1"/>
              <a:t>About</a:t>
            </a:r>
            <a:r>
              <a:rPr lang="de-DE" sz="1200"/>
              <a:t> </a:t>
            </a:r>
            <a:r>
              <a:rPr lang="de-DE" sz="1200" err="1"/>
              <a:t>Ethics</a:t>
            </a:r>
            <a:r>
              <a:rPr lang="de-DE" sz="1200"/>
              <a:t> </a:t>
            </a:r>
            <a:r>
              <a:rPr lang="de-DE" sz="1200" err="1"/>
              <a:t>Across</a:t>
            </a:r>
            <a:r>
              <a:rPr lang="de-DE" sz="1200"/>
              <a:t> </a:t>
            </a:r>
            <a:r>
              <a:rPr lang="de-DE" sz="1200" err="1"/>
              <a:t>Cultures</a:t>
            </a:r>
            <a:r>
              <a:rPr lang="de-DE" sz="1200"/>
              <a:t>. </a:t>
            </a:r>
            <a:r>
              <a:rPr lang="de-DE" sz="1200" err="1"/>
              <a:t>Retrieved</a:t>
            </a:r>
            <a:r>
              <a:rPr lang="de-DE" sz="1200"/>
              <a:t> </a:t>
            </a:r>
            <a:r>
              <a:rPr lang="de-DE" sz="1200" err="1"/>
              <a:t>from</a:t>
            </a:r>
            <a:r>
              <a:rPr lang="de-DE" sz="1200"/>
              <a:t> https://</a:t>
            </a:r>
            <a:r>
              <a:rPr lang="de-DE" sz="1200" err="1"/>
              <a:t>hbr.org</a:t>
            </a:r>
            <a:r>
              <a:rPr lang="de-DE" sz="1200"/>
              <a:t>/2016/12/</a:t>
            </a:r>
            <a:r>
              <a:rPr lang="de-DE" sz="1200" err="1"/>
              <a:t>talking-about-ethics-across-cultures</a:t>
            </a:r>
            <a:r>
              <a:rPr lang="de-DE" sz="1200"/>
              <a:t> (last </a:t>
            </a:r>
            <a:r>
              <a:rPr lang="de-DE" sz="1200" err="1"/>
              <a:t>accessed</a:t>
            </a:r>
            <a:r>
              <a:rPr lang="de-DE" sz="1200"/>
              <a:t> on March 31, 2021).</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de-DE" sz="1200"/>
          </a:p>
        </p:txBody>
      </p:sp>
      <p:sp>
        <p:nvSpPr>
          <p:cNvPr id="41988" name="Slide Number Placeholder 3">
            <a:extLst>
              <a:ext uri="{FF2B5EF4-FFF2-40B4-BE49-F238E27FC236}">
                <a16:creationId xmlns:a16="http://schemas.microsoft.com/office/drawing/2014/main" id="{18131AF0-D09F-47C1-9A95-376F8D39D09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FA1333D3-BAAD-4234-914F-DCA430951F02}" type="slidenum">
              <a:rPr lang="en-US" altLang="it-CH"/>
              <a:pPr/>
              <a:t>21</a:t>
            </a:fld>
            <a:endParaRPr lang="en-US" altLang="it-CH"/>
          </a:p>
        </p:txBody>
      </p:sp>
    </p:spTree>
    <p:extLst>
      <p:ext uri="{BB962C8B-B14F-4D97-AF65-F5344CB8AC3E}">
        <p14:creationId xmlns:p14="http://schemas.microsoft.com/office/powerpoint/2010/main" val="149473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40DD03-E88E-4E22-BADC-CD51C126E5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7783037-D009-4386-A585-8B8B309F397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de-DE" altLang="it-CH" b="1"/>
              <a:t>Linking </a:t>
            </a:r>
            <a:r>
              <a:rPr lang="de-DE" altLang="it-CH" b="1" err="1"/>
              <a:t>integrity</a:t>
            </a:r>
            <a:r>
              <a:rPr lang="de-DE" altLang="it-CH" b="1"/>
              <a:t>, </a:t>
            </a:r>
            <a:r>
              <a:rPr lang="de-DE" altLang="it-CH" b="1" err="1"/>
              <a:t>trust</a:t>
            </a:r>
            <a:r>
              <a:rPr lang="de-DE" altLang="it-CH" b="1"/>
              <a:t> </a:t>
            </a:r>
            <a:r>
              <a:rPr lang="de-DE" altLang="it-CH" b="1" err="1"/>
              <a:t>and</a:t>
            </a:r>
            <a:r>
              <a:rPr lang="de-DE" altLang="it-CH" b="1"/>
              <a:t> </a:t>
            </a:r>
            <a:r>
              <a:rPr lang="de-DE" altLang="it-CH" b="1" err="1"/>
              <a:t>compliance</a:t>
            </a:r>
            <a:r>
              <a:rPr lang="de-DE" altLang="it-CH" b="1"/>
              <a:t>:</a:t>
            </a:r>
          </a:p>
          <a:p>
            <a:pPr marL="0" indent="0">
              <a:buFont typeface="Arial"/>
              <a:buNone/>
            </a:pPr>
            <a:endParaRPr lang="de-DE" altLang="it-CH" b="1"/>
          </a:p>
          <a:p>
            <a:pPr marL="0" indent="0">
              <a:buFont typeface="Arial"/>
              <a:buNone/>
            </a:pPr>
            <a:r>
              <a:rPr lang="de-DE" altLang="it-CH" b="1" err="1"/>
              <a:t>From</a:t>
            </a:r>
            <a:r>
              <a:rPr lang="de-DE" altLang="it-CH" b="1"/>
              <a:t> </a:t>
            </a:r>
            <a:r>
              <a:rPr lang="de-DE" altLang="it-CH" b="1" err="1"/>
              <a:t>integrity</a:t>
            </a:r>
            <a:r>
              <a:rPr lang="de-DE" altLang="it-CH" b="1"/>
              <a:t> </a:t>
            </a:r>
            <a:r>
              <a:rPr lang="de-DE" altLang="it-CH" b="1" err="1"/>
              <a:t>to</a:t>
            </a:r>
            <a:r>
              <a:rPr lang="de-DE" altLang="it-CH" b="1"/>
              <a:t> </a:t>
            </a:r>
            <a:r>
              <a:rPr lang="de-DE" altLang="it-CH" b="1" err="1"/>
              <a:t>trust</a:t>
            </a:r>
            <a:r>
              <a:rPr lang="de-DE" altLang="it-CH" b="1"/>
              <a:t>:</a:t>
            </a:r>
          </a:p>
          <a:p>
            <a:pPr marL="171450" indent="-171450">
              <a:buFont typeface="Arial"/>
              <a:buChar char="•"/>
            </a:pPr>
            <a:r>
              <a:rPr lang="de-DE" altLang="it-CH"/>
              <a:t>The </a:t>
            </a:r>
            <a:r>
              <a:rPr lang="de-DE" altLang="it-CH" err="1"/>
              <a:t>legitimacy</a:t>
            </a:r>
            <a:r>
              <a:rPr lang="de-DE" altLang="it-CH"/>
              <a:t> </a:t>
            </a:r>
            <a:r>
              <a:rPr lang="de-DE" altLang="it-CH" err="1"/>
              <a:t>of</a:t>
            </a:r>
            <a:r>
              <a:rPr lang="de-DE" altLang="it-CH"/>
              <a:t> the </a:t>
            </a:r>
            <a:r>
              <a:rPr lang="de-DE" altLang="it-CH" err="1"/>
              <a:t>public</a:t>
            </a:r>
            <a:r>
              <a:rPr lang="de-DE" altLang="it-CH"/>
              <a:t> </a:t>
            </a:r>
            <a:r>
              <a:rPr lang="de-DE" altLang="it-CH" err="1"/>
              <a:t>service</a:t>
            </a:r>
            <a:r>
              <a:rPr lang="de-DE" altLang="it-CH"/>
              <a:t> </a:t>
            </a:r>
            <a:r>
              <a:rPr lang="de-DE" altLang="it-CH" err="1"/>
              <a:t>depends</a:t>
            </a:r>
            <a:r>
              <a:rPr lang="de-DE" altLang="it-CH"/>
              <a:t> on </a:t>
            </a:r>
            <a:r>
              <a:rPr lang="de-DE" altLang="it-CH" err="1"/>
              <a:t>people‘s</a:t>
            </a:r>
            <a:r>
              <a:rPr lang="de-DE" altLang="it-CH"/>
              <a:t> </a:t>
            </a:r>
            <a:r>
              <a:rPr lang="de-DE" altLang="it-CH" err="1"/>
              <a:t>trust</a:t>
            </a:r>
            <a:r>
              <a:rPr lang="de-DE" altLang="it-CH"/>
              <a:t>. </a:t>
            </a:r>
            <a:r>
              <a:rPr lang="de-DE" altLang="it-CH" err="1"/>
              <a:t>To</a:t>
            </a:r>
            <a:r>
              <a:rPr lang="de-DE" altLang="it-CH"/>
              <a:t> </a:t>
            </a:r>
            <a:r>
              <a:rPr lang="de-DE" altLang="it-CH" err="1"/>
              <a:t>win</a:t>
            </a:r>
            <a:r>
              <a:rPr lang="de-DE" altLang="it-CH"/>
              <a:t> </a:t>
            </a:r>
            <a:r>
              <a:rPr lang="de-DE" altLang="it-CH" err="1"/>
              <a:t>this</a:t>
            </a:r>
            <a:r>
              <a:rPr lang="de-DE" altLang="it-CH"/>
              <a:t> </a:t>
            </a:r>
            <a:r>
              <a:rPr lang="de-DE" altLang="it-CH" err="1"/>
              <a:t>trust</a:t>
            </a:r>
            <a:r>
              <a:rPr lang="de-DE" altLang="it-CH"/>
              <a:t>, </a:t>
            </a:r>
            <a:r>
              <a:rPr lang="de-DE" altLang="it-CH" err="1"/>
              <a:t>public</a:t>
            </a:r>
            <a:r>
              <a:rPr lang="de-DE" altLang="it-CH"/>
              <a:t> </a:t>
            </a:r>
            <a:r>
              <a:rPr lang="de-DE" altLang="it-CH" err="1"/>
              <a:t>service</a:t>
            </a:r>
            <a:r>
              <a:rPr lang="de-DE" altLang="it-CH"/>
              <a:t> </a:t>
            </a:r>
            <a:r>
              <a:rPr lang="de-DE" altLang="it-CH" err="1"/>
              <a:t>needs</a:t>
            </a:r>
            <a:r>
              <a:rPr lang="de-DE" altLang="it-CH"/>
              <a:t> </a:t>
            </a:r>
            <a:r>
              <a:rPr lang="de-DE" altLang="it-CH" err="1"/>
              <a:t>to</a:t>
            </a:r>
            <a:r>
              <a:rPr lang="de-DE" altLang="it-CH"/>
              <a:t> </a:t>
            </a:r>
            <a:r>
              <a:rPr lang="de-DE" altLang="it-CH" err="1"/>
              <a:t>be</a:t>
            </a:r>
            <a:r>
              <a:rPr lang="de-DE" altLang="it-CH"/>
              <a:t> just, fair, transparent, </a:t>
            </a:r>
            <a:r>
              <a:rPr lang="de-DE" altLang="it-CH" err="1"/>
              <a:t>responsive</a:t>
            </a:r>
            <a:r>
              <a:rPr lang="de-DE" altLang="it-CH"/>
              <a:t> </a:t>
            </a:r>
            <a:r>
              <a:rPr lang="de-DE" altLang="it-CH" err="1"/>
              <a:t>to</a:t>
            </a:r>
            <a:r>
              <a:rPr lang="de-DE" altLang="it-CH"/>
              <a:t> </a:t>
            </a:r>
            <a:r>
              <a:rPr lang="de-DE" altLang="it-CH" err="1"/>
              <a:t>people‘s</a:t>
            </a:r>
            <a:r>
              <a:rPr lang="de-DE" altLang="it-CH"/>
              <a:t> </a:t>
            </a:r>
            <a:r>
              <a:rPr lang="de-DE" altLang="it-CH" err="1"/>
              <a:t>needs</a:t>
            </a:r>
            <a:r>
              <a:rPr lang="de-DE" altLang="it-CH"/>
              <a:t>, </a:t>
            </a:r>
            <a:r>
              <a:rPr lang="de-DE" altLang="it-CH" err="1"/>
              <a:t>and</a:t>
            </a:r>
            <a:r>
              <a:rPr lang="de-DE" altLang="it-CH"/>
              <a:t> </a:t>
            </a:r>
            <a:r>
              <a:rPr lang="de-DE" altLang="it-CH" err="1"/>
              <a:t>compliant</a:t>
            </a:r>
            <a:r>
              <a:rPr lang="de-DE" altLang="it-CH"/>
              <a:t> </a:t>
            </a:r>
            <a:r>
              <a:rPr lang="de-DE" altLang="it-CH" err="1"/>
              <a:t>with</a:t>
            </a:r>
            <a:r>
              <a:rPr lang="de-DE" altLang="it-CH"/>
              <a:t> the relevant </a:t>
            </a:r>
            <a:r>
              <a:rPr lang="de-DE" altLang="it-CH" err="1"/>
              <a:t>laws</a:t>
            </a:r>
            <a:r>
              <a:rPr lang="de-DE" altLang="it-CH"/>
              <a:t>, </a:t>
            </a:r>
            <a:r>
              <a:rPr lang="de-DE" altLang="it-CH" err="1"/>
              <a:t>regulations</a:t>
            </a:r>
            <a:r>
              <a:rPr lang="de-DE" altLang="it-CH"/>
              <a:t> </a:t>
            </a:r>
            <a:r>
              <a:rPr lang="de-DE" altLang="it-CH" err="1"/>
              <a:t>and</a:t>
            </a:r>
            <a:r>
              <a:rPr lang="de-DE" altLang="it-CH"/>
              <a:t> </a:t>
            </a:r>
            <a:r>
              <a:rPr lang="de-DE" altLang="it-CH" err="1"/>
              <a:t>quality</a:t>
            </a:r>
            <a:r>
              <a:rPr lang="de-DE" altLang="it-CH"/>
              <a:t> </a:t>
            </a:r>
            <a:r>
              <a:rPr lang="de-DE" altLang="it-CH" err="1"/>
              <a:t>standards</a:t>
            </a:r>
            <a:r>
              <a:rPr lang="de-DE" altLang="it-CH"/>
              <a:t>. In </a:t>
            </a:r>
            <a:r>
              <a:rPr lang="de-DE" altLang="it-CH" err="1"/>
              <a:t>addition</a:t>
            </a:r>
            <a:r>
              <a:rPr lang="de-DE" altLang="it-CH"/>
              <a:t>, </a:t>
            </a:r>
            <a:r>
              <a:rPr lang="de-DE" altLang="it-CH" err="1"/>
              <a:t>results</a:t>
            </a:r>
            <a:r>
              <a:rPr lang="de-DE" altLang="it-CH"/>
              <a:t> must </a:t>
            </a:r>
            <a:r>
              <a:rPr lang="de-DE" altLang="it-CH" err="1"/>
              <a:t>be</a:t>
            </a:r>
            <a:r>
              <a:rPr lang="de-DE" altLang="it-CH"/>
              <a:t> </a:t>
            </a:r>
            <a:r>
              <a:rPr lang="de-DE" altLang="it-CH" err="1"/>
              <a:t>achieved</a:t>
            </a:r>
            <a:r>
              <a:rPr lang="de-DE" altLang="it-CH"/>
              <a:t> </a:t>
            </a:r>
            <a:r>
              <a:rPr lang="de-DE" altLang="it-CH" err="1"/>
              <a:t>through</a:t>
            </a:r>
            <a:r>
              <a:rPr lang="de-DE" altLang="it-CH"/>
              <a:t> an </a:t>
            </a:r>
            <a:r>
              <a:rPr lang="de-DE" altLang="it-CH" err="1"/>
              <a:t>impartial</a:t>
            </a:r>
            <a:r>
              <a:rPr lang="de-DE" altLang="it-CH"/>
              <a:t>, </a:t>
            </a:r>
            <a:r>
              <a:rPr lang="de-DE" altLang="it-CH" err="1"/>
              <a:t>lawful</a:t>
            </a:r>
            <a:r>
              <a:rPr lang="de-DE" altLang="it-CH"/>
              <a:t> </a:t>
            </a:r>
            <a:r>
              <a:rPr lang="de-DE" altLang="it-CH" err="1"/>
              <a:t>and</a:t>
            </a:r>
            <a:r>
              <a:rPr lang="de-DE" altLang="it-CH"/>
              <a:t> </a:t>
            </a:r>
            <a:r>
              <a:rPr lang="de-DE" altLang="it-CH" err="1"/>
              <a:t>accountable</a:t>
            </a:r>
            <a:r>
              <a:rPr lang="de-DE" altLang="it-CH"/>
              <a:t> </a:t>
            </a:r>
            <a:r>
              <a:rPr lang="de-DE" altLang="it-CH" err="1"/>
              <a:t>process</a:t>
            </a:r>
            <a:r>
              <a:rPr lang="de-DE" altLang="it-CH"/>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altLang="it-CH" err="1"/>
              <a:t>Integrity</a:t>
            </a:r>
            <a:r>
              <a:rPr lang="de-DE" altLang="it-CH"/>
              <a:t> </a:t>
            </a:r>
            <a:r>
              <a:rPr lang="de-DE" altLang="it-CH" err="1"/>
              <a:t>of</a:t>
            </a:r>
            <a:r>
              <a:rPr lang="de-DE" altLang="it-CH"/>
              <a:t> </a:t>
            </a:r>
            <a:r>
              <a:rPr lang="de-DE" altLang="it-CH" err="1"/>
              <a:t>public</a:t>
            </a:r>
            <a:r>
              <a:rPr lang="de-DE" altLang="it-CH"/>
              <a:t> </a:t>
            </a:r>
            <a:r>
              <a:rPr lang="de-DE" altLang="it-CH" err="1"/>
              <a:t>sector</a:t>
            </a:r>
            <a:r>
              <a:rPr lang="de-DE" altLang="it-CH"/>
              <a:t> </a:t>
            </a:r>
            <a:r>
              <a:rPr lang="de-DE" altLang="it-CH" err="1"/>
              <a:t>staff</a:t>
            </a:r>
            <a:r>
              <a:rPr lang="de-DE" altLang="it-CH"/>
              <a:t> </a:t>
            </a:r>
            <a:r>
              <a:rPr lang="de-DE" altLang="it-CH" err="1"/>
              <a:t>might</a:t>
            </a:r>
            <a:r>
              <a:rPr lang="de-DE" altLang="it-CH"/>
              <a:t> </a:t>
            </a:r>
            <a:r>
              <a:rPr lang="de-DE" altLang="it-CH" err="1"/>
              <a:t>help</a:t>
            </a:r>
            <a:r>
              <a:rPr lang="de-DE" altLang="it-CH"/>
              <a:t> </a:t>
            </a:r>
            <a:r>
              <a:rPr lang="de-DE" altLang="it-CH" err="1"/>
              <a:t>to</a:t>
            </a:r>
            <a:r>
              <a:rPr lang="de-DE" altLang="it-CH"/>
              <a:t> </a:t>
            </a:r>
            <a:r>
              <a:rPr lang="de-DE" altLang="it-CH" err="1"/>
              <a:t>increase</a:t>
            </a:r>
            <a:r>
              <a:rPr lang="de-DE" altLang="it-CH"/>
              <a:t> </a:t>
            </a:r>
            <a:r>
              <a:rPr lang="de-DE" altLang="it-CH" err="1"/>
              <a:t>public</a:t>
            </a:r>
            <a:r>
              <a:rPr lang="de-DE" altLang="it-CH"/>
              <a:t> </a:t>
            </a:r>
            <a:r>
              <a:rPr lang="de-DE" altLang="it-CH" err="1"/>
              <a:t>trust</a:t>
            </a:r>
            <a:r>
              <a:rPr lang="de-DE" altLang="it-CH"/>
              <a:t> in </a:t>
            </a:r>
            <a:r>
              <a:rPr lang="de-DE" altLang="it-CH" err="1"/>
              <a:t>government</a:t>
            </a:r>
            <a:r>
              <a:rPr lang="de-DE" altLang="it-CH"/>
              <a:t>. </a:t>
            </a:r>
            <a:r>
              <a:rPr lang="de-DE" altLang="it-CH" err="1"/>
              <a:t>Naturally</a:t>
            </a:r>
            <a:r>
              <a:rPr lang="de-DE" altLang="it-CH"/>
              <a:t>, </a:t>
            </a:r>
            <a:r>
              <a:rPr lang="de-DE" altLang="it-CH" err="1"/>
              <a:t>it</a:t>
            </a:r>
            <a:r>
              <a:rPr lang="de-DE" altLang="it-CH"/>
              <a:t> </a:t>
            </a:r>
            <a:r>
              <a:rPr lang="de-DE" altLang="it-CH" err="1"/>
              <a:t>is</a:t>
            </a:r>
            <a:r>
              <a:rPr lang="de-DE" altLang="it-CH"/>
              <a:t> </a:t>
            </a:r>
            <a:r>
              <a:rPr lang="de-DE" altLang="it-CH" err="1"/>
              <a:t>too</a:t>
            </a:r>
            <a:r>
              <a:rPr lang="de-DE" altLang="it-CH"/>
              <a:t> </a:t>
            </a:r>
            <a:r>
              <a:rPr lang="de-DE" altLang="it-CH" err="1"/>
              <a:t>simplistic</a:t>
            </a:r>
            <a:r>
              <a:rPr lang="de-DE" altLang="it-CH"/>
              <a:t> </a:t>
            </a:r>
            <a:r>
              <a:rPr lang="de-DE" altLang="it-CH" err="1"/>
              <a:t>to</a:t>
            </a:r>
            <a:r>
              <a:rPr lang="de-DE" altLang="it-CH"/>
              <a:t> </a:t>
            </a:r>
            <a:r>
              <a:rPr lang="de-DE" altLang="it-CH" err="1"/>
              <a:t>think</a:t>
            </a:r>
            <a:r>
              <a:rPr lang="de-DE" altLang="it-CH"/>
              <a:t> </a:t>
            </a:r>
            <a:r>
              <a:rPr lang="de-DE" altLang="it-CH" err="1"/>
              <a:t>trust</a:t>
            </a:r>
            <a:r>
              <a:rPr lang="de-DE" altLang="it-CH"/>
              <a:t> will </a:t>
            </a:r>
            <a:r>
              <a:rPr lang="de-DE" altLang="it-CH" err="1"/>
              <a:t>automatically</a:t>
            </a:r>
            <a:r>
              <a:rPr lang="de-DE" altLang="it-CH"/>
              <a:t> </a:t>
            </a:r>
            <a:r>
              <a:rPr lang="de-DE" altLang="it-CH" err="1"/>
              <a:t>increase</a:t>
            </a:r>
            <a:r>
              <a:rPr lang="de-DE" altLang="it-CH"/>
              <a:t> </a:t>
            </a:r>
            <a:r>
              <a:rPr lang="de-DE" altLang="it-CH" err="1"/>
              <a:t>when</a:t>
            </a:r>
            <a:r>
              <a:rPr lang="de-DE" altLang="it-CH"/>
              <a:t> an </a:t>
            </a:r>
            <a:r>
              <a:rPr lang="de-DE" altLang="it-CH" err="1"/>
              <a:t>integrity</a:t>
            </a:r>
            <a:r>
              <a:rPr lang="de-DE" altLang="it-CH"/>
              <a:t> </a:t>
            </a:r>
            <a:r>
              <a:rPr lang="de-DE" altLang="it-CH" err="1"/>
              <a:t>management</a:t>
            </a:r>
            <a:r>
              <a:rPr lang="de-DE" altLang="it-CH"/>
              <a:t> </a:t>
            </a:r>
            <a:r>
              <a:rPr lang="de-DE" altLang="it-CH" err="1"/>
              <a:t>framework</a:t>
            </a:r>
            <a:r>
              <a:rPr lang="de-DE" altLang="it-CH"/>
              <a:t> </a:t>
            </a:r>
            <a:r>
              <a:rPr lang="de-DE" altLang="it-CH" err="1"/>
              <a:t>is</a:t>
            </a:r>
            <a:r>
              <a:rPr lang="de-DE" altLang="it-CH"/>
              <a:t> </a:t>
            </a:r>
            <a:r>
              <a:rPr lang="de-DE" altLang="it-CH" err="1"/>
              <a:t>installed</a:t>
            </a:r>
            <a:r>
              <a:rPr lang="de-DE" altLang="it-CH"/>
              <a:t>. </a:t>
            </a:r>
            <a:r>
              <a:rPr lang="de-DE" altLang="it-CH" err="1"/>
              <a:t>Yet</a:t>
            </a:r>
            <a:r>
              <a:rPr lang="de-DE" altLang="it-CH"/>
              <a:t>, an </a:t>
            </a:r>
            <a:r>
              <a:rPr lang="de-DE" altLang="it-CH" err="1"/>
              <a:t>increase</a:t>
            </a:r>
            <a:r>
              <a:rPr lang="de-DE" altLang="it-CH"/>
              <a:t> in </a:t>
            </a:r>
            <a:r>
              <a:rPr lang="de-DE" altLang="it-CH" err="1"/>
              <a:t>public</a:t>
            </a:r>
            <a:r>
              <a:rPr lang="de-DE" altLang="it-CH"/>
              <a:t> </a:t>
            </a:r>
            <a:r>
              <a:rPr lang="de-DE" altLang="it-CH" err="1"/>
              <a:t>trust</a:t>
            </a:r>
            <a:r>
              <a:rPr lang="de-DE" altLang="it-CH"/>
              <a:t> </a:t>
            </a:r>
            <a:r>
              <a:rPr lang="de-DE" altLang="it-CH" err="1"/>
              <a:t>is</a:t>
            </a:r>
            <a:r>
              <a:rPr lang="de-DE" altLang="it-CH"/>
              <a:t> </a:t>
            </a:r>
            <a:r>
              <a:rPr lang="de-DE" altLang="it-CH" err="1"/>
              <a:t>very</a:t>
            </a:r>
            <a:r>
              <a:rPr lang="de-DE" altLang="it-CH"/>
              <a:t> </a:t>
            </a:r>
            <a:r>
              <a:rPr lang="de-DE" altLang="it-CH" err="1"/>
              <a:t>unlikely</a:t>
            </a:r>
            <a:r>
              <a:rPr lang="de-DE" altLang="it-CH"/>
              <a:t> </a:t>
            </a:r>
            <a:r>
              <a:rPr lang="de-DE" altLang="it-CH" err="1"/>
              <a:t>if</a:t>
            </a:r>
            <a:r>
              <a:rPr lang="de-DE" altLang="it-CH"/>
              <a:t> </a:t>
            </a:r>
            <a:r>
              <a:rPr lang="de-DE" altLang="it-CH" err="1"/>
              <a:t>people</a:t>
            </a:r>
            <a:r>
              <a:rPr lang="de-DE" altLang="it-CH"/>
              <a:t> </a:t>
            </a:r>
            <a:r>
              <a:rPr lang="de-DE" altLang="it-CH" err="1"/>
              <a:t>are</a:t>
            </a:r>
            <a:r>
              <a:rPr lang="de-DE" altLang="it-CH"/>
              <a:t> </a:t>
            </a:r>
            <a:r>
              <a:rPr lang="de-DE" altLang="it-CH" err="1"/>
              <a:t>regularly</a:t>
            </a:r>
            <a:r>
              <a:rPr lang="de-DE" altLang="it-CH"/>
              <a:t> </a:t>
            </a:r>
            <a:r>
              <a:rPr lang="de-DE" altLang="it-CH" err="1"/>
              <a:t>confronted</a:t>
            </a:r>
            <a:r>
              <a:rPr lang="de-DE" altLang="it-CH"/>
              <a:t> </a:t>
            </a:r>
            <a:r>
              <a:rPr lang="de-DE" altLang="it-CH" err="1"/>
              <a:t>with</a:t>
            </a:r>
            <a:r>
              <a:rPr lang="de-DE" altLang="it-CH"/>
              <a:t> </a:t>
            </a:r>
            <a:r>
              <a:rPr lang="de-DE" altLang="it-CH" err="1"/>
              <a:t>integrity</a:t>
            </a:r>
            <a:r>
              <a:rPr lang="de-DE" altLang="it-CH"/>
              <a:t> </a:t>
            </a:r>
            <a:r>
              <a:rPr lang="de-DE" altLang="it-CH" err="1"/>
              <a:t>violations</a:t>
            </a:r>
            <a:r>
              <a:rPr lang="de-DE" altLang="it-CH"/>
              <a:t> </a:t>
            </a:r>
            <a:r>
              <a:rPr lang="de-DE" altLang="it-CH" err="1"/>
              <a:t>by</a:t>
            </a:r>
            <a:r>
              <a:rPr lang="de-DE" altLang="it-CH"/>
              <a:t> </a:t>
            </a:r>
            <a:r>
              <a:rPr lang="de-DE" altLang="it-CH" err="1"/>
              <a:t>public</a:t>
            </a:r>
            <a:r>
              <a:rPr lang="de-DE" altLang="it-CH"/>
              <a:t> </a:t>
            </a:r>
            <a:r>
              <a:rPr lang="de-DE" altLang="it-CH" err="1"/>
              <a:t>servants</a:t>
            </a:r>
            <a:r>
              <a:rPr lang="de-DE" altLang="it-CH"/>
              <a:t>. Even </a:t>
            </a:r>
            <a:r>
              <a:rPr lang="de-DE" altLang="it-CH" err="1"/>
              <a:t>if</a:t>
            </a:r>
            <a:r>
              <a:rPr lang="de-DE" altLang="it-CH"/>
              <a:t> </a:t>
            </a:r>
            <a:r>
              <a:rPr lang="de-DE" altLang="it-CH" err="1"/>
              <a:t>those</a:t>
            </a:r>
            <a:r>
              <a:rPr lang="de-DE" altLang="it-CH"/>
              <a:t> </a:t>
            </a:r>
            <a:r>
              <a:rPr lang="de-DE" altLang="it-CH" err="1"/>
              <a:t>violations</a:t>
            </a:r>
            <a:r>
              <a:rPr lang="de-DE" altLang="it-CH"/>
              <a:t> </a:t>
            </a:r>
            <a:r>
              <a:rPr lang="de-DE" altLang="it-CH" err="1"/>
              <a:t>are</a:t>
            </a:r>
            <a:r>
              <a:rPr lang="de-DE" altLang="it-CH"/>
              <a:t> in the </a:t>
            </a:r>
            <a:r>
              <a:rPr lang="de-DE" altLang="it-CH" err="1"/>
              <a:t>short</a:t>
            </a:r>
            <a:r>
              <a:rPr lang="de-DE" altLang="it-CH"/>
              <a:t> </a:t>
            </a:r>
            <a:r>
              <a:rPr lang="de-DE" altLang="it-CH" err="1"/>
              <a:t>term</a:t>
            </a:r>
            <a:r>
              <a:rPr lang="de-DE" altLang="it-CH"/>
              <a:t> </a:t>
            </a:r>
            <a:r>
              <a:rPr lang="de-DE" altLang="it-CH" err="1"/>
              <a:t>benefit</a:t>
            </a:r>
            <a:r>
              <a:rPr lang="de-DE" altLang="it-CH"/>
              <a:t> </a:t>
            </a:r>
            <a:r>
              <a:rPr lang="de-DE" altLang="it-CH" err="1"/>
              <a:t>of</a:t>
            </a:r>
            <a:r>
              <a:rPr lang="de-DE" altLang="it-CH"/>
              <a:t> a </a:t>
            </a:r>
            <a:r>
              <a:rPr lang="de-DE" altLang="it-CH" err="1"/>
              <a:t>particular</a:t>
            </a:r>
            <a:r>
              <a:rPr lang="de-DE" altLang="it-CH"/>
              <a:t> </a:t>
            </a:r>
            <a:r>
              <a:rPr lang="de-DE" altLang="it-CH" err="1"/>
              <a:t>person</a:t>
            </a:r>
            <a:r>
              <a:rPr lang="de-DE" altLang="it-CH"/>
              <a:t> (e.g. in the </a:t>
            </a:r>
            <a:r>
              <a:rPr lang="de-DE" altLang="it-CH" err="1"/>
              <a:t>case</a:t>
            </a:r>
            <a:r>
              <a:rPr lang="de-DE" altLang="it-CH"/>
              <a:t> </a:t>
            </a:r>
            <a:r>
              <a:rPr lang="de-DE" altLang="it-CH" err="1"/>
              <a:t>of</a:t>
            </a:r>
            <a:r>
              <a:rPr lang="de-DE" altLang="it-CH"/>
              <a:t> </a:t>
            </a:r>
            <a:r>
              <a:rPr lang="de-DE" altLang="it-CH" err="1"/>
              <a:t>corruption</a:t>
            </a:r>
            <a:r>
              <a:rPr lang="de-DE" altLang="it-CH"/>
              <a:t>), </a:t>
            </a:r>
            <a:r>
              <a:rPr lang="de-DE" altLang="it-CH" err="1"/>
              <a:t>they</a:t>
            </a:r>
            <a:r>
              <a:rPr lang="de-DE" altLang="it-CH"/>
              <a:t> will </a:t>
            </a:r>
            <a:r>
              <a:rPr lang="de-DE" altLang="it-CH" err="1"/>
              <a:t>only</a:t>
            </a:r>
            <a:r>
              <a:rPr lang="de-DE" altLang="it-CH"/>
              <a:t> </a:t>
            </a:r>
            <a:r>
              <a:rPr lang="de-DE" altLang="it-CH" err="1"/>
              <a:t>lead</a:t>
            </a:r>
            <a:r>
              <a:rPr lang="de-DE" altLang="it-CH"/>
              <a:t> </a:t>
            </a:r>
            <a:r>
              <a:rPr lang="de-DE" altLang="it-CH" err="1"/>
              <a:t>to</a:t>
            </a:r>
            <a:r>
              <a:rPr lang="de-DE" altLang="it-CH"/>
              <a:t> </a:t>
            </a:r>
            <a:r>
              <a:rPr lang="de-DE" altLang="it-CH" err="1"/>
              <a:t>some</a:t>
            </a:r>
            <a:r>
              <a:rPr lang="de-DE" altLang="it-CH"/>
              <a:t> </a:t>
            </a:r>
            <a:r>
              <a:rPr lang="de-DE" altLang="it-CH" err="1"/>
              <a:t>kind</a:t>
            </a:r>
            <a:r>
              <a:rPr lang="de-DE" altLang="it-CH"/>
              <a:t> </a:t>
            </a:r>
            <a:r>
              <a:rPr lang="de-DE" altLang="it-CH" err="1"/>
              <a:t>of</a:t>
            </a:r>
            <a:r>
              <a:rPr lang="de-DE" altLang="it-CH"/>
              <a:t> </a:t>
            </a:r>
            <a:r>
              <a:rPr lang="de-DE" altLang="it-CH" err="1"/>
              <a:t>cynical</a:t>
            </a:r>
            <a:r>
              <a:rPr lang="de-DE" altLang="it-CH"/>
              <a:t> </a:t>
            </a:r>
            <a:r>
              <a:rPr lang="de-DE" altLang="it-CH" err="1"/>
              <a:t>trust</a:t>
            </a:r>
            <a:r>
              <a:rPr lang="de-DE" altLang="it-CH"/>
              <a:t> in the individual </a:t>
            </a:r>
            <a:r>
              <a:rPr lang="de-DE" altLang="it-CH" err="1"/>
              <a:t>public</a:t>
            </a:r>
            <a:r>
              <a:rPr lang="de-DE" altLang="it-CH"/>
              <a:t> </a:t>
            </a:r>
            <a:r>
              <a:rPr lang="de-DE" altLang="it-CH" err="1"/>
              <a:t>servant</a:t>
            </a:r>
            <a:r>
              <a:rPr lang="de-DE" altLang="it-CH"/>
              <a:t>, not </a:t>
            </a:r>
            <a:r>
              <a:rPr lang="de-DE" altLang="it-CH" err="1"/>
              <a:t>to</a:t>
            </a:r>
            <a:r>
              <a:rPr lang="de-DE" altLang="it-CH"/>
              <a:t> fundamental </a:t>
            </a:r>
            <a:r>
              <a:rPr lang="de-DE" altLang="it-CH" err="1"/>
              <a:t>trust</a:t>
            </a:r>
            <a:r>
              <a:rPr lang="de-DE" altLang="it-CH"/>
              <a:t> in the </a:t>
            </a:r>
            <a:r>
              <a:rPr lang="de-DE" altLang="it-CH" err="1"/>
              <a:t>public</a:t>
            </a:r>
            <a:r>
              <a:rPr lang="de-DE" altLang="it-CH"/>
              <a:t> </a:t>
            </a:r>
            <a:r>
              <a:rPr lang="de-DE" altLang="it-CH" err="1"/>
              <a:t>sector</a:t>
            </a:r>
            <a:r>
              <a:rPr lang="de-DE" altLang="it-CH"/>
              <a:t>. </a:t>
            </a:r>
          </a:p>
          <a:p>
            <a:pPr marL="0" indent="0">
              <a:buFont typeface="Arial"/>
              <a:buNone/>
            </a:pPr>
            <a:r>
              <a:rPr lang="de-DE" altLang="it-CH" b="1" err="1"/>
              <a:t>From</a:t>
            </a:r>
            <a:r>
              <a:rPr lang="de-DE" altLang="it-CH" b="1"/>
              <a:t> </a:t>
            </a:r>
            <a:r>
              <a:rPr lang="de-DE" altLang="it-CH" b="1" err="1"/>
              <a:t>trust</a:t>
            </a:r>
            <a:r>
              <a:rPr lang="de-DE" altLang="it-CH" b="1"/>
              <a:t> </a:t>
            </a:r>
            <a:r>
              <a:rPr lang="de-DE" altLang="it-CH" b="1" err="1"/>
              <a:t>to</a:t>
            </a:r>
            <a:r>
              <a:rPr lang="de-DE" altLang="it-CH" b="1"/>
              <a:t> </a:t>
            </a:r>
            <a:r>
              <a:rPr lang="de-DE" altLang="it-CH" b="1" err="1"/>
              <a:t>compliance</a:t>
            </a:r>
            <a:r>
              <a:rPr lang="de-DE" altLang="it-CH" b="1"/>
              <a:t>:</a:t>
            </a:r>
          </a:p>
          <a:p>
            <a:pPr marL="171450" indent="-171450">
              <a:buFont typeface="Arial"/>
              <a:buChar char="•"/>
            </a:pPr>
            <a:r>
              <a:rPr lang="de-DE" altLang="it-CH" err="1"/>
              <a:t>When</a:t>
            </a:r>
            <a:r>
              <a:rPr lang="de-DE" altLang="it-CH"/>
              <a:t> </a:t>
            </a:r>
            <a:r>
              <a:rPr lang="de-DE" altLang="it-CH" err="1"/>
              <a:t>people</a:t>
            </a:r>
            <a:r>
              <a:rPr lang="de-DE" altLang="it-CH"/>
              <a:t> </a:t>
            </a:r>
            <a:r>
              <a:rPr lang="de-DE" altLang="it-CH" err="1"/>
              <a:t>regard</a:t>
            </a:r>
            <a:r>
              <a:rPr lang="de-DE" altLang="it-CH"/>
              <a:t> </a:t>
            </a:r>
            <a:r>
              <a:rPr lang="de-DE" altLang="it-CH" err="1"/>
              <a:t>public</a:t>
            </a:r>
            <a:r>
              <a:rPr lang="de-DE" altLang="it-CH"/>
              <a:t> </a:t>
            </a:r>
            <a:r>
              <a:rPr lang="de-DE" altLang="it-CH" err="1"/>
              <a:t>service</a:t>
            </a:r>
            <a:r>
              <a:rPr lang="de-DE" altLang="it-CH"/>
              <a:t> </a:t>
            </a:r>
            <a:r>
              <a:rPr lang="de-DE" altLang="it-CH" err="1"/>
              <a:t>delivery</a:t>
            </a:r>
            <a:r>
              <a:rPr lang="de-DE" altLang="it-CH"/>
              <a:t> </a:t>
            </a:r>
            <a:r>
              <a:rPr lang="de-DE" altLang="it-CH" err="1"/>
              <a:t>as</a:t>
            </a:r>
            <a:r>
              <a:rPr lang="de-DE" altLang="it-CH"/>
              <a:t> a </a:t>
            </a:r>
            <a:r>
              <a:rPr lang="de-DE" altLang="it-CH" err="1"/>
              <a:t>legitimate</a:t>
            </a:r>
            <a:r>
              <a:rPr lang="de-DE" altLang="it-CH"/>
              <a:t> </a:t>
            </a:r>
            <a:r>
              <a:rPr lang="de-DE" altLang="it-CH" err="1"/>
              <a:t>process</a:t>
            </a:r>
            <a:r>
              <a:rPr lang="de-DE" altLang="it-CH"/>
              <a:t>, </a:t>
            </a:r>
            <a:r>
              <a:rPr lang="de-DE" altLang="it-CH" err="1"/>
              <a:t>they</a:t>
            </a:r>
            <a:r>
              <a:rPr lang="de-DE" altLang="it-CH"/>
              <a:t> </a:t>
            </a:r>
            <a:r>
              <a:rPr lang="de-DE" altLang="it-CH" err="1"/>
              <a:t>are</a:t>
            </a:r>
            <a:r>
              <a:rPr lang="de-DE" altLang="it-CH"/>
              <a:t> </a:t>
            </a:r>
            <a:r>
              <a:rPr lang="de-DE" altLang="it-CH" err="1"/>
              <a:t>likely</a:t>
            </a:r>
            <a:r>
              <a:rPr lang="de-DE" altLang="it-CH"/>
              <a:t> </a:t>
            </a:r>
            <a:r>
              <a:rPr lang="de-DE" altLang="it-CH" err="1"/>
              <a:t>to</a:t>
            </a:r>
            <a:r>
              <a:rPr lang="de-DE" altLang="it-CH"/>
              <a:t> </a:t>
            </a:r>
            <a:r>
              <a:rPr lang="de-DE" altLang="it-CH" err="1"/>
              <a:t>comply</a:t>
            </a:r>
            <a:r>
              <a:rPr lang="de-DE" altLang="it-CH"/>
              <a:t> </a:t>
            </a:r>
            <a:r>
              <a:rPr lang="de-DE" altLang="it-CH" err="1"/>
              <a:t>with</a:t>
            </a:r>
            <a:r>
              <a:rPr lang="de-DE" altLang="it-CH"/>
              <a:t> the relevant </a:t>
            </a:r>
            <a:r>
              <a:rPr lang="de-DE" altLang="it-CH" err="1"/>
              <a:t>rules</a:t>
            </a:r>
            <a:r>
              <a:rPr lang="de-DE" altLang="it-CH"/>
              <a:t> </a:t>
            </a:r>
            <a:r>
              <a:rPr lang="de-DE" altLang="it-CH" err="1"/>
              <a:t>and</a:t>
            </a:r>
            <a:r>
              <a:rPr lang="de-DE" altLang="it-CH"/>
              <a:t> </a:t>
            </a:r>
            <a:r>
              <a:rPr lang="de-DE" altLang="it-CH" err="1"/>
              <a:t>norms</a:t>
            </a:r>
            <a:r>
              <a:rPr lang="de-DE" altLang="it-CH"/>
              <a:t>. This, in turn, will </a:t>
            </a:r>
            <a:r>
              <a:rPr lang="de-DE" altLang="it-CH" err="1"/>
              <a:t>lead</a:t>
            </a:r>
            <a:r>
              <a:rPr lang="de-DE" altLang="it-CH"/>
              <a:t> </a:t>
            </a:r>
            <a:r>
              <a:rPr lang="de-DE" altLang="it-CH" err="1"/>
              <a:t>to</a:t>
            </a:r>
            <a:r>
              <a:rPr lang="de-DE" altLang="it-CH"/>
              <a:t> a </a:t>
            </a:r>
            <a:r>
              <a:rPr lang="de-DE" altLang="it-CH" err="1"/>
              <a:t>more</a:t>
            </a:r>
            <a:r>
              <a:rPr lang="de-DE" altLang="it-CH"/>
              <a:t> </a:t>
            </a:r>
            <a:r>
              <a:rPr lang="de-DE" altLang="it-CH" err="1"/>
              <a:t>efficient</a:t>
            </a:r>
            <a:r>
              <a:rPr lang="de-DE" altLang="it-CH"/>
              <a:t> </a:t>
            </a:r>
            <a:r>
              <a:rPr lang="de-DE" altLang="it-CH" err="1"/>
              <a:t>governance</a:t>
            </a:r>
            <a:r>
              <a:rPr lang="de-DE" altLang="it-CH"/>
              <a:t> </a:t>
            </a:r>
            <a:r>
              <a:rPr lang="de-DE" altLang="it-CH" err="1"/>
              <a:t>system</a:t>
            </a:r>
            <a:r>
              <a:rPr lang="de-DE" altLang="it-CH"/>
              <a:t> </a:t>
            </a:r>
            <a:r>
              <a:rPr lang="de-DE" altLang="it-CH" err="1"/>
              <a:t>which</a:t>
            </a:r>
            <a:r>
              <a:rPr lang="de-DE" altLang="it-CH"/>
              <a:t> </a:t>
            </a:r>
            <a:r>
              <a:rPr lang="de-DE" altLang="it-CH" err="1"/>
              <a:t>can</a:t>
            </a:r>
            <a:r>
              <a:rPr lang="de-DE" altLang="it-CH"/>
              <a:t> </a:t>
            </a:r>
            <a:r>
              <a:rPr lang="de-DE" altLang="it-CH" err="1"/>
              <a:t>focus</a:t>
            </a:r>
            <a:r>
              <a:rPr lang="de-DE" altLang="it-CH"/>
              <a:t> on </a:t>
            </a:r>
            <a:r>
              <a:rPr lang="de-DE" altLang="it-CH" err="1"/>
              <a:t>delivering</a:t>
            </a:r>
            <a:r>
              <a:rPr lang="de-DE" altLang="it-CH"/>
              <a:t> </a:t>
            </a:r>
            <a:r>
              <a:rPr lang="de-DE" altLang="it-CH" err="1"/>
              <a:t>services</a:t>
            </a:r>
            <a:r>
              <a:rPr lang="de-DE" altLang="it-CH"/>
              <a:t> </a:t>
            </a:r>
            <a:r>
              <a:rPr lang="de-DE" altLang="it-CH" err="1"/>
              <a:t>and</a:t>
            </a:r>
            <a:r>
              <a:rPr lang="de-DE" altLang="it-CH"/>
              <a:t> </a:t>
            </a:r>
            <a:r>
              <a:rPr lang="de-DE" altLang="it-CH" err="1"/>
              <a:t>promoting</a:t>
            </a:r>
            <a:r>
              <a:rPr lang="de-DE" altLang="it-CH"/>
              <a:t> </a:t>
            </a:r>
            <a:r>
              <a:rPr lang="de-DE" altLang="it-CH" err="1"/>
              <a:t>public</a:t>
            </a:r>
            <a:r>
              <a:rPr lang="de-DE" altLang="it-CH"/>
              <a:t> </a:t>
            </a:r>
            <a:r>
              <a:rPr lang="de-DE" altLang="it-CH" err="1"/>
              <a:t>interests</a:t>
            </a:r>
            <a:r>
              <a:rPr lang="de-DE" altLang="it-CH"/>
              <a:t> </a:t>
            </a:r>
            <a:r>
              <a:rPr lang="de-DE" altLang="it-CH" err="1"/>
              <a:t>rather</a:t>
            </a:r>
            <a:r>
              <a:rPr lang="de-DE" altLang="it-CH"/>
              <a:t> </a:t>
            </a:r>
            <a:r>
              <a:rPr lang="de-DE" altLang="it-CH" err="1"/>
              <a:t>than</a:t>
            </a:r>
            <a:r>
              <a:rPr lang="de-DE" altLang="it-CH"/>
              <a:t> </a:t>
            </a:r>
            <a:r>
              <a:rPr lang="de-DE" altLang="it-CH" err="1"/>
              <a:t>coercing</a:t>
            </a:r>
            <a:r>
              <a:rPr lang="de-DE" altLang="it-CH"/>
              <a:t> </a:t>
            </a:r>
            <a:r>
              <a:rPr lang="de-DE" altLang="it-CH" err="1"/>
              <a:t>compliance</a:t>
            </a:r>
            <a:r>
              <a:rPr lang="de-DE" altLang="it-CH"/>
              <a:t>. </a:t>
            </a:r>
          </a:p>
          <a:p>
            <a:endParaRPr lang="en-US" altLang="it-CH"/>
          </a:p>
          <a:p>
            <a:r>
              <a:rPr lang="de-DE" sz="1200" b="1" err="1"/>
              <a:t>Sources</a:t>
            </a:r>
            <a:r>
              <a:rPr lang="de-DE" sz="1200" b="1"/>
              <a:t>:</a:t>
            </a:r>
          </a:p>
          <a:p>
            <a:pPr marL="171450" indent="-171450">
              <a:buFont typeface="Arial"/>
              <a:buChar char="•"/>
            </a:pPr>
            <a:r>
              <a:rPr lang="de-DE" sz="1200"/>
              <a:t>UNODC (2018a). E4J University Module Series on </a:t>
            </a:r>
            <a:r>
              <a:rPr lang="de-DE" sz="1200" err="1"/>
              <a:t>Integrity</a:t>
            </a:r>
            <a:r>
              <a:rPr lang="de-DE" sz="1200"/>
              <a:t> </a:t>
            </a:r>
            <a:r>
              <a:rPr lang="de-DE" sz="1200" err="1"/>
              <a:t>and</a:t>
            </a:r>
            <a:r>
              <a:rPr lang="de-DE" sz="1200"/>
              <a:t> Ethics. Module 13: Public </a:t>
            </a:r>
            <a:r>
              <a:rPr lang="de-DE" sz="1200" err="1"/>
              <a:t>Integrity</a:t>
            </a:r>
            <a:r>
              <a:rPr lang="de-DE" sz="1200"/>
              <a:t> </a:t>
            </a:r>
            <a:r>
              <a:rPr lang="de-DE" sz="1200" err="1"/>
              <a:t>and</a:t>
            </a:r>
            <a:r>
              <a:rPr lang="de-DE" sz="1200"/>
              <a:t> Ethics. </a:t>
            </a:r>
            <a:r>
              <a:rPr lang="de-DE" sz="1200" err="1"/>
              <a:t>Retrieved</a:t>
            </a:r>
            <a:r>
              <a:rPr lang="de-DE" sz="1200"/>
              <a:t> </a:t>
            </a:r>
            <a:r>
              <a:rPr lang="de-DE" sz="1200" err="1"/>
              <a:t>from</a:t>
            </a:r>
            <a:r>
              <a:rPr lang="de-DE" sz="1200"/>
              <a:t> </a:t>
            </a:r>
            <a:r>
              <a:rPr lang="de-DE" sz="1200">
                <a:hlinkClick r:id="rId3"/>
              </a:rPr>
              <a:t>https://www.unodc.org/e4j/en/integrity-ethics/module-13/key-issues.html</a:t>
            </a:r>
            <a:r>
              <a:rPr lang="de-DE" sz="1200"/>
              <a:t> (last </a:t>
            </a:r>
            <a:r>
              <a:rPr lang="de-DE" sz="1200" err="1"/>
              <a:t>accessed</a:t>
            </a:r>
            <a:r>
              <a:rPr lang="de-DE" sz="1200"/>
              <a:t> on April 7, 2020).</a:t>
            </a:r>
            <a:endParaRPr lang="de-DE" altLang="de-DE"/>
          </a:p>
        </p:txBody>
      </p:sp>
      <p:sp>
        <p:nvSpPr>
          <p:cNvPr id="23556" name="Slide Number Placeholder 3">
            <a:extLst>
              <a:ext uri="{FF2B5EF4-FFF2-40B4-BE49-F238E27FC236}">
                <a16:creationId xmlns:a16="http://schemas.microsoft.com/office/drawing/2014/main" id="{471395F2-692A-4E48-AC71-A261CAAC48C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ACB11A99-7F86-476E-B4FC-B0BE9A5EA912}" type="slidenum">
              <a:rPr lang="en-US" altLang="it-CH"/>
              <a:pPr/>
              <a:t>22</a:t>
            </a:fld>
            <a:endParaRPr lang="en-US" altLang="it-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40DD03-E88E-4E22-BADC-CD51C126E5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7783037-D009-4386-A585-8B8B309F397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de-DE" altLang="it-CH" b="1"/>
              <a:t>Low </a:t>
            </a:r>
            <a:r>
              <a:rPr lang="de-DE" altLang="it-CH" b="1" err="1"/>
              <a:t>trust</a:t>
            </a:r>
            <a:r>
              <a:rPr lang="de-DE" altLang="it-CH" b="1"/>
              <a:t> in </a:t>
            </a:r>
            <a:r>
              <a:rPr lang="de-DE" altLang="it-CH" b="1" err="1"/>
              <a:t>government</a:t>
            </a:r>
            <a:r>
              <a:rPr lang="de-DE" altLang="it-CH" b="1"/>
              <a:t> … (1):</a:t>
            </a:r>
            <a:endParaRPr lang="de-DE" altLang="it-CH"/>
          </a:p>
          <a:p>
            <a:endParaRPr lang="en-US" altLang="it-CH"/>
          </a:p>
          <a:p>
            <a:r>
              <a:rPr lang="de-DE" sz="1200" b="1"/>
              <a:t>Source: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de-DE" sz="1200" b="0"/>
              <a:t>Edelman (</a:t>
            </a:r>
            <a:r>
              <a:rPr lang="de-DE" sz="1200" b="0" err="1"/>
              <a:t>January</a:t>
            </a:r>
            <a:r>
              <a:rPr lang="de-DE" sz="1200" b="0"/>
              <a:t> 2020). </a:t>
            </a:r>
            <a:r>
              <a:rPr lang="de-DE" sz="1200"/>
              <a:t>2020 Edelman Trust Barometer. </a:t>
            </a:r>
            <a:r>
              <a:rPr lang="de-DE" sz="1200" err="1"/>
              <a:t>Retrieved</a:t>
            </a:r>
            <a:r>
              <a:rPr lang="de-DE" sz="1200"/>
              <a:t> </a:t>
            </a:r>
            <a:r>
              <a:rPr lang="de-DE" sz="1200" err="1"/>
              <a:t>from</a:t>
            </a:r>
            <a:r>
              <a:rPr lang="de-DE" sz="1200"/>
              <a:t> </a:t>
            </a:r>
            <a:r>
              <a:rPr lang="de-DE" sz="1200">
                <a:hlinkClick r:id="rId3"/>
              </a:rPr>
              <a:t>https://www.edelman.com/sites/g/files/aatuss191/files/2020-01/2020%20Edelman%20Trust%20Barometer%20Executive%20Summary_Single%20Spread%20without%20Crops.pdf</a:t>
            </a:r>
            <a:r>
              <a:rPr lang="de-DE" sz="1200"/>
              <a:t> (last </a:t>
            </a:r>
            <a:r>
              <a:rPr lang="de-DE" sz="1200" err="1"/>
              <a:t>accessed</a:t>
            </a:r>
            <a:r>
              <a:rPr lang="de-DE" sz="1200"/>
              <a:t> on April 7, 2020).</a:t>
            </a:r>
          </a:p>
        </p:txBody>
      </p:sp>
      <p:sp>
        <p:nvSpPr>
          <p:cNvPr id="23556" name="Slide Number Placeholder 3">
            <a:extLst>
              <a:ext uri="{FF2B5EF4-FFF2-40B4-BE49-F238E27FC236}">
                <a16:creationId xmlns:a16="http://schemas.microsoft.com/office/drawing/2014/main" id="{471395F2-692A-4E48-AC71-A261CAAC48C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ACB11A99-7F86-476E-B4FC-B0BE9A5EA912}" type="slidenum">
              <a:rPr lang="en-US" altLang="it-CH"/>
              <a:pPr/>
              <a:t>23</a:t>
            </a:fld>
            <a:endParaRPr lang="en-US" altLang="it-CH"/>
          </a:p>
        </p:txBody>
      </p:sp>
    </p:spTree>
    <p:extLst>
      <p:ext uri="{BB962C8B-B14F-4D97-AF65-F5344CB8AC3E}">
        <p14:creationId xmlns:p14="http://schemas.microsoft.com/office/powerpoint/2010/main" val="4320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40DD03-E88E-4E22-BADC-CD51C126E5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7783037-D009-4386-A585-8B8B309F397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de-DE" altLang="it-CH" b="1"/>
              <a:t>Low </a:t>
            </a:r>
            <a:r>
              <a:rPr lang="de-DE" altLang="it-CH" b="1" err="1"/>
              <a:t>trust</a:t>
            </a:r>
            <a:r>
              <a:rPr lang="de-DE" altLang="it-CH" b="1"/>
              <a:t> in </a:t>
            </a:r>
            <a:r>
              <a:rPr lang="de-DE" altLang="it-CH" b="1" err="1"/>
              <a:t>government</a:t>
            </a:r>
            <a:r>
              <a:rPr lang="de-DE" altLang="it-CH" b="1"/>
              <a:t> … (2):</a:t>
            </a:r>
            <a:endParaRPr lang="de-DE" altLang="it-CH"/>
          </a:p>
          <a:p>
            <a:endParaRPr lang="en-US" altLang="it-CH"/>
          </a:p>
          <a:p>
            <a:r>
              <a:rPr lang="de-DE" sz="1200" b="1"/>
              <a:t>Source: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de-DE" sz="1200" b="0"/>
              <a:t>Edelman (</a:t>
            </a:r>
            <a:r>
              <a:rPr lang="de-DE" sz="1200" b="0" err="1"/>
              <a:t>January</a:t>
            </a:r>
            <a:r>
              <a:rPr lang="de-DE" sz="1200" b="0"/>
              <a:t> 2020). </a:t>
            </a:r>
            <a:r>
              <a:rPr lang="de-DE" sz="1200"/>
              <a:t>2020 Edelman Trust Barometer. </a:t>
            </a:r>
            <a:r>
              <a:rPr lang="de-DE" sz="1200" err="1"/>
              <a:t>Retrieved</a:t>
            </a:r>
            <a:r>
              <a:rPr lang="de-DE" sz="1200"/>
              <a:t> </a:t>
            </a:r>
            <a:r>
              <a:rPr lang="de-DE" sz="1200" err="1"/>
              <a:t>from</a:t>
            </a:r>
            <a:r>
              <a:rPr lang="de-DE" sz="1200"/>
              <a:t> </a:t>
            </a:r>
            <a:r>
              <a:rPr lang="de-DE" sz="1200">
                <a:hlinkClick r:id="rId3"/>
              </a:rPr>
              <a:t>https://www.edelman.com/sites/g/files/aatuss191/files/2020-01/2020%20Edelman%20Trust%20Barometer%20Executive%20Summary_Single%20Spread%20without%20Crops.pdf</a:t>
            </a:r>
            <a:r>
              <a:rPr lang="de-DE" sz="1200"/>
              <a:t> (last </a:t>
            </a:r>
            <a:r>
              <a:rPr lang="de-DE" sz="1200" err="1"/>
              <a:t>accessed</a:t>
            </a:r>
            <a:r>
              <a:rPr lang="de-DE" sz="1200"/>
              <a:t> on April 7, 2020).</a:t>
            </a:r>
          </a:p>
        </p:txBody>
      </p:sp>
      <p:sp>
        <p:nvSpPr>
          <p:cNvPr id="23556" name="Slide Number Placeholder 3">
            <a:extLst>
              <a:ext uri="{FF2B5EF4-FFF2-40B4-BE49-F238E27FC236}">
                <a16:creationId xmlns:a16="http://schemas.microsoft.com/office/drawing/2014/main" id="{471395F2-692A-4E48-AC71-A261CAAC48C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ACB11A99-7F86-476E-B4FC-B0BE9A5EA912}" type="slidenum">
              <a:rPr lang="en-US" altLang="it-CH"/>
              <a:pPr/>
              <a:t>24</a:t>
            </a:fld>
            <a:endParaRPr lang="en-US" altLang="it-CH"/>
          </a:p>
        </p:txBody>
      </p:sp>
    </p:spTree>
    <p:extLst>
      <p:ext uri="{BB962C8B-B14F-4D97-AF65-F5344CB8AC3E}">
        <p14:creationId xmlns:p14="http://schemas.microsoft.com/office/powerpoint/2010/main" val="272578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2</a:t>
            </a:fld>
            <a:endParaRPr lang="de-DE"/>
          </a:p>
        </p:txBody>
      </p:sp>
    </p:spTree>
    <p:extLst>
      <p:ext uri="{BB962C8B-B14F-4D97-AF65-F5344CB8AC3E}">
        <p14:creationId xmlns:p14="http://schemas.microsoft.com/office/powerpoint/2010/main" val="404731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Part 1</a:t>
            </a:r>
            <a:r>
              <a:rPr lang="de-DE" b="1" baseline="0"/>
              <a:t> -</a:t>
            </a:r>
            <a:r>
              <a:rPr lang="de-DE" b="1"/>
              <a:t> Integrity ID:</a:t>
            </a:r>
          </a:p>
          <a:p>
            <a:endParaRPr lang="de-DE" b="1"/>
          </a:p>
          <a:p>
            <a:pPr lvl="0"/>
            <a:r>
              <a:rPr lang="de-DE" sz="1200" b="1" err="1">
                <a:solidFill>
                  <a:schemeClr val="tx1"/>
                </a:solidFill>
                <a:latin typeface="Roboton"/>
                <a:cs typeface="Roboton"/>
              </a:rPr>
              <a:t>Why</a:t>
            </a:r>
            <a:r>
              <a:rPr lang="de-DE" sz="1200" b="1">
                <a:solidFill>
                  <a:schemeClr val="tx1"/>
                </a:solidFill>
                <a:latin typeface="Roboton"/>
                <a:cs typeface="Roboton"/>
              </a:rPr>
              <a:t>?</a:t>
            </a:r>
          </a:p>
          <a:p>
            <a:pPr marL="171450" indent="-171450">
              <a:buFont typeface="Arial" panose="020B0604020202020204" pitchFamily="34" charset="0"/>
              <a:buChar char="•"/>
            </a:pPr>
            <a:r>
              <a:rPr lang="en-US" sz="1200">
                <a:solidFill>
                  <a:schemeClr val="tx1"/>
                </a:solidFill>
                <a:effectLst/>
                <a:latin typeface="Roboton"/>
                <a:ea typeface="+mn-ea"/>
                <a:cs typeface="Roboton"/>
              </a:rPr>
              <a:t>The purpose of this</a:t>
            </a:r>
            <a:r>
              <a:rPr lang="en-US">
                <a:latin typeface="Roboton"/>
                <a:cs typeface="Roboton"/>
              </a:rPr>
              <a:t> activity</a:t>
            </a:r>
            <a:r>
              <a:rPr lang="en-US" sz="1200">
                <a:solidFill>
                  <a:schemeClr val="tx1"/>
                </a:solidFill>
                <a:effectLst/>
                <a:latin typeface="Roboton"/>
                <a:ea typeface="+mn-ea"/>
                <a:cs typeface="Roboton"/>
              </a:rPr>
              <a:t> is to create awareness of </a:t>
            </a:r>
            <a:r>
              <a:rPr lang="en-US" sz="1200" u="none">
                <a:latin typeface="Roboton"/>
                <a:cs typeface="Roboton"/>
              </a:rPr>
              <a:t>variety and similarity of</a:t>
            </a:r>
            <a:r>
              <a:rPr lang="en-US" sz="1200">
                <a:latin typeface="Roboton"/>
                <a:cs typeface="Roboton"/>
              </a:rPr>
              <a:t> values among participants, to create trust and to introduce participants better to each other.</a:t>
            </a:r>
          </a:p>
          <a:p>
            <a:pPr lvl="0"/>
            <a:endParaRPr lang="en-US" sz="1200">
              <a:solidFill>
                <a:schemeClr val="tx1"/>
              </a:solidFill>
              <a:latin typeface="Roboton"/>
              <a:cs typeface="Roboton"/>
            </a:endParaRPr>
          </a:p>
          <a:p>
            <a:pPr lvl="0"/>
            <a:r>
              <a:rPr lang="de-DE" sz="1200" b="1" err="1">
                <a:latin typeface="Roboton"/>
                <a:cs typeface="Roboton"/>
              </a:rPr>
              <a:t>What</a:t>
            </a:r>
            <a:r>
              <a:rPr lang="de-DE" sz="1200" b="1">
                <a:latin typeface="Roboton"/>
                <a:cs typeface="Roboton"/>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Roboton"/>
                <a:cs typeface="Roboton"/>
              </a:rPr>
              <a:t>From the list of personal values, please chose </a:t>
            </a:r>
            <a:r>
              <a:rPr lang="en-US" sz="1200" b="1">
                <a:latin typeface="Roboton"/>
                <a:cs typeface="Roboton"/>
              </a:rPr>
              <a:t>one</a:t>
            </a:r>
            <a:r>
              <a:rPr lang="en-US" sz="1200">
                <a:latin typeface="Roboton"/>
                <a:cs typeface="Roboton"/>
              </a:rPr>
              <a:t> that is most important or immediate to you. </a:t>
            </a:r>
            <a:r>
              <a:rPr lang="en-US" sz="1200" kern="1200">
                <a:solidFill>
                  <a:schemeClr val="tx1"/>
                </a:solidFill>
                <a:effectLst/>
                <a:latin typeface="+mn-lt"/>
                <a:ea typeface="+mn-ea"/>
                <a:cs typeface="+mn-cs"/>
              </a:rPr>
              <a:t>You might assign importance to a specific value, because it was held in high esteem in your family or community. Maybe you are facing a challenging situation at the moment that involves the disregard of a specific value. Or one value on the list below already serves as your guiding principle as a public servant. Perhaps you feel that one of these values is more important because it has a spill-over effect attracting other values?</a:t>
            </a:r>
            <a:endParaRPr lang="de-DE" sz="1200" kern="1200" baseline="0">
              <a:solidFill>
                <a:schemeClr val="tx1"/>
              </a:solidFill>
              <a:effectLst/>
              <a:latin typeface="+mn-lt"/>
              <a:ea typeface="+mn-ea"/>
              <a:cs typeface="+mn-cs"/>
            </a:endParaRPr>
          </a:p>
          <a:p>
            <a:pPr marL="171450" lvl="0" indent="-171450">
              <a:buFont typeface="Arial" panose="020B0604020202020204" pitchFamily="34" charset="0"/>
              <a:buChar char="•"/>
            </a:pPr>
            <a:r>
              <a:rPr lang="en-US" sz="1200">
                <a:latin typeface="Roboton"/>
                <a:cs typeface="Roboton"/>
              </a:rPr>
              <a:t>Your chosen value is your integrity ID. </a:t>
            </a:r>
            <a:r>
              <a:rPr lang="en-US" sz="1200">
                <a:solidFill>
                  <a:schemeClr val="tx1"/>
                </a:solidFill>
                <a:effectLst/>
                <a:latin typeface="Roboton"/>
                <a:ea typeface="+mn-ea"/>
                <a:cs typeface="Roboton"/>
              </a:rPr>
              <a:t>Write down your chosen value on a card. </a:t>
            </a:r>
          </a:p>
          <a:p>
            <a:pPr marL="171450" lvl="0" indent="-171450">
              <a:buFont typeface="Arial" panose="020B0604020202020204" pitchFamily="34" charset="0"/>
              <a:buChar char="•"/>
            </a:pPr>
            <a:r>
              <a:rPr lang="en-US" sz="1200">
                <a:solidFill>
                  <a:schemeClr val="tx1"/>
                </a:solidFill>
                <a:effectLst/>
                <a:latin typeface="Roboton"/>
                <a:ea typeface="+mn-ea"/>
                <a:cs typeface="Roboton"/>
              </a:rPr>
              <a:t>Mingle with other participants, </a:t>
            </a:r>
            <a:r>
              <a:rPr lang="en-US" sz="1200">
                <a:latin typeface="Roboton"/>
                <a:cs typeface="Roboton"/>
              </a:rPr>
              <a:t>presenting yourself by explaining your guiding value. The card with your guiding value is like your</a:t>
            </a:r>
            <a:r>
              <a:rPr lang="en-US" sz="1200" kern="1200">
                <a:solidFill>
                  <a:schemeClr val="tx1"/>
                </a:solidFill>
                <a:effectLst/>
                <a:latin typeface="+mn-lt"/>
                <a:ea typeface="+mn-ea"/>
                <a:cs typeface="+mn-cs"/>
              </a:rPr>
              <a:t> business card at an event. You should go to others and present yourself by explaining your guiding value. After short mutual introductions, you should walk to others, to make new contacts.</a:t>
            </a:r>
            <a:endParaRPr lang="en-US" sz="1200">
              <a:latin typeface="Roboton"/>
              <a:cs typeface="Roboton"/>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Roboton"/>
                <a:cs typeface="Roboton"/>
              </a:rPr>
              <a:t>Hand in your card to the trainer to post it on a flipchart or board for discussion with the group. As trainer, </a:t>
            </a:r>
            <a:r>
              <a:rPr lang="en-US" sz="1200" kern="1200">
                <a:solidFill>
                  <a:schemeClr val="tx1"/>
                </a:solidFill>
                <a:effectLst/>
                <a:latin typeface="+mn-lt"/>
                <a:ea typeface="+mn-ea"/>
                <a:cs typeface="+mn-cs"/>
              </a:rPr>
              <a:t>acknowledge variety and similarity of values and ask participants 'How did it feel to introduce yourself with your guiding value?’. Participants might share the fact that we rarely speak about values. You as a trainer can emphasize the importance of speaking about values for creating shared values, mutual trust among people as well as understanding of different value bases.</a:t>
            </a:r>
          </a:p>
          <a:p>
            <a:pPr marL="0" lvl="0" indent="0">
              <a:buFont typeface="Arial" panose="020B0604020202020204" pitchFamily="34" charset="0"/>
              <a:buNone/>
            </a:pPr>
            <a:endParaRPr lang="de-DE" sz="1200">
              <a:solidFill>
                <a:schemeClr val="tx1"/>
              </a:solidFill>
              <a:latin typeface="Roboton"/>
              <a:cs typeface="Roboton"/>
            </a:endParaRPr>
          </a:p>
          <a:p>
            <a:pPr lvl="0"/>
            <a:r>
              <a:rPr lang="de-DE" sz="1200" b="1">
                <a:latin typeface="Roboto"/>
                <a:cs typeface="Roboto"/>
              </a:rPr>
              <a:t>Time:</a:t>
            </a:r>
          </a:p>
          <a:p>
            <a:pPr marL="171450" lvl="0" indent="-171450">
              <a:buFont typeface="Arial" panose="020B0604020202020204" pitchFamily="34" charset="0"/>
              <a:buChar char="•"/>
            </a:pPr>
            <a:r>
              <a:rPr lang="de-DE" sz="1200">
                <a:latin typeface="Roboto"/>
                <a:cs typeface="Roboto"/>
              </a:rPr>
              <a:t>Reserve ca. 3 </a:t>
            </a:r>
            <a:r>
              <a:rPr lang="de-DE" sz="1200" err="1">
                <a:latin typeface="Roboto"/>
                <a:cs typeface="Roboto"/>
              </a:rPr>
              <a:t>minutes</a:t>
            </a:r>
            <a:r>
              <a:rPr lang="de-DE" sz="1200">
                <a:latin typeface="Roboto"/>
                <a:cs typeface="Roboto"/>
              </a:rPr>
              <a:t> </a:t>
            </a:r>
            <a:r>
              <a:rPr lang="de-DE" sz="1200" err="1">
                <a:latin typeface="Roboto"/>
                <a:cs typeface="Roboto"/>
              </a:rPr>
              <a:t>for</a:t>
            </a:r>
            <a:r>
              <a:rPr lang="de-DE" sz="1200">
                <a:latin typeface="Roboto"/>
                <a:cs typeface="Roboto"/>
              </a:rPr>
              <a:t> the </a:t>
            </a:r>
            <a:r>
              <a:rPr lang="de-DE" sz="1200" err="1">
                <a:latin typeface="Roboto"/>
                <a:cs typeface="Roboto"/>
              </a:rPr>
              <a:t>reflection</a:t>
            </a:r>
            <a:r>
              <a:rPr lang="de-DE" sz="1200">
                <a:latin typeface="Roboto"/>
                <a:cs typeface="Roboto"/>
              </a:rPr>
              <a:t> on the personal </a:t>
            </a:r>
            <a:r>
              <a:rPr lang="de-DE" sz="1200" err="1">
                <a:latin typeface="Roboto"/>
                <a:cs typeface="Roboto"/>
              </a:rPr>
              <a:t>value</a:t>
            </a:r>
            <a:r>
              <a:rPr lang="de-DE" sz="1200">
                <a:latin typeface="Roboto"/>
                <a:cs typeface="Roboto"/>
              </a:rPr>
              <a:t>, ca. 12 </a:t>
            </a:r>
            <a:r>
              <a:rPr lang="de-DE" sz="1200" err="1">
                <a:latin typeface="Roboto"/>
                <a:cs typeface="Roboto"/>
              </a:rPr>
              <a:t>minutes</a:t>
            </a:r>
            <a:r>
              <a:rPr lang="de-DE" sz="1200">
                <a:latin typeface="Roboto"/>
                <a:cs typeface="Roboto"/>
              </a:rPr>
              <a:t> </a:t>
            </a:r>
            <a:r>
              <a:rPr lang="de-DE" sz="1200" err="1">
                <a:latin typeface="Roboto"/>
                <a:cs typeface="Roboto"/>
              </a:rPr>
              <a:t>for</a:t>
            </a:r>
            <a:r>
              <a:rPr lang="de-DE" sz="1200">
                <a:latin typeface="Roboto"/>
                <a:cs typeface="Roboto"/>
              </a:rPr>
              <a:t> the </a:t>
            </a:r>
            <a:r>
              <a:rPr lang="de-DE" sz="1200" err="1">
                <a:latin typeface="Roboto"/>
                <a:cs typeface="Roboto"/>
              </a:rPr>
              <a:t>breakout</a:t>
            </a:r>
            <a:r>
              <a:rPr lang="de-DE" sz="1200">
                <a:latin typeface="Roboto"/>
                <a:cs typeface="Roboto"/>
              </a:rPr>
              <a:t> </a:t>
            </a:r>
            <a:r>
              <a:rPr lang="de-DE" sz="1200" err="1">
                <a:latin typeface="Roboto"/>
                <a:cs typeface="Roboto"/>
              </a:rPr>
              <a:t>session</a:t>
            </a:r>
            <a:r>
              <a:rPr lang="de-DE" sz="1200">
                <a:latin typeface="Roboto"/>
                <a:cs typeface="Roboto"/>
              </a:rPr>
              <a:t> </a:t>
            </a:r>
            <a:r>
              <a:rPr lang="de-DE" sz="1200" err="1">
                <a:latin typeface="Roboto"/>
                <a:cs typeface="Roboto"/>
              </a:rPr>
              <a:t>where</a:t>
            </a:r>
            <a:r>
              <a:rPr lang="de-DE" sz="1200">
                <a:latin typeface="Roboto"/>
                <a:cs typeface="Roboto"/>
              </a:rPr>
              <a:t> </a:t>
            </a:r>
            <a:r>
              <a:rPr lang="de-DE" sz="1200" err="1">
                <a:latin typeface="Roboto"/>
                <a:cs typeface="Roboto"/>
              </a:rPr>
              <a:t>participants</a:t>
            </a:r>
            <a:r>
              <a:rPr lang="de-DE" sz="1200">
                <a:latin typeface="Roboto"/>
                <a:cs typeface="Roboto"/>
              </a:rPr>
              <a:t> mix and </a:t>
            </a:r>
            <a:r>
              <a:rPr lang="de-DE" sz="1200" err="1">
                <a:latin typeface="Roboto"/>
                <a:cs typeface="Roboto"/>
              </a:rPr>
              <a:t>talk</a:t>
            </a:r>
            <a:r>
              <a:rPr lang="de-DE" sz="1200">
                <a:latin typeface="Roboto"/>
                <a:cs typeface="Roboto"/>
              </a:rPr>
              <a:t> </a:t>
            </a:r>
            <a:r>
              <a:rPr lang="de-DE" sz="1200" err="1">
                <a:latin typeface="Roboto"/>
                <a:cs typeface="Roboto"/>
              </a:rPr>
              <a:t>to</a:t>
            </a:r>
            <a:r>
              <a:rPr lang="de-DE" sz="1200">
                <a:latin typeface="Roboto"/>
                <a:cs typeface="Roboto"/>
              </a:rPr>
              <a:t> </a:t>
            </a:r>
            <a:r>
              <a:rPr lang="de-DE" sz="1200" err="1">
                <a:latin typeface="Roboto"/>
                <a:cs typeface="Roboto"/>
              </a:rPr>
              <a:t>each</a:t>
            </a:r>
            <a:r>
              <a:rPr lang="de-DE" sz="1200">
                <a:latin typeface="Roboto"/>
                <a:cs typeface="Roboto"/>
              </a:rPr>
              <a:t> </a:t>
            </a:r>
            <a:r>
              <a:rPr lang="de-DE" sz="1200" err="1">
                <a:latin typeface="Roboto"/>
                <a:cs typeface="Roboto"/>
              </a:rPr>
              <a:t>other</a:t>
            </a:r>
            <a:r>
              <a:rPr lang="de-DE" sz="1200">
                <a:latin typeface="Roboto"/>
                <a:cs typeface="Roboto"/>
              </a:rPr>
              <a:t> and ca. 10 </a:t>
            </a:r>
            <a:r>
              <a:rPr lang="de-DE" sz="1200" err="1">
                <a:latin typeface="Roboto"/>
                <a:cs typeface="Roboto"/>
              </a:rPr>
              <a:t>minutes</a:t>
            </a:r>
            <a:r>
              <a:rPr lang="de-DE" sz="1200">
                <a:latin typeface="Roboto"/>
                <a:cs typeface="Roboto"/>
              </a:rPr>
              <a:t> </a:t>
            </a:r>
            <a:r>
              <a:rPr lang="de-DE" sz="1200" err="1">
                <a:latin typeface="Roboto"/>
                <a:cs typeface="Roboto"/>
              </a:rPr>
              <a:t>for</a:t>
            </a:r>
            <a:r>
              <a:rPr lang="de-DE" sz="1200">
                <a:latin typeface="Roboto"/>
                <a:cs typeface="Roboto"/>
              </a:rPr>
              <a:t> </a:t>
            </a:r>
            <a:r>
              <a:rPr lang="de-DE" sz="1200" err="1">
                <a:latin typeface="Roboto"/>
                <a:cs typeface="Roboto"/>
              </a:rPr>
              <a:t>discussion</a:t>
            </a:r>
            <a:r>
              <a:rPr lang="de-DE" sz="1200">
                <a:latin typeface="Roboto"/>
                <a:cs typeface="Roboto"/>
              </a:rPr>
              <a:t> </a:t>
            </a:r>
            <a:r>
              <a:rPr lang="de-DE" sz="1200" err="1">
                <a:latin typeface="Roboto"/>
                <a:cs typeface="Roboto"/>
              </a:rPr>
              <a:t>within</a:t>
            </a:r>
            <a:r>
              <a:rPr lang="de-DE" sz="1200">
                <a:latin typeface="Roboto"/>
                <a:cs typeface="Roboto"/>
              </a:rPr>
              <a:t> the </a:t>
            </a:r>
            <a:r>
              <a:rPr lang="de-DE" sz="1200" err="1">
                <a:latin typeface="Roboto"/>
                <a:cs typeface="Roboto"/>
              </a:rPr>
              <a:t>group</a:t>
            </a:r>
            <a:r>
              <a:rPr lang="de-DE" sz="1200">
                <a:latin typeface="Roboto"/>
                <a:cs typeface="Roboto"/>
              </a:rPr>
              <a:t>.</a:t>
            </a:r>
          </a:p>
          <a:p>
            <a:pPr marL="0" indent="0">
              <a:buFont typeface="Arial"/>
              <a:buNone/>
            </a:pPr>
            <a:endParaRPr lang="en-US" sz="1200" kern="1200">
              <a:solidFill>
                <a:schemeClr val="tx1"/>
              </a:solidFill>
              <a:effectLst/>
              <a:latin typeface="+mn-lt"/>
              <a:ea typeface="+mn-ea"/>
              <a:cs typeface="+mn-cs"/>
            </a:endParaRPr>
          </a:p>
          <a:p>
            <a:pPr lvl="0"/>
            <a:r>
              <a:rPr lang="de-DE" sz="1200" b="1">
                <a:latin typeface="Roboto"/>
                <a:cs typeface="Roboto"/>
              </a:rPr>
              <a:t>Resources:</a:t>
            </a:r>
          </a:p>
          <a:p>
            <a:pPr marL="171450" lvl="0" indent="-171450">
              <a:buFont typeface="Arial" panose="020B0604020202020204" pitchFamily="34" charset="0"/>
              <a:buChar char="•"/>
            </a:pPr>
            <a:r>
              <a:rPr lang="de-DE" sz="1200">
                <a:latin typeface="Roboto"/>
                <a:cs typeface="Roboto"/>
              </a:rPr>
              <a:t>A </a:t>
            </a:r>
            <a:r>
              <a:rPr lang="de-DE" sz="1200" err="1">
                <a:latin typeface="Roboto"/>
                <a:cs typeface="Roboto"/>
              </a:rPr>
              <a:t>list</a:t>
            </a:r>
            <a:r>
              <a:rPr lang="de-DE" sz="1200">
                <a:latin typeface="Roboto"/>
                <a:cs typeface="Roboto"/>
              </a:rPr>
              <a:t> </a:t>
            </a:r>
            <a:r>
              <a:rPr lang="de-DE" sz="1200" err="1">
                <a:latin typeface="Roboto"/>
                <a:cs typeface="Roboto"/>
              </a:rPr>
              <a:t>of</a:t>
            </a:r>
            <a:r>
              <a:rPr lang="de-DE" sz="1200">
                <a:latin typeface="Roboto"/>
                <a:cs typeface="Roboto"/>
              </a:rPr>
              <a:t> personal </a:t>
            </a:r>
            <a:r>
              <a:rPr lang="de-DE" sz="1200" err="1">
                <a:latin typeface="Roboto"/>
                <a:cs typeface="Roboto"/>
              </a:rPr>
              <a:t>values</a:t>
            </a:r>
            <a:r>
              <a:rPr lang="de-DE" sz="1200">
                <a:latin typeface="Roboto"/>
                <a:cs typeface="Roboto"/>
              </a:rPr>
              <a:t> </a:t>
            </a:r>
            <a:r>
              <a:rPr lang="de-DE" sz="1200" err="1">
                <a:latin typeface="Roboto"/>
                <a:cs typeface="Roboto"/>
              </a:rPr>
              <a:t>is</a:t>
            </a:r>
            <a:r>
              <a:rPr lang="de-DE" sz="1200">
                <a:latin typeface="Roboto"/>
                <a:cs typeface="Roboto"/>
              </a:rPr>
              <a:t> </a:t>
            </a:r>
            <a:r>
              <a:rPr lang="de-DE" sz="1200" err="1">
                <a:latin typeface="Roboto"/>
                <a:cs typeface="Roboto"/>
              </a:rPr>
              <a:t>available</a:t>
            </a:r>
            <a:r>
              <a:rPr lang="de-DE" sz="1200">
                <a:latin typeface="Roboto"/>
                <a:cs typeface="Roboto"/>
              </a:rPr>
              <a:t> </a:t>
            </a:r>
            <a:r>
              <a:rPr lang="de-DE" sz="1200" err="1">
                <a:latin typeface="Roboto"/>
                <a:cs typeface="Roboto"/>
              </a:rPr>
              <a:t>for</a:t>
            </a:r>
            <a:r>
              <a:rPr lang="de-DE" sz="1200">
                <a:latin typeface="Roboto"/>
                <a:cs typeface="Roboto"/>
              </a:rPr>
              <a:t> </a:t>
            </a:r>
            <a:r>
              <a:rPr lang="de-DE" sz="1200" err="1">
                <a:latin typeface="Roboto"/>
                <a:cs typeface="Roboto"/>
              </a:rPr>
              <a:t>inspiration</a:t>
            </a:r>
            <a:r>
              <a:rPr lang="de-DE" sz="1200">
                <a:latin typeface="Roboto"/>
                <a:cs typeface="Roboto"/>
              </a:rPr>
              <a:t> </a:t>
            </a:r>
            <a:r>
              <a:rPr lang="de-DE" sz="1200" err="1">
                <a:latin typeface="Roboto"/>
                <a:cs typeface="Roboto"/>
              </a:rPr>
              <a:t>as</a:t>
            </a:r>
            <a:r>
              <a:rPr lang="de-DE" sz="1200">
                <a:latin typeface="Roboto"/>
                <a:cs typeface="Roboto"/>
              </a:rPr>
              <a:t> </a:t>
            </a:r>
            <a:r>
              <a:rPr lang="de-DE" sz="1200" err="1">
                <a:latin typeface="Roboto"/>
                <a:cs typeface="Roboto"/>
              </a:rPr>
              <a:t>well</a:t>
            </a:r>
            <a:r>
              <a:rPr lang="de-DE" sz="1200">
                <a:latin typeface="Roboto"/>
                <a:cs typeface="Roboto"/>
              </a:rPr>
              <a:t> </a:t>
            </a:r>
            <a:r>
              <a:rPr lang="de-DE" sz="1200" err="1">
                <a:latin typeface="Roboto"/>
                <a:cs typeface="Roboto"/>
              </a:rPr>
              <a:t>as</a:t>
            </a:r>
            <a:r>
              <a:rPr lang="de-DE" sz="1200">
                <a:latin typeface="Roboto"/>
                <a:cs typeface="Roboto"/>
              </a:rPr>
              <a:t> </a:t>
            </a:r>
            <a:r>
              <a:rPr lang="de-DE" sz="1200" err="1">
                <a:latin typeface="Roboto"/>
                <a:cs typeface="Roboto"/>
              </a:rPr>
              <a:t>cards</a:t>
            </a:r>
            <a:r>
              <a:rPr lang="de-DE" sz="1200">
                <a:latin typeface="Roboto"/>
                <a:cs typeface="Roboto"/>
              </a:rPr>
              <a:t>.</a:t>
            </a:r>
          </a:p>
          <a:p>
            <a:pPr marL="0" indent="0">
              <a:buFont typeface="Arial"/>
              <a:buNone/>
            </a:pPr>
            <a:endParaRPr lang="en-US" sz="1200" kern="1200">
              <a:solidFill>
                <a:schemeClr val="tx1"/>
              </a:solidFill>
              <a:effectLst/>
              <a:latin typeface="+mn-lt"/>
              <a:ea typeface="+mn-ea"/>
              <a:cs typeface="+mn-cs"/>
            </a:endParaRPr>
          </a:p>
          <a:p>
            <a:r>
              <a:rPr lang="de-DE" sz="1200" b="1"/>
              <a:t>Source:</a:t>
            </a:r>
          </a:p>
          <a:p>
            <a:r>
              <a:rPr lang="de-DE" sz="1200"/>
              <a:t>UNODC (2018a). E4J University Module Series on Integrity and Ethics. Module 13: Public Integrity and Ethics. </a:t>
            </a:r>
            <a:r>
              <a:rPr lang="de-DE" sz="1200" err="1"/>
              <a:t>Retrieved</a:t>
            </a:r>
            <a:r>
              <a:rPr lang="de-DE" sz="1200"/>
              <a:t> </a:t>
            </a:r>
            <a:r>
              <a:rPr lang="de-DE" sz="1200" err="1"/>
              <a:t>from</a:t>
            </a:r>
            <a:r>
              <a:rPr lang="de-DE" sz="1200"/>
              <a:t> </a:t>
            </a:r>
            <a:r>
              <a:rPr lang="de-DE" sz="1200">
                <a:hlinkClick r:id="rId3"/>
              </a:rPr>
              <a:t>https://www.unodc.org/e4j/en/integrity-ethics/module-13/key-issues.html</a:t>
            </a:r>
            <a:r>
              <a:rPr lang="de-DE" sz="1200"/>
              <a:t> (last </a:t>
            </a:r>
            <a:r>
              <a:rPr lang="de-DE" sz="1200" err="1"/>
              <a:t>accessd</a:t>
            </a:r>
            <a:r>
              <a:rPr lang="de-DE" sz="1200"/>
              <a:t> on April 7, 2020).</a:t>
            </a:r>
            <a:r>
              <a:rPr lang="de-DE"/>
              <a:t> </a:t>
            </a:r>
            <a:endParaRPr lang="de-DE" sz="1200"/>
          </a:p>
        </p:txBody>
      </p:sp>
      <p:sp>
        <p:nvSpPr>
          <p:cNvPr id="4" name="Foliennummernplatzhalter 3"/>
          <p:cNvSpPr>
            <a:spLocks noGrp="1"/>
          </p:cNvSpPr>
          <p:nvPr>
            <p:ph type="sldNum" sz="quarter" idx="10"/>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Source:</a:t>
            </a:r>
          </a:p>
          <a:p>
            <a:pPr marL="0" marR="0" indent="0" algn="l" defTabSz="457200" rtl="0" eaLnBrk="1" fontAlgn="auto" latinLnBrk="0" hangingPunct="1">
              <a:lnSpc>
                <a:spcPct val="100000"/>
              </a:lnSpc>
              <a:spcBef>
                <a:spcPts val="0"/>
              </a:spcBef>
              <a:spcAft>
                <a:spcPts val="0"/>
              </a:spcAft>
              <a:buClrTx/>
              <a:buSzTx/>
              <a:buFontTx/>
              <a:buNone/>
              <a:tabLst/>
              <a:defRPr/>
            </a:pPr>
            <a:r>
              <a:rPr lang="de-DE" b="0"/>
              <a:t>Van der Wal, Z. &amp; Huberts,</a:t>
            </a:r>
            <a:r>
              <a:rPr lang="de-DE" b="0" baseline="0"/>
              <a:t> L. (2008). Value </a:t>
            </a:r>
            <a:r>
              <a:rPr lang="de-DE" b="0" baseline="0" err="1"/>
              <a:t>Solidity</a:t>
            </a:r>
            <a:r>
              <a:rPr lang="de-DE" b="0" baseline="0"/>
              <a:t> in </a:t>
            </a:r>
            <a:r>
              <a:rPr lang="de-DE" b="0" baseline="0" err="1"/>
              <a:t>Government</a:t>
            </a:r>
            <a:r>
              <a:rPr lang="de-DE" b="0" baseline="0"/>
              <a:t> </a:t>
            </a:r>
            <a:r>
              <a:rPr lang="de-DE" b="0" baseline="0" err="1"/>
              <a:t>and</a:t>
            </a:r>
            <a:r>
              <a:rPr lang="de-DE" b="0" baseline="0"/>
              <a:t> Business </a:t>
            </a:r>
            <a:r>
              <a:rPr lang="de-DE" b="0" baseline="0" err="1"/>
              <a:t>Results</a:t>
            </a:r>
            <a:r>
              <a:rPr lang="de-DE" b="0" baseline="0"/>
              <a:t> </a:t>
            </a:r>
            <a:r>
              <a:rPr lang="de-DE" b="0" baseline="0" err="1"/>
              <a:t>of</a:t>
            </a:r>
            <a:r>
              <a:rPr lang="de-DE" b="0" baseline="0"/>
              <a:t> an </a:t>
            </a:r>
            <a:r>
              <a:rPr lang="de-DE" b="0" baseline="0" err="1"/>
              <a:t>Empirical</a:t>
            </a:r>
            <a:r>
              <a:rPr lang="de-DE" b="0" baseline="0"/>
              <a:t> Study on Public </a:t>
            </a:r>
            <a:r>
              <a:rPr lang="de-DE" b="0" baseline="0" err="1"/>
              <a:t>and</a:t>
            </a:r>
            <a:r>
              <a:rPr lang="de-DE" b="0" baseline="0"/>
              <a:t> Private </a:t>
            </a:r>
            <a:r>
              <a:rPr lang="de-DE" b="0" baseline="0" err="1"/>
              <a:t>Sector</a:t>
            </a:r>
            <a:r>
              <a:rPr lang="de-DE" b="0" baseline="0"/>
              <a:t> </a:t>
            </a:r>
            <a:r>
              <a:rPr lang="de-DE" b="0" baseline="0" err="1"/>
              <a:t>Organizational</a:t>
            </a:r>
            <a:r>
              <a:rPr lang="de-DE" b="0" baseline="0"/>
              <a:t> Values. The American Review </a:t>
            </a:r>
            <a:r>
              <a:rPr lang="de-DE" b="0" baseline="0" err="1"/>
              <a:t>of</a:t>
            </a:r>
            <a:r>
              <a:rPr lang="de-DE" b="0" baseline="0"/>
              <a:t> Public Administration, 38(3), 264-285.</a:t>
            </a:r>
          </a:p>
        </p:txBody>
      </p:sp>
      <p:sp>
        <p:nvSpPr>
          <p:cNvPr id="4" name="Foliennummernplatzhalter 3"/>
          <p:cNvSpPr>
            <a:spLocks noGrp="1"/>
          </p:cNvSpPr>
          <p:nvPr>
            <p:ph type="sldNum" sz="quarter" idx="10"/>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10417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Source:</a:t>
            </a:r>
          </a:p>
          <a:p>
            <a:pPr marL="0" marR="0" indent="0" algn="l" defTabSz="457200" rtl="0" eaLnBrk="1" fontAlgn="auto" latinLnBrk="0" hangingPunct="1">
              <a:lnSpc>
                <a:spcPct val="100000"/>
              </a:lnSpc>
              <a:spcBef>
                <a:spcPts val="0"/>
              </a:spcBef>
              <a:spcAft>
                <a:spcPts val="0"/>
              </a:spcAft>
              <a:buClrTx/>
              <a:buSzTx/>
              <a:buFontTx/>
              <a:buNone/>
              <a:tabLst/>
              <a:defRPr/>
            </a:pPr>
            <a:r>
              <a:rPr lang="de-DE" b="0"/>
              <a:t>Van der Wal, Z. &amp; Huberts,</a:t>
            </a:r>
            <a:r>
              <a:rPr lang="de-DE" b="0" baseline="0"/>
              <a:t> L. (2008). Value </a:t>
            </a:r>
            <a:r>
              <a:rPr lang="de-DE" b="0" baseline="0" err="1"/>
              <a:t>Solidity</a:t>
            </a:r>
            <a:r>
              <a:rPr lang="de-DE" b="0" baseline="0"/>
              <a:t> in </a:t>
            </a:r>
            <a:r>
              <a:rPr lang="de-DE" b="0" baseline="0" err="1"/>
              <a:t>Government</a:t>
            </a:r>
            <a:r>
              <a:rPr lang="de-DE" b="0" baseline="0"/>
              <a:t> </a:t>
            </a:r>
            <a:r>
              <a:rPr lang="de-DE" b="0" baseline="0" err="1"/>
              <a:t>and</a:t>
            </a:r>
            <a:r>
              <a:rPr lang="de-DE" b="0" baseline="0"/>
              <a:t> Business </a:t>
            </a:r>
            <a:r>
              <a:rPr lang="de-DE" b="0" baseline="0" err="1"/>
              <a:t>Results</a:t>
            </a:r>
            <a:r>
              <a:rPr lang="de-DE" b="0" baseline="0"/>
              <a:t> </a:t>
            </a:r>
            <a:r>
              <a:rPr lang="de-DE" b="0" baseline="0" err="1"/>
              <a:t>of</a:t>
            </a:r>
            <a:r>
              <a:rPr lang="de-DE" b="0" baseline="0"/>
              <a:t> an </a:t>
            </a:r>
            <a:r>
              <a:rPr lang="de-DE" b="0" baseline="0" err="1"/>
              <a:t>Empirical</a:t>
            </a:r>
            <a:r>
              <a:rPr lang="de-DE" b="0" baseline="0"/>
              <a:t> Study on Public </a:t>
            </a:r>
            <a:r>
              <a:rPr lang="de-DE" b="0" baseline="0" err="1"/>
              <a:t>and</a:t>
            </a:r>
            <a:r>
              <a:rPr lang="de-DE" b="0" baseline="0"/>
              <a:t> Private </a:t>
            </a:r>
            <a:r>
              <a:rPr lang="de-DE" b="0" baseline="0" err="1"/>
              <a:t>Sector</a:t>
            </a:r>
            <a:r>
              <a:rPr lang="de-DE" b="0" baseline="0"/>
              <a:t> </a:t>
            </a:r>
            <a:r>
              <a:rPr lang="de-DE" b="0" baseline="0" err="1"/>
              <a:t>Organizational</a:t>
            </a:r>
            <a:r>
              <a:rPr lang="de-DE" b="0" baseline="0"/>
              <a:t> Values. The American Review </a:t>
            </a:r>
            <a:r>
              <a:rPr lang="de-DE" b="0" baseline="0" err="1"/>
              <a:t>of</a:t>
            </a:r>
            <a:r>
              <a:rPr lang="de-DE" b="0" baseline="0"/>
              <a:t> Public Administration, 38(3), 264-285.</a:t>
            </a:r>
          </a:p>
        </p:txBody>
      </p:sp>
      <p:sp>
        <p:nvSpPr>
          <p:cNvPr id="4" name="Foliennummernplatzhalter 3"/>
          <p:cNvSpPr>
            <a:spLocks noGrp="1"/>
          </p:cNvSpPr>
          <p:nvPr>
            <p:ph type="sldNum" sz="quarter" idx="5"/>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1175433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Part 2</a:t>
            </a:r>
            <a:r>
              <a:rPr lang="de-DE" b="1" baseline="0"/>
              <a:t> -</a:t>
            </a:r>
            <a:r>
              <a:rPr lang="de-DE" b="1"/>
              <a:t> Personal </a:t>
            </a:r>
            <a:r>
              <a:rPr lang="de-DE" b="1" err="1"/>
              <a:t>integrity</a:t>
            </a:r>
            <a:r>
              <a:rPr lang="de-DE" b="1"/>
              <a:t> </a:t>
            </a:r>
            <a:r>
              <a:rPr lang="de-DE" b="1" err="1"/>
              <a:t>action</a:t>
            </a:r>
            <a:r>
              <a:rPr lang="de-DE" b="1"/>
              <a:t> plan:</a:t>
            </a:r>
          </a:p>
          <a:p>
            <a:endParaRPr lang="de-DE" sz="1200" b="1" kern="1200">
              <a:solidFill>
                <a:schemeClr val="tx1"/>
              </a:solidFill>
              <a:effectLst/>
              <a:latin typeface="+mn-lt"/>
              <a:ea typeface="+mn-ea"/>
              <a:cs typeface="+mn-cs"/>
            </a:endParaRPr>
          </a:p>
          <a:p>
            <a:r>
              <a:rPr lang="de-DE" sz="1200" b="1" kern="1200" err="1">
                <a:solidFill>
                  <a:schemeClr val="tx1"/>
                </a:solidFill>
                <a:effectLst/>
                <a:latin typeface="+mn-lt"/>
                <a:ea typeface="+mn-ea"/>
                <a:cs typeface="+mn-cs"/>
              </a:rPr>
              <a:t>Why</a:t>
            </a:r>
            <a:r>
              <a:rPr lang="de-DE" sz="1200" b="1" kern="1200">
                <a:solidFill>
                  <a:schemeClr val="tx1"/>
                </a:solidFill>
                <a:effectLst/>
                <a:latin typeface="+mn-lt"/>
                <a:ea typeface="+mn-ea"/>
                <a:cs typeface="+mn-cs"/>
              </a:rPr>
              <a:t>?</a:t>
            </a:r>
            <a:endParaRPr lang="de-DE" sz="1200" b="1" kern="1200" baseline="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This</a:t>
            </a:r>
            <a:r>
              <a:rPr lang="en-US"/>
              <a:t> activity</a:t>
            </a:r>
            <a:r>
              <a:rPr lang="en-US" sz="1200" kern="1200">
                <a:solidFill>
                  <a:schemeClr val="tx1"/>
                </a:solidFill>
                <a:effectLst/>
                <a:latin typeface="+mn-lt"/>
                <a:ea typeface="+mn-ea"/>
                <a:cs typeface="+mn-cs"/>
              </a:rPr>
              <a:t> serves primarily as an awareness-raising tool, illustrating participants their own progress and level of reflection on integrity emerging throughout the training week. People might avoid discussing their integrity challenges and projects with others.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During the course, participants will have further opportunity to work on their plans. As discussions and reflections on ethics and integrity form part of the training schedule, participants might feel more comfortable in sharing their integrity plans with others.</a:t>
            </a:r>
            <a:endParaRPr lang="de-DE"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personal integrity plan also assists participants in translating learned content directly and informally to their immediate working environment, making lessons learned applicable, tangible and making knowledge stick.  </a:t>
            </a:r>
          </a:p>
          <a:p>
            <a:endParaRPr lang="de-DE" b="1"/>
          </a:p>
          <a:p>
            <a:r>
              <a:rPr lang="de-DE" b="1" err="1"/>
              <a:t>What</a:t>
            </a:r>
            <a:r>
              <a:rPr lang="de-DE" b="1"/>
              <a:t>?</a:t>
            </a:r>
          </a:p>
          <a:p>
            <a:pPr marL="171450" indent="-171450">
              <a:buFont typeface="Arial"/>
              <a:buChar char="•"/>
            </a:pPr>
            <a:r>
              <a:rPr lang="en-US" sz="1200" kern="1200">
                <a:solidFill>
                  <a:schemeClr val="tx1"/>
                </a:solidFill>
                <a:effectLst/>
                <a:latin typeface="+mn-lt"/>
                <a:ea typeface="+mn-ea"/>
                <a:cs typeface="+mn-cs"/>
              </a:rPr>
              <a:t>Having reflected upon your core value, please take 20 minutes to develop your personal integrity action plan. In this plan you identify integrity risks and challenges in your current working environment. You might feel that many things cannot changed by you as an individual person, but maybe there is a contribution to be made? How could you reinforce your core values in your day-to-day job?</a:t>
            </a:r>
            <a:endParaRPr lang="de-DE" sz="1200" kern="1200">
              <a:solidFill>
                <a:schemeClr val="tx1"/>
              </a:solidFill>
              <a:effectLst/>
              <a:latin typeface="+mn-lt"/>
              <a:ea typeface="+mn-ea"/>
              <a:cs typeface="+mn-cs"/>
            </a:endParaRPr>
          </a:p>
          <a:p>
            <a:pPr marL="171450" indent="-171450">
              <a:buFont typeface="Arial"/>
              <a:buChar char="•"/>
            </a:pPr>
            <a:r>
              <a:rPr lang="en-US" sz="1200" kern="1200">
                <a:solidFill>
                  <a:schemeClr val="tx1"/>
                </a:solidFill>
                <a:effectLst/>
                <a:latin typeface="+mn-lt"/>
                <a:ea typeface="+mn-ea"/>
                <a:cs typeface="+mn-cs"/>
              </a:rPr>
              <a:t>Your personal integrity action plan is a living document. It can be adapted and modified throughout the course, integrating techniques and reflections from the various lectures and discussions. </a:t>
            </a:r>
            <a:endParaRPr lang="de-DE" sz="1200" kern="1200">
              <a:solidFill>
                <a:schemeClr val="tx1"/>
              </a:solidFill>
              <a:effectLst/>
              <a:latin typeface="+mn-lt"/>
              <a:ea typeface="+mn-ea"/>
              <a:cs typeface="+mn-cs"/>
            </a:endParaRPr>
          </a:p>
          <a:p>
            <a:pPr marL="171450" indent="-171450">
              <a:buFont typeface="Arial"/>
              <a:buChar char="•"/>
            </a:pPr>
            <a:r>
              <a:rPr lang="en-US" sz="1200" kern="1200">
                <a:solidFill>
                  <a:schemeClr val="tx1"/>
                </a:solidFill>
                <a:effectLst/>
                <a:latin typeface="+mn-lt"/>
                <a:ea typeface="+mn-ea"/>
                <a:cs typeface="+mn-cs"/>
              </a:rPr>
              <a:t>You are free to discuss with other participants or trainers in developing this plan further and identify ways to remove barriers to integrity. You might also choose to keep this plan private.</a:t>
            </a:r>
            <a:endParaRPr lang="de-DE" sz="1200" kern="1200">
              <a:solidFill>
                <a:schemeClr val="tx1"/>
              </a:solidFill>
              <a:effectLst/>
              <a:latin typeface="+mn-lt"/>
              <a:ea typeface="+mn-ea"/>
              <a:cs typeface="+mn-cs"/>
            </a:endParaRPr>
          </a:p>
          <a:p>
            <a:pPr marL="171450" indent="-171450">
              <a:buFont typeface="Arial"/>
              <a:buChar char="•"/>
            </a:pPr>
            <a:endParaRPr lang="en-US" sz="1200" b="1" kern="1200">
              <a:solidFill>
                <a:schemeClr val="tx1"/>
              </a:solidFill>
              <a:effectLst/>
              <a:latin typeface="+mn-lt"/>
              <a:ea typeface="+mn-ea"/>
              <a:cs typeface="+mn-cs"/>
            </a:endParaRPr>
          </a:p>
          <a:p>
            <a:pPr marL="0" lvl="0" indent="0" algn="l" defTabSz="400050">
              <a:lnSpc>
                <a:spcPct val="90000"/>
              </a:lnSpc>
              <a:spcBef>
                <a:spcPct val="0"/>
              </a:spcBef>
              <a:spcAft>
                <a:spcPct val="35000"/>
              </a:spcAft>
              <a:buNone/>
            </a:pPr>
            <a:r>
              <a:rPr lang="de-DE" sz="1200" b="1" kern="1200">
                <a:latin typeface="Roboton"/>
                <a:cs typeface="Roboton"/>
              </a:rPr>
              <a:t>Time</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a:latin typeface="Roboton"/>
                <a:cs typeface="Roboton"/>
              </a:rPr>
              <a:t>Reserve ca. 20 </a:t>
            </a:r>
            <a:r>
              <a:rPr lang="de-DE" sz="1200" kern="1200" err="1">
                <a:latin typeface="Roboton"/>
                <a:cs typeface="Roboton"/>
              </a:rPr>
              <a:t>minutes</a:t>
            </a:r>
            <a:r>
              <a:rPr lang="de-DE" sz="1200" kern="1200">
                <a:latin typeface="Roboton"/>
                <a:cs typeface="Roboton"/>
              </a:rPr>
              <a:t> </a:t>
            </a:r>
            <a:r>
              <a:rPr lang="de-DE" sz="1200" kern="1200" err="1">
                <a:latin typeface="Roboton"/>
                <a:cs typeface="Roboton"/>
              </a:rPr>
              <a:t>for</a:t>
            </a:r>
            <a:r>
              <a:rPr lang="de-DE" sz="1200" kern="1200">
                <a:latin typeface="Roboton"/>
                <a:cs typeface="Roboton"/>
              </a:rPr>
              <a:t> </a:t>
            </a:r>
            <a:r>
              <a:rPr lang="en-US" sz="1200" kern="1200">
                <a:solidFill>
                  <a:schemeClr val="tx1"/>
                </a:solidFill>
                <a:effectLst/>
                <a:latin typeface="Roboton"/>
                <a:ea typeface="+mn-ea"/>
                <a:cs typeface="Roboton"/>
              </a:rPr>
              <a:t>developing your draft personal integrity action plan.</a:t>
            </a:r>
          </a:p>
          <a:p>
            <a:pPr marL="171450" lvl="0" indent="-171450" algn="l" defTabSz="400050">
              <a:lnSpc>
                <a:spcPct val="90000"/>
              </a:lnSpc>
              <a:spcBef>
                <a:spcPct val="0"/>
              </a:spcBef>
              <a:spcAft>
                <a:spcPct val="35000"/>
              </a:spcAft>
              <a:buFont typeface="Arial" panose="020B0604020202020204" pitchFamily="34" charset="0"/>
              <a:buChar char="•"/>
            </a:pPr>
            <a:r>
              <a:rPr lang="en-US" sz="1200" kern="1200">
                <a:solidFill>
                  <a:schemeClr val="tx1"/>
                </a:solidFill>
                <a:effectLst/>
                <a:latin typeface="Roboton"/>
                <a:ea typeface="+mn-ea"/>
                <a:cs typeface="Roboton"/>
              </a:rPr>
              <a:t>Your personal integrity action plan is a living document. It can be adapted and modified throughout the course, integrating techniques and reflections from the various lectures and discussions.</a:t>
            </a:r>
            <a:endParaRPr lang="en-US" sz="1200" b="1" kern="1200">
              <a:solidFill>
                <a:schemeClr val="tx1"/>
              </a:solidFill>
              <a:effectLst/>
              <a:latin typeface="+mn-lt"/>
              <a:ea typeface="+mn-ea"/>
              <a:cs typeface="+mn-cs"/>
            </a:endParaRPr>
          </a:p>
          <a:p>
            <a:pPr marL="0" indent="0">
              <a:buFont typeface="Arial"/>
              <a:buNone/>
            </a:pPr>
            <a:endParaRPr lang="en-US" sz="1200" b="1" kern="1200">
              <a:solidFill>
                <a:schemeClr val="tx1"/>
              </a:solidFill>
              <a:effectLst/>
              <a:latin typeface="+mn-lt"/>
              <a:ea typeface="+mn-ea"/>
              <a:cs typeface="+mn-cs"/>
            </a:endParaRPr>
          </a:p>
          <a:p>
            <a:pPr marL="0" indent="0">
              <a:buFont typeface="Arial"/>
              <a:buNone/>
            </a:pPr>
            <a:r>
              <a:rPr lang="en-US" sz="1200" b="1" kern="1200">
                <a:solidFill>
                  <a:schemeClr val="tx1"/>
                </a:solidFill>
                <a:effectLst/>
                <a:latin typeface="+mn-lt"/>
                <a:ea typeface="+mn-ea"/>
                <a:cs typeface="+mn-cs"/>
              </a:rPr>
              <a:t>Resources:</a:t>
            </a:r>
            <a:endParaRPr lang="en-US" sz="1200" b="1" kern="1200" baseline="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Print the previous page and hand them to participants for instructions. </a:t>
            </a:r>
            <a:endParaRPr lang="de-DE"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32</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33</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34</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35</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36</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37</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defRPr/>
            </a:pPr>
            <a:r>
              <a:rPr lang="de-DE" sz="1200" b="1" err="1"/>
              <a:t>Role</a:t>
            </a:r>
            <a:r>
              <a:rPr lang="de-DE" sz="1200" b="1"/>
              <a:t> and </a:t>
            </a:r>
            <a:r>
              <a:rPr lang="de-DE" sz="1200" b="1" err="1"/>
              <a:t>responsibilities</a:t>
            </a:r>
            <a:r>
              <a:rPr lang="de-DE" sz="1200" b="1"/>
              <a:t> </a:t>
            </a:r>
            <a:r>
              <a:rPr lang="de-DE" sz="1200" b="1" err="1"/>
              <a:t>of</a:t>
            </a:r>
            <a:r>
              <a:rPr lang="de-DE" sz="1200" b="1"/>
              <a:t> </a:t>
            </a:r>
            <a:r>
              <a:rPr lang="de-DE" sz="1200" b="1" err="1"/>
              <a:t>public</a:t>
            </a:r>
            <a:r>
              <a:rPr lang="de-DE" sz="1200" b="1"/>
              <a:t> </a:t>
            </a:r>
            <a:r>
              <a:rPr lang="de-DE" sz="1200" b="1" err="1"/>
              <a:t>servants</a:t>
            </a:r>
            <a:r>
              <a:rPr lang="de-DE" sz="1200" b="1"/>
              <a:t>:</a:t>
            </a:r>
          </a:p>
          <a:p>
            <a:pPr marL="0" indent="0">
              <a:buFont typeface="Arial"/>
              <a:buNone/>
              <a:defRPr/>
            </a:pPr>
            <a:endParaRPr lang="de-DE"/>
          </a:p>
          <a:p>
            <a:pPr marL="171450" indent="-171450">
              <a:buFont typeface="Arial"/>
              <a:buChar char="•"/>
              <a:defRPr/>
            </a:pPr>
            <a:r>
              <a:rPr lang="de-DE"/>
              <a:t>Lewis and Gilman </a:t>
            </a:r>
            <a:r>
              <a:rPr lang="de-DE" err="1"/>
              <a:t>have</a:t>
            </a:r>
            <a:r>
              <a:rPr lang="de-DE"/>
              <a:t> </a:t>
            </a:r>
            <a:r>
              <a:rPr lang="de-DE" err="1"/>
              <a:t>described</a:t>
            </a:r>
            <a:r>
              <a:rPr lang="de-DE"/>
              <a:t> the </a:t>
            </a:r>
            <a:r>
              <a:rPr lang="de-DE" err="1"/>
              <a:t>public</a:t>
            </a:r>
            <a:r>
              <a:rPr lang="de-DE"/>
              <a:t> </a:t>
            </a:r>
            <a:r>
              <a:rPr lang="de-DE" err="1"/>
              <a:t>servant</a:t>
            </a:r>
            <a:r>
              <a:rPr lang="de-DE"/>
              <a:t> </a:t>
            </a:r>
            <a:r>
              <a:rPr lang="de-DE" err="1"/>
              <a:t>as</a:t>
            </a:r>
            <a:r>
              <a:rPr lang="de-DE"/>
              <a:t> a "</a:t>
            </a:r>
            <a:r>
              <a:rPr lang="de-DE" err="1"/>
              <a:t>temporary</a:t>
            </a:r>
            <a:r>
              <a:rPr lang="de-DE"/>
              <a:t> </a:t>
            </a:r>
            <a:r>
              <a:rPr lang="de-DE" err="1"/>
              <a:t>steward</a:t>
            </a:r>
            <a:r>
              <a:rPr lang="de-DE"/>
              <a:t>" </a:t>
            </a:r>
            <a:r>
              <a:rPr lang="de-DE" err="1"/>
              <a:t>who</a:t>
            </a:r>
            <a:r>
              <a:rPr lang="de-DE"/>
              <a:t> </a:t>
            </a:r>
            <a:r>
              <a:rPr lang="de-DE" err="1"/>
              <a:t>is</a:t>
            </a:r>
            <a:r>
              <a:rPr lang="de-DE"/>
              <a:t> </a:t>
            </a:r>
            <a:r>
              <a:rPr lang="de-DE" err="1"/>
              <a:t>entrusted</a:t>
            </a:r>
            <a:r>
              <a:rPr lang="de-DE"/>
              <a:t> </a:t>
            </a:r>
            <a:r>
              <a:rPr lang="de-DE" err="1"/>
              <a:t>with</a:t>
            </a:r>
            <a:r>
              <a:rPr lang="de-DE"/>
              <a:t> power and </a:t>
            </a:r>
            <a:r>
              <a:rPr lang="de-DE" err="1"/>
              <a:t>authority</a:t>
            </a:r>
            <a:r>
              <a:rPr lang="de-DE"/>
              <a:t> </a:t>
            </a:r>
            <a:r>
              <a:rPr lang="de-DE" err="1"/>
              <a:t>to</a:t>
            </a:r>
            <a:r>
              <a:rPr lang="de-DE"/>
              <a:t> </a:t>
            </a:r>
            <a:r>
              <a:rPr lang="de-DE" err="1"/>
              <a:t>make</a:t>
            </a:r>
            <a:r>
              <a:rPr lang="de-DE"/>
              <a:t> </a:t>
            </a:r>
            <a:r>
              <a:rPr lang="de-DE" err="1"/>
              <a:t>decisions</a:t>
            </a:r>
            <a:r>
              <a:rPr lang="de-DE"/>
              <a:t> on behalf </a:t>
            </a:r>
            <a:r>
              <a:rPr lang="de-DE" err="1"/>
              <a:t>of</a:t>
            </a:r>
            <a:r>
              <a:rPr lang="de-DE"/>
              <a:t> the </a:t>
            </a:r>
            <a:r>
              <a:rPr lang="de-DE" err="1"/>
              <a:t>community</a:t>
            </a:r>
            <a:r>
              <a:rPr lang="de-DE"/>
              <a:t>. </a:t>
            </a:r>
            <a:r>
              <a:rPr lang="de-DE" err="1"/>
              <a:t>They</a:t>
            </a:r>
            <a:r>
              <a:rPr lang="de-DE"/>
              <a:t> </a:t>
            </a:r>
            <a:r>
              <a:rPr lang="de-DE" err="1"/>
              <a:t>refer</a:t>
            </a:r>
            <a:r>
              <a:rPr lang="de-DE"/>
              <a:t> </a:t>
            </a:r>
            <a:r>
              <a:rPr lang="de-DE" err="1"/>
              <a:t>to</a:t>
            </a:r>
            <a:r>
              <a:rPr lang="de-DE"/>
              <a:t> </a:t>
            </a:r>
            <a:r>
              <a:rPr lang="de-DE" err="1"/>
              <a:t>five</a:t>
            </a:r>
            <a:r>
              <a:rPr lang="de-DE"/>
              <a:t> </a:t>
            </a:r>
            <a:r>
              <a:rPr lang="de-DE" err="1"/>
              <a:t>core</a:t>
            </a:r>
            <a:r>
              <a:rPr lang="de-DE"/>
              <a:t> </a:t>
            </a:r>
            <a:r>
              <a:rPr lang="de-DE" err="1"/>
              <a:t>ethical</a:t>
            </a:r>
            <a:r>
              <a:rPr lang="de-DE"/>
              <a:t> </a:t>
            </a:r>
            <a:r>
              <a:rPr lang="de-DE" err="1"/>
              <a:t>values</a:t>
            </a:r>
            <a:r>
              <a:rPr lang="de-DE"/>
              <a:t> in </a:t>
            </a:r>
            <a:r>
              <a:rPr lang="de-DE" err="1"/>
              <a:t>the</a:t>
            </a:r>
            <a:r>
              <a:rPr lang="de-DE"/>
              <a:t> </a:t>
            </a:r>
            <a:r>
              <a:rPr lang="de-DE" err="1"/>
              <a:t>public</a:t>
            </a:r>
            <a:r>
              <a:rPr lang="de-DE"/>
              <a:t> </a:t>
            </a:r>
            <a:r>
              <a:rPr lang="de-DE" err="1"/>
              <a:t>service</a:t>
            </a:r>
            <a:r>
              <a:rPr lang="de-DE"/>
              <a:t>: </a:t>
            </a:r>
            <a:r>
              <a:rPr lang="de-DE" err="1"/>
              <a:t>accountability</a:t>
            </a:r>
            <a:r>
              <a:rPr lang="de-DE"/>
              <a:t>, </a:t>
            </a:r>
            <a:r>
              <a:rPr lang="de-DE" err="1"/>
              <a:t>impartiality</a:t>
            </a:r>
            <a:r>
              <a:rPr lang="de-DE"/>
              <a:t>, </a:t>
            </a:r>
            <a:r>
              <a:rPr lang="de-DE" err="1"/>
              <a:t>justice</a:t>
            </a:r>
            <a:r>
              <a:rPr lang="de-DE"/>
              <a:t> and </a:t>
            </a:r>
            <a:r>
              <a:rPr lang="de-DE" err="1"/>
              <a:t>fairness</a:t>
            </a:r>
            <a:r>
              <a:rPr lang="de-DE"/>
              <a:t>, </a:t>
            </a:r>
            <a:r>
              <a:rPr lang="de-DE" err="1"/>
              <a:t>avoiding</a:t>
            </a:r>
            <a:r>
              <a:rPr lang="de-DE"/>
              <a:t> </a:t>
            </a:r>
            <a:r>
              <a:rPr lang="de-DE" err="1"/>
              <a:t>harm</a:t>
            </a:r>
            <a:r>
              <a:rPr lang="de-DE"/>
              <a:t>, and </a:t>
            </a:r>
            <a:r>
              <a:rPr lang="de-DE" err="1"/>
              <a:t>doing</a:t>
            </a:r>
            <a:r>
              <a:rPr lang="de-DE"/>
              <a:t> </a:t>
            </a:r>
            <a:r>
              <a:rPr lang="de-DE" err="1"/>
              <a:t>good</a:t>
            </a:r>
            <a:r>
              <a:rPr lang="de-DE"/>
              <a:t>. </a:t>
            </a:r>
            <a:r>
              <a:rPr lang="de-DE" err="1"/>
              <a:t>They</a:t>
            </a:r>
            <a:r>
              <a:rPr lang="de-DE"/>
              <a:t> break down </a:t>
            </a:r>
            <a:r>
              <a:rPr lang="de-DE" err="1"/>
              <a:t>these</a:t>
            </a:r>
            <a:r>
              <a:rPr lang="de-DE"/>
              <a:t> </a:t>
            </a:r>
            <a:r>
              <a:rPr lang="de-DE" err="1"/>
              <a:t>core</a:t>
            </a:r>
            <a:r>
              <a:rPr lang="de-DE"/>
              <a:t> </a:t>
            </a:r>
            <a:r>
              <a:rPr lang="de-DE" err="1"/>
              <a:t>values</a:t>
            </a:r>
            <a:r>
              <a:rPr lang="de-DE"/>
              <a:t> </a:t>
            </a:r>
            <a:r>
              <a:rPr lang="de-DE" err="1"/>
              <a:t>into</a:t>
            </a:r>
            <a:r>
              <a:rPr lang="de-DE"/>
              <a:t> </a:t>
            </a:r>
            <a:r>
              <a:rPr lang="de-DE" err="1"/>
              <a:t>action</a:t>
            </a:r>
            <a:r>
              <a:rPr lang="de-DE"/>
              <a:t> </a:t>
            </a:r>
            <a:r>
              <a:rPr lang="de-DE" err="1"/>
              <a:t>principles</a:t>
            </a:r>
            <a:r>
              <a:rPr lang="de-DE"/>
              <a:t> </a:t>
            </a:r>
            <a:r>
              <a:rPr lang="de-DE" err="1"/>
              <a:t>as</a:t>
            </a:r>
            <a:r>
              <a:rPr lang="de-DE"/>
              <a:t> </a:t>
            </a:r>
            <a:r>
              <a:rPr lang="de-DE" err="1"/>
              <a:t>illustrated</a:t>
            </a:r>
            <a:r>
              <a:rPr lang="de-DE"/>
              <a:t> on </a:t>
            </a:r>
            <a:r>
              <a:rPr lang="de-DE" err="1"/>
              <a:t>the</a:t>
            </a:r>
            <a:r>
              <a:rPr lang="de-DE"/>
              <a:t> </a:t>
            </a:r>
            <a:r>
              <a:rPr lang="de-DE" err="1"/>
              <a:t>slide</a:t>
            </a:r>
            <a:r>
              <a:rPr lang="de-DE"/>
              <a:t>.</a:t>
            </a:r>
          </a:p>
          <a:p>
            <a:pPr marL="171450" indent="-171450">
              <a:buFont typeface="Arial"/>
              <a:buChar char="•"/>
              <a:defRPr/>
            </a:pPr>
            <a:r>
              <a:rPr lang="de-DE"/>
              <a:t>Public </a:t>
            </a:r>
            <a:r>
              <a:rPr lang="de-DE" err="1"/>
              <a:t>servants</a:t>
            </a:r>
            <a:r>
              <a:rPr lang="de-DE"/>
              <a:t> </a:t>
            </a:r>
            <a:r>
              <a:rPr lang="de-DE" err="1"/>
              <a:t>are</a:t>
            </a:r>
            <a:r>
              <a:rPr lang="de-DE"/>
              <a:t> </a:t>
            </a:r>
            <a:r>
              <a:rPr lang="de-DE" err="1"/>
              <a:t>expected</a:t>
            </a:r>
            <a:r>
              <a:rPr lang="de-DE"/>
              <a:t> </a:t>
            </a:r>
            <a:r>
              <a:rPr lang="de-DE" err="1"/>
              <a:t>to</a:t>
            </a:r>
            <a:r>
              <a:rPr lang="de-DE"/>
              <a:t> </a:t>
            </a:r>
            <a:r>
              <a:rPr lang="de-DE" err="1"/>
              <a:t>make</a:t>
            </a:r>
            <a:r>
              <a:rPr lang="de-DE"/>
              <a:t> </a:t>
            </a:r>
            <a:r>
              <a:rPr lang="de-DE" err="1"/>
              <a:t>decisions</a:t>
            </a:r>
            <a:r>
              <a:rPr lang="de-DE"/>
              <a:t> </a:t>
            </a:r>
            <a:r>
              <a:rPr lang="de-DE" err="1"/>
              <a:t>with</a:t>
            </a:r>
            <a:r>
              <a:rPr lang="de-DE"/>
              <a:t> high </a:t>
            </a:r>
            <a:r>
              <a:rPr lang="de-DE" err="1"/>
              <a:t>levels</a:t>
            </a:r>
            <a:r>
              <a:rPr lang="de-DE"/>
              <a:t> </a:t>
            </a:r>
            <a:r>
              <a:rPr lang="de-DE" err="1"/>
              <a:t>of</a:t>
            </a:r>
            <a:r>
              <a:rPr lang="de-DE"/>
              <a:t> </a:t>
            </a:r>
            <a:r>
              <a:rPr lang="de-DE" err="1"/>
              <a:t>professionalism</a:t>
            </a:r>
            <a:r>
              <a:rPr lang="de-DE"/>
              <a:t> and </a:t>
            </a:r>
            <a:r>
              <a:rPr lang="de-DE" err="1"/>
              <a:t>commitment</a:t>
            </a:r>
            <a:r>
              <a:rPr lang="de-DE"/>
              <a:t> </a:t>
            </a:r>
            <a:r>
              <a:rPr lang="de-DE" err="1"/>
              <a:t>to</a:t>
            </a:r>
            <a:r>
              <a:rPr lang="de-DE"/>
              <a:t> the </a:t>
            </a:r>
            <a:r>
              <a:rPr lang="de-DE" err="1"/>
              <a:t>public</a:t>
            </a:r>
            <a:r>
              <a:rPr lang="de-DE"/>
              <a:t> </a:t>
            </a:r>
            <a:r>
              <a:rPr lang="de-DE" err="1"/>
              <a:t>good</a:t>
            </a:r>
            <a:r>
              <a:rPr lang="de-DE"/>
              <a:t>, and in a transparent and </a:t>
            </a:r>
            <a:r>
              <a:rPr lang="de-DE" err="1"/>
              <a:t>accountable</a:t>
            </a:r>
            <a:r>
              <a:rPr lang="de-DE"/>
              <a:t> </a:t>
            </a:r>
            <a:r>
              <a:rPr lang="de-DE" err="1"/>
              <a:t>manner</a:t>
            </a:r>
            <a:r>
              <a:rPr lang="de-DE"/>
              <a:t>. The </a:t>
            </a:r>
            <a:r>
              <a:rPr lang="de-DE" err="1"/>
              <a:t>three</a:t>
            </a:r>
            <a:r>
              <a:rPr lang="de-DE"/>
              <a:t> </a:t>
            </a:r>
            <a:r>
              <a:rPr lang="de-DE" err="1"/>
              <a:t>most</a:t>
            </a:r>
            <a:r>
              <a:rPr lang="de-DE"/>
              <a:t> essential </a:t>
            </a:r>
            <a:r>
              <a:rPr lang="de-DE" err="1"/>
              <a:t>obligations</a:t>
            </a:r>
            <a:r>
              <a:rPr lang="de-DE"/>
              <a:t> </a:t>
            </a:r>
            <a:r>
              <a:rPr lang="de-DE" err="1"/>
              <a:t>of</a:t>
            </a:r>
            <a:r>
              <a:rPr lang="de-DE"/>
              <a:t> </a:t>
            </a:r>
            <a:r>
              <a:rPr lang="de-DE" err="1"/>
              <a:t>public</a:t>
            </a:r>
            <a:r>
              <a:rPr lang="de-DE"/>
              <a:t> </a:t>
            </a:r>
            <a:r>
              <a:rPr lang="de-DE" err="1"/>
              <a:t>servants</a:t>
            </a:r>
            <a:r>
              <a:rPr lang="de-DE"/>
              <a:t>, </a:t>
            </a:r>
            <a:r>
              <a:rPr lang="de-DE" err="1"/>
              <a:t>which</a:t>
            </a:r>
            <a:r>
              <a:rPr lang="de-DE"/>
              <a:t> </a:t>
            </a:r>
            <a:r>
              <a:rPr lang="de-DE" err="1"/>
              <a:t>underpin</a:t>
            </a:r>
            <a:r>
              <a:rPr lang="de-DE"/>
              <a:t> </a:t>
            </a:r>
            <a:r>
              <a:rPr lang="de-DE" err="1"/>
              <a:t>their</a:t>
            </a:r>
            <a:r>
              <a:rPr lang="de-DE"/>
              <a:t> </a:t>
            </a:r>
            <a:r>
              <a:rPr lang="de-DE" err="1"/>
              <a:t>public</a:t>
            </a:r>
            <a:r>
              <a:rPr lang="de-DE"/>
              <a:t> </a:t>
            </a:r>
            <a:r>
              <a:rPr lang="de-DE" err="1"/>
              <a:t>decision-making</a:t>
            </a:r>
            <a:r>
              <a:rPr lang="de-DE"/>
              <a:t>, </a:t>
            </a:r>
            <a:r>
              <a:rPr lang="de-DE" err="1"/>
              <a:t>are</a:t>
            </a:r>
            <a:r>
              <a:rPr lang="de-DE"/>
              <a:t> </a:t>
            </a:r>
            <a:r>
              <a:rPr lang="de-DE" err="1"/>
              <a:t>to</a:t>
            </a:r>
            <a:r>
              <a:rPr lang="de-DE"/>
              <a:t> follow the </a:t>
            </a:r>
            <a:r>
              <a:rPr lang="de-DE" err="1"/>
              <a:t>law</a:t>
            </a:r>
            <a:r>
              <a:rPr lang="de-DE"/>
              <a:t>, </a:t>
            </a:r>
            <a:r>
              <a:rPr lang="de-DE" err="1"/>
              <a:t>use</a:t>
            </a:r>
            <a:r>
              <a:rPr lang="de-DE"/>
              <a:t> </a:t>
            </a:r>
            <a:r>
              <a:rPr lang="de-DE" err="1"/>
              <a:t>public</a:t>
            </a:r>
            <a:r>
              <a:rPr lang="de-DE"/>
              <a:t> </a:t>
            </a:r>
            <a:r>
              <a:rPr lang="de-DE" err="1"/>
              <a:t>resources</a:t>
            </a:r>
            <a:r>
              <a:rPr lang="de-DE"/>
              <a:t> in an </a:t>
            </a:r>
            <a:r>
              <a:rPr lang="de-DE" err="1"/>
              <a:t>effective</a:t>
            </a:r>
            <a:r>
              <a:rPr lang="de-DE"/>
              <a:t> </a:t>
            </a:r>
            <a:r>
              <a:rPr lang="de-DE" err="1"/>
              <a:t>manner</a:t>
            </a:r>
            <a:r>
              <a:rPr lang="de-DE"/>
              <a:t>, and </a:t>
            </a:r>
            <a:r>
              <a:rPr lang="de-DE" err="1"/>
              <a:t>act</a:t>
            </a:r>
            <a:r>
              <a:rPr lang="de-DE"/>
              <a:t> </a:t>
            </a:r>
            <a:r>
              <a:rPr lang="de-DE" err="1"/>
              <a:t>ethically</a:t>
            </a:r>
            <a:r>
              <a:rPr lang="de-DE"/>
              <a:t>.</a:t>
            </a:r>
          </a:p>
          <a:p>
            <a:pPr marL="171450" indent="-171450">
              <a:buFont typeface="Arial"/>
              <a:buChar char="•"/>
              <a:defRPr/>
            </a:pPr>
            <a:r>
              <a:rPr lang="de-DE"/>
              <a:t>The </a:t>
            </a:r>
            <a:r>
              <a:rPr lang="de-DE" err="1"/>
              <a:t>purpose</a:t>
            </a:r>
            <a:r>
              <a:rPr lang="de-DE"/>
              <a:t> </a:t>
            </a:r>
            <a:r>
              <a:rPr lang="de-DE" err="1"/>
              <a:t>of</a:t>
            </a:r>
            <a:r>
              <a:rPr lang="de-DE"/>
              <a:t> </a:t>
            </a:r>
            <a:r>
              <a:rPr lang="de-DE" err="1"/>
              <a:t>public</a:t>
            </a:r>
            <a:r>
              <a:rPr lang="de-DE"/>
              <a:t> </a:t>
            </a:r>
            <a:r>
              <a:rPr lang="de-DE" err="1"/>
              <a:t>organizations</a:t>
            </a:r>
            <a:r>
              <a:rPr lang="de-DE"/>
              <a:t> </a:t>
            </a:r>
            <a:r>
              <a:rPr lang="de-DE" err="1"/>
              <a:t>is</a:t>
            </a:r>
            <a:r>
              <a:rPr lang="de-DE"/>
              <a:t> </a:t>
            </a:r>
            <a:r>
              <a:rPr lang="de-DE" err="1"/>
              <a:t>to</a:t>
            </a:r>
            <a:r>
              <a:rPr lang="de-DE"/>
              <a:t> </a:t>
            </a:r>
            <a:r>
              <a:rPr lang="de-DE" err="1"/>
              <a:t>serve</a:t>
            </a:r>
            <a:r>
              <a:rPr lang="de-DE"/>
              <a:t> </a:t>
            </a:r>
            <a:r>
              <a:rPr lang="de-DE" err="1"/>
              <a:t>the</a:t>
            </a:r>
            <a:r>
              <a:rPr lang="de-DE"/>
              <a:t> </a:t>
            </a:r>
            <a:r>
              <a:rPr lang="de-DE" err="1"/>
              <a:t>public</a:t>
            </a:r>
            <a:r>
              <a:rPr lang="de-DE"/>
              <a:t> </a:t>
            </a:r>
            <a:r>
              <a:rPr lang="de-DE" err="1"/>
              <a:t>interest</a:t>
            </a:r>
            <a:r>
              <a:rPr lang="de-DE"/>
              <a:t>, i.e. </a:t>
            </a:r>
            <a:r>
              <a:rPr lang="de-DE" err="1"/>
              <a:t>the</a:t>
            </a:r>
            <a:r>
              <a:rPr lang="de-DE"/>
              <a:t> </a:t>
            </a:r>
            <a:r>
              <a:rPr lang="de-DE" err="1"/>
              <a:t>interest</a:t>
            </a:r>
            <a:r>
              <a:rPr lang="de-DE"/>
              <a:t> </a:t>
            </a:r>
            <a:r>
              <a:rPr lang="de-DE" err="1"/>
              <a:t>of</a:t>
            </a:r>
            <a:r>
              <a:rPr lang="de-DE"/>
              <a:t> </a:t>
            </a:r>
            <a:r>
              <a:rPr lang="de-DE" err="1"/>
              <a:t>the</a:t>
            </a:r>
            <a:r>
              <a:rPr lang="de-DE"/>
              <a:t> </a:t>
            </a:r>
            <a:r>
              <a:rPr lang="de-DE" err="1"/>
              <a:t>whole</a:t>
            </a:r>
            <a:r>
              <a:rPr lang="de-DE"/>
              <a:t> </a:t>
            </a:r>
            <a:r>
              <a:rPr lang="de-DE" err="1"/>
              <a:t>community</a:t>
            </a:r>
            <a:r>
              <a:rPr lang="de-DE"/>
              <a:t>. This </a:t>
            </a:r>
            <a:r>
              <a:rPr lang="de-DE" err="1"/>
              <a:t>contrasts</a:t>
            </a:r>
            <a:r>
              <a:rPr lang="de-DE"/>
              <a:t> </a:t>
            </a:r>
            <a:r>
              <a:rPr lang="de-DE" err="1"/>
              <a:t>with</a:t>
            </a:r>
            <a:r>
              <a:rPr lang="de-DE"/>
              <a:t> private </a:t>
            </a:r>
            <a:r>
              <a:rPr lang="de-DE" err="1"/>
              <a:t>organizations</a:t>
            </a:r>
            <a:r>
              <a:rPr lang="de-DE"/>
              <a:t>, such </a:t>
            </a:r>
            <a:r>
              <a:rPr lang="de-DE" err="1"/>
              <a:t>as</a:t>
            </a:r>
            <a:r>
              <a:rPr lang="de-DE"/>
              <a:t> </a:t>
            </a:r>
            <a:r>
              <a:rPr lang="de-DE" err="1"/>
              <a:t>companies</a:t>
            </a:r>
            <a:r>
              <a:rPr lang="de-DE"/>
              <a:t>, </a:t>
            </a:r>
            <a:r>
              <a:rPr lang="de-DE" err="1"/>
              <a:t>that</a:t>
            </a:r>
            <a:r>
              <a:rPr lang="de-DE"/>
              <a:t> </a:t>
            </a:r>
            <a:r>
              <a:rPr lang="de-DE" err="1"/>
              <a:t>often</a:t>
            </a:r>
            <a:r>
              <a:rPr lang="de-DE"/>
              <a:t> </a:t>
            </a:r>
            <a:r>
              <a:rPr lang="de-DE" err="1"/>
              <a:t>only</a:t>
            </a:r>
            <a:r>
              <a:rPr lang="de-DE"/>
              <a:t> </a:t>
            </a:r>
            <a:r>
              <a:rPr lang="de-DE" err="1"/>
              <a:t>serve</a:t>
            </a:r>
            <a:r>
              <a:rPr lang="de-DE"/>
              <a:t> private </a:t>
            </a:r>
            <a:r>
              <a:rPr lang="de-DE" err="1"/>
              <a:t>interests</a:t>
            </a:r>
            <a:r>
              <a:rPr lang="de-DE"/>
              <a:t> </a:t>
            </a:r>
            <a:r>
              <a:rPr lang="de-DE" err="1"/>
              <a:t>of</a:t>
            </a:r>
            <a:r>
              <a:rPr lang="de-DE"/>
              <a:t> </a:t>
            </a:r>
            <a:r>
              <a:rPr lang="de-DE" err="1"/>
              <a:t>the</a:t>
            </a:r>
            <a:r>
              <a:rPr lang="de-DE"/>
              <a:t> </a:t>
            </a:r>
            <a:r>
              <a:rPr lang="de-DE" err="1"/>
              <a:t>owners</a:t>
            </a:r>
            <a:r>
              <a:rPr lang="de-DE"/>
              <a:t> </a:t>
            </a:r>
            <a:r>
              <a:rPr lang="de-DE" err="1"/>
              <a:t>or</a:t>
            </a:r>
            <a:r>
              <a:rPr lang="de-DE"/>
              <a:t> </a:t>
            </a:r>
            <a:r>
              <a:rPr lang="de-DE" err="1"/>
              <a:t>shareholders</a:t>
            </a:r>
            <a:r>
              <a:rPr lang="de-DE"/>
              <a:t>. </a:t>
            </a:r>
            <a:r>
              <a:rPr lang="en-US"/>
              <a:t>Integrity is a value to strive for and a principle by which a public servant consistently aligns her or his actions with his role in serving the public.</a:t>
            </a:r>
            <a:endParaRPr lang="de-DE">
              <a:cs typeface="Calibri"/>
            </a:endParaRPr>
          </a:p>
          <a:p>
            <a:pPr marL="171450" indent="-171450">
              <a:buFont typeface="Arial"/>
              <a:buChar char="•"/>
              <a:defRPr/>
            </a:pPr>
            <a:r>
              <a:rPr lang="de-DE" err="1"/>
              <a:t>Another</a:t>
            </a:r>
            <a:r>
              <a:rPr lang="de-DE"/>
              <a:t> </a:t>
            </a:r>
            <a:r>
              <a:rPr lang="de-DE" err="1"/>
              <a:t>key</a:t>
            </a:r>
            <a:r>
              <a:rPr lang="de-DE"/>
              <a:t> </a:t>
            </a:r>
            <a:r>
              <a:rPr lang="de-DE" err="1"/>
              <a:t>difference</a:t>
            </a:r>
            <a:r>
              <a:rPr lang="de-DE"/>
              <a:t> </a:t>
            </a:r>
            <a:r>
              <a:rPr lang="de-DE" err="1"/>
              <a:t>between</a:t>
            </a:r>
            <a:r>
              <a:rPr lang="de-DE"/>
              <a:t> </a:t>
            </a:r>
            <a:r>
              <a:rPr lang="de-DE" err="1"/>
              <a:t>public</a:t>
            </a:r>
            <a:r>
              <a:rPr lang="de-DE"/>
              <a:t> and private </a:t>
            </a:r>
            <a:r>
              <a:rPr lang="de-DE" err="1"/>
              <a:t>organizations</a:t>
            </a:r>
            <a:r>
              <a:rPr lang="de-DE"/>
              <a:t> </a:t>
            </a:r>
            <a:r>
              <a:rPr lang="de-DE" err="1"/>
              <a:t>is</a:t>
            </a:r>
            <a:r>
              <a:rPr lang="de-DE"/>
              <a:t> </a:t>
            </a:r>
            <a:r>
              <a:rPr lang="de-DE" err="1"/>
              <a:t>that</a:t>
            </a:r>
            <a:r>
              <a:rPr lang="de-DE"/>
              <a:t> the </a:t>
            </a:r>
            <a:r>
              <a:rPr lang="de-DE" err="1"/>
              <a:t>former</a:t>
            </a:r>
            <a:r>
              <a:rPr lang="de-DE"/>
              <a:t> </a:t>
            </a:r>
            <a:r>
              <a:rPr lang="de-DE" err="1"/>
              <a:t>are</a:t>
            </a:r>
            <a:r>
              <a:rPr lang="de-DE"/>
              <a:t> </a:t>
            </a:r>
            <a:r>
              <a:rPr lang="de-DE" err="1"/>
              <a:t>funded</a:t>
            </a:r>
            <a:r>
              <a:rPr lang="de-DE"/>
              <a:t> </a:t>
            </a:r>
            <a:r>
              <a:rPr lang="de-DE" err="1"/>
              <a:t>largely</a:t>
            </a:r>
            <a:r>
              <a:rPr lang="de-DE"/>
              <a:t> </a:t>
            </a:r>
            <a:r>
              <a:rPr lang="de-DE" err="1"/>
              <a:t>by</a:t>
            </a:r>
            <a:r>
              <a:rPr lang="de-DE"/>
              <a:t> </a:t>
            </a:r>
            <a:r>
              <a:rPr lang="de-DE" err="1"/>
              <a:t>obligatory</a:t>
            </a:r>
            <a:r>
              <a:rPr lang="de-DE"/>
              <a:t> </a:t>
            </a:r>
            <a:r>
              <a:rPr lang="de-DE" err="1"/>
              <a:t>contributions</a:t>
            </a:r>
            <a:r>
              <a:rPr lang="de-DE"/>
              <a:t> </a:t>
            </a:r>
            <a:r>
              <a:rPr lang="de-DE" err="1"/>
              <a:t>from</a:t>
            </a:r>
            <a:r>
              <a:rPr lang="de-DE"/>
              <a:t> </a:t>
            </a:r>
            <a:r>
              <a:rPr lang="de-DE" err="1"/>
              <a:t>people</a:t>
            </a:r>
            <a:r>
              <a:rPr lang="de-DE"/>
              <a:t>, </a:t>
            </a:r>
            <a:r>
              <a:rPr lang="de-DE" err="1"/>
              <a:t>namely</a:t>
            </a:r>
            <a:r>
              <a:rPr lang="de-DE"/>
              <a:t>, </a:t>
            </a:r>
            <a:r>
              <a:rPr lang="de-DE" err="1"/>
              <a:t>taxes</a:t>
            </a:r>
            <a:r>
              <a:rPr lang="de-DE"/>
              <a:t> and </a:t>
            </a:r>
            <a:r>
              <a:rPr lang="de-DE" err="1"/>
              <a:t>fees</a:t>
            </a:r>
            <a:r>
              <a:rPr lang="de-DE"/>
              <a:t>. This </a:t>
            </a:r>
            <a:r>
              <a:rPr lang="de-DE" err="1"/>
              <a:t>means</a:t>
            </a:r>
            <a:r>
              <a:rPr lang="de-DE"/>
              <a:t> </a:t>
            </a:r>
            <a:r>
              <a:rPr lang="de-DE" err="1"/>
              <a:t>that</a:t>
            </a:r>
            <a:r>
              <a:rPr lang="de-DE"/>
              <a:t> </a:t>
            </a:r>
            <a:r>
              <a:rPr lang="de-DE" err="1"/>
              <a:t>individuals</a:t>
            </a:r>
            <a:r>
              <a:rPr lang="de-DE"/>
              <a:t> </a:t>
            </a:r>
            <a:r>
              <a:rPr lang="de-DE" err="1"/>
              <a:t>have</a:t>
            </a:r>
            <a:r>
              <a:rPr lang="de-DE"/>
              <a:t> </a:t>
            </a:r>
            <a:r>
              <a:rPr lang="de-DE" err="1"/>
              <a:t>no</a:t>
            </a:r>
            <a:r>
              <a:rPr lang="de-DE"/>
              <a:t> </a:t>
            </a:r>
            <a:r>
              <a:rPr lang="de-DE" err="1"/>
              <a:t>choice</a:t>
            </a:r>
            <a:r>
              <a:rPr lang="de-DE"/>
              <a:t> but </a:t>
            </a:r>
            <a:r>
              <a:rPr lang="de-DE" err="1"/>
              <a:t>to</a:t>
            </a:r>
            <a:r>
              <a:rPr lang="de-DE"/>
              <a:t> </a:t>
            </a:r>
            <a:r>
              <a:rPr lang="de-DE" err="1"/>
              <a:t>finance</a:t>
            </a:r>
            <a:r>
              <a:rPr lang="de-DE"/>
              <a:t> the </a:t>
            </a:r>
            <a:r>
              <a:rPr lang="de-DE" err="1"/>
              <a:t>services</a:t>
            </a:r>
            <a:r>
              <a:rPr lang="de-DE"/>
              <a:t>, </a:t>
            </a:r>
            <a:r>
              <a:rPr lang="de-DE" err="1"/>
              <a:t>as</a:t>
            </a:r>
            <a:r>
              <a:rPr lang="de-DE"/>
              <a:t> </a:t>
            </a:r>
            <a:r>
              <a:rPr lang="de-DE" err="1"/>
              <a:t>opposed</a:t>
            </a:r>
            <a:r>
              <a:rPr lang="de-DE"/>
              <a:t> </a:t>
            </a:r>
            <a:r>
              <a:rPr lang="de-DE" err="1"/>
              <a:t>to</a:t>
            </a:r>
            <a:r>
              <a:rPr lang="de-DE"/>
              <a:t> the </a:t>
            </a:r>
            <a:r>
              <a:rPr lang="de-DE" err="1"/>
              <a:t>free</a:t>
            </a:r>
            <a:r>
              <a:rPr lang="de-DE"/>
              <a:t> </a:t>
            </a:r>
            <a:r>
              <a:rPr lang="de-DE" err="1"/>
              <a:t>choice</a:t>
            </a:r>
            <a:r>
              <a:rPr lang="de-DE"/>
              <a:t> at the </a:t>
            </a:r>
            <a:r>
              <a:rPr lang="de-DE" err="1"/>
              <a:t>basis</a:t>
            </a:r>
            <a:r>
              <a:rPr lang="de-DE"/>
              <a:t> </a:t>
            </a:r>
            <a:r>
              <a:rPr lang="de-DE" err="1"/>
              <a:t>of</a:t>
            </a:r>
            <a:r>
              <a:rPr lang="de-DE"/>
              <a:t> </a:t>
            </a:r>
            <a:r>
              <a:rPr lang="de-DE" err="1"/>
              <a:t>consumer</a:t>
            </a:r>
            <a:r>
              <a:rPr lang="de-DE"/>
              <a:t> </a:t>
            </a:r>
            <a:r>
              <a:rPr lang="de-DE" err="1"/>
              <a:t>decisions</a:t>
            </a:r>
            <a:r>
              <a:rPr lang="de-DE"/>
              <a:t> in the private </a:t>
            </a:r>
            <a:r>
              <a:rPr lang="de-DE" err="1"/>
              <a:t>sector</a:t>
            </a:r>
            <a:r>
              <a:rPr lang="de-DE"/>
              <a:t>. The </a:t>
            </a:r>
            <a:r>
              <a:rPr lang="de-DE" err="1"/>
              <a:t>legitimacy</a:t>
            </a:r>
            <a:r>
              <a:rPr lang="de-DE"/>
              <a:t> </a:t>
            </a:r>
            <a:r>
              <a:rPr lang="de-DE" err="1"/>
              <a:t>of</a:t>
            </a:r>
            <a:r>
              <a:rPr lang="de-DE"/>
              <a:t> the </a:t>
            </a:r>
            <a:r>
              <a:rPr lang="de-DE" err="1"/>
              <a:t>public</a:t>
            </a:r>
            <a:r>
              <a:rPr lang="de-DE"/>
              <a:t> </a:t>
            </a:r>
            <a:r>
              <a:rPr lang="de-DE" err="1"/>
              <a:t>service</a:t>
            </a:r>
            <a:r>
              <a:rPr lang="de-DE"/>
              <a:t>, </a:t>
            </a:r>
            <a:r>
              <a:rPr lang="de-DE" err="1"/>
              <a:t>therefore</a:t>
            </a:r>
            <a:r>
              <a:rPr lang="de-DE"/>
              <a:t>, </a:t>
            </a:r>
            <a:r>
              <a:rPr lang="de-DE" err="1"/>
              <a:t>depends</a:t>
            </a:r>
            <a:r>
              <a:rPr lang="de-DE"/>
              <a:t> on </a:t>
            </a:r>
            <a:r>
              <a:rPr lang="de-DE" err="1"/>
              <a:t>people‘s</a:t>
            </a:r>
            <a:r>
              <a:rPr lang="de-DE"/>
              <a:t> </a:t>
            </a:r>
            <a:r>
              <a:rPr lang="de-DE" err="1"/>
              <a:t>trust</a:t>
            </a:r>
            <a:r>
              <a:rPr lang="de-DE"/>
              <a:t>.</a:t>
            </a:r>
          </a:p>
          <a:p>
            <a:pPr marL="171450" indent="-171450">
              <a:buFont typeface="Arial"/>
              <a:buChar char="•"/>
              <a:defRPr/>
            </a:pPr>
            <a:r>
              <a:rPr lang="de-DE"/>
              <a:t>The</a:t>
            </a:r>
            <a:r>
              <a:rPr lang="de-DE" baseline="0"/>
              <a:t> </a:t>
            </a:r>
            <a:r>
              <a:rPr lang="en-US" baseline="0"/>
              <a:t>f</a:t>
            </a:r>
            <a:r>
              <a:rPr lang="en-US"/>
              <a:t>undamental principle</a:t>
            </a:r>
            <a:r>
              <a:rPr lang="en-US" baseline="0"/>
              <a:t> is that </a:t>
            </a:r>
            <a:r>
              <a:rPr lang="en-US"/>
              <a:t>governments should serve the people, and the people should be the beneficiaries of governing.</a:t>
            </a:r>
            <a:endParaRPr lang="de-DE"/>
          </a:p>
          <a:p>
            <a:pPr marL="0" indent="0">
              <a:buFont typeface="Wingdings" pitchFamily="2" charset="2"/>
              <a:buNone/>
              <a:defRPr/>
            </a:pPr>
            <a:endParaRPr lang="de-DE"/>
          </a:p>
          <a:p>
            <a:r>
              <a:rPr lang="de-DE" sz="1200" b="1"/>
              <a:t>Source:</a:t>
            </a:r>
          </a:p>
          <a:p>
            <a:r>
              <a:rPr lang="de-DE" sz="1200"/>
              <a:t>Lewis, C. W. &amp; Gilman, S. C. (2012). The Ethics Challenge in Public Service: A Problem-</a:t>
            </a:r>
            <a:r>
              <a:rPr lang="de-DE" sz="1200" err="1"/>
              <a:t>Solving</a:t>
            </a:r>
            <a:r>
              <a:rPr lang="de-DE" sz="1200"/>
              <a:t> Guide. 2nd </a:t>
            </a:r>
            <a:r>
              <a:rPr lang="de-DE" sz="1200" err="1"/>
              <a:t>edition</a:t>
            </a:r>
            <a:r>
              <a:rPr lang="de-DE" sz="1200"/>
              <a:t>. San Francisco: </a:t>
            </a:r>
            <a:r>
              <a:rPr lang="de-DE" sz="1200" err="1"/>
              <a:t>Jossey</a:t>
            </a:r>
            <a:r>
              <a:rPr lang="de-DE" sz="1200"/>
              <a:t>-Bass.</a:t>
            </a:r>
          </a:p>
        </p:txBody>
      </p:sp>
      <p:sp>
        <p:nvSpPr>
          <p:cNvPr id="4" name="Foliennummernplatzhalter 3"/>
          <p:cNvSpPr>
            <a:spLocks noGrp="1"/>
          </p:cNvSpPr>
          <p:nvPr>
            <p:ph type="sldNum" sz="quarter" idx="10"/>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4085681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38</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39</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40</a:t>
            </a:fld>
            <a:endParaRPr lang="de-DE"/>
          </a:p>
        </p:txBody>
      </p:sp>
    </p:spTree>
    <p:extLst>
      <p:ext uri="{BB962C8B-B14F-4D97-AF65-F5344CB8AC3E}">
        <p14:creationId xmlns:p14="http://schemas.microsoft.com/office/powerpoint/2010/main" val="1444534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41</a:t>
            </a:fld>
            <a:endParaRPr lang="de-DE"/>
          </a:p>
        </p:txBody>
      </p:sp>
    </p:spTree>
    <p:extLst>
      <p:ext uri="{BB962C8B-B14F-4D97-AF65-F5344CB8AC3E}">
        <p14:creationId xmlns:p14="http://schemas.microsoft.com/office/powerpoint/2010/main" val="1286556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42</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1"/>
              <a:t>11 </a:t>
            </a:r>
            <a:r>
              <a:rPr lang="de-DE" sz="1200" b="1" err="1"/>
              <a:t>Principles</a:t>
            </a:r>
            <a:r>
              <a:rPr lang="de-DE" sz="1200" b="1"/>
              <a:t> </a:t>
            </a:r>
            <a:r>
              <a:rPr lang="de-DE" sz="1200" b="1" err="1"/>
              <a:t>of</a:t>
            </a:r>
            <a:r>
              <a:rPr lang="de-DE" sz="1200" b="1"/>
              <a:t> </a:t>
            </a:r>
            <a:r>
              <a:rPr lang="de-DE" sz="1200" b="1" err="1"/>
              <a:t>effective</a:t>
            </a:r>
            <a:r>
              <a:rPr lang="de-DE" sz="1200" b="1"/>
              <a:t> </a:t>
            </a:r>
            <a:r>
              <a:rPr lang="de-DE" sz="1200" b="1" err="1"/>
              <a:t>governance</a:t>
            </a:r>
            <a:r>
              <a:rPr lang="de-DE" sz="1200" b="1"/>
              <a:t> </a:t>
            </a:r>
            <a:r>
              <a:rPr lang="de-DE" sz="1200" b="1" err="1"/>
              <a:t>for</a:t>
            </a:r>
            <a:r>
              <a:rPr lang="de-DE" sz="1200" b="1"/>
              <a:t> </a:t>
            </a:r>
            <a:r>
              <a:rPr lang="de-DE" sz="1200" b="1" err="1"/>
              <a:t>sustainable</a:t>
            </a:r>
            <a:r>
              <a:rPr lang="de-DE" sz="1200" b="1"/>
              <a:t> </a:t>
            </a:r>
            <a:r>
              <a:rPr lang="de-DE" sz="1200" b="1" err="1"/>
              <a:t>development</a:t>
            </a:r>
            <a:r>
              <a:rPr lang="de-DE" sz="1200" b="1"/>
              <a:t>:</a:t>
            </a:r>
            <a:endParaRPr lang="de-DE" sz="1200" b="1" kern="1200">
              <a:solidFill>
                <a:schemeClr val="tx1"/>
              </a:solidFill>
              <a:effectLst/>
              <a:latin typeface="+mn-lt"/>
              <a:ea typeface="+mn-ea"/>
              <a:cs typeface="+mn-cs"/>
            </a:endParaRPr>
          </a:p>
          <a:p>
            <a:pPr marL="0" indent="0">
              <a:buNone/>
            </a:pPr>
            <a:endParaRPr lang="de-DE" sz="1200" b="1" kern="1200">
              <a:solidFill>
                <a:schemeClr val="tx1"/>
              </a:solidFill>
              <a:effectLst/>
              <a:latin typeface="+mn-lt"/>
              <a:ea typeface="+mn-ea"/>
              <a:cs typeface="+mn-cs"/>
            </a:endParaRPr>
          </a:p>
          <a:p>
            <a:r>
              <a:rPr lang="de-DE" sz="1200" kern="1200">
                <a:solidFill>
                  <a:schemeClr val="tx1"/>
                </a:solidFill>
                <a:effectLst/>
                <a:latin typeface="+mn-lt"/>
                <a:ea typeface="+mn-ea"/>
                <a:cs typeface="+mn-cs"/>
              </a:rPr>
              <a:t>In 2018,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UN </a:t>
            </a:r>
            <a:r>
              <a:rPr lang="de-DE" sz="1200" kern="1200" err="1">
                <a:solidFill>
                  <a:schemeClr val="tx1"/>
                </a:solidFill>
                <a:effectLst/>
                <a:latin typeface="+mn-lt"/>
                <a:ea typeface="+mn-ea"/>
                <a:cs typeface="+mn-cs"/>
              </a:rPr>
              <a:t>Economic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and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Social</a:t>
            </a:r>
            <a:r>
              <a:rPr lang="de-DE" sz="1200" kern="1200">
                <a:solidFill>
                  <a:schemeClr val="tx1"/>
                </a:solidFill>
                <a:effectLst/>
                <a:latin typeface="+mn-lt"/>
                <a:ea typeface="+mn-ea"/>
                <a:cs typeface="+mn-cs"/>
              </a:rPr>
              <a:t> Council </a:t>
            </a:r>
            <a:r>
              <a:rPr lang="de-DE" sz="1200" kern="1200" err="1">
                <a:solidFill>
                  <a:schemeClr val="tx1"/>
                </a:solidFill>
                <a:effectLst/>
                <a:latin typeface="+mn-lt"/>
                <a:ea typeface="+mn-ea"/>
                <a:cs typeface="+mn-cs"/>
              </a:rPr>
              <a:t>endorsed</a:t>
            </a:r>
            <a:r>
              <a:rPr lang="de-DE" sz="1200" kern="1200">
                <a:solidFill>
                  <a:schemeClr val="tx1"/>
                </a:solidFill>
                <a:effectLst/>
                <a:latin typeface="+mn-lt"/>
                <a:ea typeface="+mn-ea"/>
                <a:cs typeface="+mn-cs"/>
              </a:rPr>
              <a:t> 11 </a:t>
            </a:r>
            <a:r>
              <a:rPr lang="de-DE" sz="1200" kern="1200" err="1">
                <a:solidFill>
                  <a:schemeClr val="tx1"/>
                </a:solidFill>
                <a:effectLst/>
                <a:latin typeface="+mn-lt"/>
                <a:ea typeface="+mn-ea"/>
                <a:cs typeface="+mn-cs"/>
              </a:rPr>
              <a:t>principles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effective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sustainable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development</a:t>
            </a:r>
            <a:r>
              <a:rPr lang="de-DE" sz="1200" kern="1200">
                <a:solidFill>
                  <a:schemeClr val="tx1"/>
                </a:solidFill>
                <a:effectLst/>
                <a:latin typeface="+mn-lt"/>
                <a:ea typeface="+mn-ea"/>
                <a:cs typeface="+mn-cs"/>
              </a:rPr>
              <a:t>. These </a:t>
            </a:r>
            <a:r>
              <a:rPr lang="de-DE" sz="1200" kern="1200" err="1">
                <a:solidFill>
                  <a:schemeClr val="tx1"/>
                </a:solidFill>
                <a:effectLst/>
                <a:latin typeface="+mn-lt"/>
                <a:ea typeface="+mn-ea"/>
                <a:cs typeface="+mn-cs"/>
              </a:rPr>
              <a:t>principles</a:t>
            </a:r>
            <a:r>
              <a:rPr lang="de-DE" sz="1200" kern="1200">
                <a:solidFill>
                  <a:schemeClr val="tx1"/>
                </a:solidFill>
                <a:effectLst/>
                <a:latin typeface="+mn-lt"/>
                <a:ea typeface="+mn-ea"/>
                <a:cs typeface="+mn-cs"/>
              </a:rPr>
              <a:t> also </a:t>
            </a:r>
            <a:r>
              <a:rPr lang="de-DE" sz="1200" kern="1200" err="1">
                <a:solidFill>
                  <a:schemeClr val="tx1"/>
                </a:solidFill>
                <a:effectLst/>
                <a:latin typeface="+mn-lt"/>
                <a:ea typeface="+mn-ea"/>
                <a:cs typeface="+mn-cs"/>
              </a:rPr>
              <a:t>provide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practical</a:t>
            </a:r>
            <a:r>
              <a:rPr lang="de-DE" sz="1200" kern="1200">
                <a:solidFill>
                  <a:schemeClr val="tx1"/>
                </a:solidFill>
                <a:effectLst/>
                <a:latin typeface="+mn-lt"/>
                <a:ea typeface="+mn-ea"/>
                <a:cs typeface="+mn-cs"/>
              </a:rPr>
              <a:t>, expert </a:t>
            </a:r>
            <a:r>
              <a:rPr lang="de-DE" sz="1200" kern="1200" err="1">
                <a:solidFill>
                  <a:schemeClr val="tx1"/>
                </a:solidFill>
                <a:effectLst/>
                <a:latin typeface="+mn-lt"/>
                <a:ea typeface="+mn-ea"/>
                <a:cs typeface="+mn-cs"/>
              </a:rPr>
              <a:t>guidance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institutions</a:t>
            </a:r>
            <a:r>
              <a:rPr lang="de-DE" sz="1200" kern="1200">
                <a:solidFill>
                  <a:schemeClr val="tx1"/>
                </a:solidFill>
                <a:effectLst/>
                <a:latin typeface="+mn-lt"/>
                <a:ea typeface="+mn-ea"/>
                <a:cs typeface="+mn-cs"/>
              </a:rPr>
              <a:t> on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dimension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accountability</a:t>
            </a:r>
            <a:r>
              <a:rPr lang="de-DE" sz="1200" kern="1200">
                <a:solidFill>
                  <a:schemeClr val="tx1"/>
                </a:solidFill>
                <a:effectLst/>
                <a:latin typeface="+mn-lt"/>
                <a:ea typeface="+mn-ea"/>
                <a:cs typeface="+mn-cs"/>
              </a:rPr>
              <a:t>. The 11 </a:t>
            </a:r>
            <a:r>
              <a:rPr lang="de-DE" sz="1200" kern="1200" err="1">
                <a:solidFill>
                  <a:schemeClr val="tx1"/>
                </a:solidFill>
                <a:effectLst/>
                <a:latin typeface="+mn-lt"/>
                <a:ea typeface="+mn-ea"/>
                <a:cs typeface="+mn-cs"/>
              </a:rPr>
              <a:t>principles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follows</a:t>
            </a:r>
            <a:r>
              <a:rPr lang="de-DE" sz="1200" kern="1200">
                <a:solidFill>
                  <a:schemeClr val="tx1"/>
                </a:solidFill>
                <a:effectLst/>
                <a:latin typeface="+mn-lt"/>
                <a:ea typeface="+mn-ea"/>
                <a:cs typeface="+mn-cs"/>
              </a:rPr>
              <a:t>:</a:t>
            </a:r>
            <a:endParaRPr lang="de-DE" sz="1200" b="1" kern="1200">
              <a:solidFill>
                <a:schemeClr val="tx1"/>
              </a:solidFill>
              <a:effectLst/>
              <a:latin typeface="+mn-lt"/>
              <a:ea typeface="+mn-ea"/>
              <a:cs typeface="+mn-cs"/>
            </a:endParaRPr>
          </a:p>
          <a:p>
            <a:pPr marL="228600" indent="-228600">
              <a:buAutoNum type="arabicPeriod"/>
            </a:pPr>
            <a:r>
              <a:rPr lang="de-DE" sz="1200" b="1" kern="1200">
                <a:solidFill>
                  <a:schemeClr val="tx1"/>
                </a:solidFill>
                <a:effectLst/>
                <a:latin typeface="+mn-lt"/>
                <a:ea typeface="+mn-ea"/>
                <a:cs typeface="+mn-cs"/>
              </a:rPr>
              <a:t>Competence: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perform </a:t>
            </a:r>
            <a:r>
              <a:rPr lang="de-DE" sz="1200" kern="1200" err="1">
                <a:solidFill>
                  <a:schemeClr val="tx1"/>
                </a:solidFill>
                <a:effectLst/>
                <a:latin typeface="+mn-lt"/>
                <a:ea typeface="+mn-ea"/>
                <a:cs typeface="+mn-cs"/>
              </a:rPr>
              <a:t>their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functions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effectively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institutions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have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sufficient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expertise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resources</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tools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deal </a:t>
            </a:r>
            <a:r>
              <a:rPr lang="de-DE" sz="1200" kern="1200" err="1">
                <a:solidFill>
                  <a:schemeClr val="tx1"/>
                </a:solidFill>
                <a:effectLst/>
                <a:latin typeface="+mn-lt"/>
                <a:ea typeface="+mn-ea"/>
                <a:cs typeface="+mn-cs"/>
              </a:rPr>
              <a:t>adequately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mandates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under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their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authority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operationalize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this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principle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promotion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 professional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sector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workforce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strategic</a:t>
            </a:r>
            <a:r>
              <a:rPr lang="de-DE" sz="1200" kern="1200">
                <a:solidFill>
                  <a:schemeClr val="tx1"/>
                </a:solidFill>
                <a:effectLst/>
                <a:latin typeface="+mn-lt"/>
                <a:ea typeface="+mn-ea"/>
                <a:cs typeface="+mn-cs"/>
              </a:rPr>
              <a:t> human </a:t>
            </a:r>
            <a:r>
              <a:rPr lang="de-DE" sz="1200" kern="1200" err="1">
                <a:solidFill>
                  <a:schemeClr val="tx1"/>
                </a:solidFill>
                <a:effectLst/>
                <a:latin typeface="+mn-lt"/>
                <a:ea typeface="+mn-ea"/>
                <a:cs typeface="+mn-cs"/>
              </a:rPr>
              <a:t>resources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management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leadership</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development</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training</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civil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servants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performance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management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results-based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management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financial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management</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control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efficient</a:t>
            </a:r>
            <a:r>
              <a:rPr lang="de-DE" sz="1200" kern="1200">
                <a:solidFill>
                  <a:schemeClr val="tx1"/>
                </a:solidFill>
                <a:effectLst/>
                <a:latin typeface="+mn-lt"/>
                <a:ea typeface="+mn-ea"/>
                <a:cs typeface="+mn-cs"/>
              </a:rPr>
              <a:t> and fair </a:t>
            </a:r>
            <a:r>
              <a:rPr lang="de-DE" sz="1200" kern="1200" err="1">
                <a:solidFill>
                  <a:schemeClr val="tx1"/>
                </a:solidFill>
                <a:effectLst/>
                <a:latin typeface="+mn-lt"/>
                <a:ea typeface="+mn-ea"/>
                <a:cs typeface="+mn-cs"/>
              </a:rPr>
              <a:t>revenue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administration</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investment</a:t>
            </a:r>
            <a:r>
              <a:rPr lang="de-DE" sz="1200" kern="1200">
                <a:solidFill>
                  <a:schemeClr val="tx1"/>
                </a:solidFill>
                <a:effectLst/>
                <a:latin typeface="+mn-lt"/>
                <a:ea typeface="+mn-ea"/>
                <a:cs typeface="+mn-cs"/>
              </a:rPr>
              <a:t> in e-government.</a:t>
            </a:r>
          </a:p>
          <a:p>
            <a:pPr marL="228600" indent="-228600">
              <a:buAutoNum type="arabicPeriod"/>
            </a:pPr>
            <a:r>
              <a:rPr lang="de-DE" sz="1200" b="1" kern="1200">
                <a:solidFill>
                  <a:schemeClr val="tx1"/>
                </a:solidFill>
                <a:effectLst/>
                <a:latin typeface="+mn-lt"/>
                <a:ea typeface="+mn-ea"/>
                <a:cs typeface="+mn-cs"/>
              </a:rPr>
              <a:t>Sound </a:t>
            </a:r>
            <a:r>
              <a:rPr lang="de-DE" sz="1200" b="1" kern="1200" err="1">
                <a:solidFill>
                  <a:schemeClr val="tx1"/>
                </a:solidFill>
                <a:effectLst/>
                <a:latin typeface="+mn-lt"/>
                <a:ea typeface="+mn-ea"/>
                <a:cs typeface="+mn-cs"/>
              </a:rPr>
              <a:t>policymaking</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achieve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their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intended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results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coherent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one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another</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founded</a:t>
            </a:r>
            <a:r>
              <a:rPr lang="de-DE" sz="1200" kern="1200">
                <a:solidFill>
                  <a:schemeClr val="tx1"/>
                </a:solidFill>
                <a:effectLst/>
                <a:latin typeface="+mn-lt"/>
                <a:ea typeface="+mn-ea"/>
                <a:cs typeface="+mn-cs"/>
              </a:rPr>
              <a:t> on </a:t>
            </a:r>
            <a:r>
              <a:rPr lang="de-DE" sz="1200" kern="1200" err="1">
                <a:solidFill>
                  <a:schemeClr val="tx1"/>
                </a:solidFill>
                <a:effectLst/>
                <a:latin typeface="+mn-lt"/>
                <a:ea typeface="+mn-ea"/>
                <a:cs typeface="+mn-cs"/>
              </a:rPr>
              <a:t>true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or</a:t>
            </a:r>
            <a:r>
              <a:rPr lang="de-DE" sz="1200" kern="1200">
                <a:solidFill>
                  <a:schemeClr val="tx1"/>
                </a:solidFill>
                <a:effectLst/>
                <a:latin typeface="+mn-lt"/>
                <a:ea typeface="+mn-ea"/>
                <a:cs typeface="+mn-cs"/>
              </a:rPr>
              <a:t> well-</a:t>
            </a:r>
            <a:r>
              <a:rPr lang="de-DE" sz="1200" kern="1200" err="1">
                <a:solidFill>
                  <a:schemeClr val="tx1"/>
                </a:solidFill>
                <a:effectLst/>
                <a:latin typeface="+mn-lt"/>
                <a:ea typeface="+mn-ea"/>
                <a:cs typeface="+mn-cs"/>
              </a:rPr>
              <a:t>established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grounds</a:t>
            </a:r>
            <a:r>
              <a:rPr lang="de-DE" sz="1200" kern="1200">
                <a:solidFill>
                  <a:schemeClr val="tx1"/>
                </a:solidFill>
                <a:effectLst/>
                <a:latin typeface="+mn-lt"/>
                <a:ea typeface="+mn-ea"/>
                <a:cs typeface="+mn-cs"/>
              </a:rPr>
              <a:t>, in </a:t>
            </a:r>
            <a:r>
              <a:rPr lang="de-DE" sz="1200" kern="1200" err="1">
                <a:solidFill>
                  <a:schemeClr val="tx1"/>
                </a:solidFill>
                <a:effectLst/>
                <a:latin typeface="+mn-lt"/>
                <a:ea typeface="+mn-ea"/>
                <a:cs typeface="+mn-cs"/>
              </a:rPr>
              <a:t>full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accordance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fact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reason</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good</a:t>
            </a:r>
            <a:r>
              <a:rPr lang="de-DE" sz="1200" kern="1200">
                <a:solidFill>
                  <a:schemeClr val="tx1"/>
                </a:solidFill>
                <a:effectLst/>
                <a:latin typeface="+mn-lt"/>
                <a:ea typeface="+mn-ea"/>
                <a:cs typeface="+mn-cs"/>
              </a:rPr>
              <a:t> sense.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planning</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foresight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regulatory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impact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analysis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promotion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coherent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policymaking</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strengthening</a:t>
            </a:r>
            <a:r>
              <a:rPr lang="de-DE" sz="1200" kern="1200">
                <a:solidFill>
                  <a:schemeClr val="tx1"/>
                </a:solidFill>
                <a:effectLst/>
                <a:latin typeface="+mn-lt"/>
                <a:ea typeface="+mn-ea"/>
                <a:cs typeface="+mn-cs"/>
              </a:rPr>
              <a:t> national </a:t>
            </a:r>
            <a:r>
              <a:rPr lang="de-DE" sz="1200" kern="1200" err="1">
                <a:solidFill>
                  <a:schemeClr val="tx1"/>
                </a:solidFill>
                <a:effectLst/>
                <a:latin typeface="+mn-lt"/>
                <a:ea typeface="+mn-ea"/>
                <a:cs typeface="+mn-cs"/>
              </a:rPr>
              <a:t>statistical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systems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monitoring</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evaluation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systems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science-policy</a:t>
            </a:r>
            <a:r>
              <a:rPr lang="de-DE" sz="1200" kern="1200">
                <a:solidFill>
                  <a:schemeClr val="tx1"/>
                </a:solidFill>
                <a:effectLst/>
                <a:latin typeface="+mn-lt"/>
                <a:ea typeface="+mn-ea"/>
                <a:cs typeface="+mn-cs"/>
              </a:rPr>
              <a:t> interface, </a:t>
            </a:r>
            <a:r>
              <a:rPr lang="de-DE" sz="1200" kern="1200" err="1">
                <a:solidFill>
                  <a:schemeClr val="tx1"/>
                </a:solidFill>
                <a:effectLst/>
                <a:latin typeface="+mn-lt"/>
                <a:ea typeface="+mn-ea"/>
                <a:cs typeface="+mn-cs"/>
              </a:rPr>
              <a:t>risk</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management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frameworks</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data</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sharing</a:t>
            </a:r>
            <a:r>
              <a:rPr lang="de-DE" sz="1200" kern="1200">
                <a:solidFill>
                  <a:schemeClr val="tx1"/>
                </a:solidFill>
                <a:effectLst/>
                <a:latin typeface="+mn-lt"/>
                <a:ea typeface="+mn-ea"/>
                <a:cs typeface="+mn-cs"/>
              </a:rPr>
              <a:t>.</a:t>
            </a:r>
          </a:p>
          <a:p>
            <a:pPr marL="228600" indent="-228600">
              <a:buAutoNum type="arabicPeriod"/>
            </a:pPr>
            <a:r>
              <a:rPr lang="de-DE" sz="1200" b="1" kern="1200" err="1">
                <a:solidFill>
                  <a:schemeClr val="tx1"/>
                </a:solidFill>
                <a:effectLst/>
                <a:latin typeface="+mn-lt"/>
                <a:ea typeface="+mn-ea"/>
                <a:cs typeface="+mn-cs"/>
              </a:rPr>
              <a:t>Collaboration</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address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problems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interest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institutions</a:t>
            </a:r>
            <a:r>
              <a:rPr lang="de-DE" sz="1200" kern="1200">
                <a:solidFill>
                  <a:schemeClr val="tx1"/>
                </a:solidFill>
                <a:effectLst/>
                <a:latin typeface="+mn-lt"/>
                <a:ea typeface="+mn-ea"/>
                <a:cs typeface="+mn-cs"/>
              </a:rPr>
              <a:t> at all </a:t>
            </a:r>
            <a:r>
              <a:rPr lang="de-DE" sz="1200" kern="1200" err="1">
                <a:solidFill>
                  <a:schemeClr val="tx1"/>
                </a:solidFill>
                <a:effectLst/>
                <a:latin typeface="+mn-lt"/>
                <a:ea typeface="+mn-ea"/>
                <a:cs typeface="+mn-cs"/>
              </a:rPr>
              <a:t>levels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and in all </a:t>
            </a:r>
            <a:r>
              <a:rPr lang="de-DE" sz="1200" kern="1200" err="1">
                <a:solidFill>
                  <a:schemeClr val="tx1"/>
                </a:solidFill>
                <a:effectLst/>
                <a:latin typeface="+mn-lt"/>
                <a:ea typeface="+mn-ea"/>
                <a:cs typeface="+mn-cs"/>
              </a:rPr>
              <a:t>sectors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should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work</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together</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jointly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non-State </a:t>
            </a:r>
            <a:r>
              <a:rPr lang="de-DE" sz="1200" kern="1200" err="1">
                <a:solidFill>
                  <a:schemeClr val="tx1"/>
                </a:solidFill>
                <a:effectLst/>
                <a:latin typeface="+mn-lt"/>
                <a:ea typeface="+mn-ea"/>
                <a:cs typeface="+mn-cs"/>
              </a:rPr>
              <a:t>actors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towards</a:t>
            </a:r>
            <a:r>
              <a:rPr lang="de-DE" sz="1200" kern="1200">
                <a:solidFill>
                  <a:schemeClr val="tx1"/>
                </a:solidFill>
                <a:effectLst/>
                <a:latin typeface="+mn-lt"/>
                <a:ea typeface="+mn-ea"/>
                <a:cs typeface="+mn-cs"/>
              </a:rPr>
              <a:t> the same end, </a:t>
            </a:r>
            <a:r>
              <a:rPr lang="de-DE" sz="1200" kern="1200" err="1">
                <a:solidFill>
                  <a:schemeClr val="tx1"/>
                </a:solidFill>
                <a:effectLst/>
                <a:latin typeface="+mn-lt"/>
                <a:ea typeface="+mn-ea"/>
                <a:cs typeface="+mn-cs"/>
              </a:rPr>
              <a:t>purpose</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effect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centre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coordination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under</a:t>
            </a:r>
            <a:r>
              <a:rPr lang="de-DE" sz="1200" kern="1200">
                <a:solidFill>
                  <a:schemeClr val="tx1"/>
                </a:solidFill>
                <a:effectLst/>
                <a:latin typeface="+mn-lt"/>
                <a:ea typeface="+mn-ea"/>
                <a:cs typeface="+mn-cs"/>
              </a:rPr>
              <a:t> the Head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State </a:t>
            </a:r>
            <a:r>
              <a:rPr lang="de-DE" sz="1200" kern="1200" err="1">
                <a:solidFill>
                  <a:schemeClr val="tx1"/>
                </a:solidFill>
                <a:effectLst/>
                <a:latin typeface="+mn-lt"/>
                <a:ea typeface="+mn-ea"/>
                <a:cs typeface="+mn-cs"/>
              </a:rPr>
              <a:t>or</a:t>
            </a:r>
            <a:r>
              <a:rPr lang="de-DE" sz="1200" kern="1200">
                <a:solidFill>
                  <a:schemeClr val="tx1"/>
                </a:solidFill>
                <a:effectLst/>
                <a:latin typeface="+mn-lt"/>
                <a:ea typeface="+mn-ea"/>
                <a:cs typeface="+mn-cs"/>
              </a:rPr>
              <a:t> Government, </a:t>
            </a:r>
            <a:r>
              <a:rPr lang="de-DE" sz="1200" kern="1200" err="1">
                <a:solidFill>
                  <a:schemeClr val="tx1"/>
                </a:solidFill>
                <a:effectLst/>
                <a:latin typeface="+mn-lt"/>
                <a:ea typeface="+mn-ea"/>
                <a:cs typeface="+mn-cs"/>
              </a:rPr>
              <a:t>collaboration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coordination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integration</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dialogue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across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levels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functional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raising</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awareness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Sustainable</a:t>
            </a:r>
            <a:r>
              <a:rPr lang="de-DE" sz="1200" kern="1200">
                <a:solidFill>
                  <a:schemeClr val="tx1"/>
                </a:solidFill>
                <a:effectLst/>
                <a:latin typeface="+mn-lt"/>
                <a:ea typeface="+mn-ea"/>
                <a:cs typeface="+mn-cs"/>
              </a:rPr>
              <a:t> Development Goals, network-</a:t>
            </a:r>
            <a:r>
              <a:rPr lang="de-DE" sz="1200" kern="1200" err="1">
                <a:solidFill>
                  <a:schemeClr val="tx1"/>
                </a:solidFill>
                <a:effectLst/>
                <a:latin typeface="+mn-lt"/>
                <a:ea typeface="+mn-ea"/>
                <a:cs typeface="+mn-cs"/>
              </a:rPr>
              <a:t>based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governance</a:t>
            </a:r>
            <a:r>
              <a:rPr lang="de-DE" sz="1200" kern="1200">
                <a:solidFill>
                  <a:schemeClr val="tx1"/>
                </a:solidFill>
                <a:effectLst/>
                <a:latin typeface="+mn-lt"/>
                <a:ea typeface="+mn-ea"/>
                <a:cs typeface="+mn-cs"/>
              </a:rPr>
              <a:t> and multi-</a:t>
            </a:r>
            <a:r>
              <a:rPr lang="de-DE" sz="1200" kern="1200" err="1">
                <a:solidFill>
                  <a:schemeClr val="tx1"/>
                </a:solidFill>
                <a:effectLst/>
                <a:latin typeface="+mn-lt"/>
                <a:ea typeface="+mn-ea"/>
                <a:cs typeface="+mn-cs"/>
              </a:rPr>
              <a:t>stakeholder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partnerships</a:t>
            </a:r>
            <a:r>
              <a:rPr lang="de-DE" sz="1200" kern="1200">
                <a:solidFill>
                  <a:schemeClr val="tx1"/>
                </a:solidFill>
                <a:effectLst/>
                <a:latin typeface="+mn-lt"/>
                <a:ea typeface="+mn-ea"/>
                <a:cs typeface="+mn-cs"/>
              </a:rPr>
              <a:t>.</a:t>
            </a:r>
          </a:p>
          <a:p>
            <a:pPr marL="228600" indent="-228600">
              <a:buAutoNum type="arabicPeriod"/>
            </a:pPr>
            <a:r>
              <a:rPr lang="de-DE" sz="1200" b="1" kern="1200">
                <a:solidFill>
                  <a:schemeClr val="tx1"/>
                </a:solidFill>
                <a:effectLst/>
                <a:latin typeface="+mn-lt"/>
                <a:ea typeface="+mn-ea"/>
                <a:cs typeface="+mn-cs"/>
              </a:rPr>
              <a:t>Integrity: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serve</a:t>
            </a:r>
            <a:r>
              <a:rPr lang="de-DE" sz="1200" kern="1200">
                <a:solidFill>
                  <a:schemeClr val="tx1"/>
                </a:solidFill>
                <a:effectLst/>
                <a:latin typeface="+mn-lt"/>
                <a:ea typeface="+mn-ea"/>
                <a:cs typeface="+mn-cs"/>
              </a:rPr>
              <a:t> in the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interest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civil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servants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discharge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their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official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duties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honestly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fairly</a:t>
            </a:r>
            <a:r>
              <a:rPr lang="de-DE" sz="1200" kern="1200">
                <a:solidFill>
                  <a:schemeClr val="tx1"/>
                </a:solidFill>
                <a:effectLst/>
                <a:latin typeface="+mn-lt"/>
                <a:ea typeface="+mn-ea"/>
                <a:cs typeface="+mn-cs"/>
              </a:rPr>
              <a:t> and in a </a:t>
            </a:r>
            <a:r>
              <a:rPr lang="de-DE" sz="1200" kern="1200" err="1">
                <a:solidFill>
                  <a:schemeClr val="tx1"/>
                </a:solidFill>
                <a:effectLst/>
                <a:latin typeface="+mn-lt"/>
                <a:ea typeface="+mn-ea"/>
                <a:cs typeface="+mn-cs"/>
              </a:rPr>
              <a:t>manner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consistent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soundness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moral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principle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promotion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anti-</a:t>
            </a:r>
            <a:r>
              <a:rPr lang="de-DE" sz="1200" kern="1200" err="1">
                <a:solidFill>
                  <a:schemeClr val="tx1"/>
                </a:solidFill>
                <a:effectLst/>
                <a:latin typeface="+mn-lt"/>
                <a:ea typeface="+mn-ea"/>
                <a:cs typeface="+mn-cs"/>
              </a:rPr>
              <a:t>corruption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practices</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bodies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codes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conduct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officials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competitive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procurement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elimination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bribery</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trading</a:t>
            </a:r>
            <a:r>
              <a:rPr lang="de-DE" sz="1200" kern="1200">
                <a:solidFill>
                  <a:schemeClr val="tx1"/>
                </a:solidFill>
                <a:effectLst/>
                <a:latin typeface="+mn-lt"/>
                <a:ea typeface="+mn-ea"/>
                <a:cs typeface="+mn-cs"/>
              </a:rPr>
              <a:t> in </a:t>
            </a:r>
            <a:r>
              <a:rPr lang="de-DE" sz="1200" kern="1200" err="1">
                <a:solidFill>
                  <a:schemeClr val="tx1"/>
                </a:solidFill>
                <a:effectLst/>
                <a:latin typeface="+mn-lt"/>
                <a:ea typeface="+mn-ea"/>
                <a:cs typeface="+mn-cs"/>
              </a:rPr>
              <a:t>influence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conflict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interest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whistle-blower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protection</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provision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adequate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remuneration</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equitable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pay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scales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servants</a:t>
            </a:r>
            <a:r>
              <a:rPr lang="de-DE" sz="1200" kern="1200">
                <a:solidFill>
                  <a:schemeClr val="tx1"/>
                </a:solidFill>
                <a:effectLst/>
                <a:latin typeface="+mn-lt"/>
                <a:ea typeface="+mn-ea"/>
                <a:cs typeface="+mn-cs"/>
              </a:rPr>
              <a:t>.</a:t>
            </a:r>
          </a:p>
          <a:p>
            <a:pPr marL="228600" indent="-228600">
              <a:buAutoNum type="arabicPeriod"/>
            </a:pPr>
            <a:r>
              <a:rPr lang="de-DE" sz="1200" b="1" kern="1200">
                <a:solidFill>
                  <a:schemeClr val="tx1"/>
                </a:solidFill>
                <a:effectLst/>
                <a:latin typeface="+mn-lt"/>
                <a:ea typeface="+mn-ea"/>
                <a:cs typeface="+mn-cs"/>
              </a:rPr>
              <a:t>Transparency: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ensure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accountability</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enable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scrutiny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institutions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a:t>
            </a:r>
            <a:r>
              <a:rPr lang="de-DE" sz="1200" kern="1200">
                <a:solidFill>
                  <a:schemeClr val="tx1"/>
                </a:solidFill>
                <a:effectLst/>
                <a:latin typeface="+mn-lt"/>
                <a:ea typeface="+mn-ea"/>
                <a:cs typeface="+mn-cs"/>
              </a:rPr>
              <a:t> open and </a:t>
            </a:r>
            <a:r>
              <a:rPr lang="de-DE" sz="1200" kern="1200" err="1">
                <a:solidFill>
                  <a:schemeClr val="tx1"/>
                </a:solidFill>
                <a:effectLst/>
                <a:latin typeface="+mn-lt"/>
                <a:ea typeface="+mn-ea"/>
                <a:cs typeface="+mn-cs"/>
              </a:rPr>
              <a:t>candid</a:t>
            </a:r>
            <a:r>
              <a:rPr lang="de-DE" sz="1200" kern="1200">
                <a:solidFill>
                  <a:schemeClr val="tx1"/>
                </a:solidFill>
                <a:effectLst/>
                <a:latin typeface="+mn-lt"/>
                <a:ea typeface="+mn-ea"/>
                <a:cs typeface="+mn-cs"/>
              </a:rPr>
              <a:t> in the </a:t>
            </a:r>
            <a:r>
              <a:rPr lang="de-DE" sz="1200" kern="1200" err="1">
                <a:solidFill>
                  <a:schemeClr val="tx1"/>
                </a:solidFill>
                <a:effectLst/>
                <a:latin typeface="+mn-lt"/>
                <a:ea typeface="+mn-ea"/>
                <a:cs typeface="+mn-cs"/>
              </a:rPr>
              <a:t>execution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their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functions</a:t>
            </a:r>
            <a:r>
              <a:rPr lang="de-DE" sz="1200" kern="1200">
                <a:solidFill>
                  <a:schemeClr val="tx1"/>
                </a:solidFill>
                <a:effectLst/>
                <a:latin typeface="+mn-lt"/>
                <a:ea typeface="+mn-ea"/>
                <a:cs typeface="+mn-cs"/>
              </a:rPr>
              <a:t> and promote </a:t>
            </a:r>
            <a:r>
              <a:rPr lang="de-DE" sz="1200" kern="1200" err="1">
                <a:solidFill>
                  <a:schemeClr val="tx1"/>
                </a:solidFill>
                <a:effectLst/>
                <a:latin typeface="+mn-lt"/>
                <a:ea typeface="+mn-ea"/>
                <a:cs typeface="+mn-cs"/>
              </a:rPr>
              <a:t>access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information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subject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specific</a:t>
            </a:r>
            <a:r>
              <a:rPr lang="de-DE" sz="1200" kern="1200">
                <a:solidFill>
                  <a:schemeClr val="tx1"/>
                </a:solidFill>
                <a:effectLst/>
                <a:latin typeface="+mn-lt"/>
                <a:ea typeface="+mn-ea"/>
                <a:cs typeface="+mn-cs"/>
              </a:rPr>
              <a:t> and limited </a:t>
            </a:r>
            <a:r>
              <a:rPr lang="de-DE" sz="1200" kern="1200" err="1">
                <a:solidFill>
                  <a:schemeClr val="tx1"/>
                </a:solidFill>
                <a:effectLst/>
                <a:latin typeface="+mn-lt"/>
                <a:ea typeface="+mn-ea"/>
                <a:cs typeface="+mn-cs"/>
              </a:rPr>
              <a:t>exceptions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provided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law</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proactive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disclosure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information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budget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transparency</a:t>
            </a:r>
            <a:r>
              <a:rPr lang="de-DE" sz="1200" kern="1200">
                <a:solidFill>
                  <a:schemeClr val="tx1"/>
                </a:solidFill>
                <a:effectLst/>
                <a:latin typeface="+mn-lt"/>
                <a:ea typeface="+mn-ea"/>
                <a:cs typeface="+mn-cs"/>
              </a:rPr>
              <a:t>, open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data</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registries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beneficial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ownership</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lobby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registries</a:t>
            </a:r>
            <a:r>
              <a:rPr lang="de-DE" sz="1200" kern="1200">
                <a:solidFill>
                  <a:schemeClr val="tx1"/>
                </a:solidFill>
                <a:effectLst/>
                <a:latin typeface="+mn-lt"/>
                <a:ea typeface="+mn-ea"/>
                <a:cs typeface="+mn-cs"/>
              </a:rPr>
              <a:t>.</a:t>
            </a:r>
          </a:p>
          <a:p>
            <a:pPr marL="228600" indent="-228600">
              <a:buAutoNum type="arabicPeriod"/>
            </a:pPr>
            <a:r>
              <a:rPr lang="de-DE" sz="1200" b="1" kern="1200">
                <a:solidFill>
                  <a:schemeClr val="tx1"/>
                </a:solidFill>
                <a:effectLst/>
                <a:latin typeface="+mn-lt"/>
                <a:ea typeface="+mn-ea"/>
                <a:cs typeface="+mn-cs"/>
              </a:rPr>
              <a:t>Independent </a:t>
            </a:r>
            <a:r>
              <a:rPr lang="de-DE" sz="1200" b="1" kern="1200" err="1">
                <a:solidFill>
                  <a:schemeClr val="tx1"/>
                </a:solidFill>
                <a:effectLst/>
                <a:latin typeface="+mn-lt"/>
                <a:ea typeface="+mn-ea"/>
                <a:cs typeface="+mn-cs"/>
              </a:rPr>
              <a:t>oversight</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retain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trust</a:t>
            </a:r>
            <a:r>
              <a:rPr lang="de-DE" sz="1200" kern="1200">
                <a:solidFill>
                  <a:schemeClr val="tx1"/>
                </a:solidFill>
                <a:effectLst/>
                <a:latin typeface="+mn-lt"/>
                <a:ea typeface="+mn-ea"/>
                <a:cs typeface="+mn-cs"/>
              </a:rPr>
              <a:t> in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oversight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agencies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according</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strictly</a:t>
            </a:r>
            <a:r>
              <a:rPr lang="de-DE" sz="1200" kern="1200">
                <a:solidFill>
                  <a:schemeClr val="tx1"/>
                </a:solidFill>
                <a:effectLst/>
                <a:latin typeface="+mn-lt"/>
                <a:ea typeface="+mn-ea"/>
                <a:cs typeface="+mn-cs"/>
              </a:rPr>
              <a:t> professional </a:t>
            </a:r>
            <a:r>
              <a:rPr lang="de-DE" sz="1200" kern="1200" err="1">
                <a:solidFill>
                  <a:schemeClr val="tx1"/>
                </a:solidFill>
                <a:effectLst/>
                <a:latin typeface="+mn-lt"/>
                <a:ea typeface="+mn-ea"/>
                <a:cs typeface="+mn-cs"/>
              </a:rPr>
              <a:t>considerations</a:t>
            </a:r>
            <a:r>
              <a:rPr lang="de-DE" sz="1200" kern="1200">
                <a:solidFill>
                  <a:schemeClr val="tx1"/>
                </a:solidFill>
                <a:effectLst/>
                <a:latin typeface="+mn-lt"/>
                <a:ea typeface="+mn-ea"/>
                <a:cs typeface="+mn-cs"/>
              </a:rPr>
              <a:t> and apart </a:t>
            </a:r>
            <a:r>
              <a:rPr lang="de-DE" sz="1200" kern="1200" err="1">
                <a:solidFill>
                  <a:schemeClr val="tx1"/>
                </a:solidFill>
                <a:effectLst/>
                <a:latin typeface="+mn-lt"/>
                <a:ea typeface="+mn-ea"/>
                <a:cs typeface="+mn-cs"/>
              </a:rPr>
              <a:t>from</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unaffected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others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promotion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independence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regulatory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agencies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arrangements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review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administrative </a:t>
            </a:r>
            <a:r>
              <a:rPr lang="de-DE" sz="1200" kern="1200" err="1">
                <a:solidFill>
                  <a:schemeClr val="tx1"/>
                </a:solidFill>
                <a:effectLst/>
                <a:latin typeface="+mn-lt"/>
                <a:ea typeface="+mn-ea"/>
                <a:cs typeface="+mn-cs"/>
              </a:rPr>
              <a:t>decisions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courts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other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bodies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independent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audit</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respect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legality</a:t>
            </a:r>
            <a:r>
              <a:rPr lang="de-DE" sz="1200" kern="1200">
                <a:solidFill>
                  <a:schemeClr val="tx1"/>
                </a:solidFill>
                <a:effectLst/>
                <a:latin typeface="+mn-lt"/>
                <a:ea typeface="+mn-ea"/>
                <a:cs typeface="+mn-cs"/>
              </a:rPr>
              <a:t>.</a:t>
            </a:r>
          </a:p>
          <a:p>
            <a:pPr marL="228600" indent="-228600">
              <a:buAutoNum type="arabicPeriod"/>
            </a:pPr>
            <a:r>
              <a:rPr lang="de-DE" sz="1200" b="1" kern="1200" err="1">
                <a:solidFill>
                  <a:schemeClr val="tx1"/>
                </a:solidFill>
                <a:effectLst/>
                <a:latin typeface="+mn-lt"/>
                <a:ea typeface="+mn-ea"/>
                <a:cs typeface="+mn-cs"/>
              </a:rPr>
              <a:t>Leaving</a:t>
            </a:r>
            <a:r>
              <a:rPr lang="de-DE" sz="1200" b="1" kern="1200">
                <a:solidFill>
                  <a:schemeClr val="tx1"/>
                </a:solidFill>
                <a:effectLst/>
                <a:latin typeface="+mn-lt"/>
                <a:ea typeface="+mn-ea"/>
                <a:cs typeface="+mn-cs"/>
              </a:rPr>
              <a:t> </a:t>
            </a:r>
            <a:r>
              <a:rPr lang="de-DE" sz="1200" b="1" kern="1200" err="1">
                <a:solidFill>
                  <a:schemeClr val="tx1"/>
                </a:solidFill>
                <a:effectLst/>
                <a:latin typeface="+mn-lt"/>
                <a:ea typeface="+mn-ea"/>
                <a:cs typeface="+mn-cs"/>
              </a:rPr>
              <a:t>no</a:t>
            </a:r>
            <a:r>
              <a:rPr lang="de-DE" sz="1200" b="1" kern="1200">
                <a:solidFill>
                  <a:schemeClr val="tx1"/>
                </a:solidFill>
                <a:effectLst/>
                <a:latin typeface="+mn-lt"/>
                <a:ea typeface="+mn-ea"/>
                <a:cs typeface="+mn-cs"/>
              </a:rPr>
              <a:t> </a:t>
            </a:r>
            <a:r>
              <a:rPr lang="de-DE" sz="1200" b="1" kern="1200" err="1">
                <a:solidFill>
                  <a:schemeClr val="tx1"/>
                </a:solidFill>
                <a:effectLst/>
                <a:latin typeface="+mn-lt"/>
                <a:ea typeface="+mn-ea"/>
                <a:cs typeface="+mn-cs"/>
              </a:rPr>
              <a:t>one</a:t>
            </a:r>
            <a:r>
              <a:rPr lang="de-DE" sz="1200" b="1" kern="1200">
                <a:solidFill>
                  <a:schemeClr val="tx1"/>
                </a:solidFill>
                <a:effectLst/>
                <a:latin typeface="+mn-lt"/>
                <a:ea typeface="+mn-ea"/>
                <a:cs typeface="+mn-cs"/>
              </a:rPr>
              <a:t> </a:t>
            </a:r>
            <a:r>
              <a:rPr lang="de-DE" sz="1200" b="1" kern="1200" err="1">
                <a:solidFill>
                  <a:schemeClr val="tx1"/>
                </a:solidFill>
                <a:effectLst/>
                <a:latin typeface="+mn-lt"/>
                <a:ea typeface="+mn-ea"/>
                <a:cs typeface="+mn-cs"/>
              </a:rPr>
              <a:t>behind</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ensure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that</a:t>
            </a:r>
            <a:r>
              <a:rPr lang="de-DE" sz="1200" kern="1200">
                <a:solidFill>
                  <a:schemeClr val="tx1"/>
                </a:solidFill>
                <a:effectLst/>
                <a:latin typeface="+mn-lt"/>
                <a:ea typeface="+mn-ea"/>
                <a:cs typeface="+mn-cs"/>
              </a:rPr>
              <a:t> all human </a:t>
            </a:r>
            <a:r>
              <a:rPr lang="de-DE" sz="1200" kern="1200" err="1">
                <a:solidFill>
                  <a:schemeClr val="tx1"/>
                </a:solidFill>
                <a:effectLst/>
                <a:latin typeface="+mn-lt"/>
                <a:ea typeface="+mn-ea"/>
                <a:cs typeface="+mn-cs"/>
              </a:rPr>
              <a:t>beings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can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fulfil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their</a:t>
            </a:r>
            <a:r>
              <a:rPr lang="de-DE" sz="1200" kern="1200">
                <a:solidFill>
                  <a:schemeClr val="tx1"/>
                </a:solidFill>
                <a:effectLst/>
                <a:latin typeface="+mn-lt"/>
                <a:ea typeface="+mn-ea"/>
                <a:cs typeface="+mn-cs"/>
              </a:rPr>
              <a:t> potential in </a:t>
            </a:r>
            <a:r>
              <a:rPr lang="de-DE" sz="1200" kern="1200" err="1">
                <a:solidFill>
                  <a:schemeClr val="tx1"/>
                </a:solidFill>
                <a:effectLst/>
                <a:latin typeface="+mn-lt"/>
                <a:ea typeface="+mn-ea"/>
                <a:cs typeface="+mn-cs"/>
              </a:rPr>
              <a:t>dignity</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equality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take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account</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needs</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aspirations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all </a:t>
            </a:r>
            <a:r>
              <a:rPr lang="de-DE" sz="1200" kern="1200" err="1">
                <a:solidFill>
                  <a:schemeClr val="tx1"/>
                </a:solidFill>
                <a:effectLst/>
                <a:latin typeface="+mn-lt"/>
                <a:ea typeface="+mn-ea"/>
                <a:cs typeface="+mn-cs"/>
              </a:rPr>
              <a:t>segments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society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including</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poorest</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most</a:t>
            </a:r>
            <a:r>
              <a:rPr lang="de-DE" sz="1200" kern="1200">
                <a:solidFill>
                  <a:schemeClr val="tx1"/>
                </a:solidFill>
                <a:effectLst/>
                <a:latin typeface="+mn-lt"/>
                <a:ea typeface="+mn-ea"/>
                <a:cs typeface="+mn-cs"/>
              </a:rPr>
              <a:t> vulnerable and </a:t>
            </a:r>
            <a:r>
              <a:rPr lang="de-DE" sz="1200" kern="1200" err="1">
                <a:solidFill>
                  <a:schemeClr val="tx1"/>
                </a:solidFill>
                <a:effectLst/>
                <a:latin typeface="+mn-lt"/>
                <a:ea typeface="+mn-ea"/>
                <a:cs typeface="+mn-cs"/>
              </a:rPr>
              <a:t>those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subject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discrimination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promotion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equitable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fiscal</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monetary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promotion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social </a:t>
            </a:r>
            <a:r>
              <a:rPr lang="de-DE" sz="1200" kern="1200" err="1">
                <a:solidFill>
                  <a:schemeClr val="tx1"/>
                </a:solidFill>
                <a:effectLst/>
                <a:latin typeface="+mn-lt"/>
                <a:ea typeface="+mn-ea"/>
                <a:cs typeface="+mn-cs"/>
              </a:rPr>
              <a:t>equity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data</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disaggregation</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systematic</a:t>
            </a:r>
            <a:r>
              <a:rPr lang="de-DE" sz="1200" kern="1200">
                <a:solidFill>
                  <a:schemeClr val="tx1"/>
                </a:solidFill>
                <a:effectLst/>
                <a:latin typeface="+mn-lt"/>
                <a:ea typeface="+mn-ea"/>
                <a:cs typeface="+mn-cs"/>
              </a:rPr>
              <a:t> follow-</a:t>
            </a:r>
            <a:r>
              <a:rPr lang="de-DE" sz="1200" kern="1200" err="1">
                <a:solidFill>
                  <a:schemeClr val="tx1"/>
                </a:solidFill>
                <a:effectLst/>
                <a:latin typeface="+mn-lt"/>
                <a:ea typeface="+mn-ea"/>
                <a:cs typeface="+mn-cs"/>
              </a:rPr>
              <a:t>up</a:t>
            </a:r>
            <a:r>
              <a:rPr lang="de-DE" sz="1200" kern="1200">
                <a:solidFill>
                  <a:schemeClr val="tx1"/>
                </a:solidFill>
                <a:effectLst/>
                <a:latin typeface="+mn-lt"/>
                <a:ea typeface="+mn-ea"/>
                <a:cs typeface="+mn-cs"/>
              </a:rPr>
              <a:t> and review.</a:t>
            </a:r>
          </a:p>
          <a:p>
            <a:pPr marL="228600" indent="-228600">
              <a:buAutoNum type="arabicPeriod"/>
            </a:pPr>
            <a:r>
              <a:rPr lang="de-DE" sz="1200" b="1" kern="1200">
                <a:solidFill>
                  <a:schemeClr val="tx1"/>
                </a:solidFill>
                <a:effectLst/>
                <a:latin typeface="+mn-lt"/>
                <a:ea typeface="+mn-ea"/>
                <a:cs typeface="+mn-cs"/>
              </a:rPr>
              <a:t>Non-</a:t>
            </a:r>
            <a:r>
              <a:rPr lang="de-DE" sz="1200" b="1" kern="1200" err="1">
                <a:solidFill>
                  <a:schemeClr val="tx1"/>
                </a:solidFill>
                <a:effectLst/>
                <a:latin typeface="+mn-lt"/>
                <a:ea typeface="+mn-ea"/>
                <a:cs typeface="+mn-cs"/>
              </a:rPr>
              <a:t>discrimination</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respect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protect</a:t>
            </a:r>
            <a:r>
              <a:rPr lang="de-DE" sz="1200" kern="1200">
                <a:solidFill>
                  <a:schemeClr val="tx1"/>
                </a:solidFill>
                <a:effectLst/>
                <a:latin typeface="+mn-lt"/>
                <a:ea typeface="+mn-ea"/>
                <a:cs typeface="+mn-cs"/>
              </a:rPr>
              <a:t> and promote human </a:t>
            </a:r>
            <a:r>
              <a:rPr lang="de-DE" sz="1200" kern="1200" err="1">
                <a:solidFill>
                  <a:schemeClr val="tx1"/>
                </a:solidFill>
                <a:effectLst/>
                <a:latin typeface="+mn-lt"/>
                <a:ea typeface="+mn-ea"/>
                <a:cs typeface="+mn-cs"/>
              </a:rPr>
              <a:t>rights</a:t>
            </a:r>
            <a:r>
              <a:rPr lang="de-DE" sz="1200" kern="1200">
                <a:solidFill>
                  <a:schemeClr val="tx1"/>
                </a:solidFill>
                <a:effectLst/>
                <a:latin typeface="+mn-lt"/>
                <a:ea typeface="+mn-ea"/>
                <a:cs typeface="+mn-cs"/>
              </a:rPr>
              <a:t> and fundamental </a:t>
            </a:r>
            <a:r>
              <a:rPr lang="de-DE" sz="1200" kern="1200" err="1">
                <a:solidFill>
                  <a:schemeClr val="tx1"/>
                </a:solidFill>
                <a:effectLst/>
                <a:latin typeface="+mn-lt"/>
                <a:ea typeface="+mn-ea"/>
                <a:cs typeface="+mn-cs"/>
              </a:rPr>
              <a:t>freedoms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all, </a:t>
            </a:r>
            <a:r>
              <a:rPr lang="de-DE" sz="1200" kern="1200" err="1">
                <a:solidFill>
                  <a:schemeClr val="tx1"/>
                </a:solidFill>
                <a:effectLst/>
                <a:latin typeface="+mn-lt"/>
                <a:ea typeface="+mn-ea"/>
                <a:cs typeface="+mn-cs"/>
              </a:rPr>
              <a:t>access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service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provided</a:t>
            </a:r>
            <a:r>
              <a:rPr lang="de-DE" sz="1200" kern="1200">
                <a:solidFill>
                  <a:schemeClr val="tx1"/>
                </a:solidFill>
                <a:effectLst/>
                <a:latin typeface="+mn-lt"/>
                <a:ea typeface="+mn-ea"/>
                <a:cs typeface="+mn-cs"/>
              </a:rPr>
              <a:t> on </a:t>
            </a:r>
            <a:r>
              <a:rPr lang="de-DE" sz="1200" kern="1200" err="1">
                <a:solidFill>
                  <a:schemeClr val="tx1"/>
                </a:solidFill>
                <a:effectLst/>
                <a:latin typeface="+mn-lt"/>
                <a:ea typeface="+mn-ea"/>
                <a:cs typeface="+mn-cs"/>
              </a:rPr>
              <a:t>general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terms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equality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without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distinction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any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kind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race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colour</a:t>
            </a:r>
            <a:r>
              <a:rPr lang="de-DE" sz="1200" kern="1200">
                <a:solidFill>
                  <a:schemeClr val="tx1"/>
                </a:solidFill>
                <a:effectLst/>
                <a:latin typeface="+mn-lt"/>
                <a:ea typeface="+mn-ea"/>
                <a:cs typeface="+mn-cs"/>
              </a:rPr>
              <a:t>, sex, </a:t>
            </a:r>
            <a:r>
              <a:rPr lang="de-DE" sz="1200" kern="1200" err="1">
                <a:solidFill>
                  <a:schemeClr val="tx1"/>
                </a:solidFill>
                <a:effectLst/>
                <a:latin typeface="+mn-lt"/>
                <a:ea typeface="+mn-ea"/>
                <a:cs typeface="+mn-cs"/>
              </a:rPr>
              <a:t>language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religion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political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other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opinion</a:t>
            </a:r>
            <a:r>
              <a:rPr lang="de-DE" sz="1200" kern="1200">
                <a:solidFill>
                  <a:schemeClr val="tx1"/>
                </a:solidFill>
                <a:effectLst/>
                <a:latin typeface="+mn-lt"/>
                <a:ea typeface="+mn-ea"/>
                <a:cs typeface="+mn-cs"/>
              </a:rPr>
              <a:t>, national </a:t>
            </a:r>
            <a:r>
              <a:rPr lang="de-DE" sz="1200" kern="1200" err="1">
                <a:solidFill>
                  <a:schemeClr val="tx1"/>
                </a:solidFill>
                <a:effectLst/>
                <a:latin typeface="+mn-lt"/>
                <a:ea typeface="+mn-ea"/>
                <a:cs typeface="+mn-cs"/>
              </a:rPr>
              <a:t>or</a:t>
            </a:r>
            <a:r>
              <a:rPr lang="de-DE" sz="1200" kern="1200">
                <a:solidFill>
                  <a:schemeClr val="tx1"/>
                </a:solidFill>
                <a:effectLst/>
                <a:latin typeface="+mn-lt"/>
                <a:ea typeface="+mn-ea"/>
                <a:cs typeface="+mn-cs"/>
              </a:rPr>
              <a:t> social </a:t>
            </a:r>
            <a:r>
              <a:rPr lang="de-DE" sz="1200" kern="1200" err="1">
                <a:solidFill>
                  <a:schemeClr val="tx1"/>
                </a:solidFill>
                <a:effectLst/>
                <a:latin typeface="+mn-lt"/>
                <a:ea typeface="+mn-ea"/>
                <a:cs typeface="+mn-cs"/>
              </a:rPr>
              <a:t>origin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property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birth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disability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other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status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promotion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sector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workforce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diversity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prohibition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discrimination</a:t>
            </a:r>
            <a:r>
              <a:rPr lang="de-DE" sz="1200" kern="1200">
                <a:solidFill>
                  <a:schemeClr val="tx1"/>
                </a:solidFill>
                <a:effectLst/>
                <a:latin typeface="+mn-lt"/>
                <a:ea typeface="+mn-ea"/>
                <a:cs typeface="+mn-cs"/>
              </a:rPr>
              <a:t> in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service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delivery</a:t>
            </a:r>
            <a:r>
              <a:rPr lang="de-DE" sz="1200" kern="1200">
                <a:solidFill>
                  <a:schemeClr val="tx1"/>
                </a:solidFill>
                <a:effectLst/>
                <a:latin typeface="+mn-lt"/>
                <a:ea typeface="+mn-ea"/>
                <a:cs typeface="+mn-cs"/>
              </a:rPr>
              <a:t>, multilingual </a:t>
            </a:r>
            <a:r>
              <a:rPr lang="de-DE" sz="1200" kern="1200" err="1">
                <a:solidFill>
                  <a:schemeClr val="tx1"/>
                </a:solidFill>
                <a:effectLst/>
                <a:latin typeface="+mn-lt"/>
                <a:ea typeface="+mn-ea"/>
                <a:cs typeface="+mn-cs"/>
              </a:rPr>
              <a:t>service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delivery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accessibility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standards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cultural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audit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institutions</a:t>
            </a:r>
            <a:r>
              <a:rPr lang="de-DE" sz="1200" kern="1200">
                <a:solidFill>
                  <a:schemeClr val="tx1"/>
                </a:solidFill>
                <a:effectLst/>
                <a:latin typeface="+mn-lt"/>
                <a:ea typeface="+mn-ea"/>
                <a:cs typeface="+mn-cs"/>
              </a:rPr>
              <a:t>, universal </a:t>
            </a:r>
            <a:r>
              <a:rPr lang="de-DE" sz="1200" kern="1200" err="1">
                <a:solidFill>
                  <a:schemeClr val="tx1"/>
                </a:solidFill>
                <a:effectLst/>
                <a:latin typeface="+mn-lt"/>
                <a:ea typeface="+mn-ea"/>
                <a:cs typeface="+mn-cs"/>
              </a:rPr>
              <a:t>birth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registration</a:t>
            </a:r>
            <a:r>
              <a:rPr lang="de-DE" sz="1200" kern="1200">
                <a:solidFill>
                  <a:schemeClr val="tx1"/>
                </a:solidFill>
                <a:effectLst/>
                <a:latin typeface="+mn-lt"/>
                <a:ea typeface="+mn-ea"/>
                <a:cs typeface="+mn-cs"/>
              </a:rPr>
              <a:t> and gender-responsive </a:t>
            </a:r>
            <a:r>
              <a:rPr lang="de-DE" sz="1200" kern="1200" err="1">
                <a:solidFill>
                  <a:schemeClr val="tx1"/>
                </a:solidFill>
                <a:effectLst/>
                <a:latin typeface="+mn-lt"/>
                <a:ea typeface="+mn-ea"/>
                <a:cs typeface="+mn-cs"/>
              </a:rPr>
              <a:t>budgeting</a:t>
            </a:r>
            <a:r>
              <a:rPr lang="de-DE" sz="1200" kern="1200">
                <a:solidFill>
                  <a:schemeClr val="tx1"/>
                </a:solidFill>
                <a:effectLst/>
                <a:latin typeface="+mn-lt"/>
                <a:ea typeface="+mn-ea"/>
                <a:cs typeface="+mn-cs"/>
              </a:rPr>
              <a:t>.</a:t>
            </a:r>
          </a:p>
          <a:p>
            <a:pPr marL="228600" indent="-228600">
              <a:buAutoNum type="arabicPeriod"/>
            </a:pPr>
            <a:r>
              <a:rPr lang="de-DE" sz="1200" b="1" kern="1200" err="1">
                <a:solidFill>
                  <a:schemeClr val="tx1"/>
                </a:solidFill>
                <a:effectLst/>
                <a:latin typeface="+mn-lt"/>
                <a:ea typeface="+mn-ea"/>
                <a:cs typeface="+mn-cs"/>
              </a:rPr>
              <a:t>Participation</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have</a:t>
            </a:r>
            <a:r>
              <a:rPr lang="de-DE" sz="1200" kern="1200">
                <a:solidFill>
                  <a:schemeClr val="tx1"/>
                </a:solidFill>
                <a:effectLst/>
                <a:latin typeface="+mn-lt"/>
                <a:ea typeface="+mn-ea"/>
                <a:cs typeface="+mn-cs"/>
              </a:rPr>
              <a:t> an </a:t>
            </a:r>
            <a:r>
              <a:rPr lang="de-DE" sz="1200" kern="1200" err="1">
                <a:solidFill>
                  <a:schemeClr val="tx1"/>
                </a:solidFill>
                <a:effectLst/>
                <a:latin typeface="+mn-lt"/>
                <a:ea typeface="+mn-ea"/>
                <a:cs typeface="+mn-cs"/>
              </a:rPr>
              <a:t>effective</a:t>
            </a:r>
            <a:r>
              <a:rPr lang="de-DE" sz="1200" kern="1200">
                <a:solidFill>
                  <a:schemeClr val="tx1"/>
                </a:solidFill>
                <a:effectLst/>
                <a:latin typeface="+mn-lt"/>
                <a:ea typeface="+mn-ea"/>
                <a:cs typeface="+mn-cs"/>
              </a:rPr>
              <a:t> State, all </a:t>
            </a:r>
            <a:r>
              <a:rPr lang="de-DE" sz="1200" kern="1200" err="1">
                <a:solidFill>
                  <a:schemeClr val="tx1"/>
                </a:solidFill>
                <a:effectLst/>
                <a:latin typeface="+mn-lt"/>
                <a:ea typeface="+mn-ea"/>
                <a:cs typeface="+mn-cs"/>
              </a:rPr>
              <a:t>significant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political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groups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should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actively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involved</a:t>
            </a:r>
            <a:r>
              <a:rPr lang="de-DE" sz="1200" kern="1200">
                <a:solidFill>
                  <a:schemeClr val="tx1"/>
                </a:solidFill>
                <a:effectLst/>
                <a:latin typeface="+mn-lt"/>
                <a:ea typeface="+mn-ea"/>
                <a:cs typeface="+mn-cs"/>
              </a:rPr>
              <a:t> in </a:t>
            </a:r>
            <a:r>
              <a:rPr lang="de-DE" sz="1200" kern="1200" err="1">
                <a:solidFill>
                  <a:schemeClr val="tx1"/>
                </a:solidFill>
                <a:effectLst/>
                <a:latin typeface="+mn-lt"/>
                <a:ea typeface="+mn-ea"/>
                <a:cs typeface="+mn-cs"/>
              </a:rPr>
              <a:t>matters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that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directly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affect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them</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have</a:t>
            </a:r>
            <a:r>
              <a:rPr lang="de-DE" sz="1200" kern="1200">
                <a:solidFill>
                  <a:schemeClr val="tx1"/>
                </a:solidFill>
                <a:effectLst/>
                <a:latin typeface="+mn-lt"/>
                <a:ea typeface="+mn-ea"/>
                <a:cs typeface="+mn-cs"/>
              </a:rPr>
              <a:t> a </a:t>
            </a:r>
            <a:r>
              <a:rPr lang="de-DE" sz="1200" kern="1200" err="1">
                <a:solidFill>
                  <a:schemeClr val="tx1"/>
                </a:solidFill>
                <a:effectLst/>
                <a:latin typeface="+mn-lt"/>
                <a:ea typeface="+mn-ea"/>
                <a:cs typeface="+mn-cs"/>
              </a:rPr>
              <a:t>chance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influence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policy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free</a:t>
            </a:r>
            <a:r>
              <a:rPr lang="de-DE" sz="1200" kern="1200">
                <a:solidFill>
                  <a:schemeClr val="tx1"/>
                </a:solidFill>
                <a:effectLst/>
                <a:latin typeface="+mn-lt"/>
                <a:ea typeface="+mn-ea"/>
                <a:cs typeface="+mn-cs"/>
              </a:rPr>
              <a:t> and fair </a:t>
            </a:r>
            <a:r>
              <a:rPr lang="de-DE" sz="1200" kern="1200" err="1">
                <a:solidFill>
                  <a:schemeClr val="tx1"/>
                </a:solidFill>
                <a:effectLst/>
                <a:latin typeface="+mn-lt"/>
                <a:ea typeface="+mn-ea"/>
                <a:cs typeface="+mn-cs"/>
              </a:rPr>
              <a:t>elections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regulatory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process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consultation</a:t>
            </a:r>
            <a:r>
              <a:rPr lang="de-DE" sz="1200" kern="1200">
                <a:solidFill>
                  <a:schemeClr val="tx1"/>
                </a:solidFill>
                <a:effectLst/>
                <a:latin typeface="+mn-lt"/>
                <a:ea typeface="+mn-ea"/>
                <a:cs typeface="+mn-cs"/>
              </a:rPr>
              <a:t>, multi-</a:t>
            </a:r>
            <a:r>
              <a:rPr lang="de-DE" sz="1200" kern="1200" err="1">
                <a:solidFill>
                  <a:schemeClr val="tx1"/>
                </a:solidFill>
                <a:effectLst/>
                <a:latin typeface="+mn-lt"/>
                <a:ea typeface="+mn-ea"/>
                <a:cs typeface="+mn-cs"/>
              </a:rPr>
              <a:t>stakeholder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forums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participatory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budgeting</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community-driven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development</a:t>
            </a:r>
            <a:r>
              <a:rPr lang="de-DE" sz="1200" kern="1200">
                <a:solidFill>
                  <a:schemeClr val="tx1"/>
                </a:solidFill>
                <a:effectLst/>
                <a:latin typeface="+mn-lt"/>
                <a:ea typeface="+mn-ea"/>
                <a:cs typeface="+mn-cs"/>
              </a:rPr>
              <a:t>.</a:t>
            </a:r>
          </a:p>
          <a:p>
            <a:pPr marL="228600" indent="-228600">
              <a:buAutoNum type="arabicPeriod"/>
            </a:pPr>
            <a:r>
              <a:rPr lang="de-DE" sz="1200" b="1" kern="1200" err="1">
                <a:solidFill>
                  <a:schemeClr val="tx1"/>
                </a:solidFill>
                <a:effectLst/>
                <a:latin typeface="+mn-lt"/>
                <a:ea typeface="+mn-ea"/>
                <a:cs typeface="+mn-cs"/>
              </a:rPr>
              <a:t>Subsidiarity</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promote </a:t>
            </a:r>
            <a:r>
              <a:rPr lang="de-DE" sz="1200" kern="1200" err="1">
                <a:solidFill>
                  <a:schemeClr val="tx1"/>
                </a:solidFill>
                <a:effectLst/>
                <a:latin typeface="+mn-lt"/>
                <a:ea typeface="+mn-ea"/>
                <a:cs typeface="+mn-cs"/>
              </a:rPr>
              <a:t>government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that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is</a:t>
            </a:r>
            <a:r>
              <a:rPr lang="de-DE" sz="1200" kern="1200">
                <a:solidFill>
                  <a:schemeClr val="tx1"/>
                </a:solidFill>
                <a:effectLst/>
                <a:latin typeface="+mn-lt"/>
                <a:ea typeface="+mn-ea"/>
                <a:cs typeface="+mn-cs"/>
              </a:rPr>
              <a:t> responsive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needs</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aspirations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all </a:t>
            </a:r>
            <a:r>
              <a:rPr lang="de-DE" sz="1200" kern="1200" err="1">
                <a:solidFill>
                  <a:schemeClr val="tx1"/>
                </a:solidFill>
                <a:effectLst/>
                <a:latin typeface="+mn-lt"/>
                <a:ea typeface="+mn-ea"/>
                <a:cs typeface="+mn-cs"/>
              </a:rPr>
              <a:t>people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central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authorities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should</a:t>
            </a:r>
            <a:r>
              <a:rPr lang="de-DE" sz="1200" kern="1200">
                <a:solidFill>
                  <a:schemeClr val="tx1"/>
                </a:solidFill>
                <a:effectLst/>
                <a:latin typeface="+mn-lt"/>
                <a:ea typeface="+mn-ea"/>
                <a:cs typeface="+mn-cs"/>
              </a:rPr>
              <a:t> perform </a:t>
            </a:r>
            <a:r>
              <a:rPr lang="de-DE" sz="1200" kern="1200" err="1">
                <a:solidFill>
                  <a:schemeClr val="tx1"/>
                </a:solidFill>
                <a:effectLst/>
                <a:latin typeface="+mn-lt"/>
                <a:ea typeface="+mn-ea"/>
                <a:cs typeface="+mn-cs"/>
              </a:rPr>
              <a:t>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those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tasks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which</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cannot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performed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effectively</a:t>
            </a:r>
            <a:r>
              <a:rPr lang="de-DE" sz="1200" kern="1200">
                <a:solidFill>
                  <a:schemeClr val="tx1"/>
                </a:solidFill>
                <a:effectLst/>
                <a:latin typeface="+mn-lt"/>
                <a:ea typeface="+mn-ea"/>
                <a:cs typeface="+mn-cs"/>
              </a:rPr>
              <a:t> at a </a:t>
            </a:r>
            <a:r>
              <a:rPr lang="de-DE" sz="1200" kern="1200" err="1">
                <a:solidFill>
                  <a:schemeClr val="tx1"/>
                </a:solidFill>
                <a:effectLst/>
                <a:latin typeface="+mn-lt"/>
                <a:ea typeface="+mn-ea"/>
                <a:cs typeface="+mn-cs"/>
              </a:rPr>
              <a:t>more</a:t>
            </a:r>
            <a:r>
              <a:rPr lang="de-DE" sz="1200" kern="1200">
                <a:solidFill>
                  <a:schemeClr val="tx1"/>
                </a:solidFill>
                <a:effectLst/>
                <a:latin typeface="+mn-lt"/>
                <a:ea typeface="+mn-ea"/>
                <a:cs typeface="+mn-cs"/>
              </a:rPr>
              <a:t> intermediate </a:t>
            </a:r>
            <a:r>
              <a:rPr lang="de-DE" sz="1200" kern="1200" err="1">
                <a:solidFill>
                  <a:schemeClr val="tx1"/>
                </a:solidFill>
                <a:effectLst/>
                <a:latin typeface="+mn-lt"/>
                <a:ea typeface="+mn-ea"/>
                <a:cs typeface="+mn-cs"/>
              </a:rPr>
              <a: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local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level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fiscal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federalism</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strengthening</a:t>
            </a:r>
            <a:r>
              <a:rPr lang="de-DE" sz="1200" kern="1200">
                <a:solidFill>
                  <a:schemeClr val="tx1"/>
                </a:solidFill>
                <a:effectLst/>
                <a:latin typeface="+mn-lt"/>
                <a:ea typeface="+mn-ea"/>
                <a:cs typeface="+mn-cs"/>
              </a:rPr>
              <a:t> urban </a:t>
            </a:r>
            <a:r>
              <a:rPr lang="de-DE" sz="1200" kern="1200" err="1">
                <a:solidFill>
                  <a:schemeClr val="tx1"/>
                </a:solidFill>
                <a:effectLst/>
                <a:latin typeface="+mn-lt"/>
                <a:ea typeface="+mn-ea"/>
                <a:cs typeface="+mn-cs"/>
              </a:rPr>
              <a:t>governance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strengthening</a:t>
            </a:r>
            <a:r>
              <a:rPr lang="de-DE" sz="1200" kern="1200">
                <a:solidFill>
                  <a:schemeClr val="tx1"/>
                </a:solidFill>
                <a:effectLst/>
                <a:latin typeface="+mn-lt"/>
                <a:ea typeface="+mn-ea"/>
                <a:cs typeface="+mn-cs"/>
              </a:rPr>
              <a:t> municipal </a:t>
            </a:r>
            <a:r>
              <a:rPr lang="de-DE" sz="1200" kern="1200" err="1">
                <a:solidFill>
                  <a:schemeClr val="tx1"/>
                </a:solidFill>
                <a:effectLst/>
                <a:latin typeface="+mn-lt"/>
                <a:ea typeface="+mn-ea"/>
                <a:cs typeface="+mn-cs"/>
              </a:rPr>
              <a:t>finance</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local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finance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systems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enhancement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local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capacity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prevention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adaptation</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mitigation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external </a:t>
            </a:r>
            <a:r>
              <a:rPr lang="de-DE" sz="1200" kern="1200" err="1">
                <a:solidFill>
                  <a:schemeClr val="tx1"/>
                </a:solidFill>
                <a:effectLst/>
                <a:latin typeface="+mn-lt"/>
                <a:ea typeface="+mn-ea"/>
                <a:cs typeface="+mn-cs"/>
              </a:rPr>
              <a:t>shocks</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multilevel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governance</a:t>
            </a:r>
            <a:r>
              <a:rPr lang="de-DE" sz="1200" kern="1200">
                <a:solidFill>
                  <a:schemeClr val="tx1"/>
                </a:solidFill>
                <a:effectLst/>
                <a:latin typeface="+mn-lt"/>
                <a:ea typeface="+mn-ea"/>
                <a:cs typeface="+mn-cs"/>
              </a:rPr>
              <a:t>.</a:t>
            </a:r>
          </a:p>
          <a:p>
            <a:pPr marL="228600" indent="-228600">
              <a:buAutoNum type="arabicPeriod"/>
            </a:pPr>
            <a:r>
              <a:rPr lang="de-DE" sz="1200" b="1" kern="1200">
                <a:solidFill>
                  <a:schemeClr val="tx1"/>
                </a:solidFill>
                <a:effectLst/>
                <a:latin typeface="+mn-lt"/>
                <a:ea typeface="+mn-ea"/>
                <a:cs typeface="+mn-cs"/>
              </a:rPr>
              <a:t>Intergenerational </a:t>
            </a:r>
            <a:r>
              <a:rPr lang="de-DE" sz="1200" b="1" kern="1200" err="1">
                <a:solidFill>
                  <a:schemeClr val="tx1"/>
                </a:solidFill>
                <a:effectLst/>
                <a:latin typeface="+mn-lt"/>
                <a:ea typeface="+mn-ea"/>
                <a:cs typeface="+mn-cs"/>
              </a:rPr>
              <a:t>equity</a:t>
            </a:r>
            <a:r>
              <a:rPr lang="de-DE" sz="1200" b="1"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promote </a:t>
            </a:r>
            <a:r>
              <a:rPr lang="de-DE" sz="1200" kern="1200" err="1">
                <a:solidFill>
                  <a:schemeClr val="tx1"/>
                </a:solidFill>
                <a:effectLst/>
                <a:latin typeface="+mn-lt"/>
                <a:ea typeface="+mn-ea"/>
                <a:cs typeface="+mn-cs"/>
              </a:rPr>
              <a:t>prosperity</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quality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life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all, </a:t>
            </a:r>
            <a:r>
              <a:rPr lang="de-DE" sz="1200" kern="1200" err="1">
                <a:solidFill>
                  <a:schemeClr val="tx1"/>
                </a:solidFill>
                <a:effectLst/>
                <a:latin typeface="+mn-lt"/>
                <a:ea typeface="+mn-ea"/>
                <a:cs typeface="+mn-cs"/>
              </a:rPr>
              <a:t>institutions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should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construct</a:t>
            </a:r>
            <a:r>
              <a:rPr lang="de-DE" sz="1200" kern="1200">
                <a:solidFill>
                  <a:schemeClr val="tx1"/>
                </a:solidFill>
                <a:effectLst/>
                <a:latin typeface="+mn-lt"/>
                <a:ea typeface="+mn-ea"/>
                <a:cs typeface="+mn-cs"/>
              </a:rPr>
              <a:t> administrative </a:t>
            </a:r>
            <a:r>
              <a:rPr lang="de-DE" sz="1200" kern="1200" err="1">
                <a:solidFill>
                  <a:schemeClr val="tx1"/>
                </a:solidFill>
                <a:effectLst/>
                <a:latin typeface="+mn-lt"/>
                <a:ea typeface="+mn-ea"/>
                <a:cs typeface="+mn-cs"/>
              </a:rPr>
              <a:t>acts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that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balance</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short</a:t>
            </a:r>
            <a:r>
              <a:rPr lang="de-DE" sz="1200" kern="1200">
                <a:solidFill>
                  <a:schemeClr val="tx1"/>
                </a:solidFill>
                <a:effectLst/>
                <a:latin typeface="+mn-lt"/>
                <a:ea typeface="+mn-ea"/>
                <a:cs typeface="+mn-cs"/>
              </a:rPr>
              <a:t>-term </a:t>
            </a:r>
            <a:r>
              <a:rPr lang="de-DE" sz="1200" kern="1200" err="1">
                <a:solidFill>
                  <a:schemeClr val="tx1"/>
                </a:solidFill>
                <a:effectLst/>
                <a:latin typeface="+mn-lt"/>
                <a:ea typeface="+mn-ea"/>
                <a:cs typeface="+mn-cs"/>
              </a:rPr>
              <a:t>needs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today’s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generation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the </a:t>
            </a:r>
            <a:r>
              <a:rPr lang="de-DE" sz="1200" kern="1200" err="1">
                <a:solidFill>
                  <a:schemeClr val="tx1"/>
                </a:solidFill>
                <a:effectLst/>
                <a:latin typeface="+mn-lt"/>
                <a:ea typeface="+mn-ea"/>
                <a:cs typeface="+mn-cs"/>
              </a:rPr>
              <a:t>longer</a:t>
            </a:r>
            <a:r>
              <a:rPr lang="de-DE" sz="1200" kern="1200">
                <a:solidFill>
                  <a:schemeClr val="tx1"/>
                </a:solidFill>
                <a:effectLst/>
                <a:latin typeface="+mn-lt"/>
                <a:ea typeface="+mn-ea"/>
                <a:cs typeface="+mn-cs"/>
              </a:rPr>
              <a:t>-term </a:t>
            </a:r>
            <a:r>
              <a:rPr lang="de-DE" sz="1200" kern="1200" err="1">
                <a:solidFill>
                  <a:schemeClr val="tx1"/>
                </a:solidFill>
                <a:effectLst/>
                <a:latin typeface="+mn-lt"/>
                <a:ea typeface="+mn-ea"/>
                <a:cs typeface="+mn-cs"/>
              </a:rPr>
              <a:t>needs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future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generations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Commonly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used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strategies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include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sustainable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development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impact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assessment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long</a:t>
            </a:r>
            <a:r>
              <a:rPr lang="de-DE" sz="1200" kern="1200">
                <a:solidFill>
                  <a:schemeClr val="tx1"/>
                </a:solidFill>
                <a:effectLst/>
                <a:latin typeface="+mn-lt"/>
                <a:ea typeface="+mn-ea"/>
                <a:cs typeface="+mn-cs"/>
              </a:rPr>
              <a:t>-term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debt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management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long</a:t>
            </a:r>
            <a:r>
              <a:rPr lang="de-DE" sz="1200" kern="1200">
                <a:solidFill>
                  <a:schemeClr val="tx1"/>
                </a:solidFill>
                <a:effectLst/>
                <a:latin typeface="+mn-lt"/>
                <a:ea typeface="+mn-ea"/>
                <a:cs typeface="+mn-cs"/>
              </a:rPr>
              <a:t>-term territorial </a:t>
            </a:r>
            <a:r>
              <a:rPr lang="de-DE" sz="1200" kern="1200" err="1">
                <a:solidFill>
                  <a:schemeClr val="tx1"/>
                </a:solidFill>
                <a:effectLst/>
                <a:latin typeface="+mn-lt"/>
                <a:ea typeface="+mn-ea"/>
                <a:cs typeface="+mn-cs"/>
              </a:rPr>
              <a:t>planning</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spatial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development</a:t>
            </a:r>
            <a:r>
              <a:rPr lang="de-DE" sz="1200" kern="1200">
                <a:solidFill>
                  <a:schemeClr val="tx1"/>
                </a:solidFill>
                <a:effectLst/>
                <a:latin typeface="+mn-lt"/>
                <a:ea typeface="+mn-ea"/>
                <a:cs typeface="+mn-cs"/>
              </a:rPr>
              <a:t>, and </a:t>
            </a:r>
            <a:r>
              <a:rPr lang="de-DE" sz="1200" kern="1200" err="1">
                <a:solidFill>
                  <a:schemeClr val="tx1"/>
                </a:solidFill>
                <a:effectLst/>
                <a:latin typeface="+mn-lt"/>
                <a:ea typeface="+mn-ea"/>
                <a:cs typeface="+mn-cs"/>
              </a:rPr>
              <a:t>ecosystem</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management</a:t>
            </a:r>
            <a:r>
              <a:rPr lang="de-DE" sz="1200" kern="1200">
                <a:solidFill>
                  <a:schemeClr val="tx1"/>
                </a:solidFill>
                <a:effectLst/>
                <a:latin typeface="+mn-lt"/>
                <a:ea typeface="+mn-ea"/>
                <a:cs typeface="+mn-cs"/>
              </a:rPr>
              <a:t>.</a:t>
            </a:r>
          </a:p>
          <a:p>
            <a:pPr marL="0" indent="0">
              <a:buNone/>
            </a:pPr>
            <a:endParaRPr lang="de-DE"/>
          </a:p>
          <a:p>
            <a:pPr marL="0" indent="0">
              <a:buNone/>
            </a:pPr>
            <a:r>
              <a:rPr lang="de-DE" b="1"/>
              <a:t>Source:</a:t>
            </a:r>
          </a:p>
          <a:p>
            <a:pPr marL="0" indent="0">
              <a:buNone/>
            </a:pPr>
            <a:r>
              <a:rPr lang="de-DE" b="0"/>
              <a:t>United </a:t>
            </a:r>
            <a:r>
              <a:rPr lang="de-DE" b="0" err="1"/>
              <a:t>Nations</a:t>
            </a:r>
            <a:r>
              <a:rPr lang="de-DE" b="0"/>
              <a:t> </a:t>
            </a:r>
            <a:r>
              <a:rPr lang="de-DE" b="0" err="1"/>
              <a:t>Economic</a:t>
            </a:r>
            <a:r>
              <a:rPr lang="de-DE" b="0"/>
              <a:t> </a:t>
            </a:r>
            <a:r>
              <a:rPr lang="de-DE" b="0" err="1"/>
              <a:t>and</a:t>
            </a:r>
            <a:r>
              <a:rPr lang="de-DE" b="0"/>
              <a:t> </a:t>
            </a:r>
            <a:r>
              <a:rPr lang="de-DE" b="0" err="1"/>
              <a:t>Social</a:t>
            </a:r>
            <a:r>
              <a:rPr lang="de-DE" b="0"/>
              <a:t> Council (2018). </a:t>
            </a:r>
            <a:r>
              <a:rPr lang="de-DE" b="0" err="1"/>
              <a:t>Principles</a:t>
            </a:r>
            <a:r>
              <a:rPr lang="de-DE" b="0"/>
              <a:t> </a:t>
            </a:r>
            <a:r>
              <a:rPr lang="de-DE" b="0" err="1"/>
              <a:t>of</a:t>
            </a:r>
            <a:r>
              <a:rPr lang="de-DE" b="0"/>
              <a:t> </a:t>
            </a:r>
            <a:r>
              <a:rPr lang="de-DE" b="0" err="1"/>
              <a:t>effective</a:t>
            </a:r>
            <a:r>
              <a:rPr lang="de-DE" b="0"/>
              <a:t> </a:t>
            </a:r>
            <a:r>
              <a:rPr lang="de-DE" b="0" err="1"/>
              <a:t>governance</a:t>
            </a:r>
            <a:r>
              <a:rPr lang="de-DE" b="0"/>
              <a:t> </a:t>
            </a:r>
            <a:r>
              <a:rPr lang="de-DE" b="0" err="1"/>
              <a:t>for</a:t>
            </a:r>
            <a:r>
              <a:rPr lang="de-DE" b="0"/>
              <a:t> </a:t>
            </a:r>
            <a:r>
              <a:rPr lang="de-DE" b="0" err="1"/>
              <a:t>sustainable</a:t>
            </a:r>
            <a:r>
              <a:rPr lang="de-DE" b="0"/>
              <a:t> </a:t>
            </a:r>
            <a:r>
              <a:rPr lang="de-DE" b="0" err="1"/>
              <a:t>development</a:t>
            </a:r>
            <a:r>
              <a:rPr lang="de-DE" b="0"/>
              <a:t>. Official Records, 2018 Supplement </a:t>
            </a:r>
            <a:r>
              <a:rPr lang="de-DE" b="0" err="1"/>
              <a:t>No</a:t>
            </a:r>
            <a:r>
              <a:rPr lang="de-DE" b="0"/>
              <a:t>. 24. </a:t>
            </a:r>
            <a:r>
              <a:rPr lang="de-DE" b="0" err="1"/>
              <a:t>Retrieved</a:t>
            </a:r>
            <a:r>
              <a:rPr lang="de-DE" b="0"/>
              <a:t> </a:t>
            </a:r>
            <a:r>
              <a:rPr lang="de-DE" b="0" err="1"/>
              <a:t>from</a:t>
            </a:r>
            <a:r>
              <a:rPr lang="de-DE" b="0"/>
              <a:t> https://</a:t>
            </a:r>
            <a:r>
              <a:rPr lang="de-DE" b="0" err="1"/>
              <a:t>publicadministration.un.org</a:t>
            </a:r>
            <a:r>
              <a:rPr lang="de-DE" b="0"/>
              <a:t>/Portals/1/Images/CEPA/</a:t>
            </a:r>
            <a:r>
              <a:rPr lang="de-DE" b="0" err="1"/>
              <a:t>Principles_of_effective_governance_english.pdf</a:t>
            </a:r>
            <a:r>
              <a:rPr lang="de-DE" b="0"/>
              <a:t> (last </a:t>
            </a:r>
            <a:r>
              <a:rPr lang="de-DE" b="0" err="1"/>
              <a:t>accessed</a:t>
            </a:r>
            <a:r>
              <a:rPr lang="de-DE" b="0"/>
              <a:t> on September 23, 2020).</a:t>
            </a:r>
          </a:p>
        </p:txBody>
      </p:sp>
      <p:sp>
        <p:nvSpPr>
          <p:cNvPr id="4" name="Foliennummernplatzhalter 3"/>
          <p:cNvSpPr>
            <a:spLocks noGrp="1"/>
          </p:cNvSpPr>
          <p:nvPr>
            <p:ph type="sldNum" sz="quarter" idx="10"/>
          </p:nvPr>
        </p:nvSpPr>
        <p:spPr/>
        <p:txBody>
          <a:bodyPr/>
          <a:lstStyle/>
          <a:p>
            <a:fld id="{E9032092-6271-034C-A373-FC28AFF6325A}" type="slidenum">
              <a:rPr lang="de-DE" smtClean="0"/>
              <a:t>7</a:t>
            </a:fld>
            <a:endParaRPr lang="de-DE"/>
          </a:p>
        </p:txBody>
      </p:sp>
    </p:spTree>
    <p:extLst>
      <p:ext uri="{BB962C8B-B14F-4D97-AF65-F5344CB8AC3E}">
        <p14:creationId xmlns:p14="http://schemas.microsoft.com/office/powerpoint/2010/main" val="238439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D9150A3-6E6E-4D7A-B561-96B1E525B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FE12B31-E52D-4DE4-99BD-824987EFA0C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b="1" err="1"/>
              <a:t>Discussion</a:t>
            </a:r>
            <a:r>
              <a:rPr lang="de-DE" sz="1200" b="1"/>
              <a:t>:</a:t>
            </a:r>
          </a:p>
          <a:p>
            <a:endParaRPr lang="de-DE" sz="1200" b="1"/>
          </a:p>
          <a:p>
            <a:pPr>
              <a:buFont typeface="Wingdings" pitchFamily="2" charset="2"/>
              <a:buNone/>
              <a:defRPr/>
            </a:pPr>
            <a:r>
              <a:rPr lang="en-US" b="1">
                <a:sym typeface="Wingdings" pitchFamily="2" charset="2"/>
              </a:rPr>
              <a:t>Trainer instructions:</a:t>
            </a:r>
          </a:p>
          <a:p>
            <a:pPr>
              <a:buFont typeface="Wingdings" pitchFamily="2" charset="2"/>
              <a:buNone/>
              <a:defRPr/>
            </a:pPr>
            <a:r>
              <a:rPr lang="en-US"/>
              <a:t>Facilitate a discussion amongst participants:</a:t>
            </a:r>
          </a:p>
          <a:p>
            <a:pPr marL="171450" lvl="0" indent="-171450">
              <a:buFont typeface="Arial"/>
              <a:buChar char="•"/>
              <a:defRPr/>
            </a:pPr>
            <a:r>
              <a:rPr lang="en-US"/>
              <a:t>How do they perceive their own role(s) as public servants?</a:t>
            </a:r>
            <a:endParaRPr lang="en-US">
              <a:cs typeface="Calibri"/>
            </a:endParaRPr>
          </a:p>
          <a:p>
            <a:pPr marL="171450" lvl="0" indent="-171450">
              <a:buFont typeface="Arial"/>
              <a:buChar char="•"/>
              <a:defRPr/>
            </a:pPr>
            <a:r>
              <a:rPr lang="en-US"/>
              <a:t>Does one of the -mentioned functions dominate? If so, what are advantages or disadvantages?</a:t>
            </a:r>
          </a:p>
          <a:p>
            <a:pPr marL="171450" lvl="0" indent="-171450">
              <a:buFont typeface="Arial"/>
              <a:buChar char="•"/>
              <a:defRPr/>
            </a:pPr>
            <a:r>
              <a:rPr lang="en-US"/>
              <a:t>Have they had any experiences of functions competing?</a:t>
            </a:r>
            <a:endParaRPr lang="it-CH"/>
          </a:p>
        </p:txBody>
      </p:sp>
      <p:sp>
        <p:nvSpPr>
          <p:cNvPr id="62468" name="Slide Number Placeholder 3">
            <a:extLst>
              <a:ext uri="{FF2B5EF4-FFF2-40B4-BE49-F238E27FC236}">
                <a16:creationId xmlns:a16="http://schemas.microsoft.com/office/drawing/2014/main" id="{B71E7A7D-3225-40C2-89B7-76641F57598A}"/>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14CCDE58-7C76-4109-BF7B-95355575BDAF}" type="slidenum">
              <a:rPr lang="en-US" altLang="it-CH"/>
              <a:pPr/>
              <a:t>8</a:t>
            </a:fld>
            <a:endParaRPr lang="en-US" altLang="it-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a:latin typeface="+mn-lt"/>
              </a:rPr>
              <a:t>Integrity challenges:</a:t>
            </a:r>
          </a:p>
          <a:p>
            <a:endParaRPr lang="en-US" sz="1200" b="1">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1">
                <a:latin typeface="+mn-lt"/>
              </a:rPr>
              <a:t>The </a:t>
            </a:r>
            <a:r>
              <a:rPr lang="de-DE" b="1" err="1">
                <a:latin typeface="+mn-lt"/>
              </a:rPr>
              <a:t>increasing</a:t>
            </a:r>
            <a:r>
              <a:rPr lang="de-DE" b="1">
                <a:latin typeface="+mn-lt"/>
              </a:rPr>
              <a:t> </a:t>
            </a:r>
            <a:r>
              <a:rPr lang="de-DE" b="1" err="1">
                <a:latin typeface="+mn-lt"/>
              </a:rPr>
              <a:t>level</a:t>
            </a:r>
            <a:r>
              <a:rPr lang="de-DE" b="1">
                <a:latin typeface="+mn-lt"/>
              </a:rPr>
              <a:t> </a:t>
            </a:r>
            <a:r>
              <a:rPr lang="de-DE" b="1" err="1">
                <a:latin typeface="+mn-lt"/>
              </a:rPr>
              <a:t>of</a:t>
            </a:r>
            <a:r>
              <a:rPr lang="de-DE" b="1">
                <a:latin typeface="+mn-lt"/>
              </a:rPr>
              <a:t> </a:t>
            </a:r>
            <a:r>
              <a:rPr lang="de-DE" b="1" err="1">
                <a:latin typeface="+mn-lt"/>
              </a:rPr>
              <a:t>complexity</a:t>
            </a:r>
            <a:r>
              <a:rPr lang="de-DE" b="1">
                <a:latin typeface="+mn-lt"/>
              </a:rPr>
              <a:t> </a:t>
            </a:r>
            <a:r>
              <a:rPr lang="de-DE" b="1" err="1">
                <a:latin typeface="+mn-lt"/>
              </a:rPr>
              <a:t>and</a:t>
            </a:r>
            <a:r>
              <a:rPr lang="de-DE" b="1">
                <a:latin typeface="+mn-lt"/>
              </a:rPr>
              <a:t> </a:t>
            </a:r>
            <a:r>
              <a:rPr lang="de-DE" b="1" err="1">
                <a:latin typeface="+mn-lt"/>
              </a:rPr>
              <a:t>speed</a:t>
            </a:r>
            <a:r>
              <a:rPr lang="de-DE" b="1">
                <a:latin typeface="+mn-lt"/>
              </a:rPr>
              <a:t> </a:t>
            </a:r>
            <a:r>
              <a:rPr lang="de-DE" b="1" err="1">
                <a:latin typeface="+mn-lt"/>
              </a:rPr>
              <a:t>of</a:t>
            </a:r>
            <a:r>
              <a:rPr lang="de-DE" b="1">
                <a:latin typeface="+mn-lt"/>
              </a:rPr>
              <a:t> </a:t>
            </a:r>
            <a:r>
              <a:rPr lang="de-DE" b="1" err="1">
                <a:latin typeface="+mn-lt"/>
              </a:rPr>
              <a:t>change</a:t>
            </a:r>
            <a:r>
              <a:rPr lang="de-DE" b="1">
                <a:latin typeface="+mn-lt"/>
              </a:rPr>
              <a:t> in </a:t>
            </a:r>
            <a:r>
              <a:rPr lang="de-DE" b="1" err="1">
                <a:latin typeface="+mn-lt"/>
              </a:rPr>
              <a:t>the</a:t>
            </a:r>
            <a:r>
              <a:rPr lang="de-DE" b="1">
                <a:latin typeface="+mn-lt"/>
              </a:rPr>
              <a:t> </a:t>
            </a:r>
            <a:r>
              <a:rPr lang="de-DE" b="1" err="1">
                <a:latin typeface="+mn-lt"/>
              </a:rPr>
              <a:t>world</a:t>
            </a:r>
            <a:r>
              <a:rPr lang="de-DE" b="1">
                <a:latin typeface="+mn-lt"/>
              </a:rPr>
              <a:t> </a:t>
            </a:r>
            <a:r>
              <a:rPr lang="de-DE" b="1" err="1">
                <a:latin typeface="+mn-lt"/>
              </a:rPr>
              <a:t>called</a:t>
            </a:r>
            <a:r>
              <a:rPr lang="de-DE" b="1">
                <a:latin typeface="+mn-lt"/>
              </a:rPr>
              <a:t> </a:t>
            </a:r>
            <a:r>
              <a:rPr lang="de-DE" b="1" err="1">
                <a:latin typeface="+mn-lt"/>
              </a:rPr>
              <a:t>for</a:t>
            </a:r>
            <a:r>
              <a:rPr lang="de-DE" b="1">
                <a:latin typeface="+mn-lt"/>
              </a:rPr>
              <a:t> </a:t>
            </a:r>
            <a:r>
              <a:rPr lang="de-DE" b="1" err="1">
                <a:latin typeface="+mn-lt"/>
              </a:rPr>
              <a:t>more</a:t>
            </a:r>
            <a:r>
              <a:rPr lang="de-DE" b="1">
                <a:latin typeface="+mn-lt"/>
              </a:rPr>
              <a:t> flexible </a:t>
            </a:r>
            <a:r>
              <a:rPr lang="de-DE" b="1" err="1">
                <a:latin typeface="+mn-lt"/>
              </a:rPr>
              <a:t>adjustment</a:t>
            </a:r>
            <a:r>
              <a:rPr lang="de-DE" b="1">
                <a:latin typeface="+mn-lt"/>
              </a:rPr>
              <a:t> </a:t>
            </a:r>
            <a:r>
              <a:rPr lang="de-DE" b="1" err="1">
                <a:latin typeface="+mn-lt"/>
              </a:rPr>
              <a:t>processes</a:t>
            </a:r>
            <a:r>
              <a:rPr lang="de-DE" b="1">
                <a:latin typeface="+mn-lt"/>
              </a:rPr>
              <a:t> in </a:t>
            </a:r>
            <a:r>
              <a:rPr lang="de-DE" b="1" err="1">
                <a:latin typeface="+mn-lt"/>
              </a:rPr>
              <a:t>public</a:t>
            </a:r>
            <a:r>
              <a:rPr lang="de-DE" b="1">
                <a:latin typeface="+mn-lt"/>
              </a:rPr>
              <a:t> </a:t>
            </a:r>
            <a:r>
              <a:rPr lang="de-DE" b="1" err="1">
                <a:latin typeface="+mn-lt"/>
              </a:rPr>
              <a:t>service</a:t>
            </a:r>
            <a:r>
              <a:rPr lang="de-DE" b="1">
                <a:latin typeface="+mn-lt"/>
              </a:rPr>
              <a:t> </a:t>
            </a:r>
            <a:r>
              <a:rPr lang="de-DE" b="1" err="1">
                <a:latin typeface="+mn-lt"/>
              </a:rPr>
              <a:t>delivery</a:t>
            </a:r>
            <a:r>
              <a:rPr lang="de-DE" b="1">
                <a:latin typeface="+mn-lt"/>
              </a:rPr>
              <a:t>. </a:t>
            </a:r>
            <a:r>
              <a:rPr lang="de-DE" b="0">
                <a:latin typeface="+mn-lt"/>
              </a:rPr>
              <a:t>So-</a:t>
            </a:r>
            <a:r>
              <a:rPr lang="de-DE" b="0" err="1">
                <a:latin typeface="+mn-lt"/>
              </a:rPr>
              <a:t>called</a:t>
            </a:r>
            <a:r>
              <a:rPr lang="de-DE" b="0">
                <a:latin typeface="+mn-lt"/>
              </a:rPr>
              <a:t> New Public Management </a:t>
            </a:r>
            <a:r>
              <a:rPr lang="de-DE" b="0" err="1">
                <a:latin typeface="+mn-lt"/>
              </a:rPr>
              <a:t>approaches</a:t>
            </a:r>
            <a:r>
              <a:rPr lang="de-DE" b="0">
                <a:latin typeface="+mn-lt"/>
              </a:rPr>
              <a:t> </a:t>
            </a:r>
            <a:r>
              <a:rPr lang="de-DE" b="0" err="1">
                <a:latin typeface="+mn-lt"/>
              </a:rPr>
              <a:t>were</a:t>
            </a:r>
            <a:r>
              <a:rPr lang="de-DE" b="0">
                <a:latin typeface="+mn-lt"/>
              </a:rPr>
              <a:t> </a:t>
            </a:r>
            <a:r>
              <a:rPr lang="de-DE" b="0" err="1">
                <a:latin typeface="+mn-lt"/>
              </a:rPr>
              <a:t>introduced</a:t>
            </a:r>
            <a:r>
              <a:rPr lang="de-DE" b="0">
                <a:latin typeface="+mn-lt"/>
              </a:rPr>
              <a:t> </a:t>
            </a:r>
            <a:r>
              <a:rPr lang="de-DE" b="0" err="1">
                <a:latin typeface="+mn-lt"/>
              </a:rPr>
              <a:t>from</a:t>
            </a:r>
            <a:r>
              <a:rPr lang="de-DE" b="0">
                <a:latin typeface="+mn-lt"/>
              </a:rPr>
              <a:t> </a:t>
            </a:r>
            <a:r>
              <a:rPr lang="de-DE" b="0" err="1">
                <a:latin typeface="+mn-lt"/>
              </a:rPr>
              <a:t>the</a:t>
            </a:r>
            <a:r>
              <a:rPr lang="de-DE" b="0">
                <a:latin typeface="+mn-lt"/>
              </a:rPr>
              <a:t> 1980s </a:t>
            </a:r>
            <a:r>
              <a:rPr lang="de-DE" b="0" err="1">
                <a:latin typeface="+mn-lt"/>
              </a:rPr>
              <a:t>to</a:t>
            </a:r>
            <a:r>
              <a:rPr lang="de-DE" b="0">
                <a:latin typeface="+mn-lt"/>
              </a:rPr>
              <a:t> </a:t>
            </a:r>
            <a:r>
              <a:rPr lang="de-DE" b="0" err="1">
                <a:latin typeface="+mn-lt"/>
              </a:rPr>
              <a:t>make</a:t>
            </a:r>
            <a:r>
              <a:rPr lang="de-DE" b="0">
                <a:latin typeface="+mn-lt"/>
              </a:rPr>
              <a:t> </a:t>
            </a:r>
            <a:r>
              <a:rPr lang="de-DE" b="0" err="1">
                <a:latin typeface="+mn-lt"/>
              </a:rPr>
              <a:t>the</a:t>
            </a:r>
            <a:r>
              <a:rPr lang="de-DE" b="0">
                <a:latin typeface="+mn-lt"/>
              </a:rPr>
              <a:t> </a:t>
            </a:r>
            <a:r>
              <a:rPr lang="de-DE" b="0" err="1">
                <a:latin typeface="+mn-lt"/>
              </a:rPr>
              <a:t>public</a:t>
            </a:r>
            <a:r>
              <a:rPr lang="de-DE" b="0">
                <a:latin typeface="+mn-lt"/>
              </a:rPr>
              <a:t> </a:t>
            </a:r>
            <a:r>
              <a:rPr lang="de-DE" b="0" err="1">
                <a:latin typeface="+mn-lt"/>
              </a:rPr>
              <a:t>service</a:t>
            </a:r>
            <a:r>
              <a:rPr lang="de-DE" b="0">
                <a:latin typeface="+mn-lt"/>
              </a:rPr>
              <a:t> </a:t>
            </a:r>
            <a:r>
              <a:rPr lang="de-DE" b="0" err="1">
                <a:latin typeface="+mn-lt"/>
              </a:rPr>
              <a:t>more</a:t>
            </a:r>
            <a:r>
              <a:rPr lang="de-DE" b="0">
                <a:latin typeface="+mn-lt"/>
              </a:rPr>
              <a:t> "</a:t>
            </a:r>
            <a:r>
              <a:rPr lang="de-DE" b="0" err="1">
                <a:latin typeface="+mn-lt"/>
              </a:rPr>
              <a:t>businesslike</a:t>
            </a:r>
            <a:r>
              <a:rPr lang="de-DE" b="0">
                <a:latin typeface="+mn-lt"/>
              </a:rPr>
              <a:t>“, </a:t>
            </a:r>
            <a:r>
              <a:rPr lang="de-DE" b="0" err="1">
                <a:latin typeface="+mn-lt"/>
              </a:rPr>
              <a:t>efficient</a:t>
            </a:r>
            <a:r>
              <a:rPr lang="de-DE" b="0">
                <a:latin typeface="+mn-lt"/>
              </a:rPr>
              <a:t> </a:t>
            </a:r>
            <a:r>
              <a:rPr lang="de-DE" b="0" err="1">
                <a:latin typeface="+mn-lt"/>
              </a:rPr>
              <a:t>and</a:t>
            </a:r>
            <a:r>
              <a:rPr lang="de-DE" b="0">
                <a:latin typeface="+mn-lt"/>
              </a:rPr>
              <a:t> </a:t>
            </a:r>
            <a:r>
              <a:rPr lang="de-DE" b="0" err="1">
                <a:latin typeface="+mn-lt"/>
              </a:rPr>
              <a:t>customer-oriented</a:t>
            </a:r>
            <a:r>
              <a:rPr lang="de-DE" b="0">
                <a:latin typeface="+mn-lt"/>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1">
                <a:latin typeface="+mn-lt"/>
              </a:rPr>
              <a:t>As a </a:t>
            </a:r>
            <a:r>
              <a:rPr lang="de-DE" b="1" err="1">
                <a:latin typeface="+mn-lt"/>
              </a:rPr>
              <a:t>result</a:t>
            </a:r>
            <a:r>
              <a:rPr lang="de-DE" b="1">
                <a:latin typeface="+mn-lt"/>
              </a:rPr>
              <a:t>, </a:t>
            </a:r>
            <a:r>
              <a:rPr lang="de-DE" b="1" err="1">
                <a:latin typeface="+mn-lt"/>
              </a:rPr>
              <a:t>barriers</a:t>
            </a:r>
            <a:r>
              <a:rPr lang="de-DE" b="1">
                <a:latin typeface="+mn-lt"/>
              </a:rPr>
              <a:t> </a:t>
            </a:r>
            <a:r>
              <a:rPr lang="de-DE" b="1" err="1">
                <a:latin typeface="+mn-lt"/>
              </a:rPr>
              <a:t>between</a:t>
            </a:r>
            <a:r>
              <a:rPr lang="de-DE" b="1">
                <a:latin typeface="+mn-lt"/>
              </a:rPr>
              <a:t> </a:t>
            </a:r>
            <a:r>
              <a:rPr lang="de-DE" b="1" err="1">
                <a:latin typeface="+mn-lt"/>
              </a:rPr>
              <a:t>the</a:t>
            </a:r>
            <a:r>
              <a:rPr lang="de-DE" b="1">
                <a:latin typeface="+mn-lt"/>
              </a:rPr>
              <a:t> </a:t>
            </a:r>
            <a:r>
              <a:rPr lang="de-DE" b="1" err="1">
                <a:latin typeface="+mn-lt"/>
              </a:rPr>
              <a:t>public</a:t>
            </a:r>
            <a:r>
              <a:rPr lang="de-DE" b="1">
                <a:latin typeface="+mn-lt"/>
              </a:rPr>
              <a:t> </a:t>
            </a:r>
            <a:r>
              <a:rPr lang="de-DE" b="1" err="1">
                <a:latin typeface="+mn-lt"/>
              </a:rPr>
              <a:t>and</a:t>
            </a:r>
            <a:r>
              <a:rPr lang="de-DE" b="1">
                <a:latin typeface="+mn-lt"/>
              </a:rPr>
              <a:t> private </a:t>
            </a:r>
            <a:r>
              <a:rPr lang="de-DE" b="1" err="1">
                <a:latin typeface="+mn-lt"/>
              </a:rPr>
              <a:t>sectors</a:t>
            </a:r>
            <a:r>
              <a:rPr lang="de-DE" b="1">
                <a:latin typeface="+mn-lt"/>
              </a:rPr>
              <a:t> </a:t>
            </a:r>
            <a:r>
              <a:rPr lang="de-DE" b="1" err="1">
                <a:latin typeface="+mn-lt"/>
              </a:rPr>
              <a:t>were</a:t>
            </a:r>
            <a:r>
              <a:rPr lang="de-DE" b="1">
                <a:latin typeface="+mn-lt"/>
              </a:rPr>
              <a:t> </a:t>
            </a:r>
            <a:r>
              <a:rPr lang="de-DE" b="1" err="1">
                <a:latin typeface="+mn-lt"/>
              </a:rPr>
              <a:t>weakened</a:t>
            </a:r>
            <a:r>
              <a:rPr lang="de-DE" b="1">
                <a:latin typeface="+mn-lt"/>
              </a:rPr>
              <a:t> </a:t>
            </a:r>
            <a:r>
              <a:rPr lang="de-DE" b="1" err="1">
                <a:latin typeface="+mn-lt"/>
              </a:rPr>
              <a:t>through</a:t>
            </a:r>
            <a:r>
              <a:rPr lang="de-DE" b="1">
                <a:latin typeface="+mn-lt"/>
              </a:rPr>
              <a:t> </a:t>
            </a:r>
            <a:r>
              <a:rPr lang="de-DE" b="1" err="1">
                <a:latin typeface="+mn-lt"/>
              </a:rPr>
              <a:t>privatization</a:t>
            </a:r>
            <a:r>
              <a:rPr lang="de-DE" b="1">
                <a:latin typeface="+mn-lt"/>
              </a:rPr>
              <a:t> </a:t>
            </a:r>
            <a:r>
              <a:rPr lang="de-DE" b="1" err="1">
                <a:latin typeface="+mn-lt"/>
              </a:rPr>
              <a:t>of</a:t>
            </a:r>
            <a:r>
              <a:rPr lang="de-DE" b="1">
                <a:latin typeface="+mn-lt"/>
              </a:rPr>
              <a:t> </a:t>
            </a:r>
            <a:r>
              <a:rPr lang="de-DE" b="1" err="1">
                <a:latin typeface="+mn-lt"/>
              </a:rPr>
              <a:t>public</a:t>
            </a:r>
            <a:r>
              <a:rPr lang="de-DE" b="1">
                <a:latin typeface="+mn-lt"/>
              </a:rPr>
              <a:t> </a:t>
            </a:r>
            <a:r>
              <a:rPr lang="de-DE" b="1" err="1">
                <a:latin typeface="+mn-lt"/>
              </a:rPr>
              <a:t>services</a:t>
            </a:r>
            <a:r>
              <a:rPr lang="de-DE" b="1">
                <a:latin typeface="+mn-lt"/>
              </a:rPr>
              <a:t>, </a:t>
            </a:r>
            <a:r>
              <a:rPr lang="de-DE" b="1" err="1">
                <a:latin typeface="+mn-lt"/>
              </a:rPr>
              <a:t>public</a:t>
            </a:r>
            <a:r>
              <a:rPr lang="de-DE" b="1">
                <a:latin typeface="+mn-lt"/>
              </a:rPr>
              <a:t>-private </a:t>
            </a:r>
            <a:r>
              <a:rPr lang="de-DE" b="1" err="1">
                <a:latin typeface="+mn-lt"/>
              </a:rPr>
              <a:t>partnerships</a:t>
            </a:r>
            <a:r>
              <a:rPr lang="de-DE" b="1">
                <a:latin typeface="+mn-lt"/>
              </a:rPr>
              <a:t>, </a:t>
            </a:r>
            <a:r>
              <a:rPr lang="de-DE" b="1" err="1">
                <a:latin typeface="+mn-lt"/>
              </a:rPr>
              <a:t>concessions</a:t>
            </a:r>
            <a:r>
              <a:rPr lang="de-DE" b="1">
                <a:latin typeface="+mn-lt"/>
              </a:rPr>
              <a:t>, </a:t>
            </a:r>
            <a:r>
              <a:rPr lang="de-DE" b="1" err="1">
                <a:latin typeface="+mn-lt"/>
              </a:rPr>
              <a:t>contracting</a:t>
            </a:r>
            <a:r>
              <a:rPr lang="de-DE" b="1">
                <a:latin typeface="+mn-lt"/>
              </a:rPr>
              <a:t> out </a:t>
            </a:r>
            <a:r>
              <a:rPr lang="de-DE" b="1" err="1">
                <a:latin typeface="+mn-lt"/>
              </a:rPr>
              <a:t>or</a:t>
            </a:r>
            <a:r>
              <a:rPr lang="de-DE" b="1">
                <a:latin typeface="+mn-lt"/>
              </a:rPr>
              <a:t> </a:t>
            </a:r>
            <a:r>
              <a:rPr lang="de-DE" b="1" err="1">
                <a:latin typeface="+mn-lt"/>
              </a:rPr>
              <a:t>sponsoring</a:t>
            </a:r>
            <a:r>
              <a:rPr lang="de-DE" b="1">
                <a:latin typeface="+mn-lt"/>
              </a:rPr>
              <a:t>. Also, </a:t>
            </a:r>
            <a:r>
              <a:rPr lang="de-DE" b="1" err="1">
                <a:latin typeface="+mn-lt"/>
              </a:rPr>
              <a:t>decision-making</a:t>
            </a:r>
            <a:r>
              <a:rPr lang="de-DE" b="1">
                <a:latin typeface="+mn-lt"/>
              </a:rPr>
              <a:t> power was </a:t>
            </a:r>
            <a:r>
              <a:rPr lang="de-DE" b="1" err="1">
                <a:latin typeface="+mn-lt"/>
              </a:rPr>
              <a:t>delegated</a:t>
            </a:r>
            <a:r>
              <a:rPr lang="de-DE" b="1">
                <a:latin typeface="+mn-lt"/>
              </a:rPr>
              <a:t> </a:t>
            </a:r>
            <a:r>
              <a:rPr lang="de-DE" b="1" err="1">
                <a:latin typeface="+mn-lt"/>
              </a:rPr>
              <a:t>to</a:t>
            </a:r>
            <a:r>
              <a:rPr lang="de-DE" b="1">
                <a:latin typeface="+mn-lt"/>
              </a:rPr>
              <a:t> </a:t>
            </a:r>
            <a:r>
              <a:rPr lang="de-DE" b="1" err="1">
                <a:latin typeface="+mn-lt"/>
              </a:rPr>
              <a:t>lower</a:t>
            </a:r>
            <a:r>
              <a:rPr lang="de-DE" b="1">
                <a:latin typeface="+mn-lt"/>
              </a:rPr>
              <a:t> </a:t>
            </a:r>
            <a:r>
              <a:rPr lang="de-DE" b="1" err="1">
                <a:latin typeface="+mn-lt"/>
              </a:rPr>
              <a:t>levels</a:t>
            </a:r>
            <a:r>
              <a:rPr lang="de-DE" b="1">
                <a:latin typeface="+mn-lt"/>
              </a:rPr>
              <a:t> in </a:t>
            </a:r>
            <a:r>
              <a:rPr lang="de-DE" b="1" err="1">
                <a:latin typeface="+mn-lt"/>
              </a:rPr>
              <a:t>the</a:t>
            </a:r>
            <a:r>
              <a:rPr lang="de-DE" b="1">
                <a:latin typeface="+mn-lt"/>
              </a:rPr>
              <a:t> </a:t>
            </a:r>
            <a:r>
              <a:rPr lang="de-DE" b="1" err="1">
                <a:latin typeface="+mn-lt"/>
              </a:rPr>
              <a:t>bureaucracy</a:t>
            </a:r>
            <a:r>
              <a:rPr lang="de-DE" b="1">
                <a:latin typeface="+mn-lt"/>
              </a:rPr>
              <a:t>. </a:t>
            </a:r>
            <a:r>
              <a:rPr lang="de-DE" b="0">
                <a:latin typeface="+mn-lt"/>
              </a:rPr>
              <a:t>Next </a:t>
            </a:r>
            <a:r>
              <a:rPr lang="de-DE" b="0" err="1">
                <a:latin typeface="+mn-lt"/>
              </a:rPr>
              <a:t>to</a:t>
            </a:r>
            <a:r>
              <a:rPr lang="de-DE" b="0">
                <a:latin typeface="+mn-lt"/>
              </a:rPr>
              <a:t> </a:t>
            </a:r>
            <a:r>
              <a:rPr lang="de-DE" b="0" err="1">
                <a:latin typeface="+mn-lt"/>
              </a:rPr>
              <a:t>many</a:t>
            </a:r>
            <a:r>
              <a:rPr lang="de-DE" b="0">
                <a:latin typeface="+mn-lt"/>
              </a:rPr>
              <a:t> positive </a:t>
            </a:r>
            <a:r>
              <a:rPr lang="de-DE" b="0" err="1">
                <a:latin typeface="+mn-lt"/>
              </a:rPr>
              <a:t>effects</a:t>
            </a:r>
            <a:r>
              <a:rPr lang="de-DE" b="0">
                <a:latin typeface="+mn-lt"/>
              </a:rPr>
              <a:t> such </a:t>
            </a:r>
            <a:r>
              <a:rPr lang="de-DE" b="0" err="1">
                <a:latin typeface="+mn-lt"/>
              </a:rPr>
              <a:t>as</a:t>
            </a:r>
            <a:r>
              <a:rPr lang="de-DE" b="0">
                <a:latin typeface="+mn-lt"/>
              </a:rPr>
              <a:t> </a:t>
            </a:r>
            <a:r>
              <a:rPr lang="de-DE" b="0" err="1">
                <a:latin typeface="+mn-lt"/>
              </a:rPr>
              <a:t>efficiency</a:t>
            </a:r>
            <a:r>
              <a:rPr lang="de-DE" b="0">
                <a:latin typeface="+mn-lt"/>
              </a:rPr>
              <a:t> </a:t>
            </a:r>
            <a:r>
              <a:rPr lang="de-DE" b="0" err="1">
                <a:latin typeface="+mn-lt"/>
              </a:rPr>
              <a:t>gains</a:t>
            </a:r>
            <a:r>
              <a:rPr lang="de-DE" b="0">
                <a:latin typeface="+mn-lt"/>
              </a:rPr>
              <a:t>, </a:t>
            </a:r>
            <a:r>
              <a:rPr lang="de-DE" b="0" err="1">
                <a:latin typeface="+mn-lt"/>
              </a:rPr>
              <a:t>increased</a:t>
            </a:r>
            <a:r>
              <a:rPr lang="de-DE" b="0">
                <a:latin typeface="+mn-lt"/>
              </a:rPr>
              <a:t> </a:t>
            </a:r>
            <a:r>
              <a:rPr lang="de-DE" b="0" err="1">
                <a:latin typeface="+mn-lt"/>
              </a:rPr>
              <a:t>orientation</a:t>
            </a:r>
            <a:r>
              <a:rPr lang="de-DE" b="0">
                <a:latin typeface="+mn-lt"/>
              </a:rPr>
              <a:t> </a:t>
            </a:r>
            <a:r>
              <a:rPr lang="de-DE" b="0" err="1">
                <a:latin typeface="+mn-lt"/>
              </a:rPr>
              <a:t>to</a:t>
            </a:r>
            <a:r>
              <a:rPr lang="de-DE" b="0">
                <a:latin typeface="+mn-lt"/>
              </a:rPr>
              <a:t> </a:t>
            </a:r>
            <a:r>
              <a:rPr lang="de-DE" b="0" err="1">
                <a:latin typeface="+mn-lt"/>
              </a:rPr>
              <a:t>treat</a:t>
            </a:r>
            <a:r>
              <a:rPr lang="de-DE" b="0">
                <a:latin typeface="+mn-lt"/>
              </a:rPr>
              <a:t> </a:t>
            </a:r>
            <a:r>
              <a:rPr lang="de-DE" b="0" err="1">
                <a:latin typeface="+mn-lt"/>
              </a:rPr>
              <a:t>people</a:t>
            </a:r>
            <a:r>
              <a:rPr lang="de-DE" b="0">
                <a:latin typeface="+mn-lt"/>
              </a:rPr>
              <a:t> like </a:t>
            </a:r>
            <a:r>
              <a:rPr lang="de-DE" b="0" err="1">
                <a:latin typeface="+mn-lt"/>
              </a:rPr>
              <a:t>customers</a:t>
            </a:r>
            <a:r>
              <a:rPr lang="de-DE" b="0">
                <a:latin typeface="+mn-lt"/>
              </a:rPr>
              <a:t> </a:t>
            </a:r>
            <a:r>
              <a:rPr lang="de-DE" b="0" err="1">
                <a:latin typeface="+mn-lt"/>
              </a:rPr>
              <a:t>and</a:t>
            </a:r>
            <a:r>
              <a:rPr lang="de-DE" b="0">
                <a:latin typeface="+mn-lt"/>
              </a:rPr>
              <a:t> </a:t>
            </a:r>
            <a:r>
              <a:rPr lang="de-DE" b="0" err="1">
                <a:latin typeface="+mn-lt"/>
              </a:rPr>
              <a:t>greater</a:t>
            </a:r>
            <a:r>
              <a:rPr lang="de-DE" b="0">
                <a:latin typeface="+mn-lt"/>
              </a:rPr>
              <a:t> </a:t>
            </a:r>
            <a:r>
              <a:rPr lang="de-DE" b="0" err="1">
                <a:latin typeface="+mn-lt"/>
              </a:rPr>
              <a:t>motivation</a:t>
            </a:r>
            <a:r>
              <a:rPr lang="de-DE" b="0">
                <a:latin typeface="+mn-lt"/>
              </a:rPr>
              <a:t>, wider </a:t>
            </a:r>
            <a:r>
              <a:rPr lang="de-DE" b="0" err="1">
                <a:latin typeface="+mn-lt"/>
              </a:rPr>
              <a:t>discretion</a:t>
            </a:r>
            <a:r>
              <a:rPr lang="de-DE" b="0">
                <a:latin typeface="+mn-lt"/>
              </a:rPr>
              <a:t> </a:t>
            </a:r>
            <a:r>
              <a:rPr lang="de-DE" b="0" err="1">
                <a:latin typeface="+mn-lt"/>
              </a:rPr>
              <a:t>allocated</a:t>
            </a:r>
            <a:r>
              <a:rPr lang="de-DE" b="0">
                <a:latin typeface="+mn-lt"/>
              </a:rPr>
              <a:t> </a:t>
            </a:r>
            <a:r>
              <a:rPr lang="de-DE" b="0" err="1">
                <a:latin typeface="+mn-lt"/>
              </a:rPr>
              <a:t>to</a:t>
            </a:r>
            <a:r>
              <a:rPr lang="de-DE" b="0">
                <a:latin typeface="+mn-lt"/>
              </a:rPr>
              <a:t> </a:t>
            </a:r>
            <a:r>
              <a:rPr lang="de-DE" b="0" err="1">
                <a:latin typeface="+mn-lt"/>
              </a:rPr>
              <a:t>public-sector</a:t>
            </a:r>
            <a:r>
              <a:rPr lang="de-DE" b="0">
                <a:latin typeface="+mn-lt"/>
              </a:rPr>
              <a:t> </a:t>
            </a:r>
            <a:r>
              <a:rPr lang="de-DE" b="0" err="1">
                <a:latin typeface="+mn-lt"/>
              </a:rPr>
              <a:t>staff</a:t>
            </a:r>
            <a:r>
              <a:rPr lang="de-DE" b="0">
                <a:latin typeface="+mn-lt"/>
              </a:rPr>
              <a:t> </a:t>
            </a:r>
            <a:r>
              <a:rPr lang="de-DE" b="0" err="1">
                <a:latin typeface="+mn-lt"/>
              </a:rPr>
              <a:t>created</a:t>
            </a:r>
            <a:r>
              <a:rPr lang="de-DE" b="0">
                <a:latin typeface="+mn-lt"/>
              </a:rPr>
              <a:t> </a:t>
            </a:r>
            <a:r>
              <a:rPr lang="de-DE" b="0" err="1">
                <a:latin typeface="+mn-lt"/>
              </a:rPr>
              <a:t>more</a:t>
            </a:r>
            <a:r>
              <a:rPr lang="de-DE" b="0">
                <a:latin typeface="+mn-lt"/>
              </a:rPr>
              <a:t> potential </a:t>
            </a:r>
            <a:r>
              <a:rPr lang="de-DE" b="0" err="1">
                <a:latin typeface="+mn-lt"/>
              </a:rPr>
              <a:t>entry</a:t>
            </a:r>
            <a:r>
              <a:rPr lang="de-DE" b="0">
                <a:latin typeface="+mn-lt"/>
              </a:rPr>
              <a:t> </a:t>
            </a:r>
            <a:r>
              <a:rPr lang="de-DE" b="0" err="1">
                <a:latin typeface="+mn-lt"/>
              </a:rPr>
              <a:t>points</a:t>
            </a:r>
            <a:r>
              <a:rPr lang="de-DE" b="0">
                <a:latin typeface="+mn-lt"/>
              </a:rPr>
              <a:t> </a:t>
            </a:r>
            <a:r>
              <a:rPr lang="de-DE" b="0" err="1">
                <a:latin typeface="+mn-lt"/>
              </a:rPr>
              <a:t>for</a:t>
            </a:r>
            <a:r>
              <a:rPr lang="de-DE" b="0">
                <a:latin typeface="+mn-lt"/>
              </a:rPr>
              <a:t> </a:t>
            </a:r>
            <a:r>
              <a:rPr lang="de-DE" b="0" err="1">
                <a:latin typeface="+mn-lt"/>
              </a:rPr>
              <a:t>unethical</a:t>
            </a:r>
            <a:r>
              <a:rPr lang="de-DE" b="0">
                <a:latin typeface="+mn-lt"/>
              </a:rPr>
              <a:t> </a:t>
            </a:r>
            <a:r>
              <a:rPr lang="de-DE" b="0" err="1">
                <a:latin typeface="+mn-lt"/>
              </a:rPr>
              <a:t>behavior</a:t>
            </a:r>
            <a:r>
              <a:rPr lang="de-DE" b="0">
                <a:latin typeface="+mn-lt"/>
              </a:rPr>
              <a:t> </a:t>
            </a:r>
            <a:r>
              <a:rPr lang="de-DE" b="0" err="1">
                <a:latin typeface="+mn-lt"/>
              </a:rPr>
              <a:t>of</a:t>
            </a:r>
            <a:r>
              <a:rPr lang="de-DE" b="0">
                <a:latin typeface="+mn-lt"/>
              </a:rPr>
              <a:t> </a:t>
            </a:r>
            <a:r>
              <a:rPr lang="de-DE" b="0" err="1">
                <a:latin typeface="+mn-lt"/>
              </a:rPr>
              <a:t>public</a:t>
            </a:r>
            <a:r>
              <a:rPr lang="de-DE" b="0">
                <a:latin typeface="+mn-lt"/>
              </a:rPr>
              <a:t> </a:t>
            </a:r>
            <a:r>
              <a:rPr lang="de-DE" b="0" err="1">
                <a:latin typeface="+mn-lt"/>
              </a:rPr>
              <a:t>servants</a:t>
            </a:r>
            <a:r>
              <a:rPr lang="de-DE" b="0">
                <a:latin typeface="+mn-lt"/>
              </a:rPr>
              <a:t>, </a:t>
            </a:r>
            <a:r>
              <a:rPr lang="de-DE" b="0" err="1">
                <a:latin typeface="+mn-lt"/>
              </a:rPr>
              <a:t>using</a:t>
            </a:r>
            <a:r>
              <a:rPr lang="de-DE" b="0">
                <a:latin typeface="+mn-lt"/>
              </a:rPr>
              <a:t> </a:t>
            </a:r>
            <a:r>
              <a:rPr lang="de-DE" b="0" err="1">
                <a:latin typeface="+mn-lt"/>
              </a:rPr>
              <a:t>their</a:t>
            </a:r>
            <a:r>
              <a:rPr lang="de-DE" b="0">
                <a:latin typeface="+mn-lt"/>
              </a:rPr>
              <a:t> </a:t>
            </a:r>
            <a:r>
              <a:rPr lang="de-DE" b="0" err="1">
                <a:latin typeface="+mn-lt"/>
              </a:rPr>
              <a:t>positions</a:t>
            </a:r>
            <a:r>
              <a:rPr lang="de-DE" b="0">
                <a:latin typeface="+mn-lt"/>
              </a:rPr>
              <a:t> </a:t>
            </a:r>
            <a:r>
              <a:rPr lang="de-DE" b="0" err="1">
                <a:latin typeface="+mn-lt"/>
              </a:rPr>
              <a:t>for</a:t>
            </a:r>
            <a:r>
              <a:rPr lang="de-DE" b="0">
                <a:latin typeface="+mn-lt"/>
              </a:rPr>
              <a:t> private </a:t>
            </a:r>
            <a:r>
              <a:rPr lang="de-DE" b="0" err="1">
                <a:latin typeface="+mn-lt"/>
              </a:rPr>
              <a:t>gain</a:t>
            </a:r>
            <a:r>
              <a:rPr lang="de-DE" b="0">
                <a:latin typeface="+mn-lt"/>
              </a:rPr>
              <a:t> </a:t>
            </a:r>
            <a:r>
              <a:rPr lang="de-DE" b="0" err="1">
                <a:latin typeface="+mn-lt"/>
              </a:rPr>
              <a:t>instead</a:t>
            </a:r>
            <a:r>
              <a:rPr lang="de-DE" b="0">
                <a:latin typeface="+mn-lt"/>
              </a:rPr>
              <a:t> </a:t>
            </a:r>
            <a:r>
              <a:rPr lang="de-DE" b="0" err="1">
                <a:latin typeface="+mn-lt"/>
              </a:rPr>
              <a:t>of</a:t>
            </a:r>
            <a:r>
              <a:rPr lang="de-DE" b="0">
                <a:latin typeface="+mn-lt"/>
              </a:rPr>
              <a:t> </a:t>
            </a:r>
            <a:r>
              <a:rPr lang="de-DE" b="0" err="1">
                <a:latin typeface="+mn-lt"/>
              </a:rPr>
              <a:t>advancing</a:t>
            </a:r>
            <a:r>
              <a:rPr lang="de-DE" b="0">
                <a:latin typeface="+mn-lt"/>
              </a:rPr>
              <a:t> </a:t>
            </a:r>
            <a:r>
              <a:rPr lang="de-DE" b="0" err="1">
                <a:latin typeface="+mn-lt"/>
              </a:rPr>
              <a:t>the</a:t>
            </a:r>
            <a:r>
              <a:rPr lang="de-DE" b="0">
                <a:latin typeface="+mn-lt"/>
              </a:rPr>
              <a:t> </a:t>
            </a:r>
            <a:r>
              <a:rPr lang="de-DE" b="0" err="1">
                <a:latin typeface="+mn-lt"/>
              </a:rPr>
              <a:t>public</a:t>
            </a:r>
            <a:r>
              <a:rPr lang="de-DE" b="0">
                <a:latin typeface="+mn-lt"/>
              </a:rPr>
              <a:t> </a:t>
            </a:r>
            <a:r>
              <a:rPr lang="de-DE" b="0" err="1">
                <a:latin typeface="+mn-lt"/>
              </a:rPr>
              <a:t>interest</a:t>
            </a:r>
            <a:r>
              <a:rPr lang="de-DE" b="0">
                <a:latin typeface="+mn-lt"/>
              </a:rPr>
              <a:t>. </a:t>
            </a:r>
            <a:r>
              <a:rPr lang="de-DE" b="0" err="1">
                <a:latin typeface="+mn-lt"/>
              </a:rPr>
              <a:t>For</a:t>
            </a:r>
            <a:r>
              <a:rPr lang="de-DE" b="0">
                <a:latin typeface="+mn-lt"/>
              </a:rPr>
              <a:t> </a:t>
            </a:r>
            <a:r>
              <a:rPr lang="de-DE" b="0" err="1">
                <a:latin typeface="+mn-lt"/>
              </a:rPr>
              <a:t>instance</a:t>
            </a:r>
            <a:r>
              <a:rPr lang="de-DE" b="0">
                <a:latin typeface="+mn-lt"/>
              </a:rPr>
              <a:t>, </a:t>
            </a:r>
            <a:r>
              <a:rPr lang="de-DE" b="0" err="1">
                <a:latin typeface="+mn-lt"/>
              </a:rPr>
              <a:t>one</a:t>
            </a:r>
            <a:r>
              <a:rPr lang="de-DE" b="0">
                <a:latin typeface="+mn-lt"/>
              </a:rPr>
              <a:t> </a:t>
            </a:r>
            <a:r>
              <a:rPr lang="de-DE" b="0" err="1">
                <a:latin typeface="+mn-lt"/>
              </a:rPr>
              <a:t>can</a:t>
            </a:r>
            <a:r>
              <a:rPr lang="de-DE" b="0">
                <a:latin typeface="+mn-lt"/>
              </a:rPr>
              <a:t> also </a:t>
            </a:r>
            <a:r>
              <a:rPr lang="de-DE" b="0" err="1">
                <a:latin typeface="+mn-lt"/>
              </a:rPr>
              <a:t>question</a:t>
            </a:r>
            <a:r>
              <a:rPr lang="de-DE" b="0">
                <a:latin typeface="+mn-lt"/>
              </a:rPr>
              <a:t> </a:t>
            </a:r>
            <a:r>
              <a:rPr lang="de-DE" b="0" err="1">
                <a:latin typeface="+mn-lt"/>
              </a:rPr>
              <a:t>how</a:t>
            </a:r>
            <a:r>
              <a:rPr lang="de-DE" b="0">
                <a:latin typeface="+mn-lt"/>
              </a:rPr>
              <a:t> </a:t>
            </a:r>
            <a:r>
              <a:rPr lang="de-DE" err="1"/>
              <a:t>staff</a:t>
            </a:r>
            <a:r>
              <a:rPr lang="de-DE"/>
              <a:t> </a:t>
            </a:r>
            <a:r>
              <a:rPr lang="de-DE" err="1"/>
              <a:t>working</a:t>
            </a:r>
            <a:r>
              <a:rPr lang="de-DE"/>
              <a:t> in semi-</a:t>
            </a:r>
            <a:r>
              <a:rPr lang="de-DE" err="1"/>
              <a:t>autonomous</a:t>
            </a:r>
            <a:r>
              <a:rPr lang="de-DE"/>
              <a:t> </a:t>
            </a:r>
            <a:r>
              <a:rPr lang="de-DE" err="1"/>
              <a:t>governmental</a:t>
            </a:r>
            <a:r>
              <a:rPr lang="de-DE"/>
              <a:t> </a:t>
            </a:r>
            <a:r>
              <a:rPr lang="de-DE" err="1"/>
              <a:t>organizations</a:t>
            </a:r>
            <a:r>
              <a:rPr lang="de-DE"/>
              <a:t>, </a:t>
            </a:r>
            <a:r>
              <a:rPr lang="de-DE" err="1"/>
              <a:t>that</a:t>
            </a:r>
            <a:r>
              <a:rPr lang="de-DE"/>
              <a:t> </a:t>
            </a:r>
            <a:r>
              <a:rPr lang="de-DE" err="1"/>
              <a:t>have</a:t>
            </a:r>
            <a:r>
              <a:rPr lang="de-DE"/>
              <a:t> </a:t>
            </a:r>
            <a:r>
              <a:rPr lang="de-DE" err="1"/>
              <a:t>to</a:t>
            </a:r>
            <a:r>
              <a:rPr lang="de-DE"/>
              <a:t> </a:t>
            </a:r>
            <a:r>
              <a:rPr lang="de-DE" err="1"/>
              <a:t>survive</a:t>
            </a:r>
            <a:r>
              <a:rPr lang="de-DE"/>
              <a:t> in a </a:t>
            </a:r>
            <a:r>
              <a:rPr lang="de-DE" err="1"/>
              <a:t>competitive</a:t>
            </a:r>
            <a:r>
              <a:rPr lang="de-DE"/>
              <a:t> </a:t>
            </a:r>
            <a:r>
              <a:rPr lang="de-DE" err="1"/>
              <a:t>market</a:t>
            </a:r>
            <a:r>
              <a:rPr lang="de-DE"/>
              <a:t>, </a:t>
            </a:r>
            <a:r>
              <a:rPr lang="de-DE" err="1"/>
              <a:t>can</a:t>
            </a:r>
            <a:r>
              <a:rPr lang="de-DE"/>
              <a:t> still manage </a:t>
            </a:r>
            <a:r>
              <a:rPr lang="de-DE" err="1"/>
              <a:t>to</a:t>
            </a:r>
            <a:r>
              <a:rPr lang="de-DE"/>
              <a:t> </a:t>
            </a:r>
            <a:r>
              <a:rPr lang="de-DE" err="1"/>
              <a:t>strive</a:t>
            </a:r>
            <a:r>
              <a:rPr lang="de-DE"/>
              <a:t> </a:t>
            </a:r>
            <a:r>
              <a:rPr lang="de-DE" err="1"/>
              <a:t>for</a:t>
            </a:r>
            <a:r>
              <a:rPr lang="de-DE"/>
              <a:t> </a:t>
            </a:r>
            <a:r>
              <a:rPr lang="de-DE" err="1"/>
              <a:t>the</a:t>
            </a:r>
            <a:r>
              <a:rPr lang="de-DE"/>
              <a:t> </a:t>
            </a:r>
            <a:r>
              <a:rPr lang="de-DE" err="1"/>
              <a:t>public</a:t>
            </a:r>
            <a:r>
              <a:rPr lang="de-DE"/>
              <a:t> </a:t>
            </a:r>
            <a:r>
              <a:rPr lang="de-DE" err="1"/>
              <a:t>interest</a:t>
            </a:r>
            <a:r>
              <a:rPr lang="de-DE"/>
              <a:t>.</a:t>
            </a:r>
            <a:endParaRPr lang="de-DE" b="0">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1">
                <a:latin typeface="+mn-lt"/>
              </a:rPr>
              <a:t>People </a:t>
            </a:r>
            <a:r>
              <a:rPr lang="de-DE" b="1" err="1">
                <a:latin typeface="+mn-lt"/>
              </a:rPr>
              <a:t>are</a:t>
            </a:r>
            <a:r>
              <a:rPr lang="de-DE" b="1">
                <a:latin typeface="+mn-lt"/>
              </a:rPr>
              <a:t> </a:t>
            </a:r>
            <a:r>
              <a:rPr lang="de-DE" b="1" err="1">
                <a:latin typeface="+mn-lt"/>
              </a:rPr>
              <a:t>nowadays</a:t>
            </a:r>
            <a:r>
              <a:rPr lang="de-DE" b="1">
                <a:latin typeface="+mn-lt"/>
              </a:rPr>
              <a:t> also </a:t>
            </a:r>
            <a:r>
              <a:rPr lang="de-DE" b="1" err="1">
                <a:latin typeface="+mn-lt"/>
              </a:rPr>
              <a:t>better</a:t>
            </a:r>
            <a:r>
              <a:rPr lang="de-DE" b="1">
                <a:latin typeface="+mn-lt"/>
              </a:rPr>
              <a:t> </a:t>
            </a:r>
            <a:r>
              <a:rPr lang="de-DE" b="1" err="1">
                <a:latin typeface="+mn-lt"/>
              </a:rPr>
              <a:t>informed</a:t>
            </a:r>
            <a:r>
              <a:rPr lang="de-DE" b="1">
                <a:latin typeface="+mn-lt"/>
              </a:rPr>
              <a:t>, </a:t>
            </a:r>
            <a:r>
              <a:rPr lang="de-DE" b="1" err="1">
                <a:latin typeface="+mn-lt"/>
              </a:rPr>
              <a:t>demanding</a:t>
            </a:r>
            <a:r>
              <a:rPr lang="de-DE" b="1">
                <a:latin typeface="+mn-lt"/>
              </a:rPr>
              <a:t> </a:t>
            </a:r>
            <a:r>
              <a:rPr lang="de-DE" b="1" err="1">
                <a:latin typeface="+mn-lt"/>
              </a:rPr>
              <a:t>and</a:t>
            </a:r>
            <a:r>
              <a:rPr lang="de-DE" b="1">
                <a:latin typeface="+mn-lt"/>
              </a:rPr>
              <a:t> </a:t>
            </a:r>
            <a:r>
              <a:rPr lang="de-DE" b="1" err="1">
                <a:latin typeface="+mn-lt"/>
              </a:rPr>
              <a:t>less</a:t>
            </a:r>
            <a:r>
              <a:rPr lang="de-DE" b="1">
                <a:latin typeface="+mn-lt"/>
              </a:rPr>
              <a:t> tolerant </a:t>
            </a:r>
            <a:r>
              <a:rPr lang="de-DE" b="1" err="1">
                <a:latin typeface="+mn-lt"/>
              </a:rPr>
              <a:t>to</a:t>
            </a:r>
            <a:r>
              <a:rPr lang="de-DE" b="1">
                <a:latin typeface="+mn-lt"/>
              </a:rPr>
              <a:t> </a:t>
            </a:r>
            <a:r>
              <a:rPr lang="de-DE" b="1" err="1">
                <a:latin typeface="+mn-lt"/>
              </a:rPr>
              <a:t>integrity</a:t>
            </a:r>
            <a:r>
              <a:rPr lang="de-DE" b="1">
                <a:latin typeface="+mn-lt"/>
              </a:rPr>
              <a:t> </a:t>
            </a:r>
            <a:r>
              <a:rPr lang="de-DE" b="1" err="1">
                <a:latin typeface="+mn-lt"/>
              </a:rPr>
              <a:t>violations</a:t>
            </a:r>
            <a:r>
              <a:rPr lang="de-DE" b="1">
                <a:latin typeface="+mn-lt"/>
              </a:rPr>
              <a:t>. </a:t>
            </a:r>
            <a:r>
              <a:rPr lang="de-DE" b="0">
                <a:latin typeface="+mn-lt"/>
              </a:rPr>
              <a:t>This </a:t>
            </a:r>
            <a:r>
              <a:rPr lang="de-DE" b="0" err="1">
                <a:latin typeface="+mn-lt"/>
              </a:rPr>
              <a:t>can</a:t>
            </a:r>
            <a:r>
              <a:rPr lang="de-DE" b="0">
                <a:latin typeface="+mn-lt"/>
              </a:rPr>
              <a:t> </a:t>
            </a:r>
            <a:r>
              <a:rPr lang="de-DE" b="0" err="1">
                <a:latin typeface="+mn-lt"/>
              </a:rPr>
              <a:t>be</a:t>
            </a:r>
            <a:r>
              <a:rPr lang="de-DE" b="0">
                <a:latin typeface="+mn-lt"/>
              </a:rPr>
              <a:t> </a:t>
            </a:r>
            <a:r>
              <a:rPr lang="de-DE" b="0" err="1">
                <a:latin typeface="+mn-lt"/>
              </a:rPr>
              <a:t>easily</a:t>
            </a:r>
            <a:r>
              <a:rPr lang="de-DE" b="0">
                <a:latin typeface="+mn-lt"/>
              </a:rPr>
              <a:t> </a:t>
            </a:r>
            <a:r>
              <a:rPr lang="de-DE" b="0" err="1">
                <a:latin typeface="+mn-lt"/>
              </a:rPr>
              <a:t>seen</a:t>
            </a:r>
            <a:r>
              <a:rPr lang="de-DE" b="0">
                <a:latin typeface="+mn-lt"/>
              </a:rPr>
              <a:t> in </a:t>
            </a:r>
            <a:r>
              <a:rPr lang="de-DE" b="0" err="1">
                <a:latin typeface="+mn-lt"/>
              </a:rPr>
              <a:t>terms</a:t>
            </a:r>
            <a:r>
              <a:rPr lang="de-DE" b="0">
                <a:latin typeface="+mn-lt"/>
              </a:rPr>
              <a:t> </a:t>
            </a:r>
            <a:r>
              <a:rPr lang="de-DE" b="0" err="1">
                <a:latin typeface="+mn-lt"/>
              </a:rPr>
              <a:t>of</a:t>
            </a:r>
            <a:r>
              <a:rPr lang="de-DE" b="0">
                <a:latin typeface="+mn-lt"/>
              </a:rPr>
              <a:t> </a:t>
            </a:r>
            <a:r>
              <a:rPr lang="de-DE" b="0" err="1">
                <a:latin typeface="+mn-lt"/>
              </a:rPr>
              <a:t>public</a:t>
            </a:r>
            <a:r>
              <a:rPr lang="de-DE" b="0">
                <a:latin typeface="+mn-lt"/>
              </a:rPr>
              <a:t> </a:t>
            </a:r>
            <a:r>
              <a:rPr lang="de-DE" b="0" err="1">
                <a:latin typeface="+mn-lt"/>
              </a:rPr>
              <a:t>outcries</a:t>
            </a:r>
            <a:r>
              <a:rPr lang="de-DE" b="0">
                <a:latin typeface="+mn-lt"/>
              </a:rPr>
              <a:t> on </a:t>
            </a:r>
            <a:r>
              <a:rPr lang="de-DE" b="0" err="1">
                <a:latin typeface="+mn-lt"/>
              </a:rPr>
              <a:t>the</a:t>
            </a:r>
            <a:r>
              <a:rPr lang="de-DE" b="0">
                <a:latin typeface="+mn-lt"/>
              </a:rPr>
              <a:t> Internet </a:t>
            </a:r>
            <a:r>
              <a:rPr lang="de-DE" b="0" err="1">
                <a:latin typeface="+mn-lt"/>
              </a:rPr>
              <a:t>and</a:t>
            </a:r>
            <a:r>
              <a:rPr lang="de-DE" b="0">
                <a:latin typeface="+mn-lt"/>
              </a:rPr>
              <a:t> </a:t>
            </a:r>
            <a:r>
              <a:rPr lang="de-DE" b="0" err="1">
                <a:latin typeface="+mn-lt"/>
              </a:rPr>
              <a:t>social</a:t>
            </a:r>
            <a:r>
              <a:rPr lang="de-DE" b="0">
                <a:latin typeface="+mn-lt"/>
              </a:rPr>
              <a:t> </a:t>
            </a:r>
            <a:r>
              <a:rPr lang="de-DE" b="0" err="1">
                <a:latin typeface="+mn-lt"/>
              </a:rPr>
              <a:t>media</a:t>
            </a:r>
            <a:r>
              <a:rPr lang="de-DE" b="0">
                <a:latin typeface="+mn-lt"/>
              </a:rPr>
              <a:t> after an administrative </a:t>
            </a:r>
            <a:r>
              <a:rPr lang="de-DE" b="0" err="1">
                <a:latin typeface="+mn-lt"/>
              </a:rPr>
              <a:t>or</a:t>
            </a:r>
            <a:r>
              <a:rPr lang="de-DE" b="0">
                <a:latin typeface="+mn-lt"/>
              </a:rPr>
              <a:t> </a:t>
            </a:r>
            <a:r>
              <a:rPr lang="de-DE" b="0" err="1">
                <a:latin typeface="+mn-lt"/>
              </a:rPr>
              <a:t>political</a:t>
            </a:r>
            <a:r>
              <a:rPr lang="de-DE" b="0">
                <a:latin typeface="+mn-lt"/>
              </a:rPr>
              <a:t> </a:t>
            </a:r>
            <a:r>
              <a:rPr lang="de-DE" b="0" err="1">
                <a:latin typeface="+mn-lt"/>
              </a:rPr>
              <a:t>scandal</a:t>
            </a:r>
            <a:r>
              <a:rPr lang="de-DE" b="0">
                <a:latin typeface="+mn-lt"/>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b="1" err="1">
                <a:latin typeface="+mn-lt"/>
              </a:rPr>
              <a:t>Conflicts</a:t>
            </a:r>
            <a:r>
              <a:rPr lang="de-DE" altLang="de-DE" b="1">
                <a:latin typeface="+mn-lt"/>
              </a:rPr>
              <a:t> </a:t>
            </a:r>
            <a:r>
              <a:rPr lang="de-DE" altLang="de-DE" b="1" err="1">
                <a:latin typeface="+mn-lt"/>
              </a:rPr>
              <a:t>of</a:t>
            </a:r>
            <a:r>
              <a:rPr lang="de-DE" altLang="de-DE" b="1">
                <a:latin typeface="+mn-lt"/>
              </a:rPr>
              <a:t> </a:t>
            </a:r>
            <a:r>
              <a:rPr lang="de-DE" altLang="de-DE" b="1" err="1">
                <a:latin typeface="+mn-lt"/>
              </a:rPr>
              <a:t>interest</a:t>
            </a:r>
            <a:r>
              <a:rPr lang="de-DE" altLang="de-DE" b="1">
                <a:latin typeface="+mn-lt"/>
              </a:rPr>
              <a:t>: </a:t>
            </a:r>
            <a:r>
              <a:rPr lang="de-DE" altLang="de-DE">
                <a:latin typeface="+mn-lt"/>
              </a:rPr>
              <a:t>Every </a:t>
            </a:r>
            <a:r>
              <a:rPr lang="de-DE" altLang="de-DE" err="1">
                <a:latin typeface="+mn-lt"/>
              </a:rPr>
              <a:t>public</a:t>
            </a:r>
            <a:r>
              <a:rPr lang="de-DE" altLang="de-DE">
                <a:latin typeface="+mn-lt"/>
              </a:rPr>
              <a:t> </a:t>
            </a:r>
            <a:r>
              <a:rPr lang="de-DE" altLang="de-DE" err="1">
                <a:latin typeface="+mn-lt"/>
              </a:rPr>
              <a:t>servant</a:t>
            </a:r>
            <a:r>
              <a:rPr lang="de-DE" altLang="de-DE">
                <a:latin typeface="+mn-lt"/>
              </a:rPr>
              <a:t> </a:t>
            </a:r>
            <a:r>
              <a:rPr lang="de-DE" altLang="de-DE" err="1">
                <a:latin typeface="+mn-lt"/>
              </a:rPr>
              <a:t>has</a:t>
            </a:r>
            <a:r>
              <a:rPr lang="de-DE" altLang="de-DE">
                <a:latin typeface="+mn-lt"/>
              </a:rPr>
              <a:t> a </a:t>
            </a:r>
            <a:r>
              <a:rPr lang="de-DE" altLang="de-DE" err="1">
                <a:latin typeface="+mn-lt"/>
              </a:rPr>
              <a:t>number</a:t>
            </a:r>
            <a:r>
              <a:rPr lang="de-DE" altLang="de-DE">
                <a:latin typeface="+mn-lt"/>
              </a:rPr>
              <a:t> </a:t>
            </a:r>
            <a:r>
              <a:rPr lang="de-DE" altLang="de-DE" err="1">
                <a:latin typeface="+mn-lt"/>
              </a:rPr>
              <a:t>of</a:t>
            </a:r>
            <a:r>
              <a:rPr lang="de-DE" altLang="de-DE">
                <a:latin typeface="+mn-lt"/>
              </a:rPr>
              <a:t> professional </a:t>
            </a:r>
            <a:r>
              <a:rPr lang="de-DE" altLang="de-DE" err="1">
                <a:latin typeface="+mn-lt"/>
              </a:rPr>
              <a:t>and</a:t>
            </a:r>
            <a:r>
              <a:rPr lang="de-DE" altLang="de-DE">
                <a:latin typeface="+mn-lt"/>
              </a:rPr>
              <a:t> personal </a:t>
            </a:r>
            <a:r>
              <a:rPr lang="de-DE" altLang="de-DE" err="1">
                <a:latin typeface="+mn-lt"/>
              </a:rPr>
              <a:t>interests</a:t>
            </a:r>
            <a:r>
              <a:rPr lang="de-DE" altLang="de-DE">
                <a:latin typeface="+mn-lt"/>
              </a:rPr>
              <a:t> </a:t>
            </a:r>
            <a:r>
              <a:rPr lang="de-DE" altLang="de-DE" err="1">
                <a:latin typeface="+mn-lt"/>
              </a:rPr>
              <a:t>and</a:t>
            </a:r>
            <a:r>
              <a:rPr lang="de-DE" altLang="de-DE">
                <a:latin typeface="+mn-lt"/>
              </a:rPr>
              <a:t> </a:t>
            </a:r>
            <a:r>
              <a:rPr lang="de-DE" altLang="de-DE" err="1">
                <a:latin typeface="+mn-lt"/>
              </a:rPr>
              <a:t>roles</a:t>
            </a:r>
            <a:r>
              <a:rPr lang="de-DE" altLang="de-DE">
                <a:latin typeface="+mn-lt"/>
              </a:rPr>
              <a:t>. </a:t>
            </a:r>
            <a:r>
              <a:rPr lang="de-DE" altLang="de-DE" err="1">
                <a:latin typeface="+mn-lt"/>
              </a:rPr>
              <a:t>Occasionally</a:t>
            </a:r>
            <a:r>
              <a:rPr lang="de-DE" altLang="de-DE">
                <a:latin typeface="+mn-lt"/>
              </a:rPr>
              <a:t>, </a:t>
            </a:r>
            <a:r>
              <a:rPr lang="de-DE" altLang="de-DE" err="1">
                <a:latin typeface="+mn-lt"/>
              </a:rPr>
              <a:t>some</a:t>
            </a:r>
            <a:r>
              <a:rPr lang="de-DE" altLang="de-DE">
                <a:latin typeface="+mn-lt"/>
              </a:rPr>
              <a:t> </a:t>
            </a:r>
            <a:r>
              <a:rPr lang="de-DE" altLang="de-DE" err="1">
                <a:latin typeface="+mn-lt"/>
              </a:rPr>
              <a:t>of</a:t>
            </a:r>
            <a:r>
              <a:rPr lang="de-DE" altLang="de-DE">
                <a:latin typeface="+mn-lt"/>
              </a:rPr>
              <a:t> </a:t>
            </a:r>
            <a:r>
              <a:rPr lang="de-DE" altLang="de-DE" err="1">
                <a:latin typeface="+mn-lt"/>
              </a:rPr>
              <a:t>those</a:t>
            </a:r>
            <a:r>
              <a:rPr lang="de-DE" altLang="de-DE">
                <a:latin typeface="+mn-lt"/>
              </a:rPr>
              <a:t> </a:t>
            </a:r>
            <a:r>
              <a:rPr lang="de-DE" altLang="de-DE" err="1">
                <a:latin typeface="+mn-lt"/>
              </a:rPr>
              <a:t>interests</a:t>
            </a:r>
            <a:r>
              <a:rPr lang="de-DE" altLang="de-DE">
                <a:latin typeface="+mn-lt"/>
              </a:rPr>
              <a:t> </a:t>
            </a:r>
            <a:r>
              <a:rPr lang="de-DE" altLang="de-DE" err="1">
                <a:latin typeface="+mn-lt"/>
              </a:rPr>
              <a:t>or</a:t>
            </a:r>
            <a:r>
              <a:rPr lang="de-DE" altLang="de-DE">
                <a:latin typeface="+mn-lt"/>
              </a:rPr>
              <a:t> </a:t>
            </a:r>
            <a:r>
              <a:rPr lang="de-DE" altLang="de-DE" err="1">
                <a:latin typeface="+mn-lt"/>
              </a:rPr>
              <a:t>roles</a:t>
            </a:r>
            <a:r>
              <a:rPr lang="de-DE" altLang="de-DE">
                <a:latin typeface="+mn-lt"/>
              </a:rPr>
              <a:t> </a:t>
            </a:r>
            <a:r>
              <a:rPr lang="de-DE" altLang="de-DE" err="1">
                <a:latin typeface="+mn-lt"/>
              </a:rPr>
              <a:t>overlap</a:t>
            </a:r>
            <a:r>
              <a:rPr lang="de-DE" altLang="de-DE">
                <a:latin typeface="+mn-lt"/>
              </a:rPr>
              <a:t>. </a:t>
            </a:r>
            <a:r>
              <a:rPr lang="de-DE" altLang="de-DE" err="1">
                <a:latin typeface="+mn-lt"/>
              </a:rPr>
              <a:t>For</a:t>
            </a:r>
            <a:r>
              <a:rPr lang="de-DE" altLang="de-DE">
                <a:latin typeface="+mn-lt"/>
              </a:rPr>
              <a:t> </a:t>
            </a:r>
            <a:r>
              <a:rPr lang="de-DE" altLang="de-DE" err="1">
                <a:latin typeface="+mn-lt"/>
              </a:rPr>
              <a:t>instance</a:t>
            </a:r>
            <a:r>
              <a:rPr lang="de-DE" altLang="de-DE">
                <a:latin typeface="+mn-lt"/>
              </a:rPr>
              <a:t>, s/he </a:t>
            </a:r>
            <a:r>
              <a:rPr lang="de-DE" altLang="de-DE" err="1">
                <a:latin typeface="+mn-lt"/>
              </a:rPr>
              <a:t>can</a:t>
            </a:r>
            <a:r>
              <a:rPr lang="de-DE" altLang="de-DE">
                <a:latin typeface="+mn-lt"/>
              </a:rPr>
              <a:t> </a:t>
            </a:r>
            <a:r>
              <a:rPr lang="de-DE" altLang="de-DE" err="1">
                <a:latin typeface="+mn-lt"/>
              </a:rPr>
              <a:t>be</a:t>
            </a:r>
            <a:r>
              <a:rPr lang="de-DE" altLang="de-DE">
                <a:latin typeface="+mn-lt"/>
              </a:rPr>
              <a:t> </a:t>
            </a:r>
            <a:r>
              <a:rPr lang="de-DE" altLang="de-DE" err="1">
                <a:latin typeface="+mn-lt"/>
              </a:rPr>
              <a:t>scientist</a:t>
            </a:r>
            <a:r>
              <a:rPr lang="de-DE" altLang="de-DE">
                <a:latin typeface="+mn-lt"/>
              </a:rPr>
              <a:t> </a:t>
            </a:r>
            <a:r>
              <a:rPr lang="de-DE" altLang="de-DE" err="1">
                <a:latin typeface="+mn-lt"/>
              </a:rPr>
              <a:t>or</a:t>
            </a:r>
            <a:r>
              <a:rPr lang="de-DE" altLang="de-DE">
                <a:latin typeface="+mn-lt"/>
              </a:rPr>
              <a:t> </a:t>
            </a:r>
            <a:r>
              <a:rPr lang="de-DE" altLang="de-DE" err="1">
                <a:latin typeface="+mn-lt"/>
              </a:rPr>
              <a:t>member</a:t>
            </a:r>
            <a:r>
              <a:rPr lang="de-DE" altLang="de-DE">
                <a:latin typeface="+mn-lt"/>
              </a:rPr>
              <a:t> </a:t>
            </a:r>
            <a:r>
              <a:rPr lang="de-DE" altLang="de-DE" err="1">
                <a:latin typeface="+mn-lt"/>
              </a:rPr>
              <a:t>of</a:t>
            </a:r>
            <a:r>
              <a:rPr lang="de-DE" altLang="de-DE">
                <a:latin typeface="+mn-lt"/>
              </a:rPr>
              <a:t> an </a:t>
            </a:r>
            <a:r>
              <a:rPr lang="de-DE" altLang="de-DE" err="1">
                <a:latin typeface="+mn-lt"/>
              </a:rPr>
              <a:t>association</a:t>
            </a:r>
            <a:r>
              <a:rPr lang="de-DE" altLang="de-DE">
                <a:latin typeface="+mn-lt"/>
              </a:rPr>
              <a:t> </a:t>
            </a:r>
            <a:r>
              <a:rPr lang="de-DE" altLang="de-DE" err="1">
                <a:latin typeface="+mn-lt"/>
              </a:rPr>
              <a:t>next</a:t>
            </a:r>
            <a:r>
              <a:rPr lang="de-DE" altLang="de-DE">
                <a:latin typeface="+mn-lt"/>
              </a:rPr>
              <a:t> </a:t>
            </a:r>
            <a:r>
              <a:rPr lang="de-DE" altLang="de-DE" err="1">
                <a:latin typeface="+mn-lt"/>
              </a:rPr>
              <a:t>to</a:t>
            </a:r>
            <a:r>
              <a:rPr lang="de-DE" altLang="de-DE">
                <a:latin typeface="+mn-lt"/>
              </a:rPr>
              <a:t> her/</a:t>
            </a:r>
            <a:r>
              <a:rPr lang="de-DE" altLang="de-DE" err="1">
                <a:latin typeface="+mn-lt"/>
              </a:rPr>
              <a:t>his</a:t>
            </a:r>
            <a:r>
              <a:rPr lang="de-DE" altLang="de-DE">
                <a:latin typeface="+mn-lt"/>
              </a:rPr>
              <a:t> </a:t>
            </a:r>
            <a:r>
              <a:rPr lang="de-DE" altLang="de-DE" err="1">
                <a:latin typeface="+mn-lt"/>
              </a:rPr>
              <a:t>regular</a:t>
            </a:r>
            <a:r>
              <a:rPr lang="de-DE" altLang="de-DE">
                <a:latin typeface="+mn-lt"/>
              </a:rPr>
              <a:t> </a:t>
            </a:r>
            <a:r>
              <a:rPr lang="de-DE" altLang="de-DE" err="1">
                <a:latin typeface="+mn-lt"/>
              </a:rPr>
              <a:t>job</a:t>
            </a:r>
            <a:r>
              <a:rPr lang="de-DE" altLang="de-DE">
                <a:latin typeface="+mn-lt"/>
              </a:rPr>
              <a:t>. </a:t>
            </a:r>
            <a:r>
              <a:rPr lang="de-DE" altLang="de-DE" err="1">
                <a:latin typeface="+mn-lt"/>
              </a:rPr>
              <a:t>Overlapping</a:t>
            </a:r>
            <a:r>
              <a:rPr lang="de-DE" altLang="de-DE">
                <a:latin typeface="+mn-lt"/>
              </a:rPr>
              <a:t> </a:t>
            </a:r>
            <a:r>
              <a:rPr lang="de-DE" altLang="de-DE" err="1">
                <a:latin typeface="+mn-lt"/>
              </a:rPr>
              <a:t>interests</a:t>
            </a:r>
            <a:r>
              <a:rPr lang="de-DE" altLang="de-DE">
                <a:latin typeface="+mn-lt"/>
              </a:rPr>
              <a:t> </a:t>
            </a:r>
            <a:r>
              <a:rPr lang="de-DE" altLang="de-DE" err="1">
                <a:latin typeface="+mn-lt"/>
              </a:rPr>
              <a:t>or</a:t>
            </a:r>
            <a:r>
              <a:rPr lang="de-DE" altLang="de-DE">
                <a:latin typeface="+mn-lt"/>
              </a:rPr>
              <a:t> </a:t>
            </a:r>
            <a:r>
              <a:rPr lang="de-DE" altLang="de-DE" err="1">
                <a:latin typeface="+mn-lt"/>
              </a:rPr>
              <a:t>roles</a:t>
            </a:r>
            <a:r>
              <a:rPr lang="de-DE" altLang="de-DE">
                <a:latin typeface="+mn-lt"/>
              </a:rPr>
              <a:t> </a:t>
            </a:r>
            <a:r>
              <a:rPr lang="de-DE" altLang="de-DE" err="1">
                <a:latin typeface="+mn-lt"/>
              </a:rPr>
              <a:t>are</a:t>
            </a:r>
            <a:r>
              <a:rPr lang="de-DE" altLang="de-DE">
                <a:latin typeface="+mn-lt"/>
              </a:rPr>
              <a:t> </a:t>
            </a:r>
            <a:r>
              <a:rPr lang="de-DE" altLang="de-DE" err="1">
                <a:latin typeface="+mn-lt"/>
              </a:rPr>
              <a:t>almost</a:t>
            </a:r>
            <a:r>
              <a:rPr lang="de-DE" altLang="de-DE">
                <a:latin typeface="+mn-lt"/>
              </a:rPr>
              <a:t> </a:t>
            </a:r>
            <a:r>
              <a:rPr lang="de-DE" altLang="de-DE" err="1">
                <a:latin typeface="+mn-lt"/>
              </a:rPr>
              <a:t>inevitable</a:t>
            </a:r>
            <a:r>
              <a:rPr lang="de-DE" altLang="de-DE">
                <a:latin typeface="+mn-lt"/>
              </a:rPr>
              <a:t> in </a:t>
            </a:r>
            <a:r>
              <a:rPr lang="de-DE" altLang="de-DE" err="1">
                <a:latin typeface="+mn-lt"/>
              </a:rPr>
              <a:t>notably</a:t>
            </a:r>
            <a:r>
              <a:rPr lang="de-DE" altLang="de-DE">
                <a:latin typeface="+mn-lt"/>
              </a:rPr>
              <a:t> </a:t>
            </a:r>
            <a:r>
              <a:rPr lang="de-DE" altLang="de-DE" err="1">
                <a:latin typeface="+mn-lt"/>
              </a:rPr>
              <a:t>small</a:t>
            </a:r>
            <a:r>
              <a:rPr lang="de-DE" altLang="de-DE">
                <a:latin typeface="+mn-lt"/>
              </a:rPr>
              <a:t> countries </a:t>
            </a:r>
            <a:r>
              <a:rPr lang="de-DE" altLang="de-DE" err="1">
                <a:latin typeface="+mn-lt"/>
              </a:rPr>
              <a:t>where</a:t>
            </a:r>
            <a:r>
              <a:rPr lang="de-DE" altLang="de-DE">
                <a:latin typeface="+mn-lt"/>
              </a:rPr>
              <a:t> </a:t>
            </a:r>
            <a:r>
              <a:rPr lang="de-DE" altLang="de-DE" err="1">
                <a:latin typeface="+mn-lt"/>
              </a:rPr>
              <a:t>communities</a:t>
            </a:r>
            <a:r>
              <a:rPr lang="de-DE" altLang="de-DE">
                <a:latin typeface="+mn-lt"/>
              </a:rPr>
              <a:t> </a:t>
            </a:r>
            <a:r>
              <a:rPr lang="de-DE" altLang="de-DE" err="1">
                <a:latin typeface="+mn-lt"/>
              </a:rPr>
              <a:t>and</a:t>
            </a:r>
            <a:r>
              <a:rPr lang="de-DE" altLang="de-DE">
                <a:latin typeface="+mn-lt"/>
              </a:rPr>
              <a:t> </a:t>
            </a:r>
            <a:r>
              <a:rPr lang="de-DE" altLang="de-DE" err="1">
                <a:latin typeface="+mn-lt"/>
              </a:rPr>
              <a:t>organizations</a:t>
            </a:r>
            <a:r>
              <a:rPr lang="de-DE" altLang="de-DE">
                <a:latin typeface="+mn-lt"/>
              </a:rPr>
              <a:t> </a:t>
            </a:r>
            <a:r>
              <a:rPr lang="de-DE" altLang="de-DE" err="1">
                <a:latin typeface="+mn-lt"/>
              </a:rPr>
              <a:t>are</a:t>
            </a:r>
            <a:r>
              <a:rPr lang="de-DE" altLang="de-DE">
                <a:latin typeface="+mn-lt"/>
              </a:rPr>
              <a:t> </a:t>
            </a:r>
            <a:r>
              <a:rPr lang="de-DE" altLang="de-DE" err="1">
                <a:latin typeface="+mn-lt"/>
              </a:rPr>
              <a:t>often</a:t>
            </a:r>
            <a:r>
              <a:rPr lang="de-DE" altLang="de-DE">
                <a:latin typeface="+mn-lt"/>
              </a:rPr>
              <a:t> </a:t>
            </a:r>
            <a:r>
              <a:rPr lang="de-DE" altLang="de-DE" err="1">
                <a:latin typeface="+mn-lt"/>
              </a:rPr>
              <a:t>close-knit</a:t>
            </a:r>
            <a:r>
              <a:rPr lang="de-DE" altLang="de-DE">
                <a:latin typeface="+mn-lt"/>
              </a:rPr>
              <a:t> </a:t>
            </a:r>
            <a:r>
              <a:rPr lang="de-DE" altLang="de-DE" err="1">
                <a:latin typeface="+mn-lt"/>
              </a:rPr>
              <a:t>and</a:t>
            </a:r>
            <a:r>
              <a:rPr lang="de-DE" altLang="de-DE">
                <a:latin typeface="+mn-lt"/>
              </a:rPr>
              <a:t> </a:t>
            </a:r>
            <a:r>
              <a:rPr lang="de-DE" altLang="de-DE" err="1">
                <a:latin typeface="+mn-lt"/>
              </a:rPr>
              <a:t>people</a:t>
            </a:r>
            <a:r>
              <a:rPr lang="de-DE" altLang="de-DE">
                <a:latin typeface="+mn-lt"/>
              </a:rPr>
              <a:t> </a:t>
            </a:r>
            <a:r>
              <a:rPr lang="de-DE" altLang="de-DE" err="1">
                <a:latin typeface="+mn-lt"/>
              </a:rPr>
              <a:t>have</a:t>
            </a:r>
            <a:r>
              <a:rPr lang="de-DE" altLang="de-DE">
                <a:latin typeface="+mn-lt"/>
              </a:rPr>
              <a:t> </a:t>
            </a:r>
            <a:r>
              <a:rPr lang="de-DE" altLang="de-DE" err="1">
                <a:latin typeface="+mn-lt"/>
              </a:rPr>
              <a:t>many</a:t>
            </a:r>
            <a:r>
              <a:rPr lang="de-DE" altLang="de-DE">
                <a:latin typeface="+mn-lt"/>
              </a:rPr>
              <a:t> different </a:t>
            </a:r>
            <a:r>
              <a:rPr lang="de-DE" altLang="de-DE" err="1">
                <a:latin typeface="+mn-lt"/>
              </a:rPr>
              <a:t>connections</a:t>
            </a:r>
            <a:r>
              <a:rPr lang="de-DE" altLang="de-DE">
                <a:latin typeface="+mn-lt"/>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b="1">
                <a:latin typeface="+mn-lt"/>
              </a:rPr>
              <a:t>In </a:t>
            </a:r>
            <a:r>
              <a:rPr lang="de-DE" altLang="de-DE" b="1" err="1">
                <a:latin typeface="+mn-lt"/>
              </a:rPr>
              <a:t>their</a:t>
            </a:r>
            <a:r>
              <a:rPr lang="de-DE" altLang="de-DE" b="1">
                <a:latin typeface="+mn-lt"/>
              </a:rPr>
              <a:t> </a:t>
            </a:r>
            <a:r>
              <a:rPr lang="de-DE" altLang="de-DE" b="1" err="1">
                <a:latin typeface="+mn-lt"/>
              </a:rPr>
              <a:t>daily</a:t>
            </a:r>
            <a:r>
              <a:rPr lang="de-DE" altLang="de-DE" b="1">
                <a:latin typeface="+mn-lt"/>
              </a:rPr>
              <a:t> </a:t>
            </a:r>
            <a:r>
              <a:rPr lang="de-DE" altLang="de-DE" b="1" err="1">
                <a:latin typeface="+mn-lt"/>
              </a:rPr>
              <a:t>work</a:t>
            </a:r>
            <a:r>
              <a:rPr lang="de-DE" altLang="de-DE" b="1">
                <a:latin typeface="+mn-lt"/>
              </a:rPr>
              <a:t>, </a:t>
            </a:r>
            <a:r>
              <a:rPr lang="de-DE" altLang="de-DE" b="1" err="1">
                <a:latin typeface="+mn-lt"/>
              </a:rPr>
              <a:t>public</a:t>
            </a:r>
            <a:r>
              <a:rPr lang="de-DE" altLang="de-DE" b="1">
                <a:latin typeface="+mn-lt"/>
              </a:rPr>
              <a:t> </a:t>
            </a:r>
            <a:r>
              <a:rPr lang="de-DE" altLang="de-DE" b="1" err="1">
                <a:latin typeface="+mn-lt"/>
              </a:rPr>
              <a:t>servants</a:t>
            </a:r>
            <a:r>
              <a:rPr lang="de-DE" altLang="de-DE" b="1">
                <a:latin typeface="+mn-lt"/>
              </a:rPr>
              <a:t> </a:t>
            </a:r>
            <a:r>
              <a:rPr lang="de-DE" altLang="de-DE" b="1" err="1">
                <a:latin typeface="+mn-lt"/>
              </a:rPr>
              <a:t>are</a:t>
            </a:r>
            <a:r>
              <a:rPr lang="de-DE" altLang="de-DE" b="1">
                <a:latin typeface="+mn-lt"/>
              </a:rPr>
              <a:t> </a:t>
            </a:r>
            <a:r>
              <a:rPr lang="de-DE" altLang="de-DE" b="1" err="1">
                <a:latin typeface="+mn-lt"/>
              </a:rPr>
              <a:t>usually</a:t>
            </a:r>
            <a:r>
              <a:rPr lang="de-DE" altLang="de-DE" b="1">
                <a:latin typeface="+mn-lt"/>
              </a:rPr>
              <a:t> </a:t>
            </a:r>
            <a:r>
              <a:rPr lang="de-DE" altLang="de-DE" b="1" err="1">
                <a:latin typeface="+mn-lt"/>
              </a:rPr>
              <a:t>exposed</a:t>
            </a:r>
            <a:r>
              <a:rPr lang="de-DE" altLang="de-DE" b="1">
                <a:latin typeface="+mn-lt"/>
              </a:rPr>
              <a:t> </a:t>
            </a:r>
            <a:r>
              <a:rPr lang="de-DE" altLang="de-DE" b="1" err="1">
                <a:latin typeface="+mn-lt"/>
              </a:rPr>
              <a:t>to</a:t>
            </a:r>
            <a:r>
              <a:rPr lang="de-DE" altLang="de-DE" b="1">
                <a:latin typeface="+mn-lt"/>
              </a:rPr>
              <a:t> rare </a:t>
            </a:r>
            <a:r>
              <a:rPr lang="de-DE" altLang="de-DE" b="1" err="1">
                <a:latin typeface="+mn-lt"/>
              </a:rPr>
              <a:t>assets</a:t>
            </a:r>
            <a:r>
              <a:rPr lang="de-DE" altLang="de-DE" b="1">
                <a:latin typeface="+mn-lt"/>
              </a:rPr>
              <a:t> </a:t>
            </a:r>
            <a:r>
              <a:rPr lang="de-DE" altLang="de-DE" b="1" err="1">
                <a:latin typeface="+mn-lt"/>
              </a:rPr>
              <a:t>and</a:t>
            </a:r>
            <a:r>
              <a:rPr lang="de-DE" altLang="de-DE" b="1">
                <a:latin typeface="+mn-lt"/>
              </a:rPr>
              <a:t> </a:t>
            </a:r>
            <a:r>
              <a:rPr lang="de-DE" altLang="de-DE" b="1" err="1">
                <a:latin typeface="+mn-lt"/>
              </a:rPr>
              <a:t>confidential</a:t>
            </a:r>
            <a:r>
              <a:rPr lang="de-DE" altLang="de-DE" b="1">
                <a:latin typeface="+mn-lt"/>
              </a:rPr>
              <a:t> </a:t>
            </a:r>
            <a:r>
              <a:rPr lang="de-DE" altLang="de-DE" b="1" err="1">
                <a:latin typeface="+mn-lt"/>
              </a:rPr>
              <a:t>information</a:t>
            </a:r>
            <a:r>
              <a:rPr lang="de-DE" altLang="de-DE" b="1">
                <a:latin typeface="+mn-lt"/>
              </a:rPr>
              <a:t> </a:t>
            </a:r>
            <a:r>
              <a:rPr lang="de-DE" altLang="de-DE" b="1" err="1">
                <a:latin typeface="+mn-lt"/>
              </a:rPr>
              <a:t>belongig</a:t>
            </a:r>
            <a:r>
              <a:rPr lang="de-DE" altLang="de-DE" b="1">
                <a:latin typeface="+mn-lt"/>
              </a:rPr>
              <a:t> </a:t>
            </a:r>
            <a:r>
              <a:rPr lang="de-DE" altLang="de-DE" b="1" err="1">
                <a:latin typeface="+mn-lt"/>
              </a:rPr>
              <a:t>to</a:t>
            </a:r>
            <a:r>
              <a:rPr lang="de-DE" altLang="de-DE" b="1">
                <a:latin typeface="+mn-lt"/>
              </a:rPr>
              <a:t> </a:t>
            </a:r>
            <a:r>
              <a:rPr lang="de-DE" altLang="de-DE" b="1" err="1">
                <a:latin typeface="+mn-lt"/>
              </a:rPr>
              <a:t>public</a:t>
            </a:r>
            <a:r>
              <a:rPr lang="de-DE" altLang="de-DE" b="1">
                <a:latin typeface="+mn-lt"/>
              </a:rPr>
              <a:t> </a:t>
            </a:r>
            <a:r>
              <a:rPr lang="de-DE" altLang="de-DE" b="1" err="1">
                <a:latin typeface="+mn-lt"/>
              </a:rPr>
              <a:t>institutions</a:t>
            </a:r>
            <a:r>
              <a:rPr lang="de-DE" altLang="de-DE" b="1">
                <a:latin typeface="+mn-lt"/>
              </a:rPr>
              <a:t>. </a:t>
            </a:r>
            <a:r>
              <a:rPr lang="de-DE" altLang="de-DE" err="1">
                <a:latin typeface="+mn-lt"/>
              </a:rPr>
              <a:t>For</a:t>
            </a:r>
            <a:r>
              <a:rPr lang="de-DE" altLang="de-DE">
                <a:latin typeface="+mn-lt"/>
              </a:rPr>
              <a:t> </a:t>
            </a:r>
            <a:r>
              <a:rPr lang="de-DE" altLang="de-DE" err="1">
                <a:latin typeface="+mn-lt"/>
              </a:rPr>
              <a:t>instance</a:t>
            </a:r>
            <a:r>
              <a:rPr lang="de-DE" altLang="de-DE">
                <a:latin typeface="+mn-lt"/>
              </a:rPr>
              <a:t>, a </a:t>
            </a:r>
            <a:r>
              <a:rPr lang="de-DE" altLang="de-DE" err="1">
                <a:latin typeface="+mn-lt"/>
              </a:rPr>
              <a:t>procurement</a:t>
            </a:r>
            <a:r>
              <a:rPr lang="de-DE" altLang="de-DE">
                <a:latin typeface="+mn-lt"/>
              </a:rPr>
              <a:t> </a:t>
            </a:r>
            <a:r>
              <a:rPr lang="de-DE" altLang="de-DE" err="1">
                <a:latin typeface="+mn-lt"/>
              </a:rPr>
              <a:t>officer</a:t>
            </a:r>
            <a:r>
              <a:rPr lang="de-DE" altLang="de-DE">
                <a:latin typeface="+mn-lt"/>
              </a:rPr>
              <a:t> </a:t>
            </a:r>
            <a:r>
              <a:rPr lang="de-DE" altLang="de-DE" err="1">
                <a:latin typeface="+mn-lt"/>
              </a:rPr>
              <a:t>could</a:t>
            </a:r>
            <a:r>
              <a:rPr lang="de-DE" altLang="de-DE">
                <a:latin typeface="+mn-lt"/>
              </a:rPr>
              <a:t> pass on </a:t>
            </a:r>
            <a:r>
              <a:rPr lang="de-DE" altLang="de-DE" err="1">
                <a:latin typeface="+mn-lt"/>
              </a:rPr>
              <a:t>confidential</a:t>
            </a:r>
            <a:r>
              <a:rPr lang="de-DE" altLang="de-DE">
                <a:latin typeface="+mn-lt"/>
              </a:rPr>
              <a:t> </a:t>
            </a:r>
            <a:r>
              <a:rPr lang="de-DE" altLang="de-DE" err="1">
                <a:latin typeface="+mn-lt"/>
              </a:rPr>
              <a:t>information</a:t>
            </a:r>
            <a:r>
              <a:rPr lang="de-DE" altLang="de-DE">
                <a:latin typeface="+mn-lt"/>
              </a:rPr>
              <a:t> s/he </a:t>
            </a:r>
            <a:r>
              <a:rPr lang="de-DE" altLang="de-DE" err="1">
                <a:latin typeface="+mn-lt"/>
              </a:rPr>
              <a:t>can</a:t>
            </a:r>
            <a:r>
              <a:rPr lang="de-DE" altLang="de-DE">
                <a:latin typeface="+mn-lt"/>
              </a:rPr>
              <a:t> </a:t>
            </a:r>
            <a:r>
              <a:rPr lang="de-DE" altLang="de-DE" err="1">
                <a:latin typeface="+mn-lt"/>
              </a:rPr>
              <a:t>access</a:t>
            </a:r>
            <a:r>
              <a:rPr lang="de-DE" altLang="de-DE">
                <a:latin typeface="+mn-lt"/>
              </a:rPr>
              <a:t> at an internal </a:t>
            </a:r>
            <a:r>
              <a:rPr lang="de-DE" altLang="de-DE" err="1">
                <a:latin typeface="+mn-lt"/>
              </a:rPr>
              <a:t>database</a:t>
            </a:r>
            <a:r>
              <a:rPr lang="de-DE" altLang="de-DE">
                <a:latin typeface="+mn-lt"/>
              </a:rPr>
              <a:t> </a:t>
            </a:r>
            <a:r>
              <a:rPr lang="de-DE" altLang="de-DE" err="1">
                <a:latin typeface="+mn-lt"/>
              </a:rPr>
              <a:t>to</a:t>
            </a:r>
            <a:r>
              <a:rPr lang="de-DE" altLang="de-DE">
                <a:latin typeface="+mn-lt"/>
              </a:rPr>
              <a:t> an </a:t>
            </a:r>
            <a:r>
              <a:rPr lang="de-DE" altLang="de-DE" err="1">
                <a:latin typeface="+mn-lt"/>
              </a:rPr>
              <a:t>aquainted</a:t>
            </a:r>
            <a:r>
              <a:rPr lang="de-DE" altLang="de-DE">
                <a:latin typeface="+mn-lt"/>
              </a:rPr>
              <a:t> </a:t>
            </a:r>
            <a:r>
              <a:rPr lang="de-DE" altLang="de-DE" err="1">
                <a:latin typeface="+mn-lt"/>
              </a:rPr>
              <a:t>bidder</a:t>
            </a:r>
            <a:r>
              <a:rPr lang="de-DE" altLang="de-DE">
                <a:latin typeface="+mn-lt"/>
              </a:rPr>
              <a:t>, </a:t>
            </a:r>
            <a:r>
              <a:rPr lang="de-DE" altLang="de-DE" err="1">
                <a:latin typeface="+mn-lt"/>
              </a:rPr>
              <a:t>thus</a:t>
            </a:r>
            <a:r>
              <a:rPr lang="de-DE" altLang="de-DE">
                <a:latin typeface="+mn-lt"/>
              </a:rPr>
              <a:t> </a:t>
            </a:r>
            <a:r>
              <a:rPr lang="de-DE" altLang="de-DE" err="1">
                <a:latin typeface="+mn-lt"/>
              </a:rPr>
              <a:t>constituting</a:t>
            </a:r>
            <a:r>
              <a:rPr lang="de-DE" altLang="de-DE">
                <a:latin typeface="+mn-lt"/>
              </a:rPr>
              <a:t> </a:t>
            </a:r>
            <a:r>
              <a:rPr lang="de-DE" altLang="de-DE" err="1">
                <a:latin typeface="+mn-lt"/>
              </a:rPr>
              <a:t>as</a:t>
            </a:r>
            <a:r>
              <a:rPr lang="de-DE" altLang="de-DE">
                <a:latin typeface="+mn-lt"/>
              </a:rPr>
              <a:t> a </a:t>
            </a:r>
            <a:r>
              <a:rPr lang="de-DE" altLang="de-DE" err="1">
                <a:latin typeface="+mn-lt"/>
              </a:rPr>
              <a:t>preferential</a:t>
            </a:r>
            <a:r>
              <a:rPr lang="de-DE" altLang="de-DE">
                <a:latin typeface="+mn-lt"/>
              </a:rPr>
              <a:t> </a:t>
            </a:r>
            <a:r>
              <a:rPr lang="de-DE" altLang="de-DE" err="1">
                <a:latin typeface="+mn-lt"/>
              </a:rPr>
              <a:t>treatment</a:t>
            </a:r>
            <a:r>
              <a:rPr lang="de-DE" altLang="de-DE">
                <a:latin typeface="+mn-lt"/>
              </a:rPr>
              <a:t>.</a:t>
            </a:r>
          </a:p>
          <a:p>
            <a:pPr marL="171450" marR="0" lvl="0" indent="-171450" algn="l" defTabSz="457200" rtl="0" eaLnBrk="1" fontAlgn="auto" latinLnBrk="0" hangingPunct="1">
              <a:lnSpc>
                <a:spcPct val="100000"/>
              </a:lnSpc>
              <a:spcBef>
                <a:spcPct val="0"/>
              </a:spcBef>
              <a:spcAft>
                <a:spcPts val="0"/>
              </a:spcAft>
              <a:buClrTx/>
              <a:buSzTx/>
              <a:buFont typeface="Arial"/>
              <a:buChar char="•"/>
              <a:tabLst/>
              <a:defRPr/>
            </a:pPr>
            <a:r>
              <a:rPr lang="de-DE" sz="1200" b="1" kern="1200" err="1">
                <a:solidFill>
                  <a:schemeClr val="tx1"/>
                </a:solidFill>
                <a:latin typeface="+mn-lt"/>
                <a:cs typeface="Roboton"/>
              </a:rPr>
              <a:t>Excessive</a:t>
            </a:r>
            <a:r>
              <a:rPr lang="de-DE" sz="1200" b="1" kern="1200">
                <a:solidFill>
                  <a:schemeClr val="tx1"/>
                </a:solidFill>
                <a:latin typeface="+mn-lt"/>
                <a:cs typeface="Roboton"/>
              </a:rPr>
              <a:t> </a:t>
            </a:r>
            <a:r>
              <a:rPr lang="de-DE" sz="1200" b="1" kern="1200" err="1">
                <a:solidFill>
                  <a:schemeClr val="tx1"/>
                </a:solidFill>
                <a:latin typeface="+mn-lt"/>
                <a:cs typeface="Roboton"/>
              </a:rPr>
              <a:t>rules</a:t>
            </a:r>
            <a:r>
              <a:rPr lang="de-DE" sz="1200" b="1" kern="1200">
                <a:solidFill>
                  <a:schemeClr val="tx1"/>
                </a:solidFill>
                <a:latin typeface="+mn-lt"/>
                <a:cs typeface="Roboton"/>
              </a:rPr>
              <a:t> </a:t>
            </a:r>
            <a:r>
              <a:rPr lang="de-DE" sz="1200" b="1" kern="1200" err="1">
                <a:solidFill>
                  <a:schemeClr val="tx1"/>
                </a:solidFill>
                <a:latin typeface="+mn-lt"/>
                <a:cs typeface="Roboton"/>
              </a:rPr>
              <a:t>and</a:t>
            </a:r>
            <a:r>
              <a:rPr lang="de-DE" sz="1200" b="1" kern="1200">
                <a:solidFill>
                  <a:schemeClr val="tx1"/>
                </a:solidFill>
                <a:latin typeface="+mn-lt"/>
                <a:cs typeface="Roboton"/>
              </a:rPr>
              <a:t> an </a:t>
            </a:r>
            <a:r>
              <a:rPr lang="de-DE" sz="1200" b="1" kern="1200" err="1">
                <a:solidFill>
                  <a:schemeClr val="tx1"/>
                </a:solidFill>
                <a:latin typeface="+mn-lt"/>
                <a:cs typeface="Roboton"/>
              </a:rPr>
              <a:t>overly</a:t>
            </a:r>
            <a:r>
              <a:rPr lang="de-DE" sz="1200" b="1" kern="1200">
                <a:solidFill>
                  <a:schemeClr val="tx1"/>
                </a:solidFill>
                <a:latin typeface="+mn-lt"/>
                <a:cs typeface="Roboton"/>
              </a:rPr>
              <a:t> </a:t>
            </a:r>
            <a:r>
              <a:rPr lang="de-DE" sz="1200" b="1" kern="1200" err="1">
                <a:solidFill>
                  <a:schemeClr val="tx1"/>
                </a:solidFill>
                <a:latin typeface="+mn-lt"/>
                <a:cs typeface="Roboton"/>
              </a:rPr>
              <a:t>compliance-based</a:t>
            </a:r>
            <a:r>
              <a:rPr lang="de-DE" sz="1200" b="1" kern="1200">
                <a:solidFill>
                  <a:schemeClr val="tx1"/>
                </a:solidFill>
                <a:latin typeface="+mn-lt"/>
                <a:cs typeface="Roboton"/>
              </a:rPr>
              <a:t> </a:t>
            </a:r>
            <a:r>
              <a:rPr lang="de-DE" sz="1200" b="1" kern="1200" err="1">
                <a:solidFill>
                  <a:schemeClr val="tx1"/>
                </a:solidFill>
                <a:latin typeface="+mn-lt"/>
                <a:cs typeface="Roboton"/>
              </a:rPr>
              <a:t>culture</a:t>
            </a:r>
            <a:r>
              <a:rPr lang="de-DE" sz="1200" b="1" kern="1200">
                <a:solidFill>
                  <a:schemeClr val="tx1"/>
                </a:solidFill>
                <a:latin typeface="+mn-lt"/>
                <a:cs typeface="Roboton"/>
              </a:rPr>
              <a:t> in </a:t>
            </a:r>
            <a:r>
              <a:rPr lang="de-DE" sz="1200" b="1" kern="1200" err="1">
                <a:solidFill>
                  <a:schemeClr val="tx1"/>
                </a:solidFill>
                <a:latin typeface="+mn-lt"/>
                <a:cs typeface="Roboton"/>
              </a:rPr>
              <a:t>public</a:t>
            </a:r>
            <a:r>
              <a:rPr lang="de-DE" sz="1200" b="1" kern="1200">
                <a:solidFill>
                  <a:schemeClr val="tx1"/>
                </a:solidFill>
                <a:latin typeface="+mn-lt"/>
                <a:cs typeface="Roboton"/>
              </a:rPr>
              <a:t> </a:t>
            </a:r>
            <a:r>
              <a:rPr lang="de-DE" sz="1200" b="1" kern="1200" err="1">
                <a:solidFill>
                  <a:schemeClr val="tx1"/>
                </a:solidFill>
                <a:latin typeface="+mn-lt"/>
                <a:cs typeface="Roboton"/>
              </a:rPr>
              <a:t>institutions</a:t>
            </a:r>
            <a:r>
              <a:rPr lang="de-DE" sz="1200" b="1" kern="1200">
                <a:solidFill>
                  <a:schemeClr val="tx1"/>
                </a:solidFill>
                <a:latin typeface="+mn-lt"/>
                <a:cs typeface="Roboton"/>
              </a:rPr>
              <a:t> </a:t>
            </a:r>
            <a:r>
              <a:rPr lang="de-DE" sz="1200" b="1" kern="1200" err="1">
                <a:solidFill>
                  <a:schemeClr val="tx1"/>
                </a:solidFill>
                <a:latin typeface="+mn-lt"/>
                <a:cs typeface="Roboton"/>
              </a:rPr>
              <a:t>may</a:t>
            </a:r>
            <a:r>
              <a:rPr lang="de-DE" sz="1200" b="1" kern="1200">
                <a:solidFill>
                  <a:schemeClr val="tx1"/>
                </a:solidFill>
                <a:latin typeface="+mn-lt"/>
                <a:cs typeface="Roboton"/>
              </a:rPr>
              <a:t> </a:t>
            </a:r>
            <a:r>
              <a:rPr lang="de-DE" sz="1200" b="1" kern="1200" err="1">
                <a:solidFill>
                  <a:schemeClr val="tx1"/>
                </a:solidFill>
                <a:latin typeface="+mn-lt"/>
                <a:cs typeface="Roboton"/>
              </a:rPr>
              <a:t>lay</a:t>
            </a:r>
            <a:r>
              <a:rPr lang="de-DE" sz="1200" b="1" kern="1200">
                <a:solidFill>
                  <a:schemeClr val="tx1"/>
                </a:solidFill>
                <a:latin typeface="+mn-lt"/>
                <a:cs typeface="Roboton"/>
              </a:rPr>
              <a:t> fertile </a:t>
            </a:r>
            <a:r>
              <a:rPr lang="de-DE" sz="1200" b="1" kern="1200" err="1">
                <a:solidFill>
                  <a:schemeClr val="tx1"/>
                </a:solidFill>
                <a:latin typeface="+mn-lt"/>
                <a:cs typeface="Roboton"/>
              </a:rPr>
              <a:t>ground</a:t>
            </a:r>
            <a:r>
              <a:rPr lang="de-DE" sz="1200" b="1" kern="1200">
                <a:solidFill>
                  <a:schemeClr val="tx1"/>
                </a:solidFill>
                <a:latin typeface="+mn-lt"/>
                <a:cs typeface="Roboton"/>
              </a:rPr>
              <a:t> </a:t>
            </a:r>
            <a:r>
              <a:rPr lang="de-DE" sz="1200" b="1" kern="1200" err="1">
                <a:solidFill>
                  <a:schemeClr val="tx1"/>
                </a:solidFill>
                <a:latin typeface="+mn-lt"/>
                <a:cs typeface="Roboton"/>
              </a:rPr>
              <a:t>for</a:t>
            </a:r>
            <a:r>
              <a:rPr lang="de-DE" sz="1200" b="1" kern="1200">
                <a:solidFill>
                  <a:schemeClr val="tx1"/>
                </a:solidFill>
                <a:latin typeface="+mn-lt"/>
                <a:cs typeface="Roboton"/>
              </a:rPr>
              <a:t> </a:t>
            </a:r>
            <a:r>
              <a:rPr lang="de-DE" sz="1200" b="1" kern="1200" err="1">
                <a:solidFill>
                  <a:schemeClr val="tx1"/>
                </a:solidFill>
                <a:latin typeface="+mn-lt"/>
                <a:cs typeface="Roboton"/>
              </a:rPr>
              <a:t>integrity</a:t>
            </a:r>
            <a:r>
              <a:rPr lang="de-DE" sz="1200" b="1" kern="1200">
                <a:solidFill>
                  <a:schemeClr val="tx1"/>
                </a:solidFill>
                <a:latin typeface="+mn-lt"/>
                <a:cs typeface="Roboton"/>
              </a:rPr>
              <a:t> </a:t>
            </a:r>
            <a:r>
              <a:rPr lang="de-DE" sz="1200" b="1" kern="1200" err="1">
                <a:solidFill>
                  <a:schemeClr val="tx1"/>
                </a:solidFill>
                <a:latin typeface="+mn-lt"/>
                <a:cs typeface="Roboton"/>
              </a:rPr>
              <a:t>violations</a:t>
            </a:r>
            <a:r>
              <a:rPr lang="de-DE" sz="1200" b="1" kern="1200">
                <a:solidFill>
                  <a:schemeClr val="tx1"/>
                </a:solidFill>
                <a:latin typeface="+mn-lt"/>
                <a:cs typeface="Roboton"/>
              </a:rPr>
              <a:t>. </a:t>
            </a:r>
            <a:r>
              <a:rPr lang="de-DE" err="1">
                <a:latin typeface="+mn-lt"/>
              </a:rPr>
              <a:t>Complexity</a:t>
            </a:r>
            <a:r>
              <a:rPr lang="de-DE">
                <a:latin typeface="+mn-lt"/>
              </a:rPr>
              <a:t> </a:t>
            </a:r>
            <a:r>
              <a:rPr lang="de-DE" err="1">
                <a:latin typeface="+mn-lt"/>
              </a:rPr>
              <a:t>frustrates</a:t>
            </a:r>
            <a:r>
              <a:rPr lang="de-DE">
                <a:latin typeface="+mn-lt"/>
              </a:rPr>
              <a:t> </a:t>
            </a:r>
            <a:r>
              <a:rPr lang="de-DE" err="1">
                <a:latin typeface="+mn-lt"/>
              </a:rPr>
              <a:t>and</a:t>
            </a:r>
            <a:r>
              <a:rPr lang="de-DE">
                <a:latin typeface="+mn-lt"/>
              </a:rPr>
              <a:t> </a:t>
            </a:r>
            <a:r>
              <a:rPr lang="de-DE" err="1">
                <a:latin typeface="+mn-lt"/>
              </a:rPr>
              <a:t>demotivates</a:t>
            </a:r>
            <a:r>
              <a:rPr lang="de-DE">
                <a:latin typeface="+mn-lt"/>
              </a:rPr>
              <a:t>. </a:t>
            </a:r>
            <a:r>
              <a:rPr lang="de-DE" altLang="de-DE"/>
              <a:t>The </a:t>
            </a:r>
            <a:r>
              <a:rPr lang="de-DE" altLang="de-DE" err="1"/>
              <a:t>problem</a:t>
            </a:r>
            <a:r>
              <a:rPr lang="de-DE" altLang="de-DE"/>
              <a:t> </a:t>
            </a:r>
            <a:r>
              <a:rPr lang="de-DE" altLang="de-DE" err="1"/>
              <a:t>with</a:t>
            </a:r>
            <a:r>
              <a:rPr lang="de-DE" altLang="de-DE"/>
              <a:t> </a:t>
            </a:r>
            <a:r>
              <a:rPr lang="de-DE" altLang="de-DE" err="1"/>
              <a:t>too</a:t>
            </a:r>
            <a:r>
              <a:rPr lang="de-DE" altLang="de-DE"/>
              <a:t> </a:t>
            </a:r>
            <a:r>
              <a:rPr lang="de-DE" altLang="de-DE" err="1"/>
              <a:t>many</a:t>
            </a:r>
            <a:r>
              <a:rPr lang="de-DE" altLang="de-DE"/>
              <a:t>  </a:t>
            </a:r>
            <a:r>
              <a:rPr lang="de-DE" altLang="de-DE" err="1"/>
              <a:t>rules</a:t>
            </a:r>
            <a:r>
              <a:rPr lang="de-DE" altLang="de-DE"/>
              <a:t> </a:t>
            </a:r>
            <a:r>
              <a:rPr lang="de-DE" altLang="de-DE" err="1"/>
              <a:t>is</a:t>
            </a:r>
            <a:r>
              <a:rPr lang="de-DE" altLang="de-DE"/>
              <a:t> </a:t>
            </a:r>
            <a:r>
              <a:rPr lang="de-DE" altLang="de-DE" err="1"/>
              <a:t>that</a:t>
            </a:r>
            <a:r>
              <a:rPr lang="de-DE" altLang="de-DE"/>
              <a:t> </a:t>
            </a:r>
            <a:r>
              <a:rPr lang="de-DE" altLang="de-DE" err="1"/>
              <a:t>it</a:t>
            </a:r>
            <a:r>
              <a:rPr lang="de-DE" altLang="de-DE"/>
              <a:t> </a:t>
            </a:r>
            <a:r>
              <a:rPr lang="de-DE" altLang="de-DE" err="1"/>
              <a:t>creates</a:t>
            </a:r>
            <a:r>
              <a:rPr lang="de-DE" altLang="de-DE"/>
              <a:t> a </a:t>
            </a:r>
            <a:r>
              <a:rPr lang="de-DE" altLang="de-DE" err="1"/>
              <a:t>compliance-based</a:t>
            </a:r>
            <a:r>
              <a:rPr lang="de-DE" altLang="de-DE"/>
              <a:t> </a:t>
            </a:r>
            <a:r>
              <a:rPr lang="de-DE" altLang="de-DE" err="1"/>
              <a:t>culture</a:t>
            </a:r>
            <a:r>
              <a:rPr lang="de-DE" altLang="de-DE"/>
              <a:t> in </a:t>
            </a:r>
            <a:r>
              <a:rPr lang="de-DE" altLang="de-DE" err="1"/>
              <a:t>which</a:t>
            </a:r>
            <a:r>
              <a:rPr lang="de-DE" altLang="de-DE"/>
              <a:t> </a:t>
            </a:r>
            <a:r>
              <a:rPr lang="de-DE" altLang="de-DE" err="1"/>
              <a:t>staff</a:t>
            </a:r>
            <a:r>
              <a:rPr lang="de-DE" altLang="de-DE"/>
              <a:t> do not </a:t>
            </a:r>
            <a:r>
              <a:rPr lang="de-DE" altLang="de-DE" err="1"/>
              <a:t>feel</a:t>
            </a:r>
            <a:r>
              <a:rPr lang="de-DE" altLang="de-DE"/>
              <a:t> </a:t>
            </a:r>
            <a:r>
              <a:rPr lang="de-DE" altLang="de-DE" err="1"/>
              <a:t>empowered</a:t>
            </a:r>
            <a:r>
              <a:rPr lang="de-DE" altLang="de-DE"/>
              <a:t> </a:t>
            </a:r>
            <a:r>
              <a:rPr lang="de-DE" altLang="de-DE" err="1"/>
              <a:t>to</a:t>
            </a:r>
            <a:r>
              <a:rPr lang="de-DE" altLang="de-DE"/>
              <a:t> </a:t>
            </a:r>
            <a:r>
              <a:rPr lang="de-DE" altLang="de-DE" err="1"/>
              <a:t>make</a:t>
            </a:r>
            <a:r>
              <a:rPr lang="de-DE" altLang="de-DE"/>
              <a:t> </a:t>
            </a:r>
            <a:r>
              <a:rPr lang="de-DE" altLang="de-DE" err="1"/>
              <a:t>decisions</a:t>
            </a:r>
            <a:r>
              <a:rPr lang="de-DE" altLang="de-DE"/>
              <a:t>, </a:t>
            </a:r>
            <a:r>
              <a:rPr lang="de-DE" altLang="de-DE" err="1"/>
              <a:t>and</a:t>
            </a:r>
            <a:r>
              <a:rPr lang="de-DE" altLang="de-DE"/>
              <a:t> </a:t>
            </a:r>
            <a:r>
              <a:rPr lang="de-DE" altLang="de-DE" err="1"/>
              <a:t>the</a:t>
            </a:r>
            <a:r>
              <a:rPr lang="de-DE" altLang="de-DE"/>
              <a:t> </a:t>
            </a:r>
            <a:r>
              <a:rPr lang="de-DE" altLang="de-DE" err="1"/>
              <a:t>organization</a:t>
            </a:r>
            <a:r>
              <a:rPr lang="de-DE" altLang="de-DE"/>
              <a:t> </a:t>
            </a:r>
            <a:r>
              <a:rPr lang="de-DE" altLang="de-DE" err="1"/>
              <a:t>becomes</a:t>
            </a:r>
            <a:r>
              <a:rPr lang="de-DE" altLang="de-DE"/>
              <a:t> </a:t>
            </a:r>
            <a:r>
              <a:rPr lang="de-DE" altLang="de-DE" err="1"/>
              <a:t>stymied</a:t>
            </a:r>
            <a:r>
              <a:rPr lang="de-DE" altLang="de-DE"/>
              <a:t> </a:t>
            </a:r>
            <a:r>
              <a:rPr lang="de-DE" altLang="de-DE" err="1"/>
              <a:t>by</a:t>
            </a:r>
            <a:r>
              <a:rPr lang="de-DE" altLang="de-DE"/>
              <a:t> a </a:t>
            </a:r>
            <a:r>
              <a:rPr lang="de-DE" altLang="de-DE" err="1"/>
              <a:t>growing</a:t>
            </a:r>
            <a:r>
              <a:rPr lang="de-DE" altLang="de-DE"/>
              <a:t> </a:t>
            </a:r>
            <a:r>
              <a:rPr lang="de-DE" altLang="de-DE" err="1"/>
              <a:t>pool</a:t>
            </a:r>
            <a:r>
              <a:rPr lang="de-DE" altLang="de-DE"/>
              <a:t> </a:t>
            </a:r>
            <a:r>
              <a:rPr lang="de-DE" altLang="de-DE" err="1"/>
              <a:t>of</a:t>
            </a:r>
            <a:r>
              <a:rPr lang="de-DE" altLang="de-DE"/>
              <a:t> “</a:t>
            </a:r>
            <a:r>
              <a:rPr lang="de-DE" altLang="de-DE" err="1"/>
              <a:t>checkers</a:t>
            </a:r>
            <a:r>
              <a:rPr lang="de-DE" altLang="de-DE"/>
              <a:t>” </a:t>
            </a:r>
            <a:r>
              <a:rPr lang="de-DE" altLang="de-DE" err="1"/>
              <a:t>and</a:t>
            </a:r>
            <a:r>
              <a:rPr lang="de-DE" altLang="de-DE"/>
              <a:t> a </a:t>
            </a:r>
            <a:r>
              <a:rPr lang="de-DE" altLang="de-DE" err="1"/>
              <a:t>shrinking</a:t>
            </a:r>
            <a:r>
              <a:rPr lang="de-DE" altLang="de-DE"/>
              <a:t> </a:t>
            </a:r>
            <a:r>
              <a:rPr lang="de-DE" altLang="de-DE" err="1"/>
              <a:t>pool</a:t>
            </a:r>
            <a:r>
              <a:rPr lang="de-DE" altLang="de-DE"/>
              <a:t> </a:t>
            </a:r>
            <a:r>
              <a:rPr lang="de-DE" altLang="de-DE" err="1"/>
              <a:t>of</a:t>
            </a:r>
            <a:r>
              <a:rPr lang="de-DE" altLang="de-DE"/>
              <a:t> “</a:t>
            </a:r>
            <a:r>
              <a:rPr lang="de-DE" altLang="de-DE" err="1"/>
              <a:t>doers</a:t>
            </a:r>
            <a:r>
              <a:rPr lang="de-DE" altLang="de-DE"/>
              <a:t>”. </a:t>
            </a:r>
            <a:r>
              <a:rPr lang="de-DE" err="1">
                <a:latin typeface="+mn-lt"/>
              </a:rPr>
              <a:t>Faced</a:t>
            </a:r>
            <a:r>
              <a:rPr lang="de-DE">
                <a:latin typeface="+mn-lt"/>
              </a:rPr>
              <a:t> </a:t>
            </a:r>
            <a:r>
              <a:rPr lang="de-DE" err="1">
                <a:latin typeface="+mn-lt"/>
              </a:rPr>
              <a:t>with</a:t>
            </a:r>
            <a:r>
              <a:rPr lang="de-DE">
                <a:latin typeface="+mn-lt"/>
              </a:rPr>
              <a:t> </a:t>
            </a:r>
            <a:r>
              <a:rPr lang="de-DE" err="1">
                <a:latin typeface="+mn-lt"/>
              </a:rPr>
              <a:t>burdensome</a:t>
            </a:r>
            <a:r>
              <a:rPr lang="de-DE">
                <a:latin typeface="+mn-lt"/>
              </a:rPr>
              <a:t> </a:t>
            </a:r>
            <a:r>
              <a:rPr lang="de-DE" err="1">
                <a:latin typeface="+mn-lt"/>
              </a:rPr>
              <a:t>rules</a:t>
            </a:r>
            <a:r>
              <a:rPr lang="de-DE">
                <a:latin typeface="+mn-lt"/>
              </a:rPr>
              <a:t>, </a:t>
            </a:r>
            <a:r>
              <a:rPr lang="de-DE" err="1">
                <a:latin typeface="+mn-lt"/>
              </a:rPr>
              <a:t>staff</a:t>
            </a:r>
            <a:r>
              <a:rPr lang="de-DE">
                <a:latin typeface="+mn-lt"/>
              </a:rPr>
              <a:t> </a:t>
            </a:r>
            <a:r>
              <a:rPr lang="de-DE" err="1">
                <a:latin typeface="+mn-lt"/>
              </a:rPr>
              <a:t>might</a:t>
            </a:r>
            <a:r>
              <a:rPr lang="de-DE">
                <a:latin typeface="+mn-lt"/>
              </a:rPr>
              <a:t> </a:t>
            </a:r>
            <a:r>
              <a:rPr lang="de-DE" err="1">
                <a:latin typeface="+mn-lt"/>
              </a:rPr>
              <a:t>cut</a:t>
            </a:r>
            <a:r>
              <a:rPr lang="de-DE">
                <a:latin typeface="+mn-lt"/>
              </a:rPr>
              <a:t> </a:t>
            </a:r>
            <a:r>
              <a:rPr lang="de-DE" err="1">
                <a:latin typeface="+mn-lt"/>
              </a:rPr>
              <a:t>corners</a:t>
            </a:r>
            <a:r>
              <a:rPr lang="de-DE">
                <a:latin typeface="+mn-lt"/>
              </a:rPr>
              <a:t> </a:t>
            </a:r>
            <a:r>
              <a:rPr lang="de-DE" err="1">
                <a:latin typeface="+mn-lt"/>
              </a:rPr>
              <a:t>to</a:t>
            </a:r>
            <a:r>
              <a:rPr lang="de-DE">
                <a:latin typeface="+mn-lt"/>
              </a:rPr>
              <a:t> </a:t>
            </a:r>
            <a:r>
              <a:rPr lang="de-DE" err="1">
                <a:latin typeface="+mn-lt"/>
              </a:rPr>
              <a:t>achieve</a:t>
            </a:r>
            <a:r>
              <a:rPr lang="de-DE">
                <a:latin typeface="+mn-lt"/>
              </a:rPr>
              <a:t> </a:t>
            </a:r>
            <a:r>
              <a:rPr lang="de-DE" err="1">
                <a:latin typeface="+mn-lt"/>
              </a:rPr>
              <a:t>performance</a:t>
            </a:r>
            <a:r>
              <a:rPr lang="de-DE">
                <a:latin typeface="+mn-lt"/>
              </a:rPr>
              <a:t> </a:t>
            </a:r>
            <a:r>
              <a:rPr lang="de-DE" err="1">
                <a:latin typeface="+mn-lt"/>
              </a:rPr>
              <a:t>goals</a:t>
            </a:r>
            <a:r>
              <a:rPr lang="de-DE">
                <a:latin typeface="+mn-lt"/>
              </a:rPr>
              <a:t> </a:t>
            </a:r>
            <a:r>
              <a:rPr lang="de-DE" err="1">
                <a:latin typeface="+mn-lt"/>
              </a:rPr>
              <a:t>and</a:t>
            </a:r>
            <a:r>
              <a:rPr lang="de-DE">
                <a:latin typeface="+mn-lt"/>
              </a:rPr>
              <a:t> </a:t>
            </a:r>
            <a:r>
              <a:rPr lang="de-DE" err="1">
                <a:latin typeface="+mn-lt"/>
              </a:rPr>
              <a:t>begin</a:t>
            </a:r>
            <a:r>
              <a:rPr lang="de-DE">
                <a:latin typeface="+mn-lt"/>
              </a:rPr>
              <a:t> </a:t>
            </a:r>
            <a:r>
              <a:rPr lang="de-DE" err="1">
                <a:latin typeface="+mn-lt"/>
              </a:rPr>
              <a:t>to</a:t>
            </a:r>
            <a:r>
              <a:rPr lang="de-DE">
                <a:latin typeface="+mn-lt"/>
              </a:rPr>
              <a:t> </a:t>
            </a:r>
            <a:r>
              <a:rPr lang="de-DE" err="1">
                <a:latin typeface="+mn-lt"/>
              </a:rPr>
              <a:t>tolerate</a:t>
            </a:r>
            <a:r>
              <a:rPr lang="de-DE">
                <a:latin typeface="+mn-lt"/>
              </a:rPr>
              <a:t> non-</a:t>
            </a:r>
            <a:r>
              <a:rPr lang="de-DE" err="1">
                <a:latin typeface="+mn-lt"/>
              </a:rPr>
              <a:t>compliance</a:t>
            </a:r>
            <a:r>
              <a:rPr lang="de-DE">
                <a:latin typeface="+mn-lt"/>
              </a:rPr>
              <a:t>, </a:t>
            </a:r>
            <a:r>
              <a:rPr lang="de-DE" err="1">
                <a:latin typeface="+mn-lt"/>
              </a:rPr>
              <a:t>starting</a:t>
            </a:r>
            <a:r>
              <a:rPr lang="de-DE">
                <a:latin typeface="+mn-lt"/>
              </a:rPr>
              <a:t> </a:t>
            </a:r>
            <a:r>
              <a:rPr lang="de-DE" err="1">
                <a:latin typeface="+mn-lt"/>
              </a:rPr>
              <a:t>from</a:t>
            </a:r>
            <a:r>
              <a:rPr lang="de-DE">
                <a:latin typeface="+mn-lt"/>
              </a:rPr>
              <a:t> a </a:t>
            </a:r>
            <a:r>
              <a:rPr lang="de-DE" err="1">
                <a:latin typeface="+mn-lt"/>
              </a:rPr>
              <a:t>small</a:t>
            </a:r>
            <a:r>
              <a:rPr lang="de-DE">
                <a:latin typeface="+mn-lt"/>
              </a:rPr>
              <a:t> </a:t>
            </a:r>
            <a:r>
              <a:rPr lang="de-DE" err="1">
                <a:latin typeface="+mn-lt"/>
              </a:rPr>
              <a:t>scale</a:t>
            </a:r>
            <a:r>
              <a:rPr lang="de-DE">
                <a:latin typeface="+mn-lt"/>
              </a:rPr>
              <a:t>. </a:t>
            </a:r>
            <a:r>
              <a:rPr lang="de-DE" err="1">
                <a:latin typeface="+mn-lt"/>
              </a:rPr>
              <a:t>One</a:t>
            </a:r>
            <a:r>
              <a:rPr lang="de-DE">
                <a:latin typeface="+mn-lt"/>
              </a:rPr>
              <a:t> </a:t>
            </a:r>
            <a:r>
              <a:rPr lang="de-DE" err="1">
                <a:latin typeface="+mn-lt"/>
              </a:rPr>
              <a:t>could</a:t>
            </a:r>
            <a:r>
              <a:rPr lang="de-DE">
                <a:latin typeface="+mn-lt"/>
              </a:rPr>
              <a:t> also </a:t>
            </a:r>
            <a:r>
              <a:rPr lang="de-DE" err="1">
                <a:latin typeface="+mn-lt"/>
              </a:rPr>
              <a:t>question</a:t>
            </a:r>
            <a:r>
              <a:rPr lang="de-DE">
                <a:latin typeface="+mn-lt"/>
              </a:rPr>
              <a:t> </a:t>
            </a:r>
            <a:r>
              <a:rPr lang="de-DE" err="1">
                <a:latin typeface="+mn-lt"/>
              </a:rPr>
              <a:t>what</a:t>
            </a:r>
            <a:r>
              <a:rPr lang="de-DE">
                <a:latin typeface="+mn-lt"/>
              </a:rPr>
              <a:t> a </a:t>
            </a:r>
            <a:r>
              <a:rPr lang="de-DE" err="1">
                <a:latin typeface="+mn-lt"/>
              </a:rPr>
              <a:t>public</a:t>
            </a:r>
            <a:r>
              <a:rPr lang="de-DE">
                <a:latin typeface="+mn-lt"/>
              </a:rPr>
              <a:t> </a:t>
            </a:r>
            <a:r>
              <a:rPr lang="de-DE" err="1">
                <a:latin typeface="+mn-lt"/>
              </a:rPr>
              <a:t>servant</a:t>
            </a:r>
            <a:r>
              <a:rPr lang="de-DE">
                <a:latin typeface="+mn-lt"/>
              </a:rPr>
              <a:t> </a:t>
            </a:r>
            <a:r>
              <a:rPr lang="de-DE" err="1">
                <a:latin typeface="+mn-lt"/>
              </a:rPr>
              <a:t>should</a:t>
            </a:r>
            <a:r>
              <a:rPr lang="de-DE">
                <a:latin typeface="+mn-lt"/>
              </a:rPr>
              <a:t> do </a:t>
            </a:r>
            <a:r>
              <a:rPr lang="de-DE" err="1"/>
              <a:t>when</a:t>
            </a:r>
            <a:r>
              <a:rPr lang="de-DE"/>
              <a:t> </a:t>
            </a:r>
            <a:r>
              <a:rPr lang="de-DE" err="1"/>
              <a:t>what</a:t>
            </a:r>
            <a:r>
              <a:rPr lang="de-DE"/>
              <a:t> </a:t>
            </a:r>
            <a:r>
              <a:rPr lang="de-DE" err="1"/>
              <a:t>the</a:t>
            </a:r>
            <a:r>
              <a:rPr lang="de-DE"/>
              <a:t> </a:t>
            </a:r>
            <a:r>
              <a:rPr lang="de-DE" err="1"/>
              <a:t>performance</a:t>
            </a:r>
            <a:r>
              <a:rPr lang="de-DE"/>
              <a:t> </a:t>
            </a:r>
            <a:r>
              <a:rPr lang="de-DE" err="1"/>
              <a:t>management</a:t>
            </a:r>
            <a:r>
              <a:rPr lang="de-DE"/>
              <a:t> </a:t>
            </a:r>
            <a:r>
              <a:rPr lang="de-DE" err="1"/>
              <a:t>system</a:t>
            </a:r>
            <a:r>
              <a:rPr lang="de-DE"/>
              <a:t> </a:t>
            </a:r>
            <a:r>
              <a:rPr lang="de-DE" err="1"/>
              <a:t>expects</a:t>
            </a:r>
            <a:r>
              <a:rPr lang="de-DE"/>
              <a:t> her / </a:t>
            </a:r>
            <a:r>
              <a:rPr lang="de-DE" err="1"/>
              <a:t>him</a:t>
            </a:r>
            <a:r>
              <a:rPr lang="de-DE"/>
              <a:t> </a:t>
            </a:r>
            <a:r>
              <a:rPr lang="de-DE" err="1"/>
              <a:t>to</a:t>
            </a:r>
            <a:r>
              <a:rPr lang="de-DE"/>
              <a:t> do </a:t>
            </a:r>
            <a:r>
              <a:rPr lang="de-DE" err="1"/>
              <a:t>differs</a:t>
            </a:r>
            <a:r>
              <a:rPr lang="de-DE"/>
              <a:t> </a:t>
            </a:r>
            <a:r>
              <a:rPr lang="de-DE" err="1"/>
              <a:t>from</a:t>
            </a:r>
            <a:r>
              <a:rPr lang="de-DE"/>
              <a:t> </a:t>
            </a:r>
            <a:r>
              <a:rPr lang="de-DE" err="1"/>
              <a:t>what</a:t>
            </a:r>
            <a:r>
              <a:rPr lang="de-DE"/>
              <a:t> </a:t>
            </a:r>
            <a:r>
              <a:rPr lang="de-DE" err="1"/>
              <a:t>the</a:t>
            </a:r>
            <a:r>
              <a:rPr lang="de-DE"/>
              <a:t> </a:t>
            </a:r>
            <a:r>
              <a:rPr lang="de-DE" err="1"/>
              <a:t>integrity</a:t>
            </a:r>
            <a:r>
              <a:rPr lang="de-DE"/>
              <a:t> </a:t>
            </a:r>
            <a:r>
              <a:rPr lang="de-DE" err="1"/>
              <a:t>code</a:t>
            </a:r>
            <a:r>
              <a:rPr lang="de-DE"/>
              <a:t> </a:t>
            </a:r>
            <a:r>
              <a:rPr lang="de-DE" err="1"/>
              <a:t>expects</a:t>
            </a:r>
            <a:r>
              <a:rPr lang="de-DE"/>
              <a:t> her / </a:t>
            </a:r>
            <a:r>
              <a:rPr lang="de-DE" err="1"/>
              <a:t>him</a:t>
            </a:r>
            <a:r>
              <a:rPr lang="de-DE"/>
              <a:t> </a:t>
            </a:r>
            <a:r>
              <a:rPr lang="de-DE" err="1"/>
              <a:t>to</a:t>
            </a:r>
            <a:r>
              <a:rPr lang="de-DE"/>
              <a:t> do, </a:t>
            </a:r>
            <a:r>
              <a:rPr lang="de-DE" err="1"/>
              <a:t>bearing</a:t>
            </a:r>
            <a:r>
              <a:rPr lang="de-DE"/>
              <a:t> in </a:t>
            </a:r>
            <a:r>
              <a:rPr lang="de-DE" err="1"/>
              <a:t>mind</a:t>
            </a:r>
            <a:r>
              <a:rPr lang="de-DE"/>
              <a:t> </a:t>
            </a:r>
            <a:r>
              <a:rPr lang="de-DE" err="1"/>
              <a:t>that</a:t>
            </a:r>
            <a:r>
              <a:rPr lang="de-DE"/>
              <a:t> time </a:t>
            </a:r>
            <a:r>
              <a:rPr lang="de-DE" err="1"/>
              <a:t>and</a:t>
            </a:r>
            <a:r>
              <a:rPr lang="de-DE"/>
              <a:t> </a:t>
            </a:r>
            <a:r>
              <a:rPr lang="de-DE" err="1"/>
              <a:t>resources</a:t>
            </a:r>
            <a:r>
              <a:rPr lang="de-DE"/>
              <a:t> </a:t>
            </a:r>
            <a:r>
              <a:rPr lang="de-DE" err="1"/>
              <a:t>are</a:t>
            </a:r>
            <a:r>
              <a:rPr lang="de-DE"/>
              <a:t> limited.</a:t>
            </a:r>
            <a:endParaRPr lang="de-DE">
              <a:latin typeface="+mn-lt"/>
            </a:endParaRPr>
          </a:p>
          <a:p>
            <a:pPr marL="171450" marR="0" lvl="0" indent="-171450" algn="l" defTabSz="457200" rtl="0" eaLnBrk="1" fontAlgn="auto" latinLnBrk="0" hangingPunct="1">
              <a:lnSpc>
                <a:spcPct val="100000"/>
              </a:lnSpc>
              <a:spcBef>
                <a:spcPct val="0"/>
              </a:spcBef>
              <a:spcAft>
                <a:spcPts val="0"/>
              </a:spcAft>
              <a:buClrTx/>
              <a:buSzTx/>
              <a:buFont typeface="Arial"/>
              <a:buChar char="•"/>
              <a:tabLst/>
              <a:defRPr/>
            </a:pPr>
            <a:r>
              <a:rPr lang="de-DE" altLang="de-DE" b="1" err="1">
                <a:latin typeface="+mn-lt"/>
              </a:rPr>
              <a:t>There</a:t>
            </a:r>
            <a:r>
              <a:rPr lang="de-DE" altLang="de-DE" b="1">
                <a:latin typeface="+mn-lt"/>
              </a:rPr>
              <a:t> </a:t>
            </a:r>
            <a:r>
              <a:rPr lang="de-DE" altLang="de-DE" b="1" err="1">
                <a:latin typeface="+mn-lt"/>
              </a:rPr>
              <a:t>are</a:t>
            </a:r>
            <a:r>
              <a:rPr lang="de-DE" altLang="de-DE" b="1">
                <a:latin typeface="+mn-lt"/>
              </a:rPr>
              <a:t> </a:t>
            </a:r>
            <a:r>
              <a:rPr lang="de-DE" altLang="de-DE" b="1" err="1">
                <a:latin typeface="+mn-lt"/>
              </a:rPr>
              <a:t>no</a:t>
            </a:r>
            <a:r>
              <a:rPr lang="de-DE" altLang="de-DE" b="1">
                <a:latin typeface="+mn-lt"/>
              </a:rPr>
              <a:t> </a:t>
            </a:r>
            <a:r>
              <a:rPr lang="de-DE" altLang="de-DE" b="1" err="1">
                <a:latin typeface="+mn-lt"/>
              </a:rPr>
              <a:t>ethical</a:t>
            </a:r>
            <a:r>
              <a:rPr lang="de-DE" altLang="de-DE" b="1">
                <a:latin typeface="+mn-lt"/>
              </a:rPr>
              <a:t> </a:t>
            </a:r>
            <a:r>
              <a:rPr lang="de-DE" altLang="de-DE" b="1" err="1">
                <a:latin typeface="+mn-lt"/>
              </a:rPr>
              <a:t>superhumans</a:t>
            </a:r>
            <a:r>
              <a:rPr lang="de-DE" altLang="de-DE" b="1">
                <a:latin typeface="+mn-lt"/>
              </a:rPr>
              <a:t>. </a:t>
            </a:r>
            <a:r>
              <a:rPr lang="de-DE" altLang="de-DE" b="0" err="1">
                <a:solidFill>
                  <a:schemeClr val="tx1"/>
                </a:solidFill>
                <a:latin typeface="+mn-lt"/>
              </a:rPr>
              <a:t>M</a:t>
            </a:r>
            <a:r>
              <a:rPr lang="de-DE" altLang="de-DE" err="1">
                <a:latin typeface="+mn-lt"/>
              </a:rPr>
              <a:t>any</a:t>
            </a:r>
            <a:r>
              <a:rPr lang="de-DE" altLang="de-DE">
                <a:latin typeface="+mn-lt"/>
              </a:rPr>
              <a:t> </a:t>
            </a:r>
            <a:r>
              <a:rPr lang="de-DE" altLang="de-DE" err="1">
                <a:latin typeface="+mn-lt"/>
              </a:rPr>
              <a:t>public</a:t>
            </a:r>
            <a:r>
              <a:rPr lang="de-DE" altLang="de-DE">
                <a:latin typeface="+mn-lt"/>
              </a:rPr>
              <a:t> </a:t>
            </a:r>
            <a:r>
              <a:rPr lang="de-DE" altLang="de-DE" err="1">
                <a:latin typeface="+mn-lt"/>
              </a:rPr>
              <a:t>institutions</a:t>
            </a:r>
            <a:r>
              <a:rPr lang="de-DE" altLang="de-DE">
                <a:latin typeface="+mn-lt"/>
              </a:rPr>
              <a:t> </a:t>
            </a:r>
            <a:r>
              <a:rPr lang="de-DE" altLang="de-DE" err="1">
                <a:latin typeface="+mn-lt"/>
              </a:rPr>
              <a:t>compete</a:t>
            </a:r>
            <a:r>
              <a:rPr lang="de-DE" altLang="de-DE">
                <a:latin typeface="+mn-lt"/>
              </a:rPr>
              <a:t> </a:t>
            </a:r>
            <a:r>
              <a:rPr lang="de-DE" altLang="de-DE" err="1">
                <a:latin typeface="+mn-lt"/>
              </a:rPr>
              <a:t>for</a:t>
            </a:r>
            <a:r>
              <a:rPr lang="de-DE" altLang="de-DE">
                <a:latin typeface="+mn-lt"/>
              </a:rPr>
              <a:t> </a:t>
            </a:r>
            <a:r>
              <a:rPr lang="de-DE" altLang="de-DE" err="1">
                <a:latin typeface="+mn-lt"/>
              </a:rPr>
              <a:t>talent</a:t>
            </a:r>
            <a:r>
              <a:rPr lang="de-DE" altLang="de-DE">
                <a:latin typeface="+mn-lt"/>
              </a:rPr>
              <a:t> </a:t>
            </a:r>
            <a:r>
              <a:rPr lang="de-DE" altLang="de-DE" err="1">
                <a:latin typeface="+mn-lt"/>
              </a:rPr>
              <a:t>with</a:t>
            </a:r>
            <a:r>
              <a:rPr lang="de-DE" altLang="de-DE">
                <a:latin typeface="+mn-lt"/>
              </a:rPr>
              <a:t> </a:t>
            </a:r>
            <a:r>
              <a:rPr lang="de-DE" altLang="de-DE" err="1">
                <a:latin typeface="+mn-lt"/>
              </a:rPr>
              <a:t>the</a:t>
            </a:r>
            <a:r>
              <a:rPr lang="de-DE" altLang="de-DE">
                <a:latin typeface="+mn-lt"/>
              </a:rPr>
              <a:t> private, non-profit </a:t>
            </a:r>
            <a:r>
              <a:rPr lang="de-DE" altLang="de-DE" err="1">
                <a:latin typeface="+mn-lt"/>
              </a:rPr>
              <a:t>and</a:t>
            </a:r>
            <a:r>
              <a:rPr lang="de-DE" altLang="de-DE">
                <a:latin typeface="+mn-lt"/>
              </a:rPr>
              <a:t> </a:t>
            </a:r>
            <a:r>
              <a:rPr lang="de-DE" altLang="de-DE" err="1">
                <a:latin typeface="+mn-lt"/>
              </a:rPr>
              <a:t>voluntary</a:t>
            </a:r>
            <a:r>
              <a:rPr lang="de-DE" altLang="de-DE">
                <a:latin typeface="+mn-lt"/>
              </a:rPr>
              <a:t> </a:t>
            </a:r>
            <a:r>
              <a:rPr lang="de-DE" altLang="de-DE" err="1">
                <a:latin typeface="+mn-lt"/>
              </a:rPr>
              <a:t>sectors</a:t>
            </a:r>
            <a:r>
              <a:rPr lang="de-DE" altLang="de-DE">
                <a:latin typeface="+mn-lt"/>
              </a:rPr>
              <a:t>. </a:t>
            </a:r>
            <a:r>
              <a:rPr lang="de-DE" altLang="de-DE" err="1">
                <a:latin typeface="+mn-lt"/>
              </a:rPr>
              <a:t>Assuming</a:t>
            </a:r>
            <a:r>
              <a:rPr lang="de-DE" altLang="de-DE">
                <a:latin typeface="+mn-lt"/>
              </a:rPr>
              <a:t> </a:t>
            </a:r>
            <a:r>
              <a:rPr lang="de-DE" altLang="de-DE" err="1">
                <a:latin typeface="+mn-lt"/>
              </a:rPr>
              <a:t>that</a:t>
            </a:r>
            <a:r>
              <a:rPr lang="de-DE" altLang="de-DE">
                <a:latin typeface="+mn-lt"/>
              </a:rPr>
              <a:t> all </a:t>
            </a:r>
            <a:r>
              <a:rPr lang="de-DE" altLang="de-DE" err="1">
                <a:latin typeface="+mn-lt"/>
              </a:rPr>
              <a:t>public</a:t>
            </a:r>
            <a:r>
              <a:rPr lang="de-DE" altLang="de-DE">
                <a:latin typeface="+mn-lt"/>
              </a:rPr>
              <a:t> </a:t>
            </a:r>
            <a:r>
              <a:rPr lang="de-DE" altLang="de-DE" err="1">
                <a:latin typeface="+mn-lt"/>
              </a:rPr>
              <a:t>servants</a:t>
            </a:r>
            <a:r>
              <a:rPr lang="de-DE" altLang="de-DE">
                <a:latin typeface="+mn-lt"/>
              </a:rPr>
              <a:t> </a:t>
            </a:r>
            <a:r>
              <a:rPr lang="de-DE" altLang="de-DE" err="1">
                <a:latin typeface="+mn-lt"/>
              </a:rPr>
              <a:t>entering</a:t>
            </a:r>
            <a:r>
              <a:rPr lang="de-DE" altLang="de-DE">
                <a:latin typeface="+mn-lt"/>
              </a:rPr>
              <a:t> </a:t>
            </a:r>
            <a:r>
              <a:rPr lang="de-DE" altLang="de-DE" err="1">
                <a:latin typeface="+mn-lt"/>
              </a:rPr>
              <a:t>their</a:t>
            </a:r>
            <a:r>
              <a:rPr lang="de-DE" altLang="de-DE">
                <a:latin typeface="+mn-lt"/>
              </a:rPr>
              <a:t> </a:t>
            </a:r>
            <a:r>
              <a:rPr lang="de-DE" altLang="de-DE" err="1">
                <a:latin typeface="+mn-lt"/>
              </a:rPr>
              <a:t>functions</a:t>
            </a:r>
            <a:r>
              <a:rPr lang="de-DE" altLang="de-DE">
                <a:latin typeface="+mn-lt"/>
              </a:rPr>
              <a:t> </a:t>
            </a:r>
            <a:r>
              <a:rPr lang="de-DE" altLang="de-DE" err="1">
                <a:latin typeface="+mn-lt"/>
              </a:rPr>
              <a:t>possess</a:t>
            </a:r>
            <a:r>
              <a:rPr lang="de-DE" altLang="de-DE">
                <a:latin typeface="+mn-lt"/>
              </a:rPr>
              <a:t> </a:t>
            </a:r>
            <a:r>
              <a:rPr lang="de-DE" altLang="de-DE" err="1">
                <a:latin typeface="+mn-lt"/>
              </a:rPr>
              <a:t>sufficient</a:t>
            </a:r>
            <a:r>
              <a:rPr lang="de-DE" altLang="de-DE">
                <a:latin typeface="+mn-lt"/>
              </a:rPr>
              <a:t> </a:t>
            </a:r>
            <a:r>
              <a:rPr lang="de-DE" altLang="de-DE" err="1">
                <a:latin typeface="+mn-lt"/>
              </a:rPr>
              <a:t>intrinsic</a:t>
            </a:r>
            <a:r>
              <a:rPr lang="de-DE" altLang="de-DE">
                <a:latin typeface="+mn-lt"/>
              </a:rPr>
              <a:t> </a:t>
            </a:r>
            <a:r>
              <a:rPr lang="de-DE" altLang="de-DE" err="1">
                <a:latin typeface="+mn-lt"/>
              </a:rPr>
              <a:t>motivation</a:t>
            </a:r>
            <a:r>
              <a:rPr lang="de-DE" altLang="de-DE">
                <a:latin typeface="+mn-lt"/>
              </a:rPr>
              <a:t> </a:t>
            </a:r>
            <a:r>
              <a:rPr lang="de-DE" altLang="de-DE" err="1">
                <a:latin typeface="+mn-lt"/>
              </a:rPr>
              <a:t>and</a:t>
            </a:r>
            <a:r>
              <a:rPr lang="de-DE" altLang="de-DE">
                <a:latin typeface="+mn-lt"/>
              </a:rPr>
              <a:t> ‘pro-</a:t>
            </a:r>
            <a:r>
              <a:rPr lang="de-DE" altLang="de-DE" err="1">
                <a:latin typeface="+mn-lt"/>
              </a:rPr>
              <a:t>social</a:t>
            </a:r>
            <a:r>
              <a:rPr lang="de-DE" altLang="de-DE">
                <a:latin typeface="+mn-lt"/>
              </a:rPr>
              <a:t>’ </a:t>
            </a:r>
            <a:r>
              <a:rPr lang="de-DE" altLang="de-DE" err="1">
                <a:latin typeface="+mn-lt"/>
              </a:rPr>
              <a:t>values</a:t>
            </a:r>
            <a:r>
              <a:rPr lang="de-DE" altLang="de-DE">
                <a:latin typeface="+mn-lt"/>
              </a:rPr>
              <a:t> </a:t>
            </a:r>
            <a:r>
              <a:rPr lang="de-DE" altLang="de-DE" err="1">
                <a:latin typeface="+mn-lt"/>
              </a:rPr>
              <a:t>to</a:t>
            </a:r>
            <a:r>
              <a:rPr lang="de-DE" altLang="de-DE">
                <a:latin typeface="+mn-lt"/>
              </a:rPr>
              <a:t> </a:t>
            </a:r>
            <a:r>
              <a:rPr lang="de-DE" altLang="de-DE" err="1">
                <a:latin typeface="+mn-lt"/>
              </a:rPr>
              <a:t>serve</a:t>
            </a:r>
            <a:r>
              <a:rPr lang="de-DE" altLang="de-DE">
                <a:latin typeface="+mn-lt"/>
              </a:rPr>
              <a:t> </a:t>
            </a:r>
            <a:r>
              <a:rPr lang="de-DE" altLang="de-DE" err="1">
                <a:latin typeface="+mn-lt"/>
              </a:rPr>
              <a:t>the</a:t>
            </a:r>
            <a:r>
              <a:rPr lang="de-DE" altLang="de-DE">
                <a:latin typeface="+mn-lt"/>
              </a:rPr>
              <a:t> </a:t>
            </a:r>
            <a:r>
              <a:rPr lang="de-DE" altLang="de-DE" err="1">
                <a:latin typeface="+mn-lt"/>
              </a:rPr>
              <a:t>public</a:t>
            </a:r>
            <a:r>
              <a:rPr lang="de-DE" altLang="de-DE">
                <a:latin typeface="+mn-lt"/>
              </a:rPr>
              <a:t> </a:t>
            </a:r>
            <a:r>
              <a:rPr lang="de-DE" altLang="de-DE" err="1">
                <a:latin typeface="+mn-lt"/>
              </a:rPr>
              <a:t>good</a:t>
            </a:r>
            <a:r>
              <a:rPr lang="de-DE" altLang="de-DE">
                <a:latin typeface="+mn-lt"/>
              </a:rPr>
              <a:t> </a:t>
            </a:r>
            <a:r>
              <a:rPr lang="de-DE" altLang="de-DE" err="1">
                <a:latin typeface="+mn-lt"/>
              </a:rPr>
              <a:t>may</a:t>
            </a:r>
            <a:r>
              <a:rPr lang="de-DE" altLang="de-DE">
                <a:latin typeface="+mn-lt"/>
              </a:rPr>
              <a:t> </a:t>
            </a:r>
            <a:r>
              <a:rPr lang="de-DE" altLang="de-DE" err="1">
                <a:latin typeface="+mn-lt"/>
              </a:rPr>
              <a:t>be</a:t>
            </a:r>
            <a:r>
              <a:rPr lang="de-DE" altLang="de-DE">
                <a:latin typeface="+mn-lt"/>
              </a:rPr>
              <a:t> </a:t>
            </a:r>
            <a:r>
              <a:rPr lang="de-DE" altLang="de-DE" err="1">
                <a:latin typeface="+mn-lt"/>
              </a:rPr>
              <a:t>naïve</a:t>
            </a:r>
            <a:r>
              <a:rPr lang="de-DE" altLang="de-DE">
                <a:latin typeface="+mn-lt"/>
              </a:rPr>
              <a:t>.</a:t>
            </a:r>
          </a:p>
          <a:p>
            <a:pPr marL="0" marR="0" lvl="0" indent="0" algn="l" defTabSz="457200" rtl="0" eaLnBrk="1" fontAlgn="auto" latinLnBrk="0" hangingPunct="1">
              <a:lnSpc>
                <a:spcPct val="100000"/>
              </a:lnSpc>
              <a:spcBef>
                <a:spcPct val="0"/>
              </a:spcBef>
              <a:spcAft>
                <a:spcPts val="0"/>
              </a:spcAft>
              <a:buClrTx/>
              <a:buSzTx/>
              <a:buFont typeface="Arial"/>
              <a:buNone/>
              <a:tabLst/>
              <a:defRPr/>
            </a:pPr>
            <a:endParaRPr lang="it-CH" altLang="it-CH">
              <a:latin typeface="+mn-lt"/>
            </a:endParaRPr>
          </a:p>
          <a:p>
            <a:r>
              <a:rPr lang="de-DE" sz="1200" b="1" err="1">
                <a:latin typeface="+mn-lt"/>
              </a:rPr>
              <a:t>Sources</a:t>
            </a:r>
            <a:r>
              <a:rPr lang="de-DE" sz="1200" b="1">
                <a:latin typeface="+mn-lt"/>
              </a:rPr>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err="1">
                <a:latin typeface="+mn-lt"/>
              </a:rPr>
              <a:t>LaBresh</a:t>
            </a:r>
            <a:r>
              <a:rPr lang="de-DE" sz="1200">
                <a:latin typeface="+mn-lt"/>
              </a:rPr>
              <a:t>, J., </a:t>
            </a:r>
            <a:r>
              <a:rPr lang="de-DE" sz="1200" err="1">
                <a:latin typeface="+mn-lt"/>
              </a:rPr>
              <a:t>Watters</a:t>
            </a:r>
            <a:r>
              <a:rPr lang="de-DE" sz="1200">
                <a:latin typeface="+mn-lt"/>
              </a:rPr>
              <a:t>, M. &amp; </a:t>
            </a:r>
            <a:r>
              <a:rPr lang="de-DE" sz="1200" err="1">
                <a:latin typeface="+mn-lt"/>
              </a:rPr>
              <a:t>Chandhole</a:t>
            </a:r>
            <a:r>
              <a:rPr lang="de-DE" sz="1200">
                <a:latin typeface="+mn-lt"/>
              </a:rPr>
              <a:t>, S. (</a:t>
            </a:r>
            <a:r>
              <a:rPr lang="de-DE" sz="1200" err="1">
                <a:latin typeface="+mn-lt"/>
              </a:rPr>
              <a:t>January</a:t>
            </a:r>
            <a:r>
              <a:rPr lang="de-DE" sz="1200">
                <a:latin typeface="+mn-lt"/>
              </a:rPr>
              <a:t> 2017). The Smart </a:t>
            </a:r>
            <a:r>
              <a:rPr lang="de-DE" sz="1200" err="1">
                <a:latin typeface="+mn-lt"/>
              </a:rPr>
              <a:t>and</a:t>
            </a:r>
            <a:r>
              <a:rPr lang="de-DE" sz="1200">
                <a:latin typeface="+mn-lt"/>
              </a:rPr>
              <a:t> Simple Way </a:t>
            </a:r>
            <a:r>
              <a:rPr lang="de-DE" sz="1200" err="1">
                <a:latin typeface="+mn-lt"/>
              </a:rPr>
              <a:t>to</a:t>
            </a:r>
            <a:r>
              <a:rPr lang="de-DE" sz="1200">
                <a:latin typeface="+mn-lt"/>
              </a:rPr>
              <a:t> </a:t>
            </a:r>
            <a:r>
              <a:rPr lang="de-DE" sz="1200" err="1">
                <a:latin typeface="+mn-lt"/>
              </a:rPr>
              <a:t>Empower</a:t>
            </a:r>
            <a:r>
              <a:rPr lang="de-DE" sz="1200">
                <a:latin typeface="+mn-lt"/>
              </a:rPr>
              <a:t> </a:t>
            </a:r>
            <a:r>
              <a:rPr lang="de-DE" sz="1200" err="1">
                <a:latin typeface="+mn-lt"/>
              </a:rPr>
              <a:t>the</a:t>
            </a:r>
            <a:r>
              <a:rPr lang="de-DE" sz="1200">
                <a:latin typeface="+mn-lt"/>
              </a:rPr>
              <a:t> Public </a:t>
            </a:r>
            <a:r>
              <a:rPr lang="de-DE" sz="1200" err="1">
                <a:latin typeface="+mn-lt"/>
              </a:rPr>
              <a:t>Sector</a:t>
            </a:r>
            <a:r>
              <a:rPr lang="de-DE" sz="1200">
                <a:latin typeface="+mn-lt"/>
              </a:rPr>
              <a:t>. Boston Consulting Group. </a:t>
            </a:r>
            <a:r>
              <a:rPr lang="de-DE" sz="1200" err="1">
                <a:latin typeface="+mn-lt"/>
              </a:rPr>
              <a:t>Retrieved</a:t>
            </a:r>
            <a:r>
              <a:rPr lang="de-DE" sz="1200">
                <a:latin typeface="+mn-lt"/>
              </a:rPr>
              <a:t> </a:t>
            </a:r>
            <a:r>
              <a:rPr lang="de-DE" sz="1200" err="1">
                <a:latin typeface="+mn-lt"/>
              </a:rPr>
              <a:t>from</a:t>
            </a:r>
            <a:r>
              <a:rPr lang="de-DE" sz="1200">
                <a:latin typeface="+mn-lt"/>
              </a:rPr>
              <a:t> </a:t>
            </a:r>
            <a:r>
              <a:rPr lang="de-DE" sz="1200">
                <a:latin typeface="+mn-lt"/>
                <a:hlinkClick r:id="rId3"/>
              </a:rPr>
              <a:t>https://www.bcg.com/publications/2017/smart-and-simple-way-to-empower-the-public-sector.aspx</a:t>
            </a:r>
            <a:r>
              <a:rPr lang="de-DE" sz="1200">
                <a:latin typeface="+mn-lt"/>
              </a:rPr>
              <a:t> (last </a:t>
            </a:r>
            <a:r>
              <a:rPr lang="de-DE" sz="1200" err="1">
                <a:latin typeface="+mn-lt"/>
              </a:rPr>
              <a:t>accessed</a:t>
            </a:r>
            <a:r>
              <a:rPr lang="de-DE" sz="1200">
                <a:latin typeface="+mn-lt"/>
              </a:rPr>
              <a:t> on April 7, 2020).</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a:latin typeface="+mn-lt"/>
              </a:rPr>
              <a:t>Lewis, C. W. &amp; Gilman, S. C. (2012). The </a:t>
            </a:r>
            <a:r>
              <a:rPr lang="de-DE" sz="1200" err="1">
                <a:latin typeface="+mn-lt"/>
              </a:rPr>
              <a:t>Ethics</a:t>
            </a:r>
            <a:r>
              <a:rPr lang="de-DE" sz="1200">
                <a:latin typeface="+mn-lt"/>
              </a:rPr>
              <a:t> Challenge in Public Service: A Problem-</a:t>
            </a:r>
            <a:r>
              <a:rPr lang="de-DE" sz="1200" err="1">
                <a:latin typeface="+mn-lt"/>
              </a:rPr>
              <a:t>Solving</a:t>
            </a:r>
            <a:r>
              <a:rPr lang="de-DE" sz="1200">
                <a:latin typeface="+mn-lt"/>
              </a:rPr>
              <a:t> Guide. 2nd </a:t>
            </a:r>
            <a:r>
              <a:rPr lang="de-DE" sz="1200" err="1">
                <a:latin typeface="+mn-lt"/>
              </a:rPr>
              <a:t>edition</a:t>
            </a:r>
            <a:r>
              <a:rPr lang="de-DE" sz="1200">
                <a:latin typeface="+mn-lt"/>
              </a:rPr>
              <a:t>. San Francisco: </a:t>
            </a:r>
            <a:r>
              <a:rPr lang="de-DE" sz="1200" err="1">
                <a:latin typeface="+mn-lt"/>
              </a:rPr>
              <a:t>Jossey</a:t>
            </a:r>
            <a:r>
              <a:rPr lang="de-DE" sz="1200">
                <a:latin typeface="+mn-lt"/>
              </a:rPr>
              <a:t>-Bass.</a:t>
            </a:r>
          </a:p>
          <a:p>
            <a:pPr marL="171450" indent="-171450">
              <a:buFont typeface="Arial"/>
              <a:buChar char="•"/>
            </a:pPr>
            <a:r>
              <a:rPr lang="de-DE" sz="1200">
                <a:latin typeface="+mn-lt"/>
              </a:rPr>
              <a:t>UNDP (2014). Motivation </a:t>
            </a:r>
            <a:r>
              <a:rPr lang="de-DE" sz="1200" err="1">
                <a:latin typeface="+mn-lt"/>
              </a:rPr>
              <a:t>of</a:t>
            </a:r>
            <a:r>
              <a:rPr lang="de-DE" sz="1200">
                <a:latin typeface="+mn-lt"/>
              </a:rPr>
              <a:t> Public Service </a:t>
            </a:r>
            <a:r>
              <a:rPr lang="de-DE" sz="1200" err="1">
                <a:latin typeface="+mn-lt"/>
              </a:rPr>
              <a:t>Officials</a:t>
            </a:r>
            <a:r>
              <a:rPr lang="de-DE" sz="1200">
                <a:latin typeface="+mn-lt"/>
              </a:rPr>
              <a:t>: </a:t>
            </a:r>
            <a:r>
              <a:rPr lang="de-DE" sz="1200" err="1">
                <a:latin typeface="+mn-lt"/>
              </a:rPr>
              <a:t>Insights</a:t>
            </a:r>
            <a:r>
              <a:rPr lang="de-DE" sz="1200">
                <a:latin typeface="+mn-lt"/>
              </a:rPr>
              <a:t> </a:t>
            </a:r>
            <a:r>
              <a:rPr lang="de-DE" sz="1200" err="1">
                <a:latin typeface="+mn-lt"/>
              </a:rPr>
              <a:t>for</a:t>
            </a:r>
            <a:r>
              <a:rPr lang="de-DE" sz="1200">
                <a:latin typeface="+mn-lt"/>
              </a:rPr>
              <a:t> </a:t>
            </a:r>
            <a:r>
              <a:rPr lang="de-DE" sz="1200" err="1">
                <a:latin typeface="+mn-lt"/>
              </a:rPr>
              <a:t>Practitioners</a:t>
            </a:r>
            <a:r>
              <a:rPr lang="de-DE" sz="1200">
                <a:latin typeface="+mn-lt"/>
              </a:rPr>
              <a:t>. </a:t>
            </a:r>
            <a:r>
              <a:rPr lang="de-DE" sz="1200" err="1">
                <a:latin typeface="+mn-lt"/>
              </a:rPr>
              <a:t>Retrieved</a:t>
            </a:r>
            <a:r>
              <a:rPr lang="de-DE" sz="1200">
                <a:latin typeface="+mn-lt"/>
              </a:rPr>
              <a:t> </a:t>
            </a:r>
            <a:r>
              <a:rPr lang="de-DE" sz="1200" err="1">
                <a:latin typeface="+mn-lt"/>
              </a:rPr>
              <a:t>from</a:t>
            </a:r>
            <a:r>
              <a:rPr lang="de-DE" sz="1200">
                <a:latin typeface="+mn-lt"/>
              </a:rPr>
              <a:t> </a:t>
            </a:r>
            <a:r>
              <a:rPr lang="de-DE" sz="1200">
                <a:latin typeface="+mn-lt"/>
                <a:hlinkClick r:id="rId4"/>
              </a:rPr>
              <a:t>https://www.undp.org/content/dam/undp/library/capacity-development/English/Singapore%20Centre/GCPSE_PSM_Summary.pdf</a:t>
            </a:r>
            <a:r>
              <a:rPr lang="de-DE" sz="1200">
                <a:latin typeface="+mn-lt"/>
              </a:rPr>
              <a:t> (last </a:t>
            </a:r>
            <a:r>
              <a:rPr lang="de-DE" sz="1200" err="1">
                <a:latin typeface="+mn-lt"/>
              </a:rPr>
              <a:t>accessed</a:t>
            </a:r>
            <a:r>
              <a:rPr lang="de-DE" sz="1200">
                <a:latin typeface="+mn-lt"/>
              </a:rPr>
              <a:t> on April 7, 2020).</a:t>
            </a:r>
          </a:p>
        </p:txBody>
      </p:sp>
      <p:sp>
        <p:nvSpPr>
          <p:cNvPr id="4" name="Foliennummernplatzhalter 3"/>
          <p:cNvSpPr>
            <a:spLocks noGrp="1"/>
          </p:cNvSpPr>
          <p:nvPr>
            <p:ph type="sldNum" sz="quarter" idx="5"/>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231249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02DDE07-0F4E-4B63-B998-99E33365E4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9F98CE7-BEE9-49F6-AE20-DD4B1861510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a:solidFill>
                  <a:srgbClr val="000000"/>
                </a:solidFill>
              </a:rPr>
              <a:t>The paradox of government ethics: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Ethics is defined as "the study or the science of morals“ (Chambers 1999), attempting to arrive at an understanding of the nature of human values, of how we ought to live, and of what constitutes right conduct.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Thompson argued “other issues are more important than ethics, ethics is more important than any issue” (1992: 255).</a:t>
            </a:r>
            <a:endParaRPr lang="en-US" altLang="it-CH" b="1"/>
          </a:p>
          <a:p>
            <a:endParaRPr lang="it-CH" altLang="it-CH"/>
          </a:p>
          <a:p>
            <a:r>
              <a:rPr lang="de-DE" sz="1200" b="1" err="1"/>
              <a:t>Sources</a:t>
            </a:r>
            <a:r>
              <a:rPr lang="de-DE" sz="1200" b="1"/>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sz="1200"/>
              <a:t>Chambers (1999). 21st Century </a:t>
            </a:r>
            <a:r>
              <a:rPr lang="de-DE" sz="1200" err="1"/>
              <a:t>Dictionary</a:t>
            </a:r>
            <a:r>
              <a:rPr lang="de-DE" sz="1200"/>
              <a:t>. Edinburgh: Chambers.</a:t>
            </a:r>
          </a:p>
          <a:p>
            <a:pPr marL="171450" indent="-171450">
              <a:buFont typeface="Arial"/>
              <a:buChar char="•"/>
            </a:pPr>
            <a:r>
              <a:rPr lang="de-DE" sz="1200"/>
              <a:t>Thompson, D. F. (1992). Paradoxes </a:t>
            </a:r>
            <a:r>
              <a:rPr lang="de-DE" sz="1200" err="1"/>
              <a:t>of</a:t>
            </a:r>
            <a:r>
              <a:rPr lang="de-DE" sz="1200"/>
              <a:t> </a:t>
            </a:r>
            <a:r>
              <a:rPr lang="de-DE" sz="1200" err="1"/>
              <a:t>Government</a:t>
            </a:r>
            <a:r>
              <a:rPr lang="de-DE" sz="1200"/>
              <a:t> Ethics. Public Administration Review, 52(3),</a:t>
            </a:r>
            <a:r>
              <a:rPr lang="de-DE" sz="1200" baseline="0"/>
              <a:t> 254-259</a:t>
            </a:r>
            <a:r>
              <a:rPr lang="de-DE" sz="1200"/>
              <a:t>. </a:t>
            </a:r>
            <a:r>
              <a:rPr lang="de-DE" sz="1200" err="1"/>
              <a:t>Accessible</a:t>
            </a:r>
            <a:r>
              <a:rPr lang="de-DE" sz="1200"/>
              <a:t> at </a:t>
            </a:r>
            <a:r>
              <a:rPr lang="de-DE" sz="1200">
                <a:hlinkClick r:id="rId3"/>
              </a:rPr>
              <a:t>https://www.jstor.org/stable/976923?seq=1</a:t>
            </a:r>
            <a:r>
              <a:rPr lang="de-DE" sz="1200"/>
              <a:t> (last </a:t>
            </a:r>
            <a:r>
              <a:rPr lang="de-DE" sz="1200" err="1"/>
              <a:t>accessed</a:t>
            </a:r>
            <a:r>
              <a:rPr lang="de-DE" sz="1200"/>
              <a:t> on April 7, 2020).</a:t>
            </a:r>
          </a:p>
        </p:txBody>
      </p:sp>
      <p:sp>
        <p:nvSpPr>
          <p:cNvPr id="37892" name="Slide Number Placeholder 3">
            <a:extLst>
              <a:ext uri="{FF2B5EF4-FFF2-40B4-BE49-F238E27FC236}">
                <a16:creationId xmlns:a16="http://schemas.microsoft.com/office/drawing/2014/main" id="{344D0239-562E-406C-A867-5EEA7A28FE7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66156B77-9A33-4375-B420-08857D43732F}" type="slidenum">
              <a:rPr lang="en-US" altLang="it-CH"/>
              <a:pPr/>
              <a:t>11</a:t>
            </a:fld>
            <a:endParaRPr lang="en-US" altLang="it-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CAAEC2B-7F41-4717-91CC-331642A8E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ECC9684-1BDA-424E-BB0B-B30B429DBE39}"/>
              </a:ext>
            </a:extLst>
          </p:cNvPr>
          <p:cNvSpPr>
            <a:spLocks noGrp="1"/>
          </p:cNvSpPr>
          <p:nvPr>
            <p:ph type="body" idx="1"/>
          </p:nvPr>
        </p:nvSpPr>
        <p:spPr/>
        <p:txBody>
          <a:bodyPr/>
          <a:lstStyle/>
          <a:p>
            <a:pPr marL="0" indent="0">
              <a:buFont typeface="Arial"/>
              <a:buNone/>
              <a:defRPr/>
            </a:pPr>
            <a:r>
              <a:rPr lang="de-DE" b="1" err="1"/>
              <a:t>Ethcal</a:t>
            </a:r>
            <a:r>
              <a:rPr lang="de-DE" b="1"/>
              <a:t> </a:t>
            </a:r>
            <a:r>
              <a:rPr lang="de-DE" b="1" err="1"/>
              <a:t>dilemmas</a:t>
            </a:r>
            <a:r>
              <a:rPr lang="de-DE" b="1"/>
              <a:t>:</a:t>
            </a:r>
          </a:p>
          <a:p>
            <a:pPr marL="171450" indent="-171450">
              <a:buFont typeface="Arial"/>
              <a:buChar char="•"/>
              <a:defRPr/>
            </a:pPr>
            <a:endParaRPr lang="de-DE"/>
          </a:p>
          <a:p>
            <a:pPr marL="171450" indent="-171450">
              <a:buFont typeface="Arial"/>
              <a:buChar char="•"/>
              <a:defRPr/>
            </a:pPr>
            <a:r>
              <a:rPr lang="de-DE" err="1"/>
              <a:t>Ethical</a:t>
            </a:r>
            <a:r>
              <a:rPr lang="de-DE"/>
              <a:t> </a:t>
            </a:r>
            <a:r>
              <a:rPr lang="de-DE" err="1"/>
              <a:t>dilemmas</a:t>
            </a:r>
            <a:r>
              <a:rPr lang="de-DE"/>
              <a:t> </a:t>
            </a:r>
            <a:r>
              <a:rPr lang="de-DE" err="1"/>
              <a:t>are</a:t>
            </a:r>
            <a:r>
              <a:rPr lang="de-DE"/>
              <a:t> </a:t>
            </a:r>
            <a:r>
              <a:rPr lang="de-DE" err="1"/>
              <a:t>one</a:t>
            </a:r>
            <a:r>
              <a:rPr lang="de-DE"/>
              <a:t> </a:t>
            </a:r>
            <a:r>
              <a:rPr lang="de-DE" err="1"/>
              <a:t>of</a:t>
            </a:r>
            <a:r>
              <a:rPr lang="de-DE"/>
              <a:t> </a:t>
            </a:r>
            <a:r>
              <a:rPr lang="de-DE" err="1"/>
              <a:t>the</a:t>
            </a:r>
            <a:r>
              <a:rPr lang="de-DE"/>
              <a:t> </a:t>
            </a:r>
            <a:r>
              <a:rPr lang="de-DE" err="1"/>
              <a:t>reasons</a:t>
            </a:r>
            <a:r>
              <a:rPr lang="de-DE"/>
              <a:t> </a:t>
            </a:r>
            <a:r>
              <a:rPr lang="de-DE" err="1"/>
              <a:t>why</a:t>
            </a:r>
            <a:r>
              <a:rPr lang="de-DE"/>
              <a:t> </a:t>
            </a:r>
            <a:r>
              <a:rPr lang="de-DE" err="1"/>
              <a:t>ethics</a:t>
            </a:r>
            <a:r>
              <a:rPr lang="de-DE"/>
              <a:t> </a:t>
            </a:r>
            <a:r>
              <a:rPr lang="de-DE" err="1"/>
              <a:t>is</a:t>
            </a:r>
            <a:r>
              <a:rPr lang="de-DE"/>
              <a:t> a </a:t>
            </a:r>
            <a:r>
              <a:rPr lang="de-DE" err="1"/>
              <a:t>persisting</a:t>
            </a:r>
            <a:r>
              <a:rPr lang="de-DE"/>
              <a:t> </a:t>
            </a:r>
            <a:r>
              <a:rPr lang="de-DE" err="1"/>
              <a:t>challenge</a:t>
            </a:r>
            <a:r>
              <a:rPr lang="de-DE"/>
              <a:t>.</a:t>
            </a:r>
          </a:p>
          <a:p>
            <a:pPr marL="171450" indent="-171450">
              <a:buFont typeface="Arial"/>
              <a:buChar char="•"/>
              <a:defRPr/>
            </a:pPr>
            <a:r>
              <a:rPr lang="de-DE" err="1"/>
              <a:t>Ethical</a:t>
            </a:r>
            <a:r>
              <a:rPr lang="de-DE" baseline="0"/>
              <a:t> </a:t>
            </a:r>
            <a:r>
              <a:rPr lang="de-DE" baseline="0" err="1"/>
              <a:t>d</a:t>
            </a:r>
            <a:r>
              <a:rPr lang="de-DE" err="1"/>
              <a:t>ilemmas</a:t>
            </a:r>
            <a:r>
              <a:rPr lang="de-DE"/>
              <a:t> </a:t>
            </a:r>
            <a:r>
              <a:rPr lang="de-DE" err="1"/>
              <a:t>are</a:t>
            </a:r>
            <a:r>
              <a:rPr lang="de-DE"/>
              <a:t> “</a:t>
            </a:r>
            <a:r>
              <a:rPr lang="de-DE" err="1"/>
              <a:t>situations</a:t>
            </a:r>
            <a:r>
              <a:rPr lang="de-DE"/>
              <a:t> </a:t>
            </a:r>
            <a:r>
              <a:rPr lang="de-DE" err="1"/>
              <a:t>where</a:t>
            </a:r>
            <a:r>
              <a:rPr lang="de-DE"/>
              <a:t> </a:t>
            </a:r>
            <a:r>
              <a:rPr lang="de-DE" err="1"/>
              <a:t>values</a:t>
            </a:r>
            <a:r>
              <a:rPr lang="de-DE"/>
              <a:t> </a:t>
            </a:r>
            <a:r>
              <a:rPr lang="de-DE" err="1"/>
              <a:t>and</a:t>
            </a:r>
            <a:r>
              <a:rPr lang="de-DE"/>
              <a:t> </a:t>
            </a:r>
            <a:r>
              <a:rPr lang="de-DE" err="1"/>
              <a:t>norms</a:t>
            </a:r>
            <a:r>
              <a:rPr lang="de-DE"/>
              <a:t> </a:t>
            </a:r>
            <a:r>
              <a:rPr lang="de-DE" err="1"/>
              <a:t>are</a:t>
            </a:r>
            <a:r>
              <a:rPr lang="de-DE"/>
              <a:t> at stake </a:t>
            </a:r>
            <a:r>
              <a:rPr lang="de-DE" err="1"/>
              <a:t>and</a:t>
            </a:r>
            <a:r>
              <a:rPr lang="de-DE"/>
              <a:t> </a:t>
            </a:r>
            <a:r>
              <a:rPr lang="de-DE" err="1"/>
              <a:t>where</a:t>
            </a:r>
            <a:r>
              <a:rPr lang="de-DE"/>
              <a:t> a </a:t>
            </a:r>
            <a:r>
              <a:rPr lang="de-DE" err="1"/>
              <a:t>choice</a:t>
            </a:r>
            <a:r>
              <a:rPr lang="de-DE"/>
              <a:t> </a:t>
            </a:r>
            <a:r>
              <a:rPr lang="de-DE" err="1"/>
              <a:t>has</a:t>
            </a:r>
            <a:r>
              <a:rPr lang="de-DE"/>
              <a:t> </a:t>
            </a:r>
            <a:r>
              <a:rPr lang="de-DE" err="1"/>
              <a:t>to</a:t>
            </a:r>
            <a:r>
              <a:rPr lang="de-DE"/>
              <a:t> </a:t>
            </a:r>
            <a:r>
              <a:rPr lang="de-DE" err="1"/>
              <a:t>be</a:t>
            </a:r>
            <a:r>
              <a:rPr lang="de-DE"/>
              <a:t> </a:t>
            </a:r>
            <a:r>
              <a:rPr lang="de-DE" err="1"/>
              <a:t>made</a:t>
            </a:r>
            <a:r>
              <a:rPr lang="de-DE"/>
              <a:t> </a:t>
            </a:r>
            <a:r>
              <a:rPr lang="de-DE" err="1"/>
              <a:t>between</a:t>
            </a:r>
            <a:r>
              <a:rPr lang="de-DE"/>
              <a:t> </a:t>
            </a:r>
            <a:r>
              <a:rPr lang="de-DE" err="1"/>
              <a:t>several</a:t>
            </a:r>
            <a:r>
              <a:rPr lang="de-DE"/>
              <a:t> alternatives, </a:t>
            </a:r>
            <a:r>
              <a:rPr lang="de-DE" err="1"/>
              <a:t>while</a:t>
            </a:r>
            <a:r>
              <a:rPr lang="de-DE"/>
              <a:t> </a:t>
            </a:r>
            <a:r>
              <a:rPr lang="de-DE" err="1"/>
              <a:t>good</a:t>
            </a:r>
            <a:r>
              <a:rPr lang="de-DE"/>
              <a:t> </a:t>
            </a:r>
            <a:r>
              <a:rPr lang="de-DE" err="1"/>
              <a:t>reasons</a:t>
            </a:r>
            <a:r>
              <a:rPr lang="de-DE"/>
              <a:t> </a:t>
            </a:r>
            <a:r>
              <a:rPr lang="de-DE" err="1"/>
              <a:t>can</a:t>
            </a:r>
            <a:r>
              <a:rPr lang="de-DE"/>
              <a:t> </a:t>
            </a:r>
            <a:r>
              <a:rPr lang="de-DE" err="1"/>
              <a:t>be</a:t>
            </a:r>
            <a:r>
              <a:rPr lang="de-DE"/>
              <a:t> </a:t>
            </a:r>
            <a:r>
              <a:rPr lang="de-DE" err="1"/>
              <a:t>given</a:t>
            </a:r>
            <a:r>
              <a:rPr lang="de-DE"/>
              <a:t> </a:t>
            </a:r>
            <a:r>
              <a:rPr lang="de-DE" err="1"/>
              <a:t>for</a:t>
            </a:r>
            <a:r>
              <a:rPr lang="de-DE"/>
              <a:t> </a:t>
            </a:r>
            <a:r>
              <a:rPr lang="de-DE" err="1"/>
              <a:t>each</a:t>
            </a:r>
            <a:r>
              <a:rPr lang="de-DE"/>
              <a:t> </a:t>
            </a:r>
            <a:r>
              <a:rPr lang="de-DE" err="1"/>
              <a:t>of</a:t>
            </a:r>
            <a:r>
              <a:rPr lang="de-DE"/>
              <a:t> </a:t>
            </a:r>
            <a:r>
              <a:rPr lang="de-DE" err="1"/>
              <a:t>these</a:t>
            </a:r>
            <a:r>
              <a:rPr lang="de-DE"/>
              <a:t> alternatives”</a:t>
            </a:r>
            <a:r>
              <a:rPr lang="de-DE" baseline="0"/>
              <a:t> (</a:t>
            </a:r>
            <a:r>
              <a:rPr lang="de-DE" baseline="0" err="1"/>
              <a:t>Karssing</a:t>
            </a:r>
            <a:r>
              <a:rPr lang="de-DE" baseline="0"/>
              <a:t> 2001). </a:t>
            </a:r>
            <a:r>
              <a:rPr lang="de-DE"/>
              <a:t>In </a:t>
            </a:r>
            <a:r>
              <a:rPr lang="de-DE" err="1"/>
              <a:t>other</a:t>
            </a:r>
            <a:r>
              <a:rPr lang="de-DE"/>
              <a:t> </a:t>
            </a:r>
            <a:r>
              <a:rPr lang="de-DE" err="1"/>
              <a:t>words</a:t>
            </a:r>
            <a:r>
              <a:rPr lang="de-DE"/>
              <a:t>, </a:t>
            </a:r>
            <a:r>
              <a:rPr lang="de-DE" err="1"/>
              <a:t>whatever</a:t>
            </a:r>
            <a:r>
              <a:rPr lang="de-DE"/>
              <a:t> </a:t>
            </a:r>
            <a:r>
              <a:rPr lang="de-DE" err="1"/>
              <a:t>one</a:t>
            </a:r>
            <a:r>
              <a:rPr lang="de-DE"/>
              <a:t> </a:t>
            </a:r>
            <a:r>
              <a:rPr lang="de-DE" err="1"/>
              <a:t>does</a:t>
            </a:r>
            <a:r>
              <a:rPr lang="de-DE"/>
              <a:t>, </a:t>
            </a:r>
            <a:r>
              <a:rPr lang="de-DE" err="1"/>
              <a:t>there</a:t>
            </a:r>
            <a:r>
              <a:rPr lang="de-DE"/>
              <a:t> will </a:t>
            </a:r>
            <a:r>
              <a:rPr lang="de-DE" err="1"/>
              <a:t>be</a:t>
            </a:r>
            <a:r>
              <a:rPr lang="de-DE"/>
              <a:t> a </a:t>
            </a:r>
            <a:r>
              <a:rPr lang="de-DE" err="1"/>
              <a:t>moral</a:t>
            </a:r>
            <a:r>
              <a:rPr lang="de-DE"/>
              <a:t> </a:t>
            </a:r>
            <a:r>
              <a:rPr lang="de-DE" err="1"/>
              <a:t>cost</a:t>
            </a:r>
            <a:r>
              <a:rPr lang="de-DE" baseline="0"/>
              <a:t> in the sense </a:t>
            </a:r>
            <a:r>
              <a:rPr lang="de-DE" baseline="0" err="1"/>
              <a:t>that</a:t>
            </a:r>
            <a:r>
              <a:rPr lang="de-DE"/>
              <a:t> </a:t>
            </a:r>
            <a:r>
              <a:rPr lang="de-DE" err="1"/>
              <a:t>certain</a:t>
            </a:r>
            <a:r>
              <a:rPr lang="de-DE"/>
              <a:t> </a:t>
            </a:r>
            <a:r>
              <a:rPr lang="de-DE" err="1"/>
              <a:t>values</a:t>
            </a:r>
            <a:r>
              <a:rPr lang="de-DE"/>
              <a:t>, </a:t>
            </a:r>
            <a:r>
              <a:rPr lang="de-DE" err="1"/>
              <a:t>norms</a:t>
            </a:r>
            <a:r>
              <a:rPr lang="de-DE"/>
              <a:t> </a:t>
            </a:r>
            <a:r>
              <a:rPr lang="de-DE" err="1"/>
              <a:t>or</a:t>
            </a:r>
            <a:r>
              <a:rPr lang="de-DE"/>
              <a:t> </a:t>
            </a:r>
            <a:r>
              <a:rPr lang="de-DE" err="1"/>
              <a:t>interests</a:t>
            </a:r>
            <a:r>
              <a:rPr lang="de-DE"/>
              <a:t> will not </a:t>
            </a:r>
            <a:r>
              <a:rPr lang="de-DE" err="1"/>
              <a:t>be</a:t>
            </a:r>
            <a:r>
              <a:rPr lang="de-DE"/>
              <a:t> </a:t>
            </a:r>
            <a:r>
              <a:rPr lang="de-DE" err="1"/>
              <a:t>respected</a:t>
            </a:r>
            <a:r>
              <a:rPr lang="de-DE"/>
              <a:t>. </a:t>
            </a:r>
          </a:p>
          <a:p>
            <a:pPr marL="171450" indent="-171450">
              <a:buFont typeface="Arial"/>
              <a:buChar char="•"/>
              <a:defRPr/>
            </a:pPr>
            <a:r>
              <a:rPr lang="de-DE" err="1"/>
              <a:t>Ethical</a:t>
            </a:r>
            <a:r>
              <a:rPr lang="de-DE"/>
              <a:t> </a:t>
            </a:r>
            <a:r>
              <a:rPr lang="de-DE" err="1"/>
              <a:t>dilemmas</a:t>
            </a:r>
            <a:r>
              <a:rPr lang="de-DE"/>
              <a:t> </a:t>
            </a:r>
            <a:r>
              <a:rPr lang="de-DE" err="1"/>
              <a:t>can</a:t>
            </a:r>
            <a:r>
              <a:rPr lang="de-DE"/>
              <a:t> </a:t>
            </a:r>
            <a:r>
              <a:rPr lang="de-DE" err="1"/>
              <a:t>emerge</a:t>
            </a:r>
            <a:r>
              <a:rPr lang="de-DE"/>
              <a:t> </a:t>
            </a:r>
            <a:r>
              <a:rPr lang="de-DE" err="1"/>
              <a:t>when</a:t>
            </a:r>
            <a:r>
              <a:rPr lang="de-DE"/>
              <a:t> different </a:t>
            </a:r>
            <a:r>
              <a:rPr lang="de-DE" err="1"/>
              <a:t>approaches</a:t>
            </a:r>
            <a:r>
              <a:rPr lang="de-DE"/>
              <a:t> </a:t>
            </a:r>
            <a:r>
              <a:rPr lang="de-DE" err="1"/>
              <a:t>to</a:t>
            </a:r>
            <a:r>
              <a:rPr lang="de-DE"/>
              <a:t> </a:t>
            </a:r>
            <a:r>
              <a:rPr lang="de-DE" err="1"/>
              <a:t>ethics</a:t>
            </a:r>
            <a:r>
              <a:rPr lang="de-DE"/>
              <a:t> </a:t>
            </a:r>
            <a:r>
              <a:rPr lang="de-DE" err="1"/>
              <a:t>contradict</a:t>
            </a:r>
            <a:r>
              <a:rPr lang="de-DE"/>
              <a:t>, </a:t>
            </a:r>
            <a:r>
              <a:rPr lang="de-DE" err="1"/>
              <a:t>or</a:t>
            </a:r>
            <a:r>
              <a:rPr lang="de-DE"/>
              <a:t> </a:t>
            </a:r>
            <a:r>
              <a:rPr lang="de-DE" err="1"/>
              <a:t>when</a:t>
            </a:r>
            <a:r>
              <a:rPr lang="de-DE"/>
              <a:t> different </a:t>
            </a:r>
            <a:r>
              <a:rPr lang="de-DE" err="1"/>
              <a:t>values</a:t>
            </a:r>
            <a:r>
              <a:rPr lang="de-DE"/>
              <a:t> </a:t>
            </a:r>
            <a:r>
              <a:rPr lang="de-DE" err="1"/>
              <a:t>clash</a:t>
            </a:r>
            <a:r>
              <a:rPr lang="de-DE"/>
              <a:t>.</a:t>
            </a:r>
            <a:r>
              <a:rPr lang="de-DE">
                <a:cs typeface="Calibri"/>
              </a:rPr>
              <a:t> But, </a:t>
            </a:r>
            <a:r>
              <a:rPr lang="de-DE" err="1">
                <a:cs typeface="Calibri"/>
              </a:rPr>
              <a:t>w</a:t>
            </a:r>
            <a:r>
              <a:rPr lang="de-DE" err="1"/>
              <a:t>hat</a:t>
            </a:r>
            <a:r>
              <a:rPr lang="de-DE"/>
              <a:t> </a:t>
            </a:r>
            <a:r>
              <a:rPr lang="de-DE" err="1"/>
              <a:t>to</a:t>
            </a:r>
            <a:r>
              <a:rPr lang="de-DE"/>
              <a:t> do </a:t>
            </a:r>
            <a:r>
              <a:rPr lang="de-DE" err="1"/>
              <a:t>when</a:t>
            </a:r>
            <a:r>
              <a:rPr lang="de-DE"/>
              <a:t> </a:t>
            </a:r>
            <a:r>
              <a:rPr lang="de-DE" err="1"/>
              <a:t>there</a:t>
            </a:r>
            <a:r>
              <a:rPr lang="de-DE"/>
              <a:t> </a:t>
            </a:r>
            <a:r>
              <a:rPr lang="de-DE" err="1"/>
              <a:t>is</a:t>
            </a:r>
            <a:r>
              <a:rPr lang="de-DE"/>
              <a:t> </a:t>
            </a:r>
            <a:r>
              <a:rPr lang="de-DE" err="1"/>
              <a:t>no</a:t>
            </a:r>
            <a:r>
              <a:rPr lang="de-DE"/>
              <a:t> </a:t>
            </a:r>
            <a:r>
              <a:rPr lang="de-DE" err="1"/>
              <a:t>clear</a:t>
            </a:r>
            <a:r>
              <a:rPr lang="de-DE"/>
              <a:t> “</a:t>
            </a:r>
            <a:r>
              <a:rPr lang="de-DE" err="1"/>
              <a:t>right</a:t>
            </a:r>
            <a:r>
              <a:rPr lang="de-DE"/>
              <a:t>” </a:t>
            </a:r>
            <a:r>
              <a:rPr lang="de-DE" err="1"/>
              <a:t>or</a:t>
            </a:r>
            <a:r>
              <a:rPr lang="de-DE"/>
              <a:t> “</a:t>
            </a:r>
            <a:r>
              <a:rPr lang="de-DE" err="1"/>
              <a:t>wrong</a:t>
            </a:r>
            <a:r>
              <a:rPr lang="de-DE"/>
              <a:t>”? </a:t>
            </a:r>
            <a:r>
              <a:rPr lang="de-DE" err="1"/>
              <a:t>Ethical</a:t>
            </a:r>
            <a:r>
              <a:rPr lang="de-DE"/>
              <a:t> </a:t>
            </a:r>
            <a:r>
              <a:rPr lang="de-DE" err="1"/>
              <a:t>reasoning</a:t>
            </a:r>
            <a:r>
              <a:rPr lang="de-DE"/>
              <a:t> </a:t>
            </a:r>
            <a:r>
              <a:rPr lang="de-DE" err="1"/>
              <a:t>strategies</a:t>
            </a:r>
            <a:r>
              <a:rPr lang="de-DE"/>
              <a:t> </a:t>
            </a:r>
            <a:r>
              <a:rPr lang="de-DE" err="1"/>
              <a:t>may</a:t>
            </a:r>
            <a:r>
              <a:rPr lang="de-DE"/>
              <a:t> </a:t>
            </a:r>
            <a:r>
              <a:rPr lang="de-DE" err="1"/>
              <a:t>be</a:t>
            </a:r>
            <a:r>
              <a:rPr lang="de-DE"/>
              <a:t> </a:t>
            </a:r>
            <a:r>
              <a:rPr lang="de-DE" err="1"/>
              <a:t>as</a:t>
            </a:r>
            <a:r>
              <a:rPr lang="de-DE"/>
              <a:t> </a:t>
            </a:r>
            <a:r>
              <a:rPr lang="de-DE" err="1"/>
              <a:t>follows</a:t>
            </a:r>
            <a:r>
              <a:rPr lang="de-DE"/>
              <a:t>:</a:t>
            </a:r>
          </a:p>
          <a:p>
            <a:pPr lvl="1" indent="-171450">
              <a:buFont typeface="Arial"/>
              <a:buChar char="•"/>
              <a:defRPr/>
            </a:pPr>
            <a:r>
              <a:rPr lang="de-DE" b="1" err="1"/>
              <a:t>Considering</a:t>
            </a:r>
            <a:r>
              <a:rPr lang="de-DE" b="1"/>
              <a:t> </a:t>
            </a:r>
            <a:r>
              <a:rPr lang="de-DE" b="1" err="1"/>
              <a:t>consequences</a:t>
            </a:r>
            <a:r>
              <a:rPr lang="de-DE" b="1"/>
              <a:t>: </a:t>
            </a:r>
            <a:r>
              <a:rPr lang="de-DE" b="0"/>
              <a:t>“</a:t>
            </a:r>
            <a:r>
              <a:rPr lang="de-DE" b="0" err="1"/>
              <a:t>Right</a:t>
            </a:r>
            <a:r>
              <a:rPr lang="de-DE" b="0"/>
              <a:t>” </a:t>
            </a:r>
            <a:r>
              <a:rPr lang="de-DE" b="0" err="1"/>
              <a:t>and</a:t>
            </a:r>
            <a:r>
              <a:rPr lang="de-DE" b="0"/>
              <a:t> “</a:t>
            </a:r>
            <a:r>
              <a:rPr lang="de-DE" b="0" err="1"/>
              <a:t>wrong</a:t>
            </a:r>
            <a:r>
              <a:rPr lang="de-DE" b="0"/>
              <a:t>” </a:t>
            </a:r>
            <a:r>
              <a:rPr lang="de-DE" b="0" err="1"/>
              <a:t>is</a:t>
            </a:r>
            <a:r>
              <a:rPr lang="de-DE" b="0"/>
              <a:t> </a:t>
            </a:r>
            <a:r>
              <a:rPr lang="de-DE" b="0" err="1"/>
              <a:t>determined</a:t>
            </a:r>
            <a:r>
              <a:rPr lang="de-DE" b="0"/>
              <a:t> </a:t>
            </a:r>
            <a:r>
              <a:rPr lang="de-DE" b="0" err="1"/>
              <a:t>by</a:t>
            </a:r>
            <a:r>
              <a:rPr lang="de-DE" b="0"/>
              <a:t> </a:t>
            </a:r>
            <a:r>
              <a:rPr lang="de-DE" b="0" err="1"/>
              <a:t>the</a:t>
            </a:r>
            <a:r>
              <a:rPr lang="de-DE" b="0"/>
              <a:t> </a:t>
            </a:r>
            <a:r>
              <a:rPr lang="de-DE" b="0" err="1"/>
              <a:t>consequences</a:t>
            </a:r>
            <a:r>
              <a:rPr lang="de-DE" b="0"/>
              <a:t> </a:t>
            </a:r>
            <a:r>
              <a:rPr lang="de-DE" b="0" err="1"/>
              <a:t>of</a:t>
            </a:r>
            <a:r>
              <a:rPr lang="de-DE" b="0"/>
              <a:t> an </a:t>
            </a:r>
            <a:r>
              <a:rPr lang="de-DE" b="0" err="1"/>
              <a:t>action</a:t>
            </a:r>
            <a:r>
              <a:rPr lang="de-DE" b="0"/>
              <a:t>. </a:t>
            </a:r>
            <a:r>
              <a:rPr lang="de-DE" b="0" err="1"/>
              <a:t>Choices</a:t>
            </a:r>
            <a:r>
              <a:rPr lang="de-DE" b="0"/>
              <a:t> </a:t>
            </a:r>
            <a:r>
              <a:rPr lang="de-DE" b="0" err="1"/>
              <a:t>are</a:t>
            </a:r>
            <a:r>
              <a:rPr lang="de-DE" b="0"/>
              <a:t> </a:t>
            </a:r>
            <a:r>
              <a:rPr lang="de-DE" b="0" err="1"/>
              <a:t>to</a:t>
            </a:r>
            <a:r>
              <a:rPr lang="de-DE" b="0"/>
              <a:t> </a:t>
            </a:r>
            <a:r>
              <a:rPr lang="de-DE" b="0" err="1"/>
              <a:t>be</a:t>
            </a:r>
            <a:r>
              <a:rPr lang="de-DE" b="0"/>
              <a:t> </a:t>
            </a:r>
            <a:r>
              <a:rPr lang="de-DE" b="0" err="1"/>
              <a:t>morally</a:t>
            </a:r>
            <a:r>
              <a:rPr lang="de-DE" b="0"/>
              <a:t> </a:t>
            </a:r>
            <a:r>
              <a:rPr lang="de-DE" b="0" err="1"/>
              <a:t>assessed</a:t>
            </a:r>
            <a:r>
              <a:rPr lang="de-DE" b="0"/>
              <a:t> </a:t>
            </a:r>
            <a:r>
              <a:rPr lang="de-DE" b="0" err="1"/>
              <a:t>solely</a:t>
            </a:r>
            <a:r>
              <a:rPr lang="de-DE" b="0"/>
              <a:t> </a:t>
            </a:r>
            <a:r>
              <a:rPr lang="de-DE" b="0" err="1"/>
              <a:t>by</a:t>
            </a:r>
            <a:r>
              <a:rPr lang="de-DE" b="0"/>
              <a:t> </a:t>
            </a:r>
            <a:r>
              <a:rPr lang="de-DE" b="0" err="1"/>
              <a:t>the</a:t>
            </a:r>
            <a:r>
              <a:rPr lang="de-DE" b="0"/>
              <a:t> </a:t>
            </a:r>
            <a:r>
              <a:rPr lang="de-DE" b="0" err="1"/>
              <a:t>states</a:t>
            </a:r>
            <a:r>
              <a:rPr lang="de-DE" b="0"/>
              <a:t> </a:t>
            </a:r>
            <a:r>
              <a:rPr lang="de-DE" b="0" err="1"/>
              <a:t>of</a:t>
            </a:r>
            <a:r>
              <a:rPr lang="de-DE" b="0"/>
              <a:t> </a:t>
            </a:r>
            <a:r>
              <a:rPr lang="de-DE" b="0" err="1"/>
              <a:t>affairs</a:t>
            </a:r>
            <a:r>
              <a:rPr lang="de-DE" b="0"/>
              <a:t> </a:t>
            </a:r>
            <a:r>
              <a:rPr lang="de-DE" b="0" err="1"/>
              <a:t>they</a:t>
            </a:r>
            <a:r>
              <a:rPr lang="de-DE" b="0"/>
              <a:t> bring </a:t>
            </a:r>
            <a:r>
              <a:rPr lang="de-DE" b="0" err="1"/>
              <a:t>about</a:t>
            </a:r>
            <a:r>
              <a:rPr lang="de-DE" b="0"/>
              <a:t> (“</a:t>
            </a:r>
            <a:r>
              <a:rPr lang="de-DE" b="0" err="1"/>
              <a:t>ends</a:t>
            </a:r>
            <a:r>
              <a:rPr lang="de-DE" b="0"/>
              <a:t> </a:t>
            </a:r>
            <a:r>
              <a:rPr lang="de-DE" b="0" err="1"/>
              <a:t>justfies</a:t>
            </a:r>
            <a:r>
              <a:rPr lang="de-DE" b="0"/>
              <a:t> </a:t>
            </a:r>
            <a:r>
              <a:rPr lang="de-DE" b="0" err="1"/>
              <a:t>the</a:t>
            </a:r>
            <a:r>
              <a:rPr lang="de-DE" b="0"/>
              <a:t> </a:t>
            </a:r>
            <a:r>
              <a:rPr lang="de-DE" b="0" err="1"/>
              <a:t>means</a:t>
            </a:r>
            <a:r>
              <a:rPr lang="de-DE" b="0"/>
              <a:t>”). Making </a:t>
            </a:r>
            <a:r>
              <a:rPr lang="de-DE" b="0" err="1"/>
              <a:t>sacrifices</a:t>
            </a:r>
            <a:r>
              <a:rPr lang="de-DE" b="0"/>
              <a:t> </a:t>
            </a:r>
            <a:r>
              <a:rPr lang="de-DE" b="0" err="1"/>
              <a:t>for</a:t>
            </a:r>
            <a:r>
              <a:rPr lang="de-DE" b="0"/>
              <a:t> </a:t>
            </a:r>
            <a:r>
              <a:rPr lang="de-DE" b="0" err="1"/>
              <a:t>the</a:t>
            </a:r>
            <a:r>
              <a:rPr lang="de-DE" b="0"/>
              <a:t> </a:t>
            </a:r>
            <a:r>
              <a:rPr lang="de-DE" b="0" err="1"/>
              <a:t>greatest</a:t>
            </a:r>
            <a:r>
              <a:rPr lang="de-DE" b="0"/>
              <a:t> </a:t>
            </a:r>
            <a:r>
              <a:rPr lang="de-DE" b="0" err="1"/>
              <a:t>good</a:t>
            </a:r>
            <a:r>
              <a:rPr lang="de-DE" b="0"/>
              <a:t>. </a:t>
            </a:r>
          </a:p>
          <a:p>
            <a:pPr lvl="1" indent="-171450">
              <a:buFont typeface="Arial"/>
              <a:buChar char="•"/>
              <a:defRPr/>
            </a:pPr>
            <a:r>
              <a:rPr lang="de-DE" b="1" err="1"/>
              <a:t>Considering</a:t>
            </a:r>
            <a:r>
              <a:rPr lang="de-DE" b="1"/>
              <a:t> </a:t>
            </a:r>
            <a:r>
              <a:rPr lang="de-DE" b="1" err="1"/>
              <a:t>values</a:t>
            </a:r>
            <a:r>
              <a:rPr lang="de-DE" b="1"/>
              <a:t>: </a:t>
            </a:r>
            <a:r>
              <a:rPr lang="de-DE" b="0" err="1"/>
              <a:t>Morality</a:t>
            </a:r>
            <a:r>
              <a:rPr lang="de-DE" b="0"/>
              <a:t> </a:t>
            </a:r>
            <a:r>
              <a:rPr lang="de-DE" b="0" err="1"/>
              <a:t>and</a:t>
            </a:r>
            <a:r>
              <a:rPr lang="de-DE" b="0"/>
              <a:t> </a:t>
            </a:r>
            <a:r>
              <a:rPr lang="de-DE" b="0" err="1"/>
              <a:t>reasoning</a:t>
            </a:r>
            <a:r>
              <a:rPr lang="de-DE" b="0"/>
              <a:t> </a:t>
            </a:r>
            <a:r>
              <a:rPr lang="de-DE" b="0" err="1"/>
              <a:t>of</a:t>
            </a:r>
            <a:r>
              <a:rPr lang="de-DE" b="0"/>
              <a:t> a </a:t>
            </a:r>
            <a:r>
              <a:rPr lang="de-DE" b="0" err="1"/>
              <a:t>person</a:t>
            </a:r>
            <a:r>
              <a:rPr lang="de-DE" b="0"/>
              <a:t> </a:t>
            </a:r>
            <a:r>
              <a:rPr lang="de-DE" b="0" err="1"/>
              <a:t>determines</a:t>
            </a:r>
            <a:r>
              <a:rPr lang="de-DE" b="0"/>
              <a:t> “</a:t>
            </a:r>
            <a:r>
              <a:rPr lang="de-DE" b="0" err="1"/>
              <a:t>right</a:t>
            </a:r>
            <a:r>
              <a:rPr lang="de-DE" b="0"/>
              <a:t>” </a:t>
            </a:r>
            <a:r>
              <a:rPr lang="de-DE" b="0" err="1"/>
              <a:t>or</a:t>
            </a:r>
            <a:r>
              <a:rPr lang="de-DE" b="0"/>
              <a:t> “</a:t>
            </a:r>
            <a:r>
              <a:rPr lang="de-DE" b="0" err="1"/>
              <a:t>wrong</a:t>
            </a:r>
            <a:r>
              <a:rPr lang="de-DE" b="0"/>
              <a:t>”. </a:t>
            </a:r>
            <a:r>
              <a:rPr lang="de-DE" b="0" err="1"/>
              <a:t>Some</a:t>
            </a:r>
            <a:r>
              <a:rPr lang="de-DE" b="0"/>
              <a:t> </a:t>
            </a:r>
            <a:r>
              <a:rPr lang="de-DE" b="0" err="1"/>
              <a:t>people</a:t>
            </a:r>
            <a:r>
              <a:rPr lang="de-DE" b="0"/>
              <a:t> </a:t>
            </a:r>
            <a:r>
              <a:rPr lang="de-DE" b="0" err="1"/>
              <a:t>may</a:t>
            </a:r>
            <a:r>
              <a:rPr lang="de-DE" b="0"/>
              <a:t> </a:t>
            </a:r>
            <a:r>
              <a:rPr lang="de-DE" b="0" err="1"/>
              <a:t>say</a:t>
            </a:r>
            <a:r>
              <a:rPr lang="de-DE" b="0"/>
              <a:t> </a:t>
            </a:r>
            <a:r>
              <a:rPr lang="de-DE" b="0" err="1"/>
              <a:t>that</a:t>
            </a:r>
            <a:r>
              <a:rPr lang="de-DE" b="0"/>
              <a:t> </a:t>
            </a:r>
            <a:r>
              <a:rPr lang="de-DE" b="0" err="1"/>
              <a:t>choices</a:t>
            </a:r>
            <a:r>
              <a:rPr lang="de-DE" b="0"/>
              <a:t> </a:t>
            </a:r>
            <a:r>
              <a:rPr lang="de-DE" b="0" err="1"/>
              <a:t>are</a:t>
            </a:r>
            <a:r>
              <a:rPr lang="de-DE" b="0"/>
              <a:t> </a:t>
            </a:r>
            <a:r>
              <a:rPr lang="de-DE" b="0" err="1"/>
              <a:t>always</a:t>
            </a:r>
            <a:r>
              <a:rPr lang="de-DE" b="0"/>
              <a:t> </a:t>
            </a:r>
            <a:r>
              <a:rPr lang="de-DE" b="0" err="1"/>
              <a:t>right</a:t>
            </a:r>
            <a:r>
              <a:rPr lang="de-DE" b="0"/>
              <a:t>/</a:t>
            </a:r>
            <a:r>
              <a:rPr lang="de-DE" b="0" err="1"/>
              <a:t>wrong</a:t>
            </a:r>
            <a:r>
              <a:rPr lang="de-DE" b="0"/>
              <a:t> </a:t>
            </a:r>
            <a:r>
              <a:rPr lang="de-DE" b="0" err="1"/>
              <a:t>because</a:t>
            </a:r>
            <a:r>
              <a:rPr lang="de-DE" b="0"/>
              <a:t> </a:t>
            </a:r>
            <a:r>
              <a:rPr lang="de-DE" b="0" err="1"/>
              <a:t>of</a:t>
            </a:r>
            <a:r>
              <a:rPr lang="de-DE" b="0"/>
              <a:t> </a:t>
            </a:r>
            <a:r>
              <a:rPr lang="de-DE" b="0" err="1"/>
              <a:t>their</a:t>
            </a:r>
            <a:r>
              <a:rPr lang="de-DE" b="0"/>
              <a:t> </a:t>
            </a:r>
            <a:r>
              <a:rPr lang="de-DE" b="0" err="1"/>
              <a:t>own</a:t>
            </a:r>
            <a:r>
              <a:rPr lang="de-DE" b="0"/>
              <a:t> personal </a:t>
            </a:r>
            <a:r>
              <a:rPr lang="de-DE" b="0" err="1"/>
              <a:t>beliefs</a:t>
            </a:r>
            <a:r>
              <a:rPr lang="de-DE" b="0"/>
              <a:t> </a:t>
            </a:r>
            <a:r>
              <a:rPr lang="de-DE" b="0" err="1"/>
              <a:t>and</a:t>
            </a:r>
            <a:r>
              <a:rPr lang="de-DE" b="0"/>
              <a:t> </a:t>
            </a:r>
            <a:r>
              <a:rPr lang="de-DE" b="0" err="1"/>
              <a:t>independent</a:t>
            </a:r>
            <a:r>
              <a:rPr lang="de-DE" b="0"/>
              <a:t> </a:t>
            </a:r>
            <a:r>
              <a:rPr lang="de-DE" b="0" err="1"/>
              <a:t>of</a:t>
            </a:r>
            <a:r>
              <a:rPr lang="de-DE" b="0"/>
              <a:t> </a:t>
            </a:r>
            <a:r>
              <a:rPr lang="de-DE" b="0" err="1"/>
              <a:t>context</a:t>
            </a:r>
            <a:r>
              <a:rPr lang="de-DE" b="0"/>
              <a:t> </a:t>
            </a:r>
            <a:r>
              <a:rPr lang="de-DE" b="0" err="1"/>
              <a:t>and</a:t>
            </a:r>
            <a:r>
              <a:rPr lang="de-DE" b="0"/>
              <a:t> </a:t>
            </a:r>
            <a:r>
              <a:rPr lang="de-DE" b="0" err="1"/>
              <a:t>rules</a:t>
            </a:r>
            <a:r>
              <a:rPr lang="de-DE" b="0"/>
              <a:t> (universal </a:t>
            </a:r>
            <a:r>
              <a:rPr lang="de-DE" b="0" err="1"/>
              <a:t>values</a:t>
            </a:r>
            <a:r>
              <a:rPr lang="de-DE" b="0"/>
              <a:t>). </a:t>
            </a:r>
          </a:p>
          <a:p>
            <a:pPr lvl="1" indent="-171450">
              <a:buFont typeface="Arial"/>
              <a:buChar char="•"/>
              <a:defRPr/>
            </a:pPr>
            <a:r>
              <a:rPr lang="de-DE" b="1" err="1"/>
              <a:t>Doing</a:t>
            </a:r>
            <a:r>
              <a:rPr lang="de-DE" b="1"/>
              <a:t> </a:t>
            </a:r>
            <a:r>
              <a:rPr lang="de-DE" b="1" err="1"/>
              <a:t>what</a:t>
            </a:r>
            <a:r>
              <a:rPr lang="de-DE" b="1"/>
              <a:t> </a:t>
            </a:r>
            <a:r>
              <a:rPr lang="de-DE" b="1" err="1"/>
              <a:t>is</a:t>
            </a:r>
            <a:r>
              <a:rPr lang="de-DE" b="1"/>
              <a:t> </a:t>
            </a:r>
            <a:r>
              <a:rPr lang="de-DE" b="1" err="1"/>
              <a:t>right</a:t>
            </a:r>
            <a:r>
              <a:rPr lang="de-DE" b="1"/>
              <a:t> </a:t>
            </a:r>
            <a:r>
              <a:rPr lang="de-DE" b="1" err="1"/>
              <a:t>or</a:t>
            </a:r>
            <a:r>
              <a:rPr lang="de-DE" b="1"/>
              <a:t> </a:t>
            </a:r>
            <a:r>
              <a:rPr lang="de-DE" b="1" err="1"/>
              <a:t>lawful</a:t>
            </a:r>
            <a:r>
              <a:rPr lang="de-DE" b="1"/>
              <a:t>: </a:t>
            </a:r>
            <a:r>
              <a:rPr lang="de-DE" b="0"/>
              <a:t>“</a:t>
            </a:r>
            <a:r>
              <a:rPr lang="de-DE" b="0" err="1"/>
              <a:t>Right</a:t>
            </a:r>
            <a:r>
              <a:rPr lang="de-DE" b="0"/>
              <a:t>” </a:t>
            </a:r>
            <a:r>
              <a:rPr lang="de-DE" b="0" err="1"/>
              <a:t>and</a:t>
            </a:r>
            <a:r>
              <a:rPr lang="de-DE" b="0"/>
              <a:t> “</a:t>
            </a:r>
            <a:r>
              <a:rPr lang="de-DE" b="0" err="1"/>
              <a:t>wrong</a:t>
            </a:r>
            <a:r>
              <a:rPr lang="de-DE" b="0"/>
              <a:t>” </a:t>
            </a:r>
            <a:r>
              <a:rPr lang="de-DE" b="0" err="1"/>
              <a:t>is</a:t>
            </a:r>
            <a:r>
              <a:rPr lang="de-DE" b="0"/>
              <a:t> </a:t>
            </a:r>
            <a:r>
              <a:rPr lang="de-DE" b="0" err="1"/>
              <a:t>determined</a:t>
            </a:r>
            <a:r>
              <a:rPr lang="de-DE" b="0"/>
              <a:t> </a:t>
            </a:r>
            <a:r>
              <a:rPr lang="de-DE" b="0" err="1"/>
              <a:t>through</a:t>
            </a:r>
            <a:r>
              <a:rPr lang="de-DE" b="0"/>
              <a:t> </a:t>
            </a:r>
            <a:r>
              <a:rPr lang="de-DE" b="0" err="1"/>
              <a:t>rules</a:t>
            </a:r>
            <a:r>
              <a:rPr lang="de-DE" b="0"/>
              <a:t> </a:t>
            </a:r>
            <a:r>
              <a:rPr lang="de-DE" b="0" err="1"/>
              <a:t>and</a:t>
            </a:r>
            <a:r>
              <a:rPr lang="de-DE" b="0"/>
              <a:t> </a:t>
            </a:r>
            <a:r>
              <a:rPr lang="de-DE" b="0" err="1"/>
              <a:t>commitments</a:t>
            </a:r>
            <a:r>
              <a:rPr lang="de-DE" b="0"/>
              <a:t>. The </a:t>
            </a:r>
            <a:r>
              <a:rPr lang="de-DE" b="0" err="1"/>
              <a:t>problem</a:t>
            </a:r>
            <a:r>
              <a:rPr lang="de-DE" b="0"/>
              <a:t> </a:t>
            </a:r>
            <a:r>
              <a:rPr lang="de-DE" b="0" err="1"/>
              <a:t>is</a:t>
            </a:r>
            <a:r>
              <a:rPr lang="de-DE" b="0"/>
              <a:t> </a:t>
            </a:r>
            <a:r>
              <a:rPr lang="de-DE" b="0" err="1"/>
              <a:t>here</a:t>
            </a:r>
            <a:r>
              <a:rPr lang="de-DE" b="0"/>
              <a:t> </a:t>
            </a:r>
            <a:r>
              <a:rPr lang="de-DE" b="0" err="1"/>
              <a:t>that</a:t>
            </a:r>
            <a:r>
              <a:rPr lang="de-DE" b="0"/>
              <a:t> </a:t>
            </a:r>
            <a:r>
              <a:rPr lang="de-DE" b="0" err="1"/>
              <a:t>rules</a:t>
            </a:r>
            <a:r>
              <a:rPr lang="de-DE" b="0"/>
              <a:t> </a:t>
            </a:r>
            <a:r>
              <a:rPr lang="de-DE" b="0" err="1"/>
              <a:t>cannot</a:t>
            </a:r>
            <a:r>
              <a:rPr lang="de-DE" b="0"/>
              <a:t> </a:t>
            </a:r>
            <a:r>
              <a:rPr lang="de-DE" b="0" err="1"/>
              <a:t>cover</a:t>
            </a:r>
            <a:r>
              <a:rPr lang="de-DE" b="0"/>
              <a:t> all </a:t>
            </a:r>
            <a:r>
              <a:rPr lang="de-DE" b="0" err="1"/>
              <a:t>ethical</a:t>
            </a:r>
            <a:r>
              <a:rPr lang="de-DE" b="0"/>
              <a:t> </a:t>
            </a:r>
            <a:r>
              <a:rPr lang="de-DE" b="0" err="1"/>
              <a:t>scenarios</a:t>
            </a:r>
            <a:r>
              <a:rPr lang="de-DE" b="0"/>
              <a:t>. </a:t>
            </a:r>
            <a:r>
              <a:rPr lang="de-DE" b="0" err="1"/>
              <a:t>They</a:t>
            </a:r>
            <a:r>
              <a:rPr lang="de-DE" b="0"/>
              <a:t> </a:t>
            </a:r>
            <a:r>
              <a:rPr lang="de-DE" b="0" err="1"/>
              <a:t>may</a:t>
            </a:r>
            <a:r>
              <a:rPr lang="de-DE" b="0"/>
              <a:t> </a:t>
            </a:r>
            <a:r>
              <a:rPr lang="de-DE" b="0" err="1"/>
              <a:t>be</a:t>
            </a:r>
            <a:r>
              <a:rPr lang="de-DE" b="0"/>
              <a:t> </a:t>
            </a:r>
            <a:r>
              <a:rPr lang="de-DE" b="0" err="1"/>
              <a:t>unclear</a:t>
            </a:r>
            <a:r>
              <a:rPr lang="de-DE" b="0"/>
              <a:t> </a:t>
            </a:r>
            <a:r>
              <a:rPr lang="de-DE" b="0" err="1"/>
              <a:t>and</a:t>
            </a:r>
            <a:r>
              <a:rPr lang="de-DE" b="0"/>
              <a:t> </a:t>
            </a:r>
            <a:r>
              <a:rPr lang="de-DE" b="0" err="1"/>
              <a:t>create</a:t>
            </a:r>
            <a:r>
              <a:rPr lang="de-DE" b="0"/>
              <a:t> </a:t>
            </a:r>
            <a:r>
              <a:rPr lang="de-DE" b="0" err="1"/>
              <a:t>grey</a:t>
            </a:r>
            <a:r>
              <a:rPr lang="de-DE" b="0"/>
              <a:t> </a:t>
            </a:r>
            <a:r>
              <a:rPr lang="de-DE" b="0" err="1"/>
              <a:t>zones</a:t>
            </a:r>
            <a:r>
              <a:rPr lang="de-DE" b="0"/>
              <a:t> </a:t>
            </a:r>
            <a:r>
              <a:rPr lang="de-DE" b="0" err="1"/>
              <a:t>and</a:t>
            </a:r>
            <a:r>
              <a:rPr lang="de-DE" b="0"/>
              <a:t> </a:t>
            </a:r>
            <a:r>
              <a:rPr lang="de-DE" b="0" err="1"/>
              <a:t>as</a:t>
            </a:r>
            <a:r>
              <a:rPr lang="de-DE" b="0"/>
              <a:t> such </a:t>
            </a:r>
            <a:r>
              <a:rPr lang="de-DE" b="0" err="1"/>
              <a:t>be</a:t>
            </a:r>
            <a:r>
              <a:rPr lang="de-DE" b="0"/>
              <a:t> a </a:t>
            </a:r>
            <a:r>
              <a:rPr lang="de-DE" b="0" err="1"/>
              <a:t>justification</a:t>
            </a:r>
            <a:r>
              <a:rPr lang="de-DE" b="0"/>
              <a:t> </a:t>
            </a:r>
            <a:r>
              <a:rPr lang="de-DE" b="0" err="1"/>
              <a:t>for</a:t>
            </a:r>
            <a:r>
              <a:rPr lang="de-DE" b="0"/>
              <a:t> </a:t>
            </a:r>
            <a:r>
              <a:rPr lang="de-DE" b="0" err="1"/>
              <a:t>ethical</a:t>
            </a:r>
            <a:r>
              <a:rPr lang="de-DE" b="0"/>
              <a:t> </a:t>
            </a:r>
            <a:r>
              <a:rPr lang="de-DE" b="0" err="1"/>
              <a:t>misconduct</a:t>
            </a:r>
            <a:r>
              <a:rPr lang="de-DE" b="0"/>
              <a:t>. </a:t>
            </a:r>
          </a:p>
          <a:p>
            <a:pPr lvl="1" indent="-171450">
              <a:buFont typeface="Arial"/>
              <a:buChar char="•"/>
              <a:defRPr/>
            </a:pPr>
            <a:r>
              <a:rPr lang="de-DE" b="1" err="1"/>
              <a:t>Pragmatic</a:t>
            </a:r>
            <a:r>
              <a:rPr lang="de-DE" b="1"/>
              <a:t> </a:t>
            </a:r>
            <a:r>
              <a:rPr lang="de-DE" b="1" err="1"/>
              <a:t>ethics</a:t>
            </a:r>
            <a:r>
              <a:rPr lang="de-DE" b="1"/>
              <a:t>: </a:t>
            </a:r>
            <a:r>
              <a:rPr lang="de-DE"/>
              <a:t>“</a:t>
            </a:r>
            <a:r>
              <a:rPr lang="de-DE" err="1"/>
              <a:t>Right</a:t>
            </a:r>
            <a:r>
              <a:rPr lang="de-DE"/>
              <a:t>” </a:t>
            </a:r>
            <a:r>
              <a:rPr lang="de-DE" err="1"/>
              <a:t>and</a:t>
            </a:r>
            <a:r>
              <a:rPr lang="de-DE"/>
              <a:t> “</a:t>
            </a:r>
            <a:r>
              <a:rPr lang="de-DE" err="1"/>
              <a:t>wrong</a:t>
            </a:r>
            <a:r>
              <a:rPr lang="de-DE"/>
              <a:t>” </a:t>
            </a:r>
            <a:r>
              <a:rPr lang="de-DE" err="1"/>
              <a:t>is</a:t>
            </a:r>
            <a:r>
              <a:rPr lang="de-DE"/>
              <a:t> </a:t>
            </a:r>
            <a:r>
              <a:rPr lang="de-DE" err="1"/>
              <a:t>based</a:t>
            </a:r>
            <a:r>
              <a:rPr lang="de-DE"/>
              <a:t> on </a:t>
            </a:r>
            <a:r>
              <a:rPr lang="de-DE" err="1"/>
              <a:t>knowledge</a:t>
            </a:r>
            <a:r>
              <a:rPr lang="de-DE"/>
              <a:t> </a:t>
            </a:r>
            <a:r>
              <a:rPr lang="de-DE" err="1"/>
              <a:t>and</a:t>
            </a:r>
            <a:r>
              <a:rPr lang="de-DE"/>
              <a:t> </a:t>
            </a:r>
            <a:r>
              <a:rPr lang="de-DE" err="1"/>
              <a:t>progress</a:t>
            </a:r>
            <a:r>
              <a:rPr lang="de-DE"/>
              <a:t>. </a:t>
            </a:r>
            <a:r>
              <a:rPr lang="de-DE" err="1"/>
              <a:t>It</a:t>
            </a:r>
            <a:r>
              <a:rPr lang="de-DE"/>
              <a:t> </a:t>
            </a:r>
            <a:r>
              <a:rPr lang="de-DE" err="1"/>
              <a:t>holds</a:t>
            </a:r>
            <a:r>
              <a:rPr lang="de-DE"/>
              <a:t> </a:t>
            </a:r>
            <a:r>
              <a:rPr lang="de-DE" err="1"/>
              <a:t>that</a:t>
            </a:r>
            <a:r>
              <a:rPr lang="de-DE"/>
              <a:t> </a:t>
            </a:r>
            <a:r>
              <a:rPr lang="de-DE" err="1"/>
              <a:t>there</a:t>
            </a:r>
            <a:r>
              <a:rPr lang="de-DE"/>
              <a:t> </a:t>
            </a:r>
            <a:r>
              <a:rPr lang="de-DE" err="1"/>
              <a:t>is</a:t>
            </a:r>
            <a:r>
              <a:rPr lang="de-DE"/>
              <a:t> a </a:t>
            </a:r>
            <a:r>
              <a:rPr lang="de-DE" err="1"/>
              <a:t>progress</a:t>
            </a:r>
            <a:r>
              <a:rPr lang="de-DE"/>
              <a:t> in </a:t>
            </a:r>
            <a:r>
              <a:rPr lang="de-DE" err="1"/>
              <a:t>finding</a:t>
            </a:r>
            <a:r>
              <a:rPr lang="de-DE"/>
              <a:t> </a:t>
            </a:r>
            <a:r>
              <a:rPr lang="de-DE" err="1"/>
              <a:t>and</a:t>
            </a:r>
            <a:r>
              <a:rPr lang="de-DE"/>
              <a:t> </a:t>
            </a:r>
            <a:r>
              <a:rPr lang="de-DE" err="1"/>
              <a:t>rejecting</a:t>
            </a:r>
            <a:r>
              <a:rPr lang="de-DE"/>
              <a:t> </a:t>
            </a:r>
            <a:r>
              <a:rPr lang="de-DE" err="1"/>
              <a:t>values</a:t>
            </a:r>
            <a:r>
              <a:rPr lang="de-DE"/>
              <a:t> </a:t>
            </a:r>
            <a:r>
              <a:rPr lang="de-DE" err="1"/>
              <a:t>over</a:t>
            </a:r>
            <a:r>
              <a:rPr lang="de-DE"/>
              <a:t> </a:t>
            </a:r>
            <a:r>
              <a:rPr lang="de-DE" err="1"/>
              <a:t>tme</a:t>
            </a:r>
            <a:r>
              <a:rPr lang="de-DE"/>
              <a:t> </a:t>
            </a:r>
            <a:r>
              <a:rPr lang="de-DE" err="1"/>
              <a:t>through</a:t>
            </a:r>
            <a:r>
              <a:rPr lang="de-DE"/>
              <a:t> individual </a:t>
            </a:r>
            <a:r>
              <a:rPr lang="de-DE" err="1"/>
              <a:t>and</a:t>
            </a:r>
            <a:r>
              <a:rPr lang="de-DE"/>
              <a:t> </a:t>
            </a:r>
            <a:r>
              <a:rPr lang="de-DE" err="1"/>
              <a:t>organizatonal</a:t>
            </a:r>
            <a:r>
              <a:rPr lang="de-DE"/>
              <a:t> </a:t>
            </a:r>
            <a:r>
              <a:rPr lang="de-DE" err="1"/>
              <a:t>learning</a:t>
            </a:r>
            <a:r>
              <a:rPr lang="de-DE"/>
              <a:t>. </a:t>
            </a:r>
            <a:endParaRPr lang="de-DE">
              <a:cs typeface="Calibri"/>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u="none"/>
              <a:t>In</a:t>
            </a:r>
            <a:r>
              <a:rPr lang="de-DE" u="none" baseline="0"/>
              <a:t> </a:t>
            </a:r>
            <a:r>
              <a:rPr lang="de-DE" u="none" baseline="0" err="1"/>
              <a:t>practice</a:t>
            </a:r>
            <a:r>
              <a:rPr lang="de-DE" u="none" baseline="0"/>
              <a:t>, </a:t>
            </a:r>
            <a:r>
              <a:rPr lang="de-DE" u="none" baseline="0" err="1"/>
              <a:t>e</a:t>
            </a:r>
            <a:r>
              <a:rPr lang="de-DE" u="none" err="1"/>
              <a:t>thical</a:t>
            </a:r>
            <a:r>
              <a:rPr lang="de-DE" u="none"/>
              <a:t> </a:t>
            </a:r>
            <a:r>
              <a:rPr lang="de-DE" u="none" err="1"/>
              <a:t>dilemmas</a:t>
            </a:r>
            <a:r>
              <a:rPr lang="de-DE" u="none"/>
              <a:t> </a:t>
            </a:r>
            <a:r>
              <a:rPr lang="de-DE" u="none" err="1"/>
              <a:t>can</a:t>
            </a:r>
            <a:r>
              <a:rPr lang="de-DE" u="none"/>
              <a:t> </a:t>
            </a:r>
            <a:r>
              <a:rPr lang="de-DE" u="none" err="1"/>
              <a:t>take</a:t>
            </a:r>
            <a:r>
              <a:rPr lang="de-DE" u="none"/>
              <a:t> different </a:t>
            </a:r>
            <a:r>
              <a:rPr lang="de-DE" u="none" err="1"/>
              <a:t>forms</a:t>
            </a:r>
            <a:r>
              <a:rPr lang="de-DE" u="none"/>
              <a:t>:</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de-DE"/>
              <a:t>An </a:t>
            </a:r>
            <a:r>
              <a:rPr lang="de-DE" b="1"/>
              <a:t>“absolute” </a:t>
            </a:r>
            <a:r>
              <a:rPr lang="de-DE" b="1" err="1"/>
              <a:t>or</a:t>
            </a:r>
            <a:r>
              <a:rPr lang="de-DE" b="1"/>
              <a:t> “pure” </a:t>
            </a:r>
            <a:r>
              <a:rPr lang="de-DE" b="1" err="1"/>
              <a:t>ethical</a:t>
            </a:r>
            <a:r>
              <a:rPr lang="de-DE" b="1"/>
              <a:t> </a:t>
            </a:r>
            <a:r>
              <a:rPr lang="de-DE" b="1" err="1"/>
              <a:t>dilemma</a:t>
            </a:r>
            <a:r>
              <a:rPr lang="de-DE" b="1"/>
              <a:t> </a:t>
            </a:r>
            <a:r>
              <a:rPr lang="de-DE" err="1"/>
              <a:t>occurs</a:t>
            </a:r>
            <a:r>
              <a:rPr lang="de-DE"/>
              <a:t> </a:t>
            </a:r>
            <a:r>
              <a:rPr lang="de-DE" err="1"/>
              <a:t>when</a:t>
            </a:r>
            <a:r>
              <a:rPr lang="de-DE"/>
              <a:t> </a:t>
            </a:r>
            <a:r>
              <a:rPr lang="de-DE" err="1"/>
              <a:t>two</a:t>
            </a:r>
            <a:r>
              <a:rPr lang="de-DE"/>
              <a:t> (</a:t>
            </a:r>
            <a:r>
              <a:rPr lang="de-DE" err="1"/>
              <a:t>or</a:t>
            </a:r>
            <a:r>
              <a:rPr lang="de-DE"/>
              <a:t> </a:t>
            </a:r>
            <a:r>
              <a:rPr lang="de-DE" err="1"/>
              <a:t>more</a:t>
            </a:r>
            <a:r>
              <a:rPr lang="de-DE"/>
              <a:t>) </a:t>
            </a:r>
            <a:r>
              <a:rPr lang="de-DE" err="1"/>
              <a:t>ethical</a:t>
            </a:r>
            <a:r>
              <a:rPr lang="de-DE"/>
              <a:t> </a:t>
            </a:r>
            <a:r>
              <a:rPr lang="de-DE" err="1"/>
              <a:t>standards</a:t>
            </a:r>
            <a:r>
              <a:rPr lang="de-DE"/>
              <a:t> </a:t>
            </a:r>
            <a:r>
              <a:rPr lang="de-DE" err="1"/>
              <a:t>apply</a:t>
            </a:r>
            <a:r>
              <a:rPr lang="de-DE"/>
              <a:t> </a:t>
            </a:r>
            <a:r>
              <a:rPr lang="de-DE" err="1"/>
              <a:t>to</a:t>
            </a:r>
            <a:r>
              <a:rPr lang="de-DE"/>
              <a:t> a </a:t>
            </a:r>
            <a:r>
              <a:rPr lang="de-DE" err="1"/>
              <a:t>situation</a:t>
            </a:r>
            <a:r>
              <a:rPr lang="de-DE"/>
              <a:t> but </a:t>
            </a:r>
            <a:r>
              <a:rPr lang="de-DE" err="1"/>
              <a:t>are</a:t>
            </a:r>
            <a:r>
              <a:rPr lang="de-DE"/>
              <a:t> in </a:t>
            </a:r>
            <a:r>
              <a:rPr lang="de-DE" err="1"/>
              <a:t>conflict</a:t>
            </a:r>
            <a:r>
              <a:rPr lang="de-DE"/>
              <a:t> </a:t>
            </a:r>
            <a:r>
              <a:rPr lang="de-DE" err="1"/>
              <a:t>with</a:t>
            </a:r>
            <a:r>
              <a:rPr lang="de-DE"/>
              <a:t> </a:t>
            </a:r>
            <a:r>
              <a:rPr lang="de-DE" err="1"/>
              <a:t>each</a:t>
            </a:r>
            <a:r>
              <a:rPr lang="de-DE"/>
              <a:t> </a:t>
            </a:r>
            <a:r>
              <a:rPr lang="de-DE" err="1"/>
              <a:t>other</a:t>
            </a:r>
            <a:r>
              <a:rPr lang="de-DE"/>
              <a:t>.</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de-DE" err="1"/>
              <a:t>There</a:t>
            </a:r>
            <a:r>
              <a:rPr lang="de-DE"/>
              <a:t> </a:t>
            </a:r>
            <a:r>
              <a:rPr lang="de-DE" err="1"/>
              <a:t>are</a:t>
            </a:r>
            <a:r>
              <a:rPr lang="de-DE"/>
              <a:t> </a:t>
            </a:r>
            <a:r>
              <a:rPr lang="de-DE" err="1"/>
              <a:t>some</a:t>
            </a:r>
            <a:r>
              <a:rPr lang="de-DE"/>
              <a:t> </a:t>
            </a:r>
            <a:r>
              <a:rPr lang="de-DE" err="1"/>
              <a:t>complicated</a:t>
            </a:r>
            <a:r>
              <a:rPr lang="de-DE"/>
              <a:t> </a:t>
            </a:r>
            <a:r>
              <a:rPr lang="de-DE" err="1"/>
              <a:t>situations</a:t>
            </a:r>
            <a:r>
              <a:rPr lang="de-DE"/>
              <a:t> </a:t>
            </a:r>
            <a:r>
              <a:rPr lang="de-DE" err="1"/>
              <a:t>that</a:t>
            </a:r>
            <a:r>
              <a:rPr lang="de-DE"/>
              <a:t> </a:t>
            </a:r>
            <a:r>
              <a:rPr lang="de-DE" err="1"/>
              <a:t>require</a:t>
            </a:r>
            <a:r>
              <a:rPr lang="de-DE"/>
              <a:t> a </a:t>
            </a:r>
            <a:r>
              <a:rPr lang="de-DE" err="1"/>
              <a:t>decision</a:t>
            </a:r>
            <a:r>
              <a:rPr lang="de-DE"/>
              <a:t> but </a:t>
            </a:r>
            <a:r>
              <a:rPr lang="de-DE" err="1"/>
              <a:t>may</a:t>
            </a:r>
            <a:r>
              <a:rPr lang="de-DE"/>
              <a:t> also </a:t>
            </a:r>
            <a:r>
              <a:rPr lang="de-DE" err="1"/>
              <a:t>involve</a:t>
            </a:r>
            <a:r>
              <a:rPr lang="de-DE"/>
              <a:t> </a:t>
            </a:r>
            <a:r>
              <a:rPr lang="de-DE" err="1"/>
              <a:t>conflicts</a:t>
            </a:r>
            <a:r>
              <a:rPr lang="de-DE"/>
              <a:t> </a:t>
            </a:r>
            <a:r>
              <a:rPr lang="de-DE" err="1"/>
              <a:t>between</a:t>
            </a:r>
            <a:r>
              <a:rPr lang="de-DE"/>
              <a:t> </a:t>
            </a:r>
            <a:r>
              <a:rPr lang="de-DE" err="1"/>
              <a:t>values</a:t>
            </a:r>
            <a:r>
              <a:rPr lang="de-DE"/>
              <a:t>, </a:t>
            </a:r>
            <a:r>
              <a:rPr lang="de-DE" err="1"/>
              <a:t>laws</a:t>
            </a:r>
            <a:r>
              <a:rPr lang="de-DE"/>
              <a:t> </a:t>
            </a:r>
            <a:r>
              <a:rPr lang="de-DE" err="1"/>
              <a:t>and</a:t>
            </a:r>
            <a:r>
              <a:rPr lang="de-DE"/>
              <a:t> </a:t>
            </a:r>
            <a:r>
              <a:rPr lang="de-DE" err="1"/>
              <a:t>policies</a:t>
            </a:r>
            <a:r>
              <a:rPr lang="de-DE"/>
              <a:t>. As </a:t>
            </a:r>
            <a:r>
              <a:rPr lang="de-DE" err="1"/>
              <a:t>these</a:t>
            </a:r>
            <a:r>
              <a:rPr lang="de-DE"/>
              <a:t> </a:t>
            </a:r>
            <a:r>
              <a:rPr lang="de-DE" err="1"/>
              <a:t>are</a:t>
            </a:r>
            <a:r>
              <a:rPr lang="de-DE"/>
              <a:t> not absolute </a:t>
            </a:r>
            <a:r>
              <a:rPr lang="de-DE" err="1"/>
              <a:t>ethical</a:t>
            </a:r>
            <a:r>
              <a:rPr lang="de-DE"/>
              <a:t> </a:t>
            </a:r>
            <a:r>
              <a:rPr lang="de-DE" err="1"/>
              <a:t>dilemmas</a:t>
            </a:r>
            <a:r>
              <a:rPr lang="de-DE"/>
              <a:t>, </a:t>
            </a:r>
            <a:r>
              <a:rPr lang="de-DE" err="1"/>
              <a:t>we</a:t>
            </a:r>
            <a:r>
              <a:rPr lang="de-DE"/>
              <a:t> </a:t>
            </a:r>
            <a:r>
              <a:rPr lang="de-DE" err="1"/>
              <a:t>can</a:t>
            </a:r>
            <a:r>
              <a:rPr lang="de-DE"/>
              <a:t> </a:t>
            </a:r>
            <a:r>
              <a:rPr lang="de-DE" err="1"/>
              <a:t>think</a:t>
            </a:r>
            <a:r>
              <a:rPr lang="de-DE"/>
              <a:t> </a:t>
            </a:r>
            <a:r>
              <a:rPr lang="de-DE" err="1"/>
              <a:t>of</a:t>
            </a:r>
            <a:r>
              <a:rPr lang="de-DE"/>
              <a:t> </a:t>
            </a:r>
            <a:r>
              <a:rPr lang="de-DE" err="1"/>
              <a:t>them</a:t>
            </a:r>
            <a:r>
              <a:rPr lang="de-DE"/>
              <a:t> </a:t>
            </a:r>
            <a:r>
              <a:rPr lang="de-DE" err="1"/>
              <a:t>as</a:t>
            </a:r>
            <a:r>
              <a:rPr lang="de-DE"/>
              <a:t> </a:t>
            </a:r>
            <a:r>
              <a:rPr lang="de-DE" b="1"/>
              <a:t>“</a:t>
            </a:r>
            <a:r>
              <a:rPr lang="de-DE" b="1" err="1"/>
              <a:t>approximate</a:t>
            </a:r>
            <a:r>
              <a:rPr lang="de-DE" b="1"/>
              <a:t>” </a:t>
            </a:r>
            <a:r>
              <a:rPr lang="de-DE" b="1" err="1"/>
              <a:t>ethical</a:t>
            </a:r>
            <a:r>
              <a:rPr lang="de-DE" b="1"/>
              <a:t> </a:t>
            </a:r>
            <a:r>
              <a:rPr lang="de-DE" b="1" err="1"/>
              <a:t>dilemmas</a:t>
            </a:r>
            <a:r>
              <a:rPr lang="de-DE" b="1"/>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kern="1200">
                <a:solidFill>
                  <a:schemeClr val="tx1"/>
                </a:solidFill>
                <a:effectLst/>
                <a:latin typeface="+mn-lt"/>
                <a:ea typeface="+mn-ea"/>
                <a:cs typeface="+mn-cs"/>
              </a:rPr>
              <a:t>Public </a:t>
            </a:r>
            <a:r>
              <a:rPr lang="de-DE" sz="1200" kern="1200" err="1">
                <a:solidFill>
                  <a:schemeClr val="tx1"/>
                </a:solidFill>
                <a:effectLst/>
                <a:latin typeface="+mn-lt"/>
                <a:ea typeface="+mn-ea"/>
                <a:cs typeface="+mn-cs"/>
              </a:rPr>
              <a:t>institutions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can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provide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inventories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ethical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dilemmas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and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decisions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matrices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guidance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dealing</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such </a:t>
            </a:r>
            <a:r>
              <a:rPr lang="de-DE" sz="1200" kern="1200" err="1">
                <a:solidFill>
                  <a:schemeClr val="tx1"/>
                </a:solidFill>
                <a:effectLst/>
                <a:latin typeface="+mn-lt"/>
                <a:ea typeface="+mn-ea"/>
                <a:cs typeface="+mn-cs"/>
              </a:rPr>
              <a:t>situations</a:t>
            </a:r>
            <a:r>
              <a:rPr lang="de-DE" sz="1200" kern="1200">
                <a:solidFill>
                  <a:schemeClr val="tx1"/>
                </a:solidFill>
                <a:effectLst/>
                <a:latin typeface="+mn-lt"/>
                <a:ea typeface="+mn-ea"/>
                <a:cs typeface="+mn-cs"/>
              </a:rPr>
              <a:t>. </a:t>
            </a:r>
            <a:endParaRPr lang="de-DE">
              <a:effectLst/>
            </a:endParaRPr>
          </a:p>
          <a:p>
            <a:pPr>
              <a:defRPr/>
            </a:pPr>
            <a:endParaRPr lang="it-CH"/>
          </a:p>
          <a:p>
            <a:r>
              <a:rPr lang="de-DE" sz="1200" b="1" err="1"/>
              <a:t>Sources</a:t>
            </a:r>
            <a:r>
              <a:rPr lang="de-DE" sz="1200" b="1"/>
              <a:t>:</a:t>
            </a:r>
          </a:p>
          <a:p>
            <a:pPr marL="171450" indent="-171450">
              <a:buFont typeface="Arial"/>
              <a:buChar char="•"/>
            </a:pPr>
            <a:r>
              <a:rPr lang="de-DE" sz="1200" err="1"/>
              <a:t>Karssing</a:t>
            </a:r>
            <a:r>
              <a:rPr lang="de-DE" sz="1200"/>
              <a:t>, E. (2001). </a:t>
            </a:r>
            <a:r>
              <a:rPr lang="de-DE" sz="1200" err="1"/>
              <a:t>Morele</a:t>
            </a:r>
            <a:r>
              <a:rPr lang="de-DE" sz="1200"/>
              <a:t> </a:t>
            </a:r>
            <a:r>
              <a:rPr lang="de-DE" sz="1200" err="1"/>
              <a:t>competentie</a:t>
            </a:r>
            <a:r>
              <a:rPr lang="de-DE" sz="1200"/>
              <a:t> in </a:t>
            </a:r>
            <a:r>
              <a:rPr lang="de-DE" sz="1200" err="1"/>
              <a:t>organisaties</a:t>
            </a:r>
            <a:r>
              <a:rPr lang="de-DE" sz="1200"/>
              <a:t> [Moral </a:t>
            </a:r>
            <a:r>
              <a:rPr lang="de-DE" sz="1200" err="1"/>
              <a:t>competence</a:t>
            </a:r>
            <a:r>
              <a:rPr lang="de-DE" sz="1200"/>
              <a:t> in </a:t>
            </a:r>
            <a:r>
              <a:rPr lang="de-DE" sz="1200" err="1"/>
              <a:t>organizations</a:t>
            </a:r>
            <a:r>
              <a:rPr lang="de-DE" sz="1200"/>
              <a:t>]. Assen: </a:t>
            </a:r>
            <a:r>
              <a:rPr lang="de-DE" sz="1200" err="1"/>
              <a:t>Koninklijke</a:t>
            </a:r>
            <a:r>
              <a:rPr lang="de-DE" sz="1200"/>
              <a:t> Van </a:t>
            </a:r>
            <a:r>
              <a:rPr lang="de-DE" sz="1200" err="1"/>
              <a:t>Gorcum</a:t>
            </a:r>
            <a:r>
              <a:rPr lang="de-DE" sz="1200"/>
              <a:t>.</a:t>
            </a:r>
          </a:p>
          <a:p>
            <a:pPr marL="171450" indent="-171450">
              <a:buFont typeface="Arial"/>
              <a:buChar char="•"/>
            </a:pPr>
            <a:r>
              <a:rPr lang="de-DE" sz="1200"/>
              <a:t>Team ARSU (2020). Ethics </a:t>
            </a:r>
            <a:r>
              <a:rPr lang="de-DE" sz="1200" err="1"/>
              <a:t>of</a:t>
            </a:r>
            <a:r>
              <a:rPr lang="de-DE" sz="1200"/>
              <a:t> a </a:t>
            </a:r>
            <a:r>
              <a:rPr lang="de-DE" sz="1200" err="1"/>
              <a:t>Civil</a:t>
            </a:r>
            <a:r>
              <a:rPr lang="de-DE" sz="1200"/>
              <a:t> </a:t>
            </a:r>
            <a:r>
              <a:rPr lang="de-DE" sz="1200" err="1"/>
              <a:t>Servant</a:t>
            </a:r>
            <a:r>
              <a:rPr lang="de-DE" sz="1200"/>
              <a:t>. Learning Ethics, </a:t>
            </a:r>
            <a:r>
              <a:rPr lang="de-DE" sz="1200" err="1"/>
              <a:t>Integrity</a:t>
            </a:r>
            <a:r>
              <a:rPr lang="de-DE" sz="1200"/>
              <a:t> &amp; </a:t>
            </a:r>
            <a:r>
              <a:rPr lang="de-DE" sz="1200" err="1"/>
              <a:t>Aptitude</a:t>
            </a:r>
            <a:r>
              <a:rPr lang="de-DE" sz="1200"/>
              <a:t> </a:t>
            </a:r>
            <a:r>
              <a:rPr lang="de-DE" sz="1200" err="1"/>
              <a:t>with</a:t>
            </a:r>
            <a:r>
              <a:rPr lang="de-DE" sz="1200"/>
              <a:t> a Touch </a:t>
            </a:r>
            <a:r>
              <a:rPr lang="de-DE" sz="1200" err="1"/>
              <a:t>of</a:t>
            </a:r>
            <a:r>
              <a:rPr lang="de-DE" sz="1200"/>
              <a:t> Dharma. </a:t>
            </a:r>
            <a:r>
              <a:rPr lang="de-DE" sz="1200" err="1"/>
              <a:t>Ch</a:t>
            </a:r>
            <a:r>
              <a:rPr lang="de-DE" sz="1200"/>
              <a:t>. 3 </a:t>
            </a:r>
            <a:r>
              <a:rPr lang="de-DE" sz="1200" err="1"/>
              <a:t>Ethical</a:t>
            </a:r>
            <a:r>
              <a:rPr lang="de-DE" sz="1200"/>
              <a:t> Dilemmas </a:t>
            </a:r>
            <a:r>
              <a:rPr lang="de-DE" sz="1200" err="1"/>
              <a:t>and</a:t>
            </a:r>
            <a:r>
              <a:rPr lang="de-DE" sz="1200"/>
              <a:t> Resolution (pp. 90-112). 3rd Edition. Team ARSU.</a:t>
            </a:r>
          </a:p>
          <a:p>
            <a:pPr marL="171450" indent="-171450">
              <a:buFont typeface="Arial"/>
              <a:buChar char="•"/>
            </a:pPr>
            <a:endParaRPr lang="de-DE">
              <a:cs typeface="Calibri"/>
            </a:endParaRPr>
          </a:p>
          <a:p>
            <a:r>
              <a:rPr lang="de-DE" b="1" err="1"/>
              <a:t>Credits</a:t>
            </a:r>
            <a:r>
              <a:rPr lang="de-DE" b="1"/>
              <a:t> </a:t>
            </a:r>
            <a:r>
              <a:rPr lang="de-DE" b="1" err="1"/>
              <a:t>for</a:t>
            </a:r>
            <a:r>
              <a:rPr lang="de-DE" b="1"/>
              <a:t> </a:t>
            </a:r>
            <a:r>
              <a:rPr lang="de-DE" b="1" err="1"/>
              <a:t>visual</a:t>
            </a:r>
            <a:r>
              <a:rPr lang="de-DE" b="1"/>
              <a:t>:</a:t>
            </a:r>
          </a:p>
          <a:p>
            <a:r>
              <a:rPr lang="de-DE" err="1"/>
              <a:t>Freepik</a:t>
            </a:r>
            <a:r>
              <a:rPr lang="de-DE"/>
              <a:t> / </a:t>
            </a:r>
            <a:r>
              <a:rPr lang="de-DE" err="1"/>
              <a:t>upklyak</a:t>
            </a:r>
            <a:r>
              <a:rPr lang="de-DE"/>
              <a:t>. Professional </a:t>
            </a:r>
            <a:r>
              <a:rPr lang="de-DE" err="1"/>
              <a:t>decision</a:t>
            </a:r>
            <a:r>
              <a:rPr lang="de-DE"/>
              <a:t>. </a:t>
            </a:r>
            <a:r>
              <a:rPr lang="de-DE" err="1"/>
              <a:t>Retrieved</a:t>
            </a:r>
            <a:r>
              <a:rPr lang="de-DE"/>
              <a:t> </a:t>
            </a:r>
            <a:r>
              <a:rPr lang="de-DE" err="1"/>
              <a:t>from</a:t>
            </a:r>
            <a:r>
              <a:rPr lang="de-DE"/>
              <a:t> </a:t>
            </a:r>
            <a:r>
              <a:rPr lang="de-DE">
                <a:hlinkClick r:id="rId3"/>
              </a:rPr>
              <a:t>https://www.freepik.com/free-vector/professional-decision_10385757.htm#page=1&amp;query=crossroads&amp;position=0</a:t>
            </a:r>
            <a:r>
              <a:rPr lang="de-DE"/>
              <a:t> (last </a:t>
            </a:r>
            <a:r>
              <a:rPr lang="de-DE" err="1"/>
              <a:t>accessed</a:t>
            </a:r>
            <a:r>
              <a:rPr lang="de-DE"/>
              <a:t> on March 24, 2021).</a:t>
            </a:r>
            <a:endParaRPr lang="de-DE">
              <a:cs typeface="Calibri"/>
            </a:endParaRPr>
          </a:p>
        </p:txBody>
      </p:sp>
      <p:sp>
        <p:nvSpPr>
          <p:cNvPr id="41988" name="Slide Number Placeholder 3">
            <a:extLst>
              <a:ext uri="{FF2B5EF4-FFF2-40B4-BE49-F238E27FC236}">
                <a16:creationId xmlns:a16="http://schemas.microsoft.com/office/drawing/2014/main" id="{18131AF0-D09F-47C1-9A95-376F8D39D09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FA1333D3-BAAD-4234-914F-DCA430951F02}" type="slidenum">
              <a:rPr lang="en-US" altLang="it-CH"/>
              <a:pPr/>
              <a:t>12</a:t>
            </a:fld>
            <a:endParaRPr lang="en-US" altLang="it-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sz="1200" b="1"/>
              <a:t>What constitutes the ‘</a:t>
            </a:r>
            <a:r>
              <a:rPr lang="en-US" b="1"/>
              <a:t>ethical</a:t>
            </a:r>
            <a:r>
              <a:rPr lang="en-US" sz="1200" b="1"/>
              <a:t>’ conduct?</a:t>
            </a:r>
            <a:endParaRPr lang="en-US" b="1"/>
          </a:p>
          <a:p>
            <a:pPr>
              <a:defRPr/>
            </a:pPr>
            <a:endParaRPr lang="en-US" b="1"/>
          </a:p>
          <a:p>
            <a:pPr marL="171450" indent="-171450">
              <a:buFont typeface="Arial" panose="020B0604020202020204" pitchFamily="34" charset="0"/>
              <a:buChar char="•"/>
              <a:defRPr/>
            </a:pPr>
            <a:r>
              <a:rPr lang="en-US">
                <a:sym typeface="Wingdings" pitchFamily="2" charset="2"/>
              </a:rPr>
              <a:t>This slide illustrates that ethics does not offer an easy and single solutions. In fact, various approaches to ethics contradict one-another. Opting for one approach, would undermine ethical reasoning provided by another approach.</a:t>
            </a:r>
            <a:endParaRPr lang="en-US"/>
          </a:p>
          <a:p>
            <a:pPr marL="171450" indent="-171450">
              <a:buFont typeface="Arial"/>
              <a:buChar char="•"/>
              <a:defRPr/>
            </a:pPr>
            <a:r>
              <a:rPr lang="en-US"/>
              <a:t>Ask participants whether they can complete the puzzle.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t>Facilitate debate on what strikes participants about these different approaches? How do they judge these different viewpoints on ethics? Do they favor one perspective?</a:t>
            </a:r>
          </a:p>
          <a:p>
            <a:pPr>
              <a:defRPr/>
            </a:pPr>
            <a:endParaRPr lang="en-US"/>
          </a:p>
          <a:p>
            <a:pPr>
              <a:defRPr/>
            </a:pPr>
            <a:r>
              <a:rPr lang="en-US"/>
              <a:t>There are various responses to the question what constitutes the ‘right’ conduct, which reflects in different schools of ethical scholarship that exist:</a:t>
            </a:r>
          </a:p>
          <a:p>
            <a:pPr marL="168244" indent="-168244">
              <a:spcBef>
                <a:spcPct val="0"/>
              </a:spcBef>
              <a:buFont typeface="Arial" panose="020B0604020202020204" pitchFamily="34" charset="0"/>
              <a:buChar char="•"/>
              <a:defRPr/>
            </a:pPr>
            <a:r>
              <a:rPr lang="it-CH" altLang="it-CH" b="1"/>
              <a:t>Deontological ethics: </a:t>
            </a:r>
            <a:r>
              <a:rPr lang="it-CH" altLang="it-CH"/>
              <a:t>T</a:t>
            </a:r>
            <a:r>
              <a:rPr lang="it-CH" altLang="en-US"/>
              <a:t>he morality of an action based on existing rules.</a:t>
            </a:r>
            <a:endParaRPr lang="it-CH" altLang="it-CH"/>
          </a:p>
          <a:p>
            <a:pPr marL="168244" indent="-168244">
              <a:spcBef>
                <a:spcPct val="0"/>
              </a:spcBef>
              <a:buFont typeface="Arial" panose="020B0604020202020204" pitchFamily="34" charset="0"/>
              <a:buChar char="•"/>
              <a:defRPr/>
            </a:pPr>
            <a:r>
              <a:rPr lang="it-CH" altLang="it-CH" b="1"/>
              <a:t>Consequentialists ethics: </a:t>
            </a:r>
            <a:r>
              <a:rPr lang="it-CH" altLang="it-CH" b="0"/>
              <a:t>C</a:t>
            </a:r>
            <a:r>
              <a:rPr lang="it-CH" altLang="it-CH"/>
              <a:t>hoices are to be morally assessed solely by the states of affairs they bring about (“ends justifies the means”).</a:t>
            </a:r>
          </a:p>
          <a:p>
            <a:pPr marL="168244" indent="-168244">
              <a:spcBef>
                <a:spcPct val="0"/>
              </a:spcBef>
              <a:buFont typeface="Arial" panose="020B0604020202020204" pitchFamily="34" charset="0"/>
              <a:buChar char="•"/>
              <a:defRPr/>
            </a:pPr>
            <a:r>
              <a:rPr lang="it-CH" altLang="it-CH" b="1"/>
              <a:t>Virtue ethics: </a:t>
            </a:r>
            <a:r>
              <a:rPr lang="it-CH" altLang="it-CH" b="0"/>
              <a:t>F</a:t>
            </a:r>
            <a:r>
              <a:rPr lang="it-CH" altLang="it-CH"/>
              <a:t>ocussing on the character of a specific actor.</a:t>
            </a:r>
          </a:p>
          <a:p>
            <a:pPr marL="168244" indent="-168244">
              <a:spcBef>
                <a:spcPct val="0"/>
              </a:spcBef>
              <a:buFont typeface="Arial" panose="020B0604020202020204" pitchFamily="34" charset="0"/>
              <a:buChar char="•"/>
              <a:defRPr/>
            </a:pPr>
            <a:r>
              <a:rPr lang="it-CH" altLang="it-CH" b="1"/>
              <a:t>Moral absolutism: </a:t>
            </a:r>
            <a:r>
              <a:rPr lang="it-CH" altLang="it-CH" b="0"/>
              <a:t>S</a:t>
            </a:r>
            <a:r>
              <a:rPr lang="it-CH" altLang="it-CH"/>
              <a:t>ome choices are always right/wrong – independent of context and applicable rules (universal values).</a:t>
            </a:r>
          </a:p>
          <a:p>
            <a:pPr marL="168244" indent="-168244">
              <a:spcBef>
                <a:spcPct val="0"/>
              </a:spcBef>
              <a:buFont typeface="Arial" panose="020B0604020202020204" pitchFamily="34" charset="0"/>
              <a:buChar char="•"/>
              <a:defRPr/>
            </a:pPr>
            <a:r>
              <a:rPr lang="it-CH" altLang="it-CH" b="1"/>
              <a:t>Pragmatic ethics </a:t>
            </a:r>
            <a:r>
              <a:rPr lang="it-CH" altLang="it-CH"/>
              <a:t>hold that there is a progress in finding and rejecting values over time.</a:t>
            </a:r>
          </a:p>
          <a:p>
            <a:pPr>
              <a:defRPr/>
            </a:pPr>
            <a:endParaRPr lang="en-US"/>
          </a:p>
          <a:p>
            <a:r>
              <a:rPr lang="de-DE" sz="1200" b="1"/>
              <a:t>Source:</a:t>
            </a:r>
          </a:p>
          <a:p>
            <a:r>
              <a:rPr lang="de-DE" sz="1200"/>
              <a:t>UNODC (2018b). E4J University Module Series on </a:t>
            </a:r>
            <a:r>
              <a:rPr lang="de-DE" sz="1200" err="1"/>
              <a:t>Integrity</a:t>
            </a:r>
            <a:r>
              <a:rPr lang="de-DE" sz="1200"/>
              <a:t> </a:t>
            </a:r>
            <a:r>
              <a:rPr lang="de-DE" sz="1200" err="1"/>
              <a:t>and</a:t>
            </a:r>
            <a:r>
              <a:rPr lang="de-DE" sz="1200"/>
              <a:t> Ethics. Module 1: </a:t>
            </a:r>
            <a:r>
              <a:rPr lang="de-DE" sz="1200" err="1"/>
              <a:t>Introduction</a:t>
            </a:r>
            <a:r>
              <a:rPr lang="de-DE" sz="1200"/>
              <a:t> </a:t>
            </a:r>
            <a:r>
              <a:rPr lang="de-DE" sz="1200" err="1"/>
              <a:t>and</a:t>
            </a:r>
            <a:r>
              <a:rPr lang="de-DE" sz="1200"/>
              <a:t> </a:t>
            </a:r>
            <a:r>
              <a:rPr lang="de-DE" sz="1200" err="1"/>
              <a:t>Conceptual</a:t>
            </a:r>
            <a:r>
              <a:rPr lang="de-DE" sz="1200"/>
              <a:t> Framework. </a:t>
            </a:r>
            <a:r>
              <a:rPr lang="de-DE" sz="1200" err="1"/>
              <a:t>Retrieved</a:t>
            </a:r>
            <a:r>
              <a:rPr lang="de-DE" sz="1200"/>
              <a:t> </a:t>
            </a:r>
            <a:r>
              <a:rPr lang="de-DE" sz="1200" err="1"/>
              <a:t>from</a:t>
            </a:r>
            <a:r>
              <a:rPr lang="de-DE" sz="1200"/>
              <a:t> </a:t>
            </a:r>
            <a:r>
              <a:rPr lang="de-DE" sz="1200">
                <a:hlinkClick r:id="rId3"/>
              </a:rPr>
              <a:t>https://www.unodc.org/e4j/en/integrity-ethics/module-1/key-issues.html</a:t>
            </a:r>
            <a:r>
              <a:rPr lang="de-DE" sz="1200"/>
              <a:t> (last </a:t>
            </a:r>
            <a:r>
              <a:rPr lang="de-DE" sz="1200" err="1"/>
              <a:t>accessed</a:t>
            </a:r>
            <a:r>
              <a:rPr lang="de-DE" sz="1200"/>
              <a:t> on April 7, 2020).</a:t>
            </a:r>
            <a:r>
              <a:rPr lang="de-DE"/>
              <a:t> </a:t>
            </a:r>
            <a:endParaRPr lang="de-DE" sz="1200"/>
          </a:p>
        </p:txBody>
      </p:sp>
      <p:sp>
        <p:nvSpPr>
          <p:cNvPr id="4" name="Foliennummernplatzhalter 3"/>
          <p:cNvSpPr>
            <a:spLocks noGrp="1"/>
          </p:cNvSpPr>
          <p:nvPr>
            <p:ph type="sldNum" sz="quarter" idx="10"/>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137309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2 – Essentials of ethics and public integrity</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7"/>
              <a:ext cx="8737567" cy="287259"/>
            </a:xfrm>
            <a:prstGeom prst="rect">
              <a:avLst/>
            </a:prstGeom>
            <a:solidFill>
              <a:schemeClr val="bg1"/>
            </a:solidFill>
          </p:spPr>
          <p:txBody>
            <a:bodyPr wrap="square" rtlCol="0">
              <a:spAutoFit/>
            </a:bodyPr>
            <a:lstStyle/>
            <a:p>
              <a:pPr marL="0" marR="0" indent="0" algn="l" defTabSz="914400" rtl="0" eaLnBrk="1" fontAlgn="auto" latinLnBrk="0" hangingPunct="1">
                <a:lnSpc>
                  <a:spcPct val="100000"/>
                </a:lnSpc>
                <a:spcBef>
                  <a:spcPts val="0"/>
                </a:spcBef>
                <a:spcAft>
                  <a:spcPts val="1800"/>
                </a:spcAft>
                <a:buClrTx/>
                <a:buSzTx/>
                <a:buFontTx/>
                <a:buNone/>
                <a:tabLst/>
                <a:defRPr/>
              </a:pPr>
              <a:r>
                <a:rPr lang="en-US" sz="800" b="1">
                  <a:latin typeface="Roboto"/>
                  <a:cs typeface="Roboto"/>
                </a:rPr>
                <a:t>Toolkit on Transparency, Accountability and Ethics in Public Institutions</a:t>
              </a:r>
              <a:endParaRPr lang="en-US" sz="800" b="1" spc="-50">
                <a:latin typeface="Roboto"/>
                <a:ea typeface="Roboto" panose="02000000000000000000" pitchFamily="2" charset="0"/>
                <a:cs typeface="Roboto"/>
              </a:endParaRP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2 – Essentials of ethics and public integrity</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pngall.com/save-earth-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hyperlink" Target="https://www.undp.org/content/dam/undp/library/capacity-development/English/Singapore%20Centre/GCPSE_PSM_Summary.pdf" TargetMode="External"/><Relationship Id="rId13" Type="http://schemas.openxmlformats.org/officeDocument/2006/relationships/hyperlink" Target="https://www.freepik.com/free-vector/professional-decision_10385757.htm#page=1&amp;query=crossroads&amp;position=0" TargetMode="External"/><Relationship Id="rId3" Type="http://schemas.openxmlformats.org/officeDocument/2006/relationships/image" Target="../media/image50.jpeg"/><Relationship Id="rId7" Type="http://schemas.openxmlformats.org/officeDocument/2006/relationships/hyperlink" Target="https://www.jstor.org/stable/976923?seq=1" TargetMode="External"/><Relationship Id="rId12" Type="http://schemas.openxmlformats.org/officeDocument/2006/relationships/hyperlink" Target="https://www.unodc.org/e4j/en/integrity-ethics/module-1/key-issues.html"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hyperlink" Target="https://www.oecd-ilibrary.org/sites/ac8ed8e8-en/index.html?itemId=/content/publication/ac8ed8e8-en" TargetMode="External"/><Relationship Id="rId11" Type="http://schemas.openxmlformats.org/officeDocument/2006/relationships/hyperlink" Target="https://www.unodc.org/e4j/en/integrity-ethics/module-13/key-issues.html" TargetMode="External"/><Relationship Id="rId5" Type="http://schemas.openxmlformats.org/officeDocument/2006/relationships/hyperlink" Target="https://www.bcg.com/publications/2017/smart-and-simple-way-to-empower-the-public-sector.aspx" TargetMode="External"/><Relationship Id="rId10" Type="http://schemas.openxmlformats.org/officeDocument/2006/relationships/hyperlink" Target="https://www.undp.org/content/dam/undp/library/corporate/Transparency/UNDP%20Accountability%20framework.pdf" TargetMode="External"/><Relationship Id="rId4" Type="http://schemas.openxmlformats.org/officeDocument/2006/relationships/hyperlink" Target="https://www.edelman.com/trustbarometer" TargetMode="External"/><Relationship Id="rId9" Type="http://schemas.openxmlformats.org/officeDocument/2006/relationships/hyperlink" Target="https://www.unodc.org/documents/treaties/UNCAC/Publications/Convention/08-50026_E.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a:t>Module 2 </a:t>
            </a:r>
            <a:r>
              <a:rPr lang="mr-IN"/>
              <a:t>–</a:t>
            </a:r>
            <a:r>
              <a:rPr lang="de-DE"/>
              <a:t> Essentials </a:t>
            </a:r>
            <a:r>
              <a:rPr lang="de-DE" err="1"/>
              <a:t>of</a:t>
            </a:r>
            <a:r>
              <a:rPr lang="de-DE"/>
              <a:t> </a:t>
            </a:r>
            <a:br>
              <a:rPr lang="de-DE"/>
            </a:br>
            <a:r>
              <a:rPr lang="de-DE"/>
              <a:t>ethics </a:t>
            </a:r>
            <a:r>
              <a:rPr lang="de-DE" err="1"/>
              <a:t>and</a:t>
            </a:r>
            <a:r>
              <a:rPr lang="de-DE"/>
              <a:t> </a:t>
            </a:r>
            <a:r>
              <a:rPr lang="de-DE" err="1"/>
              <a:t>public</a:t>
            </a:r>
            <a:r>
              <a:rPr lang="de-DE"/>
              <a:t> </a:t>
            </a:r>
            <a:r>
              <a:rPr lang="de-DE" err="1"/>
              <a:t>integrity</a:t>
            </a:r>
            <a:endParaRPr lang="de-DE"/>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endParaRPr lang="de-DE"/>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5625912-321D-FC4B-87B8-E092B9BE7CC4}"/>
              </a:ext>
            </a:extLst>
          </p:cNvPr>
          <p:cNvSpPr>
            <a:spLocks noGrp="1"/>
          </p:cNvSpPr>
          <p:nvPr>
            <p:ph idx="1"/>
          </p:nvPr>
        </p:nvSpPr>
        <p:spPr>
          <a:ln>
            <a:solidFill>
              <a:srgbClr val="00B0F0"/>
            </a:solidFill>
          </a:ln>
        </p:spPr>
        <p:txBody>
          <a:bodyPr/>
          <a:lstStyle/>
          <a:p>
            <a:pPr marL="0" indent="0">
              <a:buNone/>
            </a:pPr>
            <a:r>
              <a:rPr lang="en-US"/>
              <a:t> </a:t>
            </a:r>
          </a:p>
        </p:txBody>
      </p:sp>
      <p:sp>
        <p:nvSpPr>
          <p:cNvPr id="3" name="Fußzeilenplatzhalter 2">
            <a:extLst>
              <a:ext uri="{FF2B5EF4-FFF2-40B4-BE49-F238E27FC236}">
                <a16:creationId xmlns:a16="http://schemas.microsoft.com/office/drawing/2014/main" id="{4A2D3CDD-BF52-D745-8D26-E5A84AEA52A7}"/>
              </a:ext>
            </a:extLst>
          </p:cNvPr>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a:extLst>
              <a:ext uri="{FF2B5EF4-FFF2-40B4-BE49-F238E27FC236}">
                <a16:creationId xmlns:a16="http://schemas.microsoft.com/office/drawing/2014/main" id="{5D253E49-7470-2F46-A655-F6D1194FC7C9}"/>
              </a:ext>
            </a:extLst>
          </p:cNvPr>
          <p:cNvSpPr>
            <a:spLocks noGrp="1"/>
          </p:cNvSpPr>
          <p:nvPr>
            <p:ph type="sldNum" sz="quarter" idx="4"/>
          </p:nvPr>
        </p:nvSpPr>
        <p:spPr/>
        <p:txBody>
          <a:bodyPr/>
          <a:lstStyle/>
          <a:p>
            <a:fld id="{961E0DA8-AC27-403E-90E8-404BCA9BAC80}" type="slidenum">
              <a:rPr lang="en-US" smtClean="0"/>
              <a:pPr/>
              <a:t>10</a:t>
            </a:fld>
            <a:endParaRPr lang="en-US"/>
          </a:p>
        </p:txBody>
      </p:sp>
      <p:sp>
        <p:nvSpPr>
          <p:cNvPr id="5" name="Titel 4">
            <a:extLst>
              <a:ext uri="{FF2B5EF4-FFF2-40B4-BE49-F238E27FC236}">
                <a16:creationId xmlns:a16="http://schemas.microsoft.com/office/drawing/2014/main" id="{ED98A9E1-8AA8-BE4E-9DC6-075F1193BC18}"/>
              </a:ext>
            </a:extLst>
          </p:cNvPr>
          <p:cNvSpPr>
            <a:spLocks noGrp="1"/>
          </p:cNvSpPr>
          <p:nvPr>
            <p:ph type="title"/>
          </p:nvPr>
        </p:nvSpPr>
        <p:spPr/>
        <p:txBody>
          <a:bodyPr>
            <a:normAutofit fontScale="90000"/>
          </a:bodyPr>
          <a:lstStyle/>
          <a:p>
            <a:r>
              <a:rPr lang="en-US" b="1"/>
              <a:t>Integrity challenges</a:t>
            </a:r>
          </a:p>
        </p:txBody>
      </p:sp>
      <p:sp>
        <p:nvSpPr>
          <p:cNvPr id="6" name="Circle">
            <a:extLst>
              <a:ext uri="{FF2B5EF4-FFF2-40B4-BE49-F238E27FC236}">
                <a16:creationId xmlns:a16="http://schemas.microsoft.com/office/drawing/2014/main" id="{108D518F-6E76-3142-9C6A-4651C45A1CE1}"/>
              </a:ext>
            </a:extLst>
          </p:cNvPr>
          <p:cNvSpPr/>
          <p:nvPr/>
        </p:nvSpPr>
        <p:spPr>
          <a:xfrm>
            <a:off x="2988419" y="1435276"/>
            <a:ext cx="3165038" cy="3165036"/>
          </a:xfrm>
          <a:prstGeom prst="ellipse">
            <a:avLst/>
          </a:pr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7" name="Circle">
            <a:extLst>
              <a:ext uri="{FF2B5EF4-FFF2-40B4-BE49-F238E27FC236}">
                <a16:creationId xmlns:a16="http://schemas.microsoft.com/office/drawing/2014/main" id="{499F4A90-69D5-0E4C-A1DB-0BA012BD078F}"/>
              </a:ext>
            </a:extLst>
          </p:cNvPr>
          <p:cNvSpPr>
            <a:spLocks noChangeAspect="1"/>
          </p:cNvSpPr>
          <p:nvPr/>
        </p:nvSpPr>
        <p:spPr>
          <a:xfrm>
            <a:off x="5854102" y="3140251"/>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8" name="Circle">
            <a:extLst>
              <a:ext uri="{FF2B5EF4-FFF2-40B4-BE49-F238E27FC236}">
                <a16:creationId xmlns:a16="http://schemas.microsoft.com/office/drawing/2014/main" id="{1BACBDA8-40AD-C84A-B957-C17D769288B7}"/>
              </a:ext>
            </a:extLst>
          </p:cNvPr>
          <p:cNvSpPr>
            <a:spLocks noChangeAspect="1"/>
          </p:cNvSpPr>
          <p:nvPr/>
        </p:nvSpPr>
        <p:spPr>
          <a:xfrm>
            <a:off x="5891379" y="2449250"/>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9" name="Circle">
            <a:extLst>
              <a:ext uri="{FF2B5EF4-FFF2-40B4-BE49-F238E27FC236}">
                <a16:creationId xmlns:a16="http://schemas.microsoft.com/office/drawing/2014/main" id="{25141AA1-1D11-8444-8100-8FDCE22D70E5}"/>
              </a:ext>
            </a:extLst>
          </p:cNvPr>
          <p:cNvSpPr>
            <a:spLocks noChangeAspect="1"/>
          </p:cNvSpPr>
          <p:nvPr/>
        </p:nvSpPr>
        <p:spPr>
          <a:xfrm>
            <a:off x="5614323" y="1819657"/>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10" name="Circle">
            <a:extLst>
              <a:ext uri="{FF2B5EF4-FFF2-40B4-BE49-F238E27FC236}">
                <a16:creationId xmlns:a16="http://schemas.microsoft.com/office/drawing/2014/main" id="{CDC2C655-B3EC-B64E-AC5A-EC4ACD0AA194}"/>
              </a:ext>
            </a:extLst>
          </p:cNvPr>
          <p:cNvSpPr>
            <a:spLocks noChangeAspect="1"/>
          </p:cNvSpPr>
          <p:nvPr/>
        </p:nvSpPr>
        <p:spPr>
          <a:xfrm>
            <a:off x="5481714" y="3908239"/>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11" name="Circle">
            <a:extLst>
              <a:ext uri="{FF2B5EF4-FFF2-40B4-BE49-F238E27FC236}">
                <a16:creationId xmlns:a16="http://schemas.microsoft.com/office/drawing/2014/main" id="{F1836A2E-F2BC-CE42-A0CE-93027720DDD8}"/>
              </a:ext>
            </a:extLst>
          </p:cNvPr>
          <p:cNvSpPr>
            <a:spLocks noChangeAspect="1"/>
          </p:cNvSpPr>
          <p:nvPr/>
        </p:nvSpPr>
        <p:spPr>
          <a:xfrm>
            <a:off x="2788965" y="3140371"/>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12" name="Circle">
            <a:extLst>
              <a:ext uri="{FF2B5EF4-FFF2-40B4-BE49-F238E27FC236}">
                <a16:creationId xmlns:a16="http://schemas.microsoft.com/office/drawing/2014/main" id="{3EA241FB-0460-CA4C-A01C-77EEFB4EA8F3}"/>
              </a:ext>
            </a:extLst>
          </p:cNvPr>
          <p:cNvSpPr>
            <a:spLocks noChangeAspect="1"/>
          </p:cNvSpPr>
          <p:nvPr/>
        </p:nvSpPr>
        <p:spPr>
          <a:xfrm>
            <a:off x="2810025" y="2449310"/>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13" name="Circle">
            <a:extLst>
              <a:ext uri="{FF2B5EF4-FFF2-40B4-BE49-F238E27FC236}">
                <a16:creationId xmlns:a16="http://schemas.microsoft.com/office/drawing/2014/main" id="{C855C696-1AAD-A844-B0E2-7B1FFA159FB9}"/>
              </a:ext>
            </a:extLst>
          </p:cNvPr>
          <p:cNvSpPr>
            <a:spLocks noChangeAspect="1"/>
          </p:cNvSpPr>
          <p:nvPr/>
        </p:nvSpPr>
        <p:spPr>
          <a:xfrm>
            <a:off x="3157641" y="1819657"/>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14" name="Circle">
            <a:extLst>
              <a:ext uri="{FF2B5EF4-FFF2-40B4-BE49-F238E27FC236}">
                <a16:creationId xmlns:a16="http://schemas.microsoft.com/office/drawing/2014/main" id="{4C85DEA0-8068-6A4C-9C25-7522B9713B3B}"/>
              </a:ext>
            </a:extLst>
          </p:cNvPr>
          <p:cNvSpPr>
            <a:spLocks noChangeAspect="1"/>
          </p:cNvSpPr>
          <p:nvPr/>
        </p:nvSpPr>
        <p:spPr>
          <a:xfrm>
            <a:off x="3239057" y="3908421"/>
            <a:ext cx="384440" cy="384440"/>
          </a:xfrm>
          <a:prstGeom prst="ellipse">
            <a:avLst/>
          </a:prstGeom>
          <a:solidFill>
            <a:srgbClr val="FF0000"/>
          </a:solidFill>
          <a:ln w="12700">
            <a:miter lim="400000"/>
          </a:ln>
        </p:spPr>
        <p:txBody>
          <a:bodyPr lIns="38100" tIns="38100" rIns="38100" bIns="38100" anchor="ctr"/>
          <a:lstStyle/>
          <a:p>
            <a:pPr>
              <a:defRPr sz="3000">
                <a:solidFill>
                  <a:srgbClr val="FFFFFF"/>
                </a:solidFill>
              </a:defRPr>
            </a:pPr>
            <a:endParaRPr/>
          </a:p>
        </p:txBody>
      </p:sp>
      <p:pic>
        <p:nvPicPr>
          <p:cNvPr id="15" name="Picture 187">
            <a:extLst>
              <a:ext uri="{FF2B5EF4-FFF2-40B4-BE49-F238E27FC236}">
                <a16:creationId xmlns:a16="http://schemas.microsoft.com/office/drawing/2014/main" id="{6D448BFF-89CC-2146-9617-7484BC36D708}"/>
              </a:ext>
            </a:extLst>
          </p:cNvPr>
          <p:cNvPicPr>
            <a:picLocks noChangeAspect="1"/>
          </p:cNvPicPr>
          <p:nvPr/>
        </p:nvPicPr>
        <p:blipFill>
          <a:blip r:embed="rId3"/>
          <a:stretch>
            <a:fillRect/>
          </a:stretch>
        </p:blipFill>
        <p:spPr>
          <a:xfrm>
            <a:off x="3630223" y="1320132"/>
            <a:ext cx="1906635" cy="2846525"/>
          </a:xfrm>
          <a:prstGeom prst="rect">
            <a:avLst/>
          </a:prstGeom>
        </p:spPr>
      </p:pic>
      <p:sp>
        <p:nvSpPr>
          <p:cNvPr id="16" name="TextBox 189">
            <a:extLst>
              <a:ext uri="{FF2B5EF4-FFF2-40B4-BE49-F238E27FC236}">
                <a16:creationId xmlns:a16="http://schemas.microsoft.com/office/drawing/2014/main" id="{20561D3F-9DEB-3848-8CF3-2511FAC07712}"/>
              </a:ext>
            </a:extLst>
          </p:cNvPr>
          <p:cNvSpPr txBox="1">
            <a:spLocks noChangeAspect="1"/>
          </p:cNvSpPr>
          <p:nvPr/>
        </p:nvSpPr>
        <p:spPr>
          <a:xfrm>
            <a:off x="948810" y="1688012"/>
            <a:ext cx="2052000" cy="566783"/>
          </a:xfrm>
          <a:prstGeom prst="rect">
            <a:avLst/>
          </a:prstGeom>
          <a:noFill/>
        </p:spPr>
        <p:txBody>
          <a:bodyPr wrap="square" lIns="0" tIns="45720" rIns="0" bIns="45720" rtlCol="0" anchor="t">
            <a:spAutoFit/>
          </a:bodyPr>
          <a:lstStyle/>
          <a:p>
            <a:pPr algn="r"/>
            <a:r>
              <a:rPr lang="en-US" sz="1200" b="1" noProof="1">
                <a:latin typeface="Roboto"/>
              </a:rPr>
              <a:t>Increasing level of complexity and speed of change in the world</a:t>
            </a:r>
          </a:p>
        </p:txBody>
      </p:sp>
      <p:sp>
        <p:nvSpPr>
          <p:cNvPr id="17" name="TextBox 192">
            <a:extLst>
              <a:ext uri="{FF2B5EF4-FFF2-40B4-BE49-F238E27FC236}">
                <a16:creationId xmlns:a16="http://schemas.microsoft.com/office/drawing/2014/main" id="{C651B292-BFC0-B848-A05E-2AEC33480EBB}"/>
              </a:ext>
            </a:extLst>
          </p:cNvPr>
          <p:cNvSpPr txBox="1">
            <a:spLocks noChangeAspect="1"/>
          </p:cNvSpPr>
          <p:nvPr/>
        </p:nvSpPr>
        <p:spPr>
          <a:xfrm>
            <a:off x="626526" y="2325308"/>
            <a:ext cx="2004772" cy="646331"/>
          </a:xfrm>
          <a:prstGeom prst="rect">
            <a:avLst/>
          </a:prstGeom>
          <a:noFill/>
        </p:spPr>
        <p:txBody>
          <a:bodyPr wrap="square" lIns="0" tIns="45720" rIns="0" bIns="45720" rtlCol="0" anchor="t">
            <a:spAutoFit/>
          </a:bodyPr>
          <a:lstStyle/>
          <a:p>
            <a:pPr algn="r"/>
            <a:r>
              <a:rPr lang="en-US" sz="1200" b="1" noProof="1">
                <a:latin typeface="Roboto"/>
              </a:rPr>
              <a:t>New Public Management: Privatization, PPPs, contracting out, …</a:t>
            </a:r>
          </a:p>
        </p:txBody>
      </p:sp>
      <p:sp>
        <p:nvSpPr>
          <p:cNvPr id="18" name="TextBox 195">
            <a:extLst>
              <a:ext uri="{FF2B5EF4-FFF2-40B4-BE49-F238E27FC236}">
                <a16:creationId xmlns:a16="http://schemas.microsoft.com/office/drawing/2014/main" id="{73106449-DD28-C244-B57F-31E73FF8EB25}"/>
              </a:ext>
            </a:extLst>
          </p:cNvPr>
          <p:cNvSpPr txBox="1">
            <a:spLocks noChangeAspect="1"/>
          </p:cNvSpPr>
          <p:nvPr/>
        </p:nvSpPr>
        <p:spPr>
          <a:xfrm>
            <a:off x="637454" y="3061536"/>
            <a:ext cx="1993844" cy="646331"/>
          </a:xfrm>
          <a:prstGeom prst="rect">
            <a:avLst/>
          </a:prstGeom>
          <a:noFill/>
        </p:spPr>
        <p:txBody>
          <a:bodyPr wrap="square" lIns="0" tIns="45720" rIns="0" bIns="45720" rtlCol="0" anchor="t">
            <a:spAutoFit/>
          </a:bodyPr>
          <a:lstStyle/>
          <a:p>
            <a:pPr algn="r"/>
            <a:r>
              <a:rPr lang="en-US" sz="1200" b="1" noProof="1">
                <a:latin typeface="Roboto"/>
              </a:rPr>
              <a:t>Delegation of decision-making power and more entry points for corruption</a:t>
            </a:r>
          </a:p>
        </p:txBody>
      </p:sp>
      <p:sp>
        <p:nvSpPr>
          <p:cNvPr id="19" name="TextBox 198">
            <a:extLst>
              <a:ext uri="{FF2B5EF4-FFF2-40B4-BE49-F238E27FC236}">
                <a16:creationId xmlns:a16="http://schemas.microsoft.com/office/drawing/2014/main" id="{F4A601C2-8D2F-3443-91B2-F47C7AC66BDB}"/>
              </a:ext>
            </a:extLst>
          </p:cNvPr>
          <p:cNvSpPr txBox="1">
            <a:spLocks noChangeAspect="1"/>
          </p:cNvSpPr>
          <p:nvPr/>
        </p:nvSpPr>
        <p:spPr>
          <a:xfrm>
            <a:off x="646894" y="3777293"/>
            <a:ext cx="2374284" cy="646331"/>
          </a:xfrm>
          <a:prstGeom prst="rect">
            <a:avLst/>
          </a:prstGeom>
          <a:noFill/>
        </p:spPr>
        <p:txBody>
          <a:bodyPr wrap="square" lIns="0" tIns="45720" rIns="0" bIns="45720" rtlCol="0" anchor="t">
            <a:spAutoFit/>
          </a:bodyPr>
          <a:lstStyle/>
          <a:p>
            <a:pPr algn="r"/>
            <a:r>
              <a:rPr lang="en-US" sz="1200" b="1" noProof="1">
                <a:latin typeface="Roboto"/>
              </a:rPr>
              <a:t>People are nowadays better informed, demanding and less tolerant to integrity violations </a:t>
            </a:r>
          </a:p>
        </p:txBody>
      </p:sp>
      <p:sp>
        <p:nvSpPr>
          <p:cNvPr id="20" name="TextBox 201">
            <a:extLst>
              <a:ext uri="{FF2B5EF4-FFF2-40B4-BE49-F238E27FC236}">
                <a16:creationId xmlns:a16="http://schemas.microsoft.com/office/drawing/2014/main" id="{FC059594-698F-A14C-A70E-5B9075930DC9}"/>
              </a:ext>
            </a:extLst>
          </p:cNvPr>
          <p:cNvSpPr txBox="1">
            <a:spLocks noChangeAspect="1"/>
          </p:cNvSpPr>
          <p:nvPr/>
        </p:nvSpPr>
        <p:spPr>
          <a:xfrm>
            <a:off x="6153457" y="1885631"/>
            <a:ext cx="2052000" cy="242907"/>
          </a:xfrm>
          <a:prstGeom prst="rect">
            <a:avLst/>
          </a:prstGeom>
          <a:noFill/>
        </p:spPr>
        <p:txBody>
          <a:bodyPr wrap="square" lIns="0" tIns="45720" rIns="0" bIns="45720" rtlCol="0" anchor="t">
            <a:spAutoFit/>
          </a:bodyPr>
          <a:lstStyle/>
          <a:p>
            <a:r>
              <a:rPr lang="en-US" sz="1200" b="1" noProof="1">
                <a:latin typeface="Roboto"/>
              </a:rPr>
              <a:t>Conflicts of interest</a:t>
            </a:r>
          </a:p>
        </p:txBody>
      </p:sp>
      <p:sp>
        <p:nvSpPr>
          <p:cNvPr id="21" name="TextBox 204">
            <a:extLst>
              <a:ext uri="{FF2B5EF4-FFF2-40B4-BE49-F238E27FC236}">
                <a16:creationId xmlns:a16="http://schemas.microsoft.com/office/drawing/2014/main" id="{45E7A227-6B4E-5140-95E6-F1E5035FC558}"/>
              </a:ext>
            </a:extLst>
          </p:cNvPr>
          <p:cNvSpPr txBox="1">
            <a:spLocks noChangeAspect="1"/>
          </p:cNvSpPr>
          <p:nvPr/>
        </p:nvSpPr>
        <p:spPr>
          <a:xfrm>
            <a:off x="6454546" y="2325637"/>
            <a:ext cx="2052000" cy="646331"/>
          </a:xfrm>
          <a:prstGeom prst="rect">
            <a:avLst/>
          </a:prstGeom>
          <a:noFill/>
        </p:spPr>
        <p:txBody>
          <a:bodyPr wrap="square" lIns="0" tIns="45720" rIns="0" bIns="45720" rtlCol="0" anchor="t">
            <a:spAutoFit/>
          </a:bodyPr>
          <a:lstStyle/>
          <a:p>
            <a:r>
              <a:rPr lang="en-US" sz="1200" b="1" noProof="1">
                <a:latin typeface="Roboto"/>
              </a:rPr>
              <a:t>Access to confidential information and public resources</a:t>
            </a:r>
          </a:p>
        </p:txBody>
      </p:sp>
      <p:sp>
        <p:nvSpPr>
          <p:cNvPr id="22" name="TextBox 207">
            <a:extLst>
              <a:ext uri="{FF2B5EF4-FFF2-40B4-BE49-F238E27FC236}">
                <a16:creationId xmlns:a16="http://schemas.microsoft.com/office/drawing/2014/main" id="{F24BDFBE-7A49-7C46-83C0-9A1507DDD6DC}"/>
              </a:ext>
            </a:extLst>
          </p:cNvPr>
          <p:cNvSpPr txBox="1">
            <a:spLocks noChangeAspect="1"/>
          </p:cNvSpPr>
          <p:nvPr/>
        </p:nvSpPr>
        <p:spPr>
          <a:xfrm>
            <a:off x="6454546" y="3000971"/>
            <a:ext cx="2063564" cy="830997"/>
          </a:xfrm>
          <a:prstGeom prst="rect">
            <a:avLst/>
          </a:prstGeom>
          <a:noFill/>
        </p:spPr>
        <p:txBody>
          <a:bodyPr wrap="square" lIns="0" tIns="45720" rIns="0" bIns="45720" rtlCol="0" anchor="t">
            <a:spAutoFit/>
          </a:bodyPr>
          <a:lstStyle/>
          <a:p>
            <a:r>
              <a:rPr lang="en-US" sz="1200" b="1" noProof="1">
                <a:latin typeface="Roboto"/>
              </a:rPr>
              <a:t>Excessive rules and compliance-based culture in public institutions, resulting in cutting corners</a:t>
            </a:r>
          </a:p>
        </p:txBody>
      </p:sp>
      <p:sp>
        <p:nvSpPr>
          <p:cNvPr id="23" name="TextBox 210">
            <a:extLst>
              <a:ext uri="{FF2B5EF4-FFF2-40B4-BE49-F238E27FC236}">
                <a16:creationId xmlns:a16="http://schemas.microsoft.com/office/drawing/2014/main" id="{7ECF73C5-C756-444B-8B62-B1B8EF87E4F7}"/>
              </a:ext>
            </a:extLst>
          </p:cNvPr>
          <p:cNvSpPr txBox="1">
            <a:spLocks noChangeAspect="1"/>
          </p:cNvSpPr>
          <p:nvPr/>
        </p:nvSpPr>
        <p:spPr>
          <a:xfrm>
            <a:off x="6083599" y="3869625"/>
            <a:ext cx="2353089" cy="461665"/>
          </a:xfrm>
          <a:prstGeom prst="rect">
            <a:avLst/>
          </a:prstGeom>
          <a:noFill/>
        </p:spPr>
        <p:txBody>
          <a:bodyPr wrap="square" lIns="0" tIns="45720" rIns="0" bIns="45720" rtlCol="0" anchor="t">
            <a:spAutoFit/>
          </a:bodyPr>
          <a:lstStyle/>
          <a:p>
            <a:r>
              <a:rPr lang="en-US" sz="1200" b="1" noProof="1">
                <a:latin typeface="Roboto"/>
              </a:rPr>
              <a:t>Lack of intrinsic, pro-social motivation of staff</a:t>
            </a:r>
          </a:p>
        </p:txBody>
      </p:sp>
      <p:sp>
        <p:nvSpPr>
          <p:cNvPr id="24" name="Textfeld 23">
            <a:extLst>
              <a:ext uri="{FF2B5EF4-FFF2-40B4-BE49-F238E27FC236}">
                <a16:creationId xmlns:a16="http://schemas.microsoft.com/office/drawing/2014/main" id="{06937FCE-8E64-FD40-80B8-5D406B256F4D}"/>
              </a:ext>
            </a:extLst>
          </p:cNvPr>
          <p:cNvSpPr txBox="1"/>
          <p:nvPr/>
        </p:nvSpPr>
        <p:spPr>
          <a:xfrm>
            <a:off x="5348188" y="4428275"/>
            <a:ext cx="3165038" cy="200055"/>
          </a:xfrm>
          <a:prstGeom prst="rect">
            <a:avLst/>
          </a:prstGeom>
          <a:noFill/>
        </p:spPr>
        <p:txBody>
          <a:bodyPr wrap="square" rtlCol="0">
            <a:spAutoFit/>
          </a:bodyPr>
          <a:lstStyle/>
          <a:p>
            <a:pPr algn="r"/>
            <a:r>
              <a:rPr lang="de-DE" sz="700" err="1">
                <a:latin typeface="Roboto"/>
                <a:cs typeface="Roboto"/>
              </a:rPr>
              <a:t>LaBresh</a:t>
            </a:r>
            <a:r>
              <a:rPr lang="de-DE" sz="700">
                <a:latin typeface="Roboto"/>
                <a:cs typeface="Roboto"/>
              </a:rPr>
              <a:t>, </a:t>
            </a:r>
            <a:r>
              <a:rPr lang="de-DE" sz="700" err="1">
                <a:latin typeface="Roboto"/>
                <a:cs typeface="Roboto"/>
              </a:rPr>
              <a:t>Watters</a:t>
            </a:r>
            <a:r>
              <a:rPr lang="de-DE" sz="700">
                <a:latin typeface="Roboto"/>
                <a:cs typeface="Roboto"/>
              </a:rPr>
              <a:t> &amp; </a:t>
            </a:r>
            <a:r>
              <a:rPr lang="de-DE" sz="700" err="1">
                <a:latin typeface="Roboto"/>
                <a:cs typeface="Roboto"/>
              </a:rPr>
              <a:t>Chandhole</a:t>
            </a:r>
            <a:r>
              <a:rPr lang="de-DE" sz="700">
                <a:latin typeface="Roboto"/>
                <a:cs typeface="Roboto"/>
              </a:rPr>
              <a:t> 2017; Lewis &amp; Gilman 2012; UNDP 2014 </a:t>
            </a:r>
          </a:p>
        </p:txBody>
      </p:sp>
    </p:spTree>
    <p:extLst>
      <p:ext uri="{BB962C8B-B14F-4D97-AF65-F5344CB8AC3E}">
        <p14:creationId xmlns:p14="http://schemas.microsoft.com/office/powerpoint/2010/main" val="19306350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799EACA2-655E-4182-8EE0-CA5EAAD67084}"/>
              </a:ext>
            </a:extLst>
          </p:cNvPr>
          <p:cNvSpPr txBox="1"/>
          <p:nvPr/>
        </p:nvSpPr>
        <p:spPr>
          <a:xfrm>
            <a:off x="623220" y="2897242"/>
            <a:ext cx="4433099" cy="1569660"/>
          </a:xfrm>
          <a:prstGeom prst="rect">
            <a:avLst/>
          </a:prstGeom>
          <a:noFill/>
        </p:spPr>
        <p:txBody>
          <a:bodyPr wrap="square" lIns="0" rIns="0" rtlCol="0" anchor="b">
            <a:spAutoFit/>
          </a:bodyPr>
          <a:lstStyle/>
          <a:p>
            <a:pPr lvl="0" algn="r"/>
            <a:r>
              <a:rPr lang="en-US" sz="2400" b="1" kern="0" noProof="1">
                <a:solidFill>
                  <a:srgbClr val="4CC1EF">
                    <a:lumMod val="75000"/>
                  </a:srgbClr>
                </a:solidFill>
                <a:latin typeface="Roboton"/>
                <a:cs typeface="Roboton"/>
              </a:rPr>
              <a:t>“Other issues are more important than ethics, ethics is more important than any issue” (Thompson 1992: 255).</a:t>
            </a:r>
          </a:p>
        </p:txBody>
      </p:sp>
      <p:sp>
        <p:nvSpPr>
          <p:cNvPr id="36866" name="Title 1">
            <a:extLst>
              <a:ext uri="{FF2B5EF4-FFF2-40B4-BE49-F238E27FC236}">
                <a16:creationId xmlns:a16="http://schemas.microsoft.com/office/drawing/2014/main" id="{E55017F3-C342-4EA2-ADBE-2B919BDC8F45}"/>
              </a:ext>
            </a:extLst>
          </p:cNvPr>
          <p:cNvSpPr>
            <a:spLocks noGrp="1" noChangeArrowheads="1"/>
          </p:cNvSpPr>
          <p:nvPr>
            <p:ph type="title"/>
          </p:nvPr>
        </p:nvSpPr>
        <p:spPr/>
        <p:txBody>
          <a:bodyPr>
            <a:normAutofit/>
          </a:bodyPr>
          <a:lstStyle/>
          <a:p>
            <a:r>
              <a:rPr lang="en-US" altLang="en-US" sz="4000" b="1">
                <a:solidFill>
                  <a:srgbClr val="000000"/>
                </a:solidFill>
              </a:rPr>
              <a:t>The paradox of government ethics</a:t>
            </a:r>
          </a:p>
        </p:txBody>
      </p:sp>
      <p:grpSp>
        <p:nvGrpSpPr>
          <p:cNvPr id="10" name="Group 13">
            <a:extLst>
              <a:ext uri="{FF2B5EF4-FFF2-40B4-BE49-F238E27FC236}">
                <a16:creationId xmlns:a16="http://schemas.microsoft.com/office/drawing/2014/main" id="{AE78AAF9-0CFD-4FD1-A239-3AB77E56A116}"/>
              </a:ext>
            </a:extLst>
          </p:cNvPr>
          <p:cNvGrpSpPr>
            <a:grpSpLocks noChangeAspect="1"/>
          </p:cNvGrpSpPr>
          <p:nvPr/>
        </p:nvGrpSpPr>
        <p:grpSpPr>
          <a:xfrm>
            <a:off x="5492346" y="1178433"/>
            <a:ext cx="3514957" cy="3741335"/>
            <a:chOff x="3881379" y="1054103"/>
            <a:chExt cx="4272571" cy="4547742"/>
          </a:xfrm>
        </p:grpSpPr>
        <p:sp>
          <p:nvSpPr>
            <p:cNvPr id="11" name="Freeform: Shape 15">
              <a:extLst>
                <a:ext uri="{FF2B5EF4-FFF2-40B4-BE49-F238E27FC236}">
                  <a16:creationId xmlns:a16="http://schemas.microsoft.com/office/drawing/2014/main" id="{FD3F4524-CAA4-4897-ABFD-BDD196C5546B}"/>
                </a:ext>
              </a:extLst>
            </p:cNvPr>
            <p:cNvSpPr/>
            <p:nvPr/>
          </p:nvSpPr>
          <p:spPr>
            <a:xfrm>
              <a:off x="4087731" y="1256155"/>
              <a:ext cx="4066219" cy="4345690"/>
            </a:xfrm>
            <a:custGeom>
              <a:avLst/>
              <a:gdLst>
                <a:gd name="connsiteX0" fmla="*/ 1725827 w 4066219"/>
                <a:gd name="connsiteY0" fmla="*/ 0 h 4345690"/>
                <a:gd name="connsiteX1" fmla="*/ 3374064 w 4066219"/>
                <a:gd name="connsiteY1" fmla="*/ 1212619 h 4345690"/>
                <a:gd name="connsiteX2" fmla="*/ 3382840 w 4066219"/>
                <a:gd name="connsiteY2" fmla="*/ 1246750 h 4345690"/>
                <a:gd name="connsiteX3" fmla="*/ 3438179 w 4066219"/>
                <a:gd name="connsiteY3" fmla="*/ 1288131 h 4345690"/>
                <a:gd name="connsiteX4" fmla="*/ 4066219 w 4066219"/>
                <a:gd name="connsiteY4" fmla="*/ 2619863 h 4345690"/>
                <a:gd name="connsiteX5" fmla="*/ 2340392 w 4066219"/>
                <a:gd name="connsiteY5" fmla="*/ 4345690 h 4345690"/>
                <a:gd name="connsiteX6" fmla="*/ 692155 w 4066219"/>
                <a:gd name="connsiteY6" fmla="*/ 3133071 h 4345690"/>
                <a:gd name="connsiteX7" fmla="*/ 683379 w 4066219"/>
                <a:gd name="connsiteY7" fmla="*/ 3098940 h 4345690"/>
                <a:gd name="connsiteX8" fmla="*/ 628041 w 4066219"/>
                <a:gd name="connsiteY8" fmla="*/ 3057559 h 4345690"/>
                <a:gd name="connsiteX9" fmla="*/ 0 w 4066219"/>
                <a:gd name="connsiteY9" fmla="*/ 1725827 h 4345690"/>
                <a:gd name="connsiteX10" fmla="*/ 1725827 w 4066219"/>
                <a:gd name="connsiteY10" fmla="*/ 0 h 434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6219" h="4345690">
                  <a:moveTo>
                    <a:pt x="1725827" y="0"/>
                  </a:moveTo>
                  <a:cubicBezTo>
                    <a:pt x="2500260" y="0"/>
                    <a:pt x="3155555" y="510089"/>
                    <a:pt x="3374064" y="1212619"/>
                  </a:cubicBezTo>
                  <a:lnTo>
                    <a:pt x="3382840" y="1246750"/>
                  </a:lnTo>
                  <a:lnTo>
                    <a:pt x="3438179" y="1288131"/>
                  </a:lnTo>
                  <a:cubicBezTo>
                    <a:pt x="3821739" y="1604673"/>
                    <a:pt x="4066219" y="2083717"/>
                    <a:pt x="4066219" y="2619863"/>
                  </a:cubicBezTo>
                  <a:cubicBezTo>
                    <a:pt x="4066219" y="3573011"/>
                    <a:pt x="3293540" y="4345690"/>
                    <a:pt x="2340392" y="4345690"/>
                  </a:cubicBezTo>
                  <a:cubicBezTo>
                    <a:pt x="1565960" y="4345690"/>
                    <a:pt x="910665" y="3835601"/>
                    <a:pt x="692155" y="3133071"/>
                  </a:cubicBezTo>
                  <a:lnTo>
                    <a:pt x="683379" y="3098940"/>
                  </a:lnTo>
                  <a:lnTo>
                    <a:pt x="628041" y="3057559"/>
                  </a:lnTo>
                  <a:cubicBezTo>
                    <a:pt x="244480" y="2741017"/>
                    <a:pt x="0" y="2261973"/>
                    <a:pt x="0" y="1725827"/>
                  </a:cubicBezTo>
                  <a:cubicBezTo>
                    <a:pt x="0" y="772679"/>
                    <a:pt x="772679" y="0"/>
                    <a:pt x="1725827" y="0"/>
                  </a:cubicBezTo>
                  <a:close/>
                </a:path>
              </a:pathLst>
            </a:custGeom>
            <a:solidFill>
              <a:srgbClr val="F2F2F2">
                <a:alpha val="3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2" name="Group 2">
              <a:extLst>
                <a:ext uri="{FF2B5EF4-FFF2-40B4-BE49-F238E27FC236}">
                  <a16:creationId xmlns:a16="http://schemas.microsoft.com/office/drawing/2014/main" id="{978CC7B1-CB69-4EAD-87E3-C289172B7057}"/>
                </a:ext>
              </a:extLst>
            </p:cNvPr>
            <p:cNvGrpSpPr/>
            <p:nvPr/>
          </p:nvGrpSpPr>
          <p:grpSpPr>
            <a:xfrm>
              <a:off x="3881379" y="1054103"/>
              <a:ext cx="3814819" cy="3808454"/>
              <a:chOff x="16370299" y="29531220"/>
              <a:chExt cx="2925144" cy="2920263"/>
            </a:xfrm>
          </p:grpSpPr>
          <p:sp>
            <p:nvSpPr>
              <p:cNvPr id="13" name="Shape">
                <a:extLst>
                  <a:ext uri="{FF2B5EF4-FFF2-40B4-BE49-F238E27FC236}">
                    <a16:creationId xmlns:a16="http://schemas.microsoft.com/office/drawing/2014/main" id="{D5E848F3-6602-49FB-A910-0C338DE7CC6D}"/>
                  </a:ext>
                </a:extLst>
              </p:cNvPr>
              <p:cNvSpPr/>
              <p:nvPr/>
            </p:nvSpPr>
            <p:spPr>
              <a:xfrm>
                <a:off x="17249068" y="29531220"/>
                <a:ext cx="2046375" cy="2893874"/>
              </a:xfrm>
              <a:custGeom>
                <a:avLst/>
                <a:gdLst/>
                <a:ahLst/>
                <a:cxnLst>
                  <a:cxn ang="0">
                    <a:pos x="wd2" y="hd2"/>
                  </a:cxn>
                  <a:cxn ang="5400000">
                    <a:pos x="wd2" y="hd2"/>
                  </a:cxn>
                  <a:cxn ang="10800000">
                    <a:pos x="wd2" y="hd2"/>
                  </a:cxn>
                  <a:cxn ang="16200000">
                    <a:pos x="wd2" y="hd2"/>
                  </a:cxn>
                </a:cxnLst>
                <a:rect l="0" t="0" r="r" b="b"/>
                <a:pathLst>
                  <a:path w="21457" h="21484" extrusionOk="0">
                    <a:moveTo>
                      <a:pt x="20709" y="35"/>
                    </a:moveTo>
                    <a:lnTo>
                      <a:pt x="15658" y="1599"/>
                    </a:lnTo>
                    <a:cubicBezTo>
                      <a:pt x="14821" y="1861"/>
                      <a:pt x="13864" y="1852"/>
                      <a:pt x="13053" y="1561"/>
                    </a:cubicBezTo>
                    <a:cubicBezTo>
                      <a:pt x="11019" y="831"/>
                      <a:pt x="8720" y="419"/>
                      <a:pt x="6274" y="419"/>
                    </a:cubicBezTo>
                    <a:cubicBezTo>
                      <a:pt x="4480" y="419"/>
                      <a:pt x="2765" y="643"/>
                      <a:pt x="1170" y="1056"/>
                    </a:cubicBezTo>
                    <a:cubicBezTo>
                      <a:pt x="2207" y="1196"/>
                      <a:pt x="3164" y="1486"/>
                      <a:pt x="3974" y="1992"/>
                    </a:cubicBezTo>
                    <a:cubicBezTo>
                      <a:pt x="4347" y="2151"/>
                      <a:pt x="4732" y="2283"/>
                      <a:pt x="5051" y="2498"/>
                    </a:cubicBezTo>
                    <a:cubicBezTo>
                      <a:pt x="6460" y="3341"/>
                      <a:pt x="6327" y="4662"/>
                      <a:pt x="5357" y="5805"/>
                    </a:cubicBezTo>
                    <a:cubicBezTo>
                      <a:pt x="5849" y="6179"/>
                      <a:pt x="6101" y="6666"/>
                      <a:pt x="6407" y="7125"/>
                    </a:cubicBezTo>
                    <a:cubicBezTo>
                      <a:pt x="7510" y="8212"/>
                      <a:pt x="7204" y="9757"/>
                      <a:pt x="7231" y="10469"/>
                    </a:cubicBezTo>
                    <a:cubicBezTo>
                      <a:pt x="7803" y="10450"/>
                      <a:pt x="7882" y="10310"/>
                      <a:pt x="8281" y="10001"/>
                    </a:cubicBezTo>
                    <a:cubicBezTo>
                      <a:pt x="8228" y="10404"/>
                      <a:pt x="7816" y="10722"/>
                      <a:pt x="7470" y="11031"/>
                    </a:cubicBezTo>
                    <a:cubicBezTo>
                      <a:pt x="7856" y="11434"/>
                      <a:pt x="8348" y="11781"/>
                      <a:pt x="8813" y="12146"/>
                    </a:cubicBezTo>
                    <a:cubicBezTo>
                      <a:pt x="9025" y="12324"/>
                      <a:pt x="9331" y="12418"/>
                      <a:pt x="9570" y="12577"/>
                    </a:cubicBezTo>
                    <a:cubicBezTo>
                      <a:pt x="9677" y="12633"/>
                      <a:pt x="9584" y="12736"/>
                      <a:pt x="9544" y="12802"/>
                    </a:cubicBezTo>
                    <a:cubicBezTo>
                      <a:pt x="9065" y="13373"/>
                      <a:pt x="8281" y="13467"/>
                      <a:pt x="8467" y="13860"/>
                    </a:cubicBezTo>
                    <a:cubicBezTo>
                      <a:pt x="8520" y="14038"/>
                      <a:pt x="8706" y="14160"/>
                      <a:pt x="8826" y="14319"/>
                    </a:cubicBezTo>
                    <a:cubicBezTo>
                      <a:pt x="8999" y="14591"/>
                      <a:pt x="8574" y="14534"/>
                      <a:pt x="8294" y="14918"/>
                    </a:cubicBezTo>
                    <a:cubicBezTo>
                      <a:pt x="8427" y="15022"/>
                      <a:pt x="8587" y="15143"/>
                      <a:pt x="8520" y="15303"/>
                    </a:cubicBezTo>
                    <a:cubicBezTo>
                      <a:pt x="8480" y="15499"/>
                      <a:pt x="8241" y="15612"/>
                      <a:pt x="8055" y="15743"/>
                    </a:cubicBezTo>
                    <a:cubicBezTo>
                      <a:pt x="7417" y="16230"/>
                      <a:pt x="7763" y="16708"/>
                      <a:pt x="7763" y="16970"/>
                    </a:cubicBezTo>
                    <a:cubicBezTo>
                      <a:pt x="7776" y="18000"/>
                      <a:pt x="6580" y="18328"/>
                      <a:pt x="5729" y="18272"/>
                    </a:cubicBezTo>
                    <a:cubicBezTo>
                      <a:pt x="1622" y="18084"/>
                      <a:pt x="2127" y="18337"/>
                      <a:pt x="1675" y="18778"/>
                    </a:cubicBezTo>
                    <a:cubicBezTo>
                      <a:pt x="106" y="20426"/>
                      <a:pt x="106" y="20436"/>
                      <a:pt x="0" y="20510"/>
                    </a:cubicBezTo>
                    <a:cubicBezTo>
                      <a:pt x="1941" y="21147"/>
                      <a:pt x="4094" y="21494"/>
                      <a:pt x="6367" y="21485"/>
                    </a:cubicBezTo>
                    <a:cubicBezTo>
                      <a:pt x="14608" y="21457"/>
                      <a:pt x="21321" y="16651"/>
                      <a:pt x="21228" y="10834"/>
                    </a:cubicBezTo>
                    <a:cubicBezTo>
                      <a:pt x="21201" y="9045"/>
                      <a:pt x="20537" y="7369"/>
                      <a:pt x="19393" y="5898"/>
                    </a:cubicBezTo>
                    <a:cubicBezTo>
                      <a:pt x="18928" y="5299"/>
                      <a:pt x="18875" y="4587"/>
                      <a:pt x="19261" y="3969"/>
                    </a:cubicBezTo>
                    <a:lnTo>
                      <a:pt x="21414" y="540"/>
                    </a:lnTo>
                    <a:cubicBezTo>
                      <a:pt x="21600" y="212"/>
                      <a:pt x="21148" y="-106"/>
                      <a:pt x="20709" y="35"/>
                    </a:cubicBezTo>
                    <a:close/>
                  </a:path>
                </a:pathLst>
              </a:custGeom>
              <a:solidFill>
                <a:schemeClr val="bg1"/>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srgbClr val="063951"/>
                  </a:solidFill>
                  <a:effectLst/>
                  <a:uLnTx/>
                  <a:uFillTx/>
                </a:endParaRPr>
              </a:p>
            </p:txBody>
          </p:sp>
          <p:sp>
            <p:nvSpPr>
              <p:cNvPr id="14" name="Shape">
                <a:extLst>
                  <a:ext uri="{FF2B5EF4-FFF2-40B4-BE49-F238E27FC236}">
                    <a16:creationId xmlns:a16="http://schemas.microsoft.com/office/drawing/2014/main" id="{44D1E2D2-EF0C-4493-AE2C-1F0AD87D62BB}"/>
                  </a:ext>
                </a:extLst>
              </p:cNvPr>
              <p:cNvSpPr/>
              <p:nvPr/>
            </p:nvSpPr>
            <p:spPr>
              <a:xfrm>
                <a:off x="16370299" y="29578300"/>
                <a:ext cx="1952806" cy="2873183"/>
              </a:xfrm>
              <a:custGeom>
                <a:avLst/>
                <a:gdLst/>
                <a:ahLst/>
                <a:cxnLst>
                  <a:cxn ang="0">
                    <a:pos x="wd2" y="hd2"/>
                  </a:cxn>
                  <a:cxn ang="5400000">
                    <a:pos x="wd2" y="hd2"/>
                  </a:cxn>
                  <a:cxn ang="10800000">
                    <a:pos x="wd2" y="hd2"/>
                  </a:cxn>
                  <a:cxn ang="16200000">
                    <a:pos x="wd2" y="hd2"/>
                  </a:cxn>
                </a:cxnLst>
                <a:rect l="0" t="0" r="r" b="b"/>
                <a:pathLst>
                  <a:path w="21442" h="21480" extrusionOk="0">
                    <a:moveTo>
                      <a:pt x="15795" y="1"/>
                    </a:moveTo>
                    <a:cubicBezTo>
                      <a:pt x="7163" y="96"/>
                      <a:pt x="219" y="5005"/>
                      <a:pt x="386" y="10891"/>
                    </a:cubicBezTo>
                    <a:cubicBezTo>
                      <a:pt x="442" y="12591"/>
                      <a:pt x="1069" y="14195"/>
                      <a:pt x="2157" y="15610"/>
                    </a:cubicBezTo>
                    <a:cubicBezTo>
                      <a:pt x="2617" y="16208"/>
                      <a:pt x="2659" y="16911"/>
                      <a:pt x="2268" y="17528"/>
                    </a:cubicBezTo>
                    <a:lnTo>
                      <a:pt x="51" y="20946"/>
                    </a:lnTo>
                    <a:cubicBezTo>
                      <a:pt x="-158" y="21259"/>
                      <a:pt x="316" y="21582"/>
                      <a:pt x="790" y="21449"/>
                    </a:cubicBezTo>
                    <a:lnTo>
                      <a:pt x="5699" y="19977"/>
                    </a:lnTo>
                    <a:cubicBezTo>
                      <a:pt x="6619" y="19702"/>
                      <a:pt x="7679" y="19721"/>
                      <a:pt x="8557" y="20044"/>
                    </a:cubicBezTo>
                    <a:cubicBezTo>
                      <a:pt x="10788" y="20870"/>
                      <a:pt x="13340" y="21345"/>
                      <a:pt x="16073" y="21345"/>
                    </a:cubicBezTo>
                    <a:cubicBezTo>
                      <a:pt x="16910" y="21345"/>
                      <a:pt x="17719" y="21297"/>
                      <a:pt x="18514" y="21212"/>
                    </a:cubicBezTo>
                    <a:cubicBezTo>
                      <a:pt x="18221" y="20908"/>
                      <a:pt x="17970" y="20747"/>
                      <a:pt x="17775" y="20386"/>
                    </a:cubicBezTo>
                    <a:cubicBezTo>
                      <a:pt x="17579" y="20006"/>
                      <a:pt x="17663" y="19740"/>
                      <a:pt x="17635" y="19493"/>
                    </a:cubicBezTo>
                    <a:cubicBezTo>
                      <a:pt x="17621" y="19294"/>
                      <a:pt x="17552" y="18905"/>
                      <a:pt x="17342" y="18753"/>
                    </a:cubicBezTo>
                    <a:cubicBezTo>
                      <a:pt x="16771" y="18316"/>
                      <a:pt x="15502" y="18677"/>
                      <a:pt x="14553" y="18572"/>
                    </a:cubicBezTo>
                    <a:cubicBezTo>
                      <a:pt x="14205" y="18544"/>
                      <a:pt x="13103" y="18496"/>
                      <a:pt x="13103" y="18496"/>
                    </a:cubicBezTo>
                    <a:cubicBezTo>
                      <a:pt x="12531" y="18420"/>
                      <a:pt x="12197" y="18382"/>
                      <a:pt x="11848" y="18145"/>
                    </a:cubicBezTo>
                    <a:cubicBezTo>
                      <a:pt x="11765" y="18088"/>
                      <a:pt x="11653" y="18050"/>
                      <a:pt x="11583" y="17984"/>
                    </a:cubicBezTo>
                    <a:cubicBezTo>
                      <a:pt x="11290" y="17746"/>
                      <a:pt x="11025" y="17490"/>
                      <a:pt x="11053" y="17186"/>
                    </a:cubicBezTo>
                    <a:cubicBezTo>
                      <a:pt x="11053" y="17091"/>
                      <a:pt x="11221" y="16635"/>
                      <a:pt x="11263" y="16531"/>
                    </a:cubicBezTo>
                    <a:cubicBezTo>
                      <a:pt x="11486" y="16123"/>
                      <a:pt x="11263" y="16028"/>
                      <a:pt x="11207" y="15895"/>
                    </a:cubicBezTo>
                    <a:cubicBezTo>
                      <a:pt x="11151" y="15762"/>
                      <a:pt x="11109" y="15620"/>
                      <a:pt x="11025" y="15487"/>
                    </a:cubicBezTo>
                    <a:cubicBezTo>
                      <a:pt x="10970" y="15401"/>
                      <a:pt x="10858" y="15335"/>
                      <a:pt x="10816" y="15240"/>
                    </a:cubicBezTo>
                    <a:cubicBezTo>
                      <a:pt x="10788" y="15145"/>
                      <a:pt x="10844" y="15040"/>
                      <a:pt x="10774" y="14955"/>
                    </a:cubicBezTo>
                    <a:cubicBezTo>
                      <a:pt x="10621" y="14784"/>
                      <a:pt x="10314" y="14822"/>
                      <a:pt x="10314" y="14442"/>
                    </a:cubicBezTo>
                    <a:cubicBezTo>
                      <a:pt x="10314" y="14290"/>
                      <a:pt x="10231" y="13958"/>
                      <a:pt x="10370" y="13797"/>
                    </a:cubicBezTo>
                    <a:cubicBezTo>
                      <a:pt x="10482" y="13683"/>
                      <a:pt x="10523" y="13540"/>
                      <a:pt x="10523" y="13407"/>
                    </a:cubicBezTo>
                    <a:cubicBezTo>
                      <a:pt x="10551" y="12895"/>
                      <a:pt x="9073" y="13312"/>
                      <a:pt x="8906" y="12581"/>
                    </a:cubicBezTo>
                    <a:cubicBezTo>
                      <a:pt x="8864" y="12401"/>
                      <a:pt x="8850" y="12201"/>
                      <a:pt x="9199" y="11955"/>
                    </a:cubicBezTo>
                    <a:cubicBezTo>
                      <a:pt x="9938" y="11413"/>
                      <a:pt x="9840" y="11698"/>
                      <a:pt x="10607" y="10920"/>
                    </a:cubicBezTo>
                    <a:cubicBezTo>
                      <a:pt x="11151" y="10341"/>
                      <a:pt x="11806" y="9904"/>
                      <a:pt x="11444" y="9030"/>
                    </a:cubicBezTo>
                    <a:cubicBezTo>
                      <a:pt x="11388" y="8897"/>
                      <a:pt x="11193" y="8707"/>
                      <a:pt x="11193" y="8328"/>
                    </a:cubicBezTo>
                    <a:cubicBezTo>
                      <a:pt x="11123" y="8052"/>
                      <a:pt x="11346" y="7919"/>
                      <a:pt x="11388" y="7730"/>
                    </a:cubicBezTo>
                    <a:cubicBezTo>
                      <a:pt x="11430" y="7597"/>
                      <a:pt x="11416" y="7464"/>
                      <a:pt x="11472" y="7340"/>
                    </a:cubicBezTo>
                    <a:cubicBezTo>
                      <a:pt x="11555" y="7150"/>
                      <a:pt x="12043" y="6286"/>
                      <a:pt x="12071" y="6201"/>
                    </a:cubicBezTo>
                    <a:cubicBezTo>
                      <a:pt x="12071" y="6201"/>
                      <a:pt x="12406" y="5470"/>
                      <a:pt x="12406" y="5470"/>
                    </a:cubicBezTo>
                    <a:cubicBezTo>
                      <a:pt x="12741" y="4824"/>
                      <a:pt x="12978" y="4824"/>
                      <a:pt x="12950" y="4577"/>
                    </a:cubicBezTo>
                    <a:cubicBezTo>
                      <a:pt x="12866" y="4482"/>
                      <a:pt x="12699" y="4425"/>
                      <a:pt x="12699" y="4369"/>
                    </a:cubicBezTo>
                    <a:cubicBezTo>
                      <a:pt x="12671" y="4112"/>
                      <a:pt x="12755" y="4093"/>
                      <a:pt x="12225" y="4008"/>
                    </a:cubicBezTo>
                    <a:cubicBezTo>
                      <a:pt x="12127" y="3989"/>
                      <a:pt x="12002" y="4017"/>
                      <a:pt x="11904" y="3989"/>
                    </a:cubicBezTo>
                    <a:cubicBezTo>
                      <a:pt x="11778" y="3951"/>
                      <a:pt x="11960" y="3856"/>
                      <a:pt x="12029" y="3799"/>
                    </a:cubicBezTo>
                    <a:cubicBezTo>
                      <a:pt x="12071" y="3761"/>
                      <a:pt x="12155" y="3761"/>
                      <a:pt x="11974" y="3590"/>
                    </a:cubicBezTo>
                    <a:cubicBezTo>
                      <a:pt x="11932" y="3561"/>
                      <a:pt x="11946" y="3524"/>
                      <a:pt x="11946" y="3495"/>
                    </a:cubicBezTo>
                    <a:cubicBezTo>
                      <a:pt x="11890" y="3495"/>
                      <a:pt x="11876" y="3533"/>
                      <a:pt x="11862" y="3561"/>
                    </a:cubicBezTo>
                    <a:cubicBezTo>
                      <a:pt x="11681" y="3542"/>
                      <a:pt x="11723" y="3514"/>
                      <a:pt x="11723" y="3457"/>
                    </a:cubicBezTo>
                    <a:cubicBezTo>
                      <a:pt x="11751" y="3324"/>
                      <a:pt x="11932" y="3248"/>
                      <a:pt x="12016" y="3144"/>
                    </a:cubicBezTo>
                    <a:cubicBezTo>
                      <a:pt x="11946" y="2868"/>
                      <a:pt x="11918" y="2830"/>
                      <a:pt x="11918" y="2764"/>
                    </a:cubicBezTo>
                    <a:cubicBezTo>
                      <a:pt x="11904" y="2707"/>
                      <a:pt x="11974" y="2659"/>
                      <a:pt x="11918" y="2612"/>
                    </a:cubicBezTo>
                    <a:cubicBezTo>
                      <a:pt x="12071" y="2470"/>
                      <a:pt x="12239" y="2413"/>
                      <a:pt x="12671" y="2204"/>
                    </a:cubicBezTo>
                    <a:cubicBezTo>
                      <a:pt x="12950" y="2071"/>
                      <a:pt x="13773" y="1957"/>
                      <a:pt x="13800" y="1947"/>
                    </a:cubicBezTo>
                    <a:cubicBezTo>
                      <a:pt x="13940" y="1928"/>
                      <a:pt x="14051" y="1881"/>
                      <a:pt x="14191" y="1862"/>
                    </a:cubicBezTo>
                    <a:cubicBezTo>
                      <a:pt x="14944" y="1748"/>
                      <a:pt x="14553" y="1777"/>
                      <a:pt x="15153" y="1606"/>
                    </a:cubicBezTo>
                    <a:cubicBezTo>
                      <a:pt x="15404" y="1530"/>
                      <a:pt x="15530" y="1568"/>
                      <a:pt x="16227" y="1311"/>
                    </a:cubicBezTo>
                    <a:cubicBezTo>
                      <a:pt x="17077" y="979"/>
                      <a:pt x="18346" y="960"/>
                      <a:pt x="18360" y="950"/>
                    </a:cubicBezTo>
                    <a:cubicBezTo>
                      <a:pt x="18528" y="941"/>
                      <a:pt x="18681" y="884"/>
                      <a:pt x="18848" y="874"/>
                    </a:cubicBezTo>
                    <a:cubicBezTo>
                      <a:pt x="19797" y="789"/>
                      <a:pt x="19071" y="856"/>
                      <a:pt x="19769" y="770"/>
                    </a:cubicBezTo>
                    <a:cubicBezTo>
                      <a:pt x="19769" y="723"/>
                      <a:pt x="19685" y="742"/>
                      <a:pt x="19643" y="732"/>
                    </a:cubicBezTo>
                    <a:cubicBezTo>
                      <a:pt x="19783" y="609"/>
                      <a:pt x="19866" y="666"/>
                      <a:pt x="20201" y="628"/>
                    </a:cubicBezTo>
                    <a:cubicBezTo>
                      <a:pt x="20605" y="609"/>
                      <a:pt x="20605" y="637"/>
                      <a:pt x="20814" y="685"/>
                    </a:cubicBezTo>
                    <a:cubicBezTo>
                      <a:pt x="21024" y="732"/>
                      <a:pt x="21205" y="666"/>
                      <a:pt x="21400" y="656"/>
                    </a:cubicBezTo>
                    <a:cubicBezTo>
                      <a:pt x="21414" y="656"/>
                      <a:pt x="21428" y="656"/>
                      <a:pt x="21442" y="656"/>
                    </a:cubicBezTo>
                    <a:cubicBezTo>
                      <a:pt x="19657" y="210"/>
                      <a:pt x="17775" y="-18"/>
                      <a:pt x="15795" y="1"/>
                    </a:cubicBezTo>
                    <a:close/>
                  </a:path>
                </a:pathLst>
              </a:custGeom>
              <a:solidFill>
                <a:srgbClr val="4CC1EF"/>
              </a:solidFill>
              <a:ln w="12700">
                <a:miter lim="400000"/>
              </a:ln>
            </p:spPr>
            <p:txBody>
              <a:bodyPr lIns="38100" tIns="38100" rIns="38100" bIns="38100" anchor="ct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srgbClr val="063951"/>
                  </a:solidFill>
                  <a:effectLst/>
                  <a:uLnTx/>
                  <a:uFillTx/>
                </a:endParaRPr>
              </a:p>
            </p:txBody>
          </p:sp>
        </p:grpSp>
      </p:grpSp>
      <p:sp>
        <p:nvSpPr>
          <p:cNvPr id="19" name="TextBox 11">
            <a:extLst>
              <a:ext uri="{FF2B5EF4-FFF2-40B4-BE49-F238E27FC236}">
                <a16:creationId xmlns:a16="http://schemas.microsoft.com/office/drawing/2014/main" id="{625A7EDC-2EE1-4557-9780-69C3F8571231}"/>
              </a:ext>
            </a:extLst>
          </p:cNvPr>
          <p:cNvSpPr txBox="1"/>
          <p:nvPr/>
        </p:nvSpPr>
        <p:spPr>
          <a:xfrm>
            <a:off x="634703" y="1673243"/>
            <a:ext cx="1069524" cy="2215991"/>
          </a:xfrm>
          <a:prstGeom prst="rect">
            <a:avLst/>
          </a:prstGeom>
          <a:noFill/>
        </p:spPr>
        <p:txBody>
          <a:bodyPr wrap="none"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800" b="1" i="0" u="none" strike="noStrike" kern="0" cap="none" spc="0" normalizeH="0" baseline="0" noProof="0">
                <a:ln>
                  <a:noFill/>
                </a:ln>
                <a:solidFill>
                  <a:srgbClr val="00B0F0"/>
                </a:solidFill>
                <a:effectLst/>
                <a:uLnTx/>
                <a:uFillTx/>
                <a:latin typeface="Roboton"/>
                <a:cs typeface="Roboton"/>
              </a:rPr>
              <a:t>“</a:t>
            </a:r>
          </a:p>
        </p:txBody>
      </p:sp>
      <p:sp>
        <p:nvSpPr>
          <p:cNvPr id="2" name="Fußzeilenplatzhalter 1"/>
          <p:cNvSpPr>
            <a:spLocks noGrp="1"/>
          </p:cNvSpPr>
          <p:nvPr>
            <p:ph type="ftr" sz="quarter" idx="3"/>
          </p:nvPr>
        </p:nvSpPr>
        <p:spPr/>
        <p:txBody>
          <a:bodyPr/>
          <a:lstStyle/>
          <a:p>
            <a:r>
              <a:rPr lang="en-US" b="1"/>
              <a:t>Module 2 – Essentials of ethics and public integrity</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11</a:t>
            </a:fld>
            <a:endParaRPr lang="en-US"/>
          </a:p>
        </p:txBody>
      </p:sp>
      <p:grpSp>
        <p:nvGrpSpPr>
          <p:cNvPr id="16" name="Gruppierung 15"/>
          <p:cNvGrpSpPr/>
          <p:nvPr/>
        </p:nvGrpSpPr>
        <p:grpSpPr>
          <a:xfrm>
            <a:off x="2398643" y="1406345"/>
            <a:ext cx="1965617" cy="1422182"/>
            <a:chOff x="1790618" y="2162646"/>
            <a:chExt cx="1063067" cy="1074434"/>
          </a:xfrm>
        </p:grpSpPr>
        <p:pic>
          <p:nvPicPr>
            <p:cNvPr id="18" name="Bild 17"/>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feld 19"/>
            <p:cNvSpPr txBox="1"/>
            <p:nvPr/>
          </p:nvSpPr>
          <p:spPr>
            <a:xfrm rot="21199592">
              <a:off x="1798501" y="2237245"/>
              <a:ext cx="1021349" cy="999835"/>
            </a:xfrm>
            <a:prstGeom prst="rect">
              <a:avLst/>
            </a:prstGeom>
            <a:noFill/>
          </p:spPr>
          <p:txBody>
            <a:bodyPr wrap="square" lIns="36000" tIns="45720" rIns="36000" bIns="45720" rtlCol="0" anchor="t">
              <a:spAutoFit/>
            </a:bodyPr>
            <a:lstStyle/>
            <a:p>
              <a:pPr algn="ctr"/>
              <a:r>
                <a:rPr lang="de-DE" sz="1600">
                  <a:latin typeface="Sagona Book"/>
                  <a:cs typeface="Andale Mono"/>
                </a:rPr>
                <a:t>Ethics </a:t>
              </a:r>
              <a:r>
                <a:rPr lang="de-DE" sz="1600" err="1">
                  <a:latin typeface="Sagona Book"/>
                  <a:cs typeface="Andale Mono"/>
                </a:rPr>
                <a:t>can</a:t>
              </a:r>
              <a:r>
                <a:rPr lang="de-DE" sz="1600">
                  <a:latin typeface="Sagona Book"/>
                  <a:cs typeface="Andale Mono"/>
                </a:rPr>
                <a:t> </a:t>
              </a:r>
              <a:r>
                <a:rPr lang="de-DE" sz="1600" err="1">
                  <a:latin typeface="Sagona Book"/>
                  <a:cs typeface="Andale Mono"/>
                </a:rPr>
                <a:t>be</a:t>
              </a:r>
              <a:r>
                <a:rPr lang="de-DE" sz="1600">
                  <a:latin typeface="Sagona Book"/>
                  <a:cs typeface="Andale Mono"/>
                </a:rPr>
                <a:t> </a:t>
              </a:r>
              <a:r>
                <a:rPr lang="de-DE" sz="1600" err="1">
                  <a:latin typeface="Sagona Book"/>
                  <a:cs typeface="Andale Mono"/>
                </a:rPr>
                <a:t>defined</a:t>
              </a:r>
              <a:r>
                <a:rPr lang="de-DE" sz="1600">
                  <a:latin typeface="Sagona Book"/>
                  <a:cs typeface="Andale Mono"/>
                </a:rPr>
                <a:t> </a:t>
              </a:r>
              <a:r>
                <a:rPr lang="de-DE" sz="1600" err="1">
                  <a:latin typeface="Sagona Book"/>
                  <a:cs typeface="Andale Mono"/>
                </a:rPr>
                <a:t>as</a:t>
              </a:r>
              <a:r>
                <a:rPr lang="de-DE" sz="1600">
                  <a:latin typeface="Sagona Book"/>
                  <a:cs typeface="Andale Mono"/>
                </a:rPr>
                <a:t> "the </a:t>
              </a:r>
              <a:r>
                <a:rPr lang="de-DE" sz="1600" err="1">
                  <a:latin typeface="Sagona Book"/>
                  <a:cs typeface="Andale Mono"/>
                </a:rPr>
                <a:t>study</a:t>
              </a:r>
              <a:r>
                <a:rPr lang="de-DE" sz="1600">
                  <a:latin typeface="Sagona Book"/>
                  <a:cs typeface="Andale Mono"/>
                </a:rPr>
                <a:t> </a:t>
              </a:r>
              <a:r>
                <a:rPr lang="de-DE" sz="1600" err="1">
                  <a:latin typeface="Sagona Book"/>
                  <a:cs typeface="Andale Mono"/>
                </a:rPr>
                <a:t>or</a:t>
              </a:r>
              <a:r>
                <a:rPr lang="de-DE" sz="1600">
                  <a:latin typeface="Sagona Book"/>
                  <a:cs typeface="Andale Mono"/>
                </a:rPr>
                <a:t> the </a:t>
              </a:r>
              <a:r>
                <a:rPr lang="de-DE" sz="1600" err="1">
                  <a:latin typeface="Sagona Book"/>
                  <a:cs typeface="Andale Mono"/>
                </a:rPr>
                <a:t>science</a:t>
              </a:r>
              <a:r>
                <a:rPr lang="de-DE" sz="1600">
                  <a:latin typeface="Sagona Book"/>
                  <a:cs typeface="Andale Mono"/>
                </a:rPr>
                <a:t> </a:t>
              </a:r>
              <a:r>
                <a:rPr lang="de-DE" sz="1600" err="1">
                  <a:latin typeface="Sagona Book"/>
                  <a:cs typeface="Andale Mono"/>
                </a:rPr>
                <a:t>of</a:t>
              </a:r>
              <a:r>
                <a:rPr lang="de-DE" sz="1600">
                  <a:latin typeface="Sagona Book"/>
                  <a:cs typeface="Andale Mono"/>
                </a:rPr>
                <a:t> </a:t>
              </a:r>
              <a:r>
                <a:rPr lang="de-DE" sz="1600" err="1">
                  <a:latin typeface="Sagona Book"/>
                  <a:cs typeface="Andale Mono"/>
                </a:rPr>
                <a:t>morals</a:t>
              </a:r>
              <a:r>
                <a:rPr lang="de-DE" sz="1600">
                  <a:latin typeface="Sagona Book"/>
                  <a:cs typeface="Andale Mono"/>
                </a:rPr>
                <a:t>“ </a:t>
              </a:r>
            </a:p>
            <a:p>
              <a:pPr algn="ctr"/>
              <a:r>
                <a:rPr lang="de-DE" sz="1600">
                  <a:latin typeface="Sagona Book"/>
                  <a:cs typeface="Andale Mono"/>
                </a:rPr>
                <a:t>(Chambers 1999).</a:t>
              </a:r>
            </a:p>
          </p:txBody>
        </p:sp>
      </p:grpSp>
      <p:sp>
        <p:nvSpPr>
          <p:cNvPr id="17" name="Freeform 12"/>
          <p:cNvSpPr/>
          <p:nvPr/>
        </p:nvSpPr>
        <p:spPr>
          <a:xfrm flipV="1">
            <a:off x="3235623" y="1202287"/>
            <a:ext cx="290915" cy="34838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7657725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Scale>
                                      <p:cBhvr>
                                        <p:cTn id="13"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17"/>
                                        </p:tgtEl>
                                        <p:attrNameLst>
                                          <p:attrName>ppt_x</p:attrName>
                                          <p:attrName>ppt_y</p:attrName>
                                        </p:attrNameLst>
                                      </p:cBhvr>
                                    </p:animMotion>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61F64D3-948C-4B98-B018-91F49C07D910}"/>
              </a:ext>
            </a:extLst>
          </p:cNvPr>
          <p:cNvSpPr>
            <a:spLocks noGrp="1" noChangeArrowheads="1"/>
          </p:cNvSpPr>
          <p:nvPr>
            <p:ph type="title"/>
          </p:nvPr>
        </p:nvSpPr>
        <p:spPr/>
        <p:txBody>
          <a:bodyPr>
            <a:normAutofit/>
          </a:bodyPr>
          <a:lstStyle/>
          <a:p>
            <a:r>
              <a:rPr lang="en-US" altLang="en-US" sz="4000" b="1">
                <a:solidFill>
                  <a:srgbClr val="000000"/>
                </a:solidFill>
              </a:rPr>
              <a:t>Ethical dilemmas</a:t>
            </a:r>
          </a:p>
        </p:txBody>
      </p:sp>
      <p:sp>
        <p:nvSpPr>
          <p:cNvPr id="2" name="Fußzeilenplatzhalter 1"/>
          <p:cNvSpPr>
            <a:spLocks noGrp="1"/>
          </p:cNvSpPr>
          <p:nvPr>
            <p:ph type="ftr" sz="quarter" idx="3"/>
          </p:nvPr>
        </p:nvSpPr>
        <p:spPr/>
        <p:txBody>
          <a:bodyPr/>
          <a:lstStyle/>
          <a:p>
            <a:r>
              <a:rPr lang="en-US" b="1"/>
              <a:t>Module 2 – Essentials of ethics and public integrity</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12</a:t>
            </a:fld>
            <a:endParaRPr lang="en-US"/>
          </a:p>
        </p:txBody>
      </p:sp>
      <p:sp>
        <p:nvSpPr>
          <p:cNvPr id="29" name="Shape">
            <a:extLst>
              <a:ext uri="{FF2B5EF4-FFF2-40B4-BE49-F238E27FC236}">
                <a16:creationId xmlns:a16="http://schemas.microsoft.com/office/drawing/2014/main" id="{3E584562-CB7D-499A-9F3D-B03F0347A96C}"/>
              </a:ext>
            </a:extLst>
          </p:cNvPr>
          <p:cNvSpPr/>
          <p:nvPr/>
        </p:nvSpPr>
        <p:spPr>
          <a:xfrm>
            <a:off x="5662286" y="3256078"/>
            <a:ext cx="463455" cy="265946"/>
          </a:xfrm>
          <a:custGeom>
            <a:avLst/>
            <a:gdLst/>
            <a:ahLst/>
            <a:cxnLst>
              <a:cxn ang="0">
                <a:pos x="wd2" y="hd2"/>
              </a:cxn>
              <a:cxn ang="5400000">
                <a:pos x="wd2" y="hd2"/>
              </a:cxn>
              <a:cxn ang="10800000">
                <a:pos x="wd2" y="hd2"/>
              </a:cxn>
              <a:cxn ang="16200000">
                <a:pos x="wd2" y="hd2"/>
              </a:cxn>
            </a:cxnLst>
            <a:rect l="0" t="0" r="r" b="b"/>
            <a:pathLst>
              <a:path w="21134" h="20000" extrusionOk="0">
                <a:moveTo>
                  <a:pt x="0" y="0"/>
                </a:moveTo>
                <a:cubicBezTo>
                  <a:pt x="0" y="0"/>
                  <a:pt x="11721" y="4320"/>
                  <a:pt x="15237" y="12960"/>
                </a:cubicBezTo>
                <a:cubicBezTo>
                  <a:pt x="18753" y="21600"/>
                  <a:pt x="20428" y="20790"/>
                  <a:pt x="21098" y="18360"/>
                </a:cubicBezTo>
                <a:cubicBezTo>
                  <a:pt x="21600" y="16200"/>
                  <a:pt x="17079" y="3780"/>
                  <a:pt x="0" y="0"/>
                </a:cubicBezTo>
                <a:close/>
              </a:path>
            </a:pathLst>
          </a:custGeom>
          <a:solidFill>
            <a:srgbClr val="FFFFF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Roboto"/>
              <a:cs typeface="Roboto"/>
            </a:endParaRPr>
          </a:p>
        </p:txBody>
      </p:sp>
      <p:sp>
        <p:nvSpPr>
          <p:cNvPr id="30" name="Shape">
            <a:extLst>
              <a:ext uri="{FF2B5EF4-FFF2-40B4-BE49-F238E27FC236}">
                <a16:creationId xmlns:a16="http://schemas.microsoft.com/office/drawing/2014/main" id="{ADE98544-4DFE-4CB4-B7C5-10B728039D61}"/>
              </a:ext>
            </a:extLst>
          </p:cNvPr>
          <p:cNvSpPr/>
          <p:nvPr/>
        </p:nvSpPr>
        <p:spPr>
          <a:xfrm>
            <a:off x="3973268" y="4153664"/>
            <a:ext cx="497949" cy="246442"/>
          </a:xfrm>
          <a:custGeom>
            <a:avLst/>
            <a:gdLst/>
            <a:ahLst/>
            <a:cxnLst>
              <a:cxn ang="0">
                <a:pos x="wd2" y="hd2"/>
              </a:cxn>
              <a:cxn ang="5400000">
                <a:pos x="wd2" y="hd2"/>
              </a:cxn>
              <a:cxn ang="10800000">
                <a:pos x="wd2" y="hd2"/>
              </a:cxn>
              <a:cxn ang="16200000">
                <a:pos x="wd2" y="hd2"/>
              </a:cxn>
            </a:cxnLst>
            <a:rect l="0" t="0" r="r" b="b"/>
            <a:pathLst>
              <a:path w="20628" h="20592" extrusionOk="0">
                <a:moveTo>
                  <a:pt x="20487" y="15549"/>
                </a:moveTo>
                <a:cubicBezTo>
                  <a:pt x="20182" y="14649"/>
                  <a:pt x="19878" y="13749"/>
                  <a:pt x="19422" y="12849"/>
                </a:cubicBezTo>
                <a:cubicBezTo>
                  <a:pt x="18661" y="10749"/>
                  <a:pt x="17749" y="8949"/>
                  <a:pt x="16988" y="7149"/>
                </a:cubicBezTo>
                <a:cubicBezTo>
                  <a:pt x="17749" y="5949"/>
                  <a:pt x="18357" y="4449"/>
                  <a:pt x="19118" y="3249"/>
                </a:cubicBezTo>
                <a:cubicBezTo>
                  <a:pt x="20030" y="1749"/>
                  <a:pt x="18814" y="-651"/>
                  <a:pt x="17901" y="849"/>
                </a:cubicBezTo>
                <a:cubicBezTo>
                  <a:pt x="17140" y="2049"/>
                  <a:pt x="16380" y="3249"/>
                  <a:pt x="15771" y="4749"/>
                </a:cubicBezTo>
                <a:cubicBezTo>
                  <a:pt x="14859" y="3249"/>
                  <a:pt x="13946" y="1749"/>
                  <a:pt x="12881" y="249"/>
                </a:cubicBezTo>
                <a:cubicBezTo>
                  <a:pt x="12425" y="-351"/>
                  <a:pt x="11968" y="249"/>
                  <a:pt x="11664" y="849"/>
                </a:cubicBezTo>
                <a:cubicBezTo>
                  <a:pt x="11360" y="1749"/>
                  <a:pt x="11664" y="2649"/>
                  <a:pt x="11968" y="3249"/>
                </a:cubicBezTo>
                <a:cubicBezTo>
                  <a:pt x="12881" y="4449"/>
                  <a:pt x="13641" y="5949"/>
                  <a:pt x="14554" y="7149"/>
                </a:cubicBezTo>
                <a:cubicBezTo>
                  <a:pt x="13641" y="9249"/>
                  <a:pt x="12881" y="11049"/>
                  <a:pt x="12120" y="13449"/>
                </a:cubicBezTo>
                <a:cubicBezTo>
                  <a:pt x="11816" y="14349"/>
                  <a:pt x="11512" y="15249"/>
                  <a:pt x="11208" y="16149"/>
                </a:cubicBezTo>
                <a:cubicBezTo>
                  <a:pt x="10751" y="15249"/>
                  <a:pt x="10295" y="14349"/>
                  <a:pt x="9839" y="13449"/>
                </a:cubicBezTo>
                <a:cubicBezTo>
                  <a:pt x="8926" y="11949"/>
                  <a:pt x="8013" y="10449"/>
                  <a:pt x="7101" y="8949"/>
                </a:cubicBezTo>
                <a:cubicBezTo>
                  <a:pt x="7557" y="7749"/>
                  <a:pt x="8165" y="6849"/>
                  <a:pt x="8622" y="5649"/>
                </a:cubicBezTo>
                <a:cubicBezTo>
                  <a:pt x="9382" y="4149"/>
                  <a:pt x="8165" y="1749"/>
                  <a:pt x="7405" y="3249"/>
                </a:cubicBezTo>
                <a:cubicBezTo>
                  <a:pt x="6796" y="4449"/>
                  <a:pt x="6188" y="5649"/>
                  <a:pt x="5579" y="6849"/>
                </a:cubicBezTo>
                <a:cubicBezTo>
                  <a:pt x="4210" y="5049"/>
                  <a:pt x="2841" y="3549"/>
                  <a:pt x="1320" y="2049"/>
                </a:cubicBezTo>
                <a:cubicBezTo>
                  <a:pt x="256" y="1149"/>
                  <a:pt x="-505" y="4149"/>
                  <a:pt x="408" y="5049"/>
                </a:cubicBezTo>
                <a:cubicBezTo>
                  <a:pt x="1777" y="6549"/>
                  <a:pt x="3146" y="8049"/>
                  <a:pt x="4515" y="9549"/>
                </a:cubicBezTo>
                <a:cubicBezTo>
                  <a:pt x="3906" y="11049"/>
                  <a:pt x="3450" y="12249"/>
                  <a:pt x="2993" y="13749"/>
                </a:cubicBezTo>
                <a:cubicBezTo>
                  <a:pt x="2689" y="14649"/>
                  <a:pt x="2385" y="15849"/>
                  <a:pt x="2081" y="16749"/>
                </a:cubicBezTo>
                <a:cubicBezTo>
                  <a:pt x="1929" y="17049"/>
                  <a:pt x="1777" y="17649"/>
                  <a:pt x="1777" y="17949"/>
                </a:cubicBezTo>
                <a:cubicBezTo>
                  <a:pt x="1625" y="18549"/>
                  <a:pt x="1625" y="19149"/>
                  <a:pt x="1777" y="19749"/>
                </a:cubicBezTo>
                <a:cubicBezTo>
                  <a:pt x="2081" y="20649"/>
                  <a:pt x="2841" y="20949"/>
                  <a:pt x="3298" y="19749"/>
                </a:cubicBezTo>
                <a:cubicBezTo>
                  <a:pt x="3298" y="19749"/>
                  <a:pt x="3298" y="19749"/>
                  <a:pt x="3298" y="19749"/>
                </a:cubicBezTo>
                <a:cubicBezTo>
                  <a:pt x="3602" y="18849"/>
                  <a:pt x="3906" y="17649"/>
                  <a:pt x="4210" y="16749"/>
                </a:cubicBezTo>
                <a:cubicBezTo>
                  <a:pt x="4515" y="15849"/>
                  <a:pt x="4819" y="14649"/>
                  <a:pt x="5275" y="13749"/>
                </a:cubicBezTo>
                <a:cubicBezTo>
                  <a:pt x="5579" y="13149"/>
                  <a:pt x="5884" y="12249"/>
                  <a:pt x="6036" y="11649"/>
                </a:cubicBezTo>
                <a:cubicBezTo>
                  <a:pt x="6492" y="12249"/>
                  <a:pt x="6948" y="12849"/>
                  <a:pt x="7405" y="13749"/>
                </a:cubicBezTo>
                <a:cubicBezTo>
                  <a:pt x="8013" y="14649"/>
                  <a:pt x="8469" y="15549"/>
                  <a:pt x="9078" y="16449"/>
                </a:cubicBezTo>
                <a:cubicBezTo>
                  <a:pt x="9534" y="17349"/>
                  <a:pt x="10143" y="18249"/>
                  <a:pt x="10599" y="19149"/>
                </a:cubicBezTo>
                <a:cubicBezTo>
                  <a:pt x="10751" y="19449"/>
                  <a:pt x="10903" y="19749"/>
                  <a:pt x="11055" y="20049"/>
                </a:cubicBezTo>
                <a:cubicBezTo>
                  <a:pt x="11512" y="20949"/>
                  <a:pt x="12120" y="20649"/>
                  <a:pt x="12424" y="19749"/>
                </a:cubicBezTo>
                <a:cubicBezTo>
                  <a:pt x="12424" y="19449"/>
                  <a:pt x="12576" y="19149"/>
                  <a:pt x="12576" y="19149"/>
                </a:cubicBezTo>
                <a:cubicBezTo>
                  <a:pt x="12881" y="18249"/>
                  <a:pt x="13185" y="17049"/>
                  <a:pt x="13489" y="16149"/>
                </a:cubicBezTo>
                <a:cubicBezTo>
                  <a:pt x="13793" y="15249"/>
                  <a:pt x="14250" y="14049"/>
                  <a:pt x="14554" y="13149"/>
                </a:cubicBezTo>
                <a:cubicBezTo>
                  <a:pt x="15010" y="11949"/>
                  <a:pt x="15466" y="10749"/>
                  <a:pt x="16075" y="9549"/>
                </a:cubicBezTo>
                <a:cubicBezTo>
                  <a:pt x="16683" y="10749"/>
                  <a:pt x="17140" y="11649"/>
                  <a:pt x="17596" y="12849"/>
                </a:cubicBezTo>
                <a:cubicBezTo>
                  <a:pt x="18052" y="13749"/>
                  <a:pt x="18357" y="14649"/>
                  <a:pt x="18661" y="15549"/>
                </a:cubicBezTo>
                <a:cubicBezTo>
                  <a:pt x="18813" y="16149"/>
                  <a:pt x="19117" y="16749"/>
                  <a:pt x="19269" y="17349"/>
                </a:cubicBezTo>
                <a:cubicBezTo>
                  <a:pt x="19574" y="19149"/>
                  <a:pt x="21095" y="17649"/>
                  <a:pt x="20487" y="15549"/>
                </a:cubicBezTo>
                <a:cubicBezTo>
                  <a:pt x="20487" y="15549"/>
                  <a:pt x="20487" y="15549"/>
                  <a:pt x="20487" y="15549"/>
                </a:cubicBezTo>
                <a:close/>
              </a:path>
            </a:pathLst>
          </a:custGeom>
          <a:solidFill>
            <a:srgbClr val="FFFFF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Roboto"/>
              <a:cs typeface="Roboto"/>
            </a:endParaRPr>
          </a:p>
        </p:txBody>
      </p:sp>
      <p:sp>
        <p:nvSpPr>
          <p:cNvPr id="38" name="TextBox 75">
            <a:extLst>
              <a:ext uri="{FF2B5EF4-FFF2-40B4-BE49-F238E27FC236}">
                <a16:creationId xmlns:a16="http://schemas.microsoft.com/office/drawing/2014/main" id="{9BF76F2F-34CB-4378-9284-5060B6FA506B}"/>
              </a:ext>
            </a:extLst>
          </p:cNvPr>
          <p:cNvSpPr txBox="1"/>
          <p:nvPr/>
        </p:nvSpPr>
        <p:spPr>
          <a:xfrm>
            <a:off x="934718" y="1179133"/>
            <a:ext cx="7589522" cy="738664"/>
          </a:xfrm>
          <a:prstGeom prst="rect">
            <a:avLst/>
          </a:prstGeom>
          <a:noFill/>
        </p:spPr>
        <p:txBody>
          <a:bodyPr wrap="square" lIns="0" rIns="0" rtlCol="0" anchor="b">
            <a:spAutoFit/>
          </a:bodyPr>
          <a:lstStyle/>
          <a:p>
            <a:pPr algn="r"/>
            <a:r>
              <a:rPr kumimoji="0" lang="en-US" sz="1400" b="1" i="0" u="none" strike="noStrike" kern="0" cap="none" spc="0" normalizeH="0" baseline="0" noProof="1">
                <a:ln>
                  <a:noFill/>
                </a:ln>
                <a:solidFill>
                  <a:sysClr val="windowText" lastClr="000000"/>
                </a:solidFill>
                <a:effectLst/>
                <a:uLnTx/>
                <a:uFillTx/>
                <a:latin typeface="Roboto"/>
                <a:cs typeface="Roboto"/>
              </a:rPr>
              <a:t>Ethical dilemmas or paradoxes are</a:t>
            </a:r>
            <a:r>
              <a:rPr lang="en-US" sz="1400" b="1" kern="0" noProof="1">
                <a:solidFill>
                  <a:sysClr val="windowText" lastClr="000000"/>
                </a:solidFill>
                <a:latin typeface="Roboto"/>
                <a:cs typeface="Roboto"/>
              </a:rPr>
              <a:t> </a:t>
            </a:r>
            <a:r>
              <a:rPr lang="mr-IN" sz="1400" b="1" kern="0" noProof="1">
                <a:solidFill>
                  <a:sysClr val="windowText" lastClr="000000"/>
                </a:solidFill>
                <a:latin typeface="Roboto"/>
                <a:cs typeface="Roboto"/>
              </a:rPr>
              <a:t>“</a:t>
            </a:r>
            <a:r>
              <a:rPr lang="en-US" sz="1400" b="1" kern="0" noProof="1">
                <a:solidFill>
                  <a:sysClr val="windowText" lastClr="000000"/>
                </a:solidFill>
                <a:latin typeface="Roboto"/>
                <a:cs typeface="Roboto"/>
              </a:rPr>
              <a:t>situations where values and norms are at stake and where a choice has to be made between several alternatives, while good reasons can be given for each of these alternatives</a:t>
            </a:r>
            <a:r>
              <a:rPr lang="mr-IN" sz="1400" b="1" kern="0" noProof="1">
                <a:solidFill>
                  <a:sysClr val="windowText" lastClr="000000"/>
                </a:solidFill>
                <a:latin typeface="Roboto"/>
                <a:cs typeface="Roboto"/>
              </a:rPr>
              <a:t>“</a:t>
            </a:r>
            <a:r>
              <a:rPr lang="de-DE" sz="1400" b="1" kern="0" noProof="1">
                <a:solidFill>
                  <a:sysClr val="windowText" lastClr="000000"/>
                </a:solidFill>
                <a:latin typeface="Roboto"/>
                <a:cs typeface="Roboto"/>
              </a:rPr>
              <a:t> (Karssing 2001).</a:t>
            </a:r>
            <a:endParaRPr kumimoji="0" lang="en-US" sz="1400" b="1" i="0" u="none" strike="noStrike" kern="0" cap="none" spc="0" normalizeH="0" baseline="0" noProof="1">
              <a:ln>
                <a:noFill/>
              </a:ln>
              <a:solidFill>
                <a:sysClr val="windowText" lastClr="000000"/>
              </a:solidFill>
              <a:effectLst/>
              <a:uLnTx/>
              <a:uFillTx/>
              <a:latin typeface="Roboto"/>
              <a:cs typeface="Roboto"/>
            </a:endParaRPr>
          </a:p>
        </p:txBody>
      </p:sp>
      <p:sp>
        <p:nvSpPr>
          <p:cNvPr id="39" name="TextBox 76">
            <a:extLst>
              <a:ext uri="{FF2B5EF4-FFF2-40B4-BE49-F238E27FC236}">
                <a16:creationId xmlns:a16="http://schemas.microsoft.com/office/drawing/2014/main" id="{D37CB9A9-15FE-4734-B280-AE67AD641063}"/>
              </a:ext>
            </a:extLst>
          </p:cNvPr>
          <p:cNvSpPr txBox="1"/>
          <p:nvPr/>
        </p:nvSpPr>
        <p:spPr>
          <a:xfrm>
            <a:off x="629920" y="1980126"/>
            <a:ext cx="3691357" cy="1600438"/>
          </a:xfrm>
          <a:prstGeom prst="rect">
            <a:avLst/>
          </a:prstGeom>
          <a:noFill/>
        </p:spPr>
        <p:txBody>
          <a:bodyPr wrap="square" lIns="0" tIns="45720" rIns="0" bIns="45720" rtlCol="0" anchor="t">
            <a:spAutoFit/>
          </a:bodyPr>
          <a:lstStyle/>
          <a:p>
            <a:pPr marL="0" marR="0" lvl="0" indent="0" defTabSz="914400" eaLnBrk="1" fontAlgn="auto" latinLnBrk="0" hangingPunct="1">
              <a:lnSpc>
                <a:spcPct val="100000"/>
              </a:lnSpc>
              <a:spcBef>
                <a:spcPts val="0"/>
              </a:spcBef>
              <a:buClrTx/>
              <a:buSzTx/>
              <a:buFontTx/>
              <a:buNone/>
              <a:tabLst/>
              <a:defRPr/>
            </a:pPr>
            <a:r>
              <a:rPr kumimoji="0" lang="en-US" sz="1400" b="1" i="0" u="none" strike="noStrike" kern="0" cap="none" spc="0" normalizeH="0" baseline="0" noProof="1">
                <a:ln>
                  <a:noFill/>
                </a:ln>
                <a:solidFill>
                  <a:srgbClr val="000000"/>
                </a:solidFill>
                <a:effectLst/>
                <a:uLnTx/>
                <a:uFillTx/>
                <a:latin typeface="Roboto"/>
                <a:cs typeface="Roboto"/>
              </a:rPr>
              <a:t>Decsisions where there is no clear right or wrong could be guided by:</a:t>
            </a:r>
          </a:p>
          <a:p>
            <a:pPr marL="285750" indent="-285750">
              <a:buFont typeface="Arial"/>
              <a:buChar char="•"/>
            </a:pPr>
            <a:r>
              <a:rPr lang="en-US" sz="1400" kern="0" noProof="1">
                <a:solidFill>
                  <a:srgbClr val="000000"/>
                </a:solidFill>
                <a:latin typeface="Roboto"/>
                <a:cs typeface="Roboto"/>
              </a:rPr>
              <a:t>Ranking ethical conflicts within a hierarchy of moral obligations;</a:t>
            </a:r>
          </a:p>
          <a:p>
            <a:pPr marL="285750" lvl="0" indent="-285750">
              <a:buFont typeface="Arial"/>
              <a:buChar char="•"/>
            </a:pPr>
            <a:r>
              <a:rPr lang="en-US" sz="1400" kern="0" noProof="1">
                <a:solidFill>
                  <a:srgbClr val="000000"/>
                </a:solidFill>
                <a:latin typeface="Roboto"/>
                <a:cs typeface="Roboto"/>
              </a:rPr>
              <a:t>Making sacrifices for the greatest good;</a:t>
            </a:r>
          </a:p>
          <a:p>
            <a:pPr marL="285750" indent="-285750">
              <a:buFont typeface="Arial"/>
              <a:buChar char="•"/>
            </a:pPr>
            <a:r>
              <a:rPr lang="en-US" sz="1400" kern="0" noProof="1">
                <a:solidFill>
                  <a:srgbClr val="000000"/>
                </a:solidFill>
                <a:latin typeface="Roboto"/>
                <a:cs typeface="Roboto"/>
              </a:rPr>
              <a:t>Considering values or consequences;</a:t>
            </a:r>
          </a:p>
          <a:p>
            <a:pPr marL="285750" indent="-285750">
              <a:buFont typeface="Arial"/>
              <a:buChar char="•"/>
            </a:pPr>
            <a:r>
              <a:rPr lang="en-US" sz="1400" kern="0" noProof="1">
                <a:solidFill>
                  <a:srgbClr val="000000"/>
                </a:solidFill>
                <a:latin typeface="Roboto"/>
                <a:cs typeface="Roboto"/>
              </a:rPr>
              <a:t>Doing what is right or lawful.</a:t>
            </a:r>
          </a:p>
        </p:txBody>
      </p:sp>
      <p:sp>
        <p:nvSpPr>
          <p:cNvPr id="44" name="TextBox 76">
            <a:extLst>
              <a:ext uri="{FF2B5EF4-FFF2-40B4-BE49-F238E27FC236}">
                <a16:creationId xmlns:a16="http://schemas.microsoft.com/office/drawing/2014/main" id="{D37CB9A9-15FE-4734-B280-AE67AD641063}"/>
              </a:ext>
            </a:extLst>
          </p:cNvPr>
          <p:cNvSpPr txBox="1"/>
          <p:nvPr/>
        </p:nvSpPr>
        <p:spPr>
          <a:xfrm>
            <a:off x="629920" y="3676610"/>
            <a:ext cx="3691357" cy="954107"/>
          </a:xfrm>
          <a:prstGeom prst="rect">
            <a:avLst/>
          </a:prstGeom>
          <a:noFill/>
        </p:spPr>
        <p:txBody>
          <a:bodyPr wrap="square" lIns="0" rIns="0" rtlCol="0" anchor="t">
            <a:spAutoFit/>
          </a:bodyPr>
          <a:lstStyle/>
          <a:p>
            <a:r>
              <a:rPr lang="mr-IN" sz="1400" b="1" kern="0" noProof="1">
                <a:solidFill>
                  <a:srgbClr val="000000"/>
                </a:solidFill>
                <a:latin typeface="Roboto"/>
                <a:cs typeface="Roboto"/>
              </a:rPr>
              <a:t>“</a:t>
            </a:r>
            <a:r>
              <a:rPr lang="de-DE" sz="1400" b="1" kern="0" noProof="1">
                <a:solidFill>
                  <a:srgbClr val="000000"/>
                </a:solidFill>
                <a:latin typeface="Roboto"/>
                <a:cs typeface="Roboto"/>
              </a:rPr>
              <a:t>Absolute“ ethical dilemmas </a:t>
            </a:r>
            <a:r>
              <a:rPr lang="de-DE" sz="1400" kern="0" noProof="1">
                <a:solidFill>
                  <a:srgbClr val="000000"/>
                </a:solidFill>
                <a:latin typeface="Roboto"/>
                <a:cs typeface="Roboto"/>
              </a:rPr>
              <a:t>where only two or more ethical standards conflcit versus </a:t>
            </a:r>
            <a:r>
              <a:rPr lang="de-DE" sz="1400" b="1" kern="0" noProof="1">
                <a:solidFill>
                  <a:srgbClr val="000000"/>
                </a:solidFill>
                <a:latin typeface="Roboto"/>
                <a:cs typeface="Roboto"/>
              </a:rPr>
              <a:t>“approximate” </a:t>
            </a:r>
            <a:r>
              <a:rPr lang="de-DE" sz="1400" kern="0" noProof="1">
                <a:solidFill>
                  <a:srgbClr val="000000"/>
                </a:solidFill>
                <a:latin typeface="Roboto"/>
                <a:cs typeface="Roboto"/>
              </a:rPr>
              <a:t>dilemmas that go beyond ethics only (Team ARSU 2020).</a:t>
            </a:r>
            <a:endParaRPr lang="en-US" sz="1400" kern="0" noProof="1">
              <a:solidFill>
                <a:srgbClr val="000000"/>
              </a:solidFill>
              <a:latin typeface="Roboto"/>
              <a:cs typeface="Roboto"/>
            </a:endParaRPr>
          </a:p>
        </p:txBody>
      </p:sp>
      <p:cxnSp>
        <p:nvCxnSpPr>
          <p:cNvPr id="45" name="Gerade Verbindung 44"/>
          <p:cNvCxnSpPr/>
          <p:nvPr/>
        </p:nvCxnSpPr>
        <p:spPr>
          <a:xfrm>
            <a:off x="629920" y="1971040"/>
            <a:ext cx="7894320" cy="0"/>
          </a:xfrm>
          <a:prstGeom prst="line">
            <a:avLst/>
          </a:prstGeom>
          <a:ln w="38100" cmpd="sng">
            <a:solidFill>
              <a:srgbClr val="00B0F0"/>
            </a:solidFill>
          </a:ln>
        </p:spPr>
        <p:style>
          <a:lnRef idx="2">
            <a:schemeClr val="accent1"/>
          </a:lnRef>
          <a:fillRef idx="0">
            <a:schemeClr val="accent1"/>
          </a:fillRef>
          <a:effectRef idx="1">
            <a:schemeClr val="accent1"/>
          </a:effectRef>
          <a:fontRef idx="minor">
            <a:schemeClr val="tx1"/>
          </a:fontRef>
        </p:style>
      </p:cxnSp>
      <p:pic>
        <p:nvPicPr>
          <p:cNvPr id="37" name="Grafik 36" descr="Ein Bild, das Pfeil enthält.&#10;&#10;Automatisch generierte Beschreibung">
            <a:extLst>
              <a:ext uri="{FF2B5EF4-FFF2-40B4-BE49-F238E27FC236}">
                <a16:creationId xmlns:a16="http://schemas.microsoft.com/office/drawing/2014/main" id="{805E493A-D5AE-AB41-9544-4CF1EF7D6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06037"/>
            <a:ext cx="3876370" cy="2320548"/>
          </a:xfrm>
          <a:prstGeom prst="rect">
            <a:avLst/>
          </a:prstGeom>
          <a:ln>
            <a:solidFill>
              <a:srgbClr val="00B0F0"/>
            </a:solidFill>
          </a:ln>
        </p:spPr>
      </p:pic>
      <p:cxnSp>
        <p:nvCxnSpPr>
          <p:cNvPr id="47" name="Gerade Verbindung 46"/>
          <p:cNvCxnSpPr>
            <a:cxnSpLocks/>
          </p:cNvCxnSpPr>
          <p:nvPr/>
        </p:nvCxnSpPr>
        <p:spPr>
          <a:xfrm flipV="1">
            <a:off x="629920" y="3595312"/>
            <a:ext cx="3691357" cy="12540"/>
          </a:xfrm>
          <a:prstGeom prst="line">
            <a:avLst/>
          </a:prstGeom>
          <a:ln w="38100" cmpd="sng">
            <a:solidFill>
              <a:srgbClr val="00B0F0"/>
            </a:solidFill>
          </a:ln>
        </p:spPr>
        <p:style>
          <a:lnRef idx="2">
            <a:schemeClr val="accent1"/>
          </a:lnRef>
          <a:fillRef idx="0">
            <a:schemeClr val="accent1"/>
          </a:fillRef>
          <a:effectRef idx="1">
            <a:schemeClr val="accent1"/>
          </a:effectRef>
          <a:fontRef idx="minor">
            <a:schemeClr val="tx1"/>
          </a:fontRef>
        </p:style>
      </p:cxnSp>
      <p:sp>
        <p:nvSpPr>
          <p:cNvPr id="40" name="Textfeld 39">
            <a:extLst>
              <a:ext uri="{FF2B5EF4-FFF2-40B4-BE49-F238E27FC236}">
                <a16:creationId xmlns:a16="http://schemas.microsoft.com/office/drawing/2014/main" id="{D687A7B5-7EB6-2F48-A560-FBACE973E91F}"/>
              </a:ext>
            </a:extLst>
          </p:cNvPr>
          <p:cNvSpPr txBox="1"/>
          <p:nvPr/>
        </p:nvSpPr>
        <p:spPr>
          <a:xfrm>
            <a:off x="7355053" y="4311309"/>
            <a:ext cx="1159027" cy="200055"/>
          </a:xfrm>
          <a:prstGeom prst="rect">
            <a:avLst/>
          </a:prstGeom>
          <a:noFill/>
        </p:spPr>
        <p:txBody>
          <a:bodyPr wrap="square" rtlCol="0">
            <a:spAutoFit/>
          </a:bodyPr>
          <a:lstStyle/>
          <a:p>
            <a:pPr algn="r"/>
            <a:r>
              <a:rPr lang="de-DE" sz="700" err="1">
                <a:solidFill>
                  <a:srgbClr val="000000"/>
                </a:solidFill>
                <a:latin typeface="Roboto"/>
                <a:cs typeface="Roboto"/>
              </a:rPr>
              <a:t>Freepik</a:t>
            </a:r>
            <a:r>
              <a:rPr lang="de-DE" sz="700">
                <a:solidFill>
                  <a:srgbClr val="000000"/>
                </a:solidFill>
                <a:latin typeface="Roboto"/>
                <a:cs typeface="Roboto"/>
              </a:rPr>
              <a:t> / </a:t>
            </a:r>
            <a:r>
              <a:rPr lang="de-DE" sz="700" err="1">
                <a:solidFill>
                  <a:srgbClr val="000000"/>
                </a:solidFill>
                <a:latin typeface="Roboto"/>
                <a:cs typeface="Roboto"/>
              </a:rPr>
              <a:t>upklyak</a:t>
            </a:r>
            <a:endParaRPr lang="de-DE" sz="700">
              <a:solidFill>
                <a:srgbClr val="000000"/>
              </a:solidFill>
              <a:latin typeface="Roboto"/>
              <a:cs typeface="Roboto"/>
            </a:endParaRPr>
          </a:p>
        </p:txBody>
      </p:sp>
    </p:spTree>
    <p:extLst>
      <p:ext uri="{BB962C8B-B14F-4D97-AF65-F5344CB8AC3E}">
        <p14:creationId xmlns:p14="http://schemas.microsoft.com/office/powerpoint/2010/main" val="69071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0-#ppt_w/2"/>
                                          </p:val>
                                        </p:tav>
                                        <p:tav tm="100000">
                                          <p:val>
                                            <p:strVal val="#ppt_x"/>
                                          </p:val>
                                        </p:tav>
                                      </p:tavLst>
                                    </p:anim>
                                    <p:anim calcmode="lin" valueType="num">
                                      <p:cBhvr additive="base">
                                        <p:cTn id="23"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0-#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a:extLst>
              <a:ext uri="{FF2B5EF4-FFF2-40B4-BE49-F238E27FC236}">
                <a16:creationId xmlns:a16="http://schemas.microsoft.com/office/drawing/2014/main" id="{D4F0A2CB-FCFA-CF4E-BEC4-207A902DC0CB}"/>
              </a:ext>
            </a:extLst>
          </p:cNvPr>
          <p:cNvSpPr>
            <a:spLocks noGrp="1"/>
          </p:cNvSpPr>
          <p:nvPr>
            <p:ph idx="1"/>
          </p:nvPr>
        </p:nvSpPr>
        <p:spPr>
          <a:ln>
            <a:solidFill>
              <a:srgbClr val="00B0F0"/>
            </a:solidFill>
          </a:ln>
        </p:spPr>
        <p:txBody>
          <a:bodyPr/>
          <a:lstStyle/>
          <a:p>
            <a:pPr marL="0" indent="0">
              <a:buNone/>
            </a:pPr>
            <a:r>
              <a:rPr lang="de-DE"/>
              <a:t>  </a:t>
            </a:r>
          </a:p>
        </p:txBody>
      </p:sp>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13</a:t>
            </a:fld>
            <a:endParaRPr lang="en-US"/>
          </a:p>
        </p:txBody>
      </p:sp>
      <p:sp>
        <p:nvSpPr>
          <p:cNvPr id="5" name="Titel 4"/>
          <p:cNvSpPr>
            <a:spLocks noGrp="1"/>
          </p:cNvSpPr>
          <p:nvPr>
            <p:ph type="title"/>
          </p:nvPr>
        </p:nvSpPr>
        <p:spPr/>
        <p:txBody>
          <a:bodyPr>
            <a:noAutofit/>
          </a:bodyPr>
          <a:lstStyle/>
          <a:p>
            <a:r>
              <a:rPr lang="en-US" sz="3600" b="1"/>
              <a:t>What constitutes ‘ethical’ conduct?</a:t>
            </a:r>
            <a:endParaRPr lang="de-DE" sz="3600" b="1"/>
          </a:p>
        </p:txBody>
      </p:sp>
      <p:grpSp>
        <p:nvGrpSpPr>
          <p:cNvPr id="12" name="Gruppierung 11"/>
          <p:cNvGrpSpPr>
            <a:grpSpLocks noChangeAspect="1"/>
          </p:cNvGrpSpPr>
          <p:nvPr/>
        </p:nvGrpSpPr>
        <p:grpSpPr>
          <a:xfrm>
            <a:off x="612273" y="1254603"/>
            <a:ext cx="3351282" cy="3349961"/>
            <a:chOff x="3810018" y="1303149"/>
            <a:chExt cx="4571831" cy="4570029"/>
          </a:xfrm>
        </p:grpSpPr>
        <p:sp>
          <p:nvSpPr>
            <p:cNvPr id="6" name="Freeform: Shape 154">
              <a:extLst>
                <a:ext uri="{FF2B5EF4-FFF2-40B4-BE49-F238E27FC236}">
                  <a16:creationId xmlns:a16="http://schemas.microsoft.com/office/drawing/2014/main" id="{596A6A5E-08B8-4282-9DFC-7B55971F1179}"/>
                </a:ext>
              </a:extLst>
            </p:cNvPr>
            <p:cNvSpPr/>
            <p:nvPr/>
          </p:nvSpPr>
          <p:spPr>
            <a:xfrm>
              <a:off x="4115514" y="1303149"/>
              <a:ext cx="1957729" cy="1989022"/>
            </a:xfrm>
            <a:custGeom>
              <a:avLst/>
              <a:gdLst>
                <a:gd name="connsiteX0" fmla="*/ 1957729 w 1957729"/>
                <a:gd name="connsiteY0" fmla="*/ 0 h 1989023"/>
                <a:gd name="connsiteX1" fmla="*/ 1957729 w 1957729"/>
                <a:gd name="connsiteY1" fmla="*/ 732098 h 1989023"/>
                <a:gd name="connsiteX2" fmla="*/ 1941234 w 1957729"/>
                <a:gd name="connsiteY2" fmla="*/ 760125 h 1989023"/>
                <a:gd name="connsiteX3" fmla="*/ 1908514 w 1957729"/>
                <a:gd name="connsiteY3" fmla="*/ 759198 h 1989023"/>
                <a:gd name="connsiteX4" fmla="*/ 1721533 w 1957729"/>
                <a:gd name="connsiteY4" fmla="*/ 718393 h 1989023"/>
                <a:gd name="connsiteX5" fmla="*/ 1612498 w 1957729"/>
                <a:gd name="connsiteY5" fmla="*/ 803403 h 1989023"/>
                <a:gd name="connsiteX6" fmla="*/ 1593283 w 1957729"/>
                <a:gd name="connsiteY6" fmla="*/ 959615 h 1989023"/>
                <a:gd name="connsiteX7" fmla="*/ 1690082 w 1957729"/>
                <a:gd name="connsiteY7" fmla="*/ 1083265 h 1989023"/>
                <a:gd name="connsiteX8" fmla="*/ 1909420 w 1957729"/>
                <a:gd name="connsiteY8" fmla="*/ 1054929 h 1989023"/>
                <a:gd name="connsiteX9" fmla="*/ 1941505 w 1957729"/>
                <a:gd name="connsiteY9" fmla="*/ 1054929 h 1989023"/>
                <a:gd name="connsiteX10" fmla="*/ 1957729 w 1957729"/>
                <a:gd name="connsiteY10" fmla="*/ 1082647 h 1989023"/>
                <a:gd name="connsiteX11" fmla="*/ 1957729 w 1957729"/>
                <a:gd name="connsiteY11" fmla="*/ 1746473 h 1989023"/>
                <a:gd name="connsiteX12" fmla="*/ 1871068 w 1957729"/>
                <a:gd name="connsiteY12" fmla="*/ 1755181 h 1989023"/>
                <a:gd name="connsiteX13" fmla="*/ 1530494 w 1957729"/>
                <a:gd name="connsiteY13" fmla="*/ 1982636 h 1989023"/>
                <a:gd name="connsiteX14" fmla="*/ 1527015 w 1957729"/>
                <a:gd name="connsiteY14" fmla="*/ 1989023 h 1989023"/>
                <a:gd name="connsiteX15" fmla="*/ 953215 w 1957729"/>
                <a:gd name="connsiteY15" fmla="*/ 1675241 h 1989023"/>
                <a:gd name="connsiteX16" fmla="*/ 860041 w 1957729"/>
                <a:gd name="connsiteY16" fmla="*/ 1676993 h 1989023"/>
                <a:gd name="connsiteX17" fmla="*/ 814814 w 1957729"/>
                <a:gd name="connsiteY17" fmla="*/ 1758293 h 1989023"/>
                <a:gd name="connsiteX18" fmla="*/ 762246 w 1957729"/>
                <a:gd name="connsiteY18" fmla="*/ 1911517 h 1989023"/>
                <a:gd name="connsiteX19" fmla="*/ 653755 w 1957729"/>
                <a:gd name="connsiteY19" fmla="*/ 1928519 h 1989023"/>
                <a:gd name="connsiteX20" fmla="*/ 564297 w 1957729"/>
                <a:gd name="connsiteY20" fmla="*/ 1864633 h 1989023"/>
                <a:gd name="connsiteX21" fmla="*/ 548708 w 1957729"/>
                <a:gd name="connsiteY21" fmla="*/ 1775089 h 1989023"/>
                <a:gd name="connsiteX22" fmla="*/ 645235 w 1957729"/>
                <a:gd name="connsiteY22" fmla="*/ 1668853 h 1989023"/>
                <a:gd name="connsiteX23" fmla="*/ 692909 w 1957729"/>
                <a:gd name="connsiteY23" fmla="*/ 1587243 h 1989023"/>
                <a:gd name="connsiteX24" fmla="*/ 644601 w 1957729"/>
                <a:gd name="connsiteY24" fmla="*/ 1506252 h 1989023"/>
                <a:gd name="connsiteX25" fmla="*/ 0 w 1957729"/>
                <a:gd name="connsiteY25" fmla="*/ 1153540 h 1989023"/>
                <a:gd name="connsiteX26" fmla="*/ 1071653 w 1957729"/>
                <a:gd name="connsiteY26" fmla="*/ 189304 h 1989023"/>
                <a:gd name="connsiteX27" fmla="*/ 1189482 w 1957729"/>
                <a:gd name="connsiteY27" fmla="*/ 142331 h 1989023"/>
                <a:gd name="connsiteX28" fmla="*/ 1225720 w 1957729"/>
                <a:gd name="connsiteY28" fmla="*/ 129068 h 1989023"/>
                <a:gd name="connsiteX29" fmla="*/ 1347159 w 1957729"/>
                <a:gd name="connsiteY29" fmla="*/ 89679 h 1989023"/>
                <a:gd name="connsiteX30" fmla="*/ 1428280 w 1957729"/>
                <a:gd name="connsiteY30" fmla="*/ 68821 h 1989023"/>
                <a:gd name="connsiteX31" fmla="*/ 1498550 w 1957729"/>
                <a:gd name="connsiteY31" fmla="*/ 51066 h 1989023"/>
                <a:gd name="connsiteX32" fmla="*/ 1582279 w 1957729"/>
                <a:gd name="connsiteY32" fmla="*/ 35755 h 1989023"/>
                <a:gd name="connsiteX33" fmla="*/ 1700830 w 1957729"/>
                <a:gd name="connsiteY33" fmla="*/ 17662 h 1989023"/>
                <a:gd name="connsiteX34" fmla="*/ 1774253 w 1957729"/>
                <a:gd name="connsiteY34" fmla="*/ 9265 h 198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57729" h="1989023">
                  <a:moveTo>
                    <a:pt x="1957729" y="0"/>
                  </a:moveTo>
                  <a:lnTo>
                    <a:pt x="1957729" y="732098"/>
                  </a:lnTo>
                  <a:cubicBezTo>
                    <a:pt x="1957729" y="749203"/>
                    <a:pt x="1946128" y="757446"/>
                    <a:pt x="1941234" y="760125"/>
                  </a:cubicBezTo>
                  <a:cubicBezTo>
                    <a:pt x="1936339" y="762907"/>
                    <a:pt x="1922925" y="768369"/>
                    <a:pt x="1908514" y="759198"/>
                  </a:cubicBezTo>
                  <a:cubicBezTo>
                    <a:pt x="1844072" y="719321"/>
                    <a:pt x="1777818" y="704689"/>
                    <a:pt x="1721533" y="718393"/>
                  </a:cubicBezTo>
                  <a:cubicBezTo>
                    <a:pt x="1676668" y="729419"/>
                    <a:pt x="1638783" y="758889"/>
                    <a:pt x="1612498" y="803403"/>
                  </a:cubicBezTo>
                  <a:cubicBezTo>
                    <a:pt x="1585307" y="849360"/>
                    <a:pt x="1578238" y="906342"/>
                    <a:pt x="1593283" y="959615"/>
                  </a:cubicBezTo>
                  <a:cubicBezTo>
                    <a:pt x="1607876" y="1012887"/>
                    <a:pt x="1643314" y="1057917"/>
                    <a:pt x="1690082" y="1083265"/>
                  </a:cubicBezTo>
                  <a:cubicBezTo>
                    <a:pt x="1776821" y="1130458"/>
                    <a:pt x="1853589" y="1086872"/>
                    <a:pt x="1909420" y="1054929"/>
                  </a:cubicBezTo>
                  <a:cubicBezTo>
                    <a:pt x="1923831" y="1046685"/>
                    <a:pt x="1936611" y="1052146"/>
                    <a:pt x="1941505" y="1054929"/>
                  </a:cubicBezTo>
                  <a:cubicBezTo>
                    <a:pt x="1946400" y="1057608"/>
                    <a:pt x="1957729" y="1065851"/>
                    <a:pt x="1957729" y="1082647"/>
                  </a:cubicBezTo>
                  <a:lnTo>
                    <a:pt x="1957729" y="1746473"/>
                  </a:lnTo>
                  <a:lnTo>
                    <a:pt x="1871068" y="1755181"/>
                  </a:lnTo>
                  <a:cubicBezTo>
                    <a:pt x="1729782" y="1783998"/>
                    <a:pt x="1608500" y="1867549"/>
                    <a:pt x="1530494" y="1982636"/>
                  </a:cubicBezTo>
                  <a:lnTo>
                    <a:pt x="1527015" y="1989023"/>
                  </a:lnTo>
                  <a:lnTo>
                    <a:pt x="953215" y="1675241"/>
                  </a:lnTo>
                  <a:cubicBezTo>
                    <a:pt x="923577" y="1659064"/>
                    <a:pt x="888773" y="1659682"/>
                    <a:pt x="860041" y="1676993"/>
                  </a:cubicBezTo>
                  <a:cubicBezTo>
                    <a:pt x="831038" y="1694407"/>
                    <a:pt x="814180" y="1724805"/>
                    <a:pt x="814814" y="1758293"/>
                  </a:cubicBezTo>
                  <a:cubicBezTo>
                    <a:pt x="815993" y="1827434"/>
                    <a:pt x="813002" y="1879264"/>
                    <a:pt x="762246" y="1911517"/>
                  </a:cubicBezTo>
                  <a:cubicBezTo>
                    <a:pt x="731430" y="1931301"/>
                    <a:pt x="691640" y="1937380"/>
                    <a:pt x="653755" y="1928519"/>
                  </a:cubicBezTo>
                  <a:cubicBezTo>
                    <a:pt x="615960" y="1919451"/>
                    <a:pt x="583240" y="1896266"/>
                    <a:pt x="564297" y="1864633"/>
                  </a:cubicBezTo>
                  <a:cubicBezTo>
                    <a:pt x="546261" y="1834132"/>
                    <a:pt x="541095" y="1804044"/>
                    <a:pt x="548708" y="1775089"/>
                  </a:cubicBezTo>
                  <a:cubicBezTo>
                    <a:pt x="559131" y="1736139"/>
                    <a:pt x="594207" y="1697395"/>
                    <a:pt x="645235" y="1668853"/>
                  </a:cubicBezTo>
                  <a:cubicBezTo>
                    <a:pt x="675145" y="1652057"/>
                    <a:pt x="693181" y="1621659"/>
                    <a:pt x="692909" y="1587243"/>
                  </a:cubicBezTo>
                  <a:cubicBezTo>
                    <a:pt x="692637" y="1552827"/>
                    <a:pt x="674601" y="1522636"/>
                    <a:pt x="644601" y="1506252"/>
                  </a:cubicBezTo>
                  <a:lnTo>
                    <a:pt x="0" y="1153540"/>
                  </a:lnTo>
                  <a:cubicBezTo>
                    <a:pt x="242507" y="727590"/>
                    <a:pt x="618666" y="387294"/>
                    <a:pt x="1071653" y="189304"/>
                  </a:cubicBezTo>
                  <a:lnTo>
                    <a:pt x="1189482" y="142331"/>
                  </a:lnTo>
                  <a:lnTo>
                    <a:pt x="1225720" y="129068"/>
                  </a:lnTo>
                  <a:lnTo>
                    <a:pt x="1347159" y="89679"/>
                  </a:lnTo>
                  <a:lnTo>
                    <a:pt x="1428280" y="68821"/>
                  </a:lnTo>
                  <a:lnTo>
                    <a:pt x="1498550" y="51066"/>
                  </a:lnTo>
                  <a:lnTo>
                    <a:pt x="1582279" y="35755"/>
                  </a:lnTo>
                  <a:lnTo>
                    <a:pt x="1700830" y="17662"/>
                  </a:lnTo>
                  <a:lnTo>
                    <a:pt x="1774253" y="9265"/>
                  </a:lnTo>
                  <a:close/>
                </a:path>
              </a:pathLst>
            </a:custGeom>
            <a:solidFill>
              <a:schemeClr val="accent6"/>
            </a:solidFill>
            <a:ln w="57150" cmpd="sng">
              <a:solidFill>
                <a:schemeClr val="accent6"/>
              </a:solidFill>
              <a:miter lim="400000"/>
            </a:ln>
          </p:spPr>
          <p:txBody>
            <a:bodyPr wrap="square" lIns="38100" tIns="38100" rIns="38100" bIns="38100" anchor="ctr">
              <a:noAutofit/>
            </a:bodyPr>
            <a:lstStyle/>
            <a:p>
              <a:pPr algn="ctr">
                <a:defRPr sz="3000">
                  <a:solidFill>
                    <a:srgbClr val="FFFFFF"/>
                  </a:solidFill>
                </a:defRPr>
              </a:pPr>
              <a:r>
                <a:rPr lang="de-DE" sz="1200" b="1">
                  <a:solidFill>
                    <a:srgbClr val="000000"/>
                  </a:solidFill>
                  <a:latin typeface="Roboton"/>
                  <a:cs typeface="Roboton"/>
                </a:rPr>
                <a:t>Can you</a:t>
              </a:r>
            </a:p>
            <a:p>
              <a:pPr algn="ctr">
                <a:defRPr sz="3000">
                  <a:solidFill>
                    <a:srgbClr val="FFFFFF"/>
                  </a:solidFill>
                </a:defRPr>
              </a:pPr>
              <a:r>
                <a:rPr lang="de-DE" sz="1200" b="1">
                  <a:solidFill>
                    <a:srgbClr val="000000"/>
                  </a:solidFill>
                  <a:latin typeface="Roboton"/>
                  <a:cs typeface="Roboton"/>
                </a:rPr>
                <a:t>complete</a:t>
              </a:r>
            </a:p>
            <a:p>
              <a:pPr algn="ctr">
                <a:defRPr sz="3000">
                  <a:solidFill>
                    <a:srgbClr val="FFFFFF"/>
                  </a:solidFill>
                </a:defRPr>
              </a:pPr>
              <a:r>
                <a:rPr lang="de-DE" sz="1200" b="1">
                  <a:solidFill>
                    <a:srgbClr val="000000"/>
                  </a:solidFill>
                  <a:latin typeface="Roboton"/>
                  <a:cs typeface="Roboton"/>
                </a:rPr>
                <a:t>the puzzle?</a:t>
              </a:r>
              <a:endParaRPr sz="1200" b="1">
                <a:solidFill>
                  <a:srgbClr val="000000"/>
                </a:solidFill>
                <a:latin typeface="Roboton"/>
                <a:cs typeface="Roboton"/>
              </a:endParaRPr>
            </a:p>
          </p:txBody>
        </p:sp>
        <p:sp>
          <p:nvSpPr>
            <p:cNvPr id="7" name="Freeform: Shape 144">
              <a:extLst>
                <a:ext uri="{FF2B5EF4-FFF2-40B4-BE49-F238E27FC236}">
                  <a16:creationId xmlns:a16="http://schemas.microsoft.com/office/drawing/2014/main" id="{B782786F-776A-4AAE-A9CB-5124C78D2B65}"/>
                </a:ext>
              </a:extLst>
            </p:cNvPr>
            <p:cNvSpPr/>
            <p:nvPr/>
          </p:nvSpPr>
          <p:spPr>
            <a:xfrm>
              <a:off x="5765283" y="1304096"/>
              <a:ext cx="2356498" cy="2011704"/>
            </a:xfrm>
            <a:custGeom>
              <a:avLst/>
              <a:gdLst>
                <a:gd name="connsiteX0" fmla="*/ 372214 w 2356498"/>
                <a:gd name="connsiteY0" fmla="*/ 0 h 2011704"/>
                <a:gd name="connsiteX1" fmla="*/ 564447 w 2356498"/>
                <a:gd name="connsiteY1" fmla="*/ 9707 h 2011704"/>
                <a:gd name="connsiteX2" fmla="*/ 2340809 w 2356498"/>
                <a:gd name="connsiteY2" fmla="*/ 1194262 h 2011704"/>
                <a:gd name="connsiteX3" fmla="*/ 2356498 w 2356498"/>
                <a:gd name="connsiteY3" fmla="*/ 1226829 h 2011704"/>
                <a:gd name="connsiteX4" fmla="*/ 1711044 w 2356498"/>
                <a:gd name="connsiteY4" fmla="*/ 1551818 h 2011704"/>
                <a:gd name="connsiteX5" fmla="*/ 1678314 w 2356498"/>
                <a:gd name="connsiteY5" fmla="*/ 1549756 h 2011704"/>
                <a:gd name="connsiteX6" fmla="*/ 1664256 w 2356498"/>
                <a:gd name="connsiteY6" fmla="*/ 1520159 h 2011704"/>
                <a:gd name="connsiteX7" fmla="*/ 1616590 w 2356498"/>
                <a:gd name="connsiteY7" fmla="*/ 1335665 h 2011704"/>
                <a:gd name="connsiteX8" fmla="*/ 1491383 w 2356498"/>
                <a:gd name="connsiteY8" fmla="*/ 1276883 h 2011704"/>
                <a:gd name="connsiteX9" fmla="*/ 1342893 w 2356498"/>
                <a:gd name="connsiteY9" fmla="*/ 1330199 h 2011704"/>
                <a:gd name="connsiteX10" fmla="*/ 1275677 w 2356498"/>
                <a:gd name="connsiteY10" fmla="*/ 1472102 h 2011704"/>
                <a:gd name="connsiteX11" fmla="*/ 1400005 w 2356498"/>
                <a:gd name="connsiteY11" fmla="*/ 1654429 h 2011704"/>
                <a:gd name="connsiteX12" fmla="*/ 1414392 w 2356498"/>
                <a:gd name="connsiteY12" fmla="*/ 1683099 h 2011704"/>
                <a:gd name="connsiteX13" fmla="*/ 1396600 w 2356498"/>
                <a:gd name="connsiteY13" fmla="*/ 1709911 h 2011704"/>
                <a:gd name="connsiteX14" fmla="*/ 796921 w 2356498"/>
                <a:gd name="connsiteY14" fmla="*/ 2011704 h 2011704"/>
                <a:gd name="connsiteX15" fmla="*/ 780576 w 2356498"/>
                <a:gd name="connsiteY15" fmla="*/ 1981689 h 2011704"/>
                <a:gd name="connsiteX16" fmla="*/ 440001 w 2356498"/>
                <a:gd name="connsiteY16" fmla="*/ 1754234 h 2011704"/>
                <a:gd name="connsiteX17" fmla="*/ 372214 w 2356498"/>
                <a:gd name="connsiteY17" fmla="*/ 1747422 h 2011704"/>
                <a:gd name="connsiteX18" fmla="*/ 372214 w 2356498"/>
                <a:gd name="connsiteY18" fmla="*/ 1081664 h 2011704"/>
                <a:gd name="connsiteX19" fmla="*/ 325865 w 2356498"/>
                <a:gd name="connsiteY19" fmla="*/ 1001329 h 2011704"/>
                <a:gd name="connsiteX20" fmla="*/ 232620 w 2356498"/>
                <a:gd name="connsiteY20" fmla="*/ 1001019 h 2011704"/>
                <a:gd name="connsiteX21" fmla="*/ 72597 w 2356498"/>
                <a:gd name="connsiteY21" fmla="*/ 1028657 h 2011704"/>
                <a:gd name="connsiteX22" fmla="*/ 5381 w 2356498"/>
                <a:gd name="connsiteY22" fmla="*/ 942237 h 2011704"/>
                <a:gd name="connsiteX23" fmla="*/ 18451 w 2356498"/>
                <a:gd name="connsiteY23" fmla="*/ 833232 h 2011704"/>
                <a:gd name="connsiteX24" fmla="*/ 89621 w 2356498"/>
                <a:gd name="connsiteY24" fmla="*/ 776513 h 2011704"/>
                <a:gd name="connsiteX25" fmla="*/ 229544 w 2356498"/>
                <a:gd name="connsiteY25" fmla="*/ 809720 h 2011704"/>
                <a:gd name="connsiteX26" fmla="*/ 324328 w 2356498"/>
                <a:gd name="connsiteY26" fmla="*/ 812195 h 2011704"/>
                <a:gd name="connsiteX27" fmla="*/ 372214 w 2356498"/>
                <a:gd name="connsiteY27" fmla="*/ 730828 h 20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6498" h="2011704">
                  <a:moveTo>
                    <a:pt x="372214" y="0"/>
                  </a:moveTo>
                  <a:lnTo>
                    <a:pt x="564447" y="9707"/>
                  </a:lnTo>
                  <a:cubicBezTo>
                    <a:pt x="1332934" y="87751"/>
                    <a:pt x="1988892" y="546440"/>
                    <a:pt x="2340809" y="1194262"/>
                  </a:cubicBezTo>
                  <a:lnTo>
                    <a:pt x="2356498" y="1226829"/>
                  </a:lnTo>
                  <a:lnTo>
                    <a:pt x="1711044" y="1551818"/>
                  </a:lnTo>
                  <a:cubicBezTo>
                    <a:pt x="1695777" y="1559450"/>
                    <a:pt x="1683257" y="1552747"/>
                    <a:pt x="1678314" y="1549756"/>
                  </a:cubicBezTo>
                  <a:cubicBezTo>
                    <a:pt x="1673482" y="1546353"/>
                    <a:pt x="1662718" y="1537278"/>
                    <a:pt x="1664256" y="1520159"/>
                  </a:cubicBezTo>
                  <a:cubicBezTo>
                    <a:pt x="1671285" y="1444979"/>
                    <a:pt x="1654152" y="1379494"/>
                    <a:pt x="1616590" y="1335665"/>
                  </a:cubicBezTo>
                  <a:cubicBezTo>
                    <a:pt x="1586387" y="1300602"/>
                    <a:pt x="1543004" y="1280183"/>
                    <a:pt x="1491383" y="1276883"/>
                  </a:cubicBezTo>
                  <a:cubicBezTo>
                    <a:pt x="1438226" y="1273480"/>
                    <a:pt x="1384079" y="1292971"/>
                    <a:pt x="1342893" y="1330199"/>
                  </a:cubicBezTo>
                  <a:cubicBezTo>
                    <a:pt x="1301597" y="1367325"/>
                    <a:pt x="1277215" y="1419095"/>
                    <a:pt x="1275677" y="1472102"/>
                  </a:cubicBezTo>
                  <a:cubicBezTo>
                    <a:pt x="1272602" y="1570381"/>
                    <a:pt x="1346298" y="1619160"/>
                    <a:pt x="1400005" y="1654429"/>
                  </a:cubicBezTo>
                  <a:cubicBezTo>
                    <a:pt x="1414063" y="1663608"/>
                    <a:pt x="1414722" y="1677633"/>
                    <a:pt x="1414392" y="1683099"/>
                  </a:cubicBezTo>
                  <a:cubicBezTo>
                    <a:pt x="1414063" y="1688564"/>
                    <a:pt x="1411647" y="1702280"/>
                    <a:pt x="1396600" y="1709911"/>
                  </a:cubicBezTo>
                  <a:lnTo>
                    <a:pt x="796921" y="2011704"/>
                  </a:lnTo>
                  <a:lnTo>
                    <a:pt x="780576" y="1981689"/>
                  </a:lnTo>
                  <a:cubicBezTo>
                    <a:pt x="702570" y="1866602"/>
                    <a:pt x="581287" y="1783051"/>
                    <a:pt x="440001" y="1754234"/>
                  </a:cubicBezTo>
                  <a:lnTo>
                    <a:pt x="372214" y="1747422"/>
                  </a:lnTo>
                  <a:lnTo>
                    <a:pt x="372214" y="1081664"/>
                  </a:lnTo>
                  <a:cubicBezTo>
                    <a:pt x="372214" y="1048148"/>
                    <a:pt x="354861" y="1018035"/>
                    <a:pt x="325865" y="1001329"/>
                  </a:cubicBezTo>
                  <a:cubicBezTo>
                    <a:pt x="296760" y="984519"/>
                    <a:pt x="261944" y="984210"/>
                    <a:pt x="232620" y="1001019"/>
                  </a:cubicBezTo>
                  <a:cubicBezTo>
                    <a:pt x="172103" y="1035051"/>
                    <a:pt x="125425" y="1057326"/>
                    <a:pt x="72597" y="1028657"/>
                  </a:cubicBezTo>
                  <a:cubicBezTo>
                    <a:pt x="40197" y="1011332"/>
                    <a:pt x="15705" y="979672"/>
                    <a:pt x="5381" y="942237"/>
                  </a:cubicBezTo>
                  <a:cubicBezTo>
                    <a:pt x="-5053" y="904802"/>
                    <a:pt x="-111" y="864892"/>
                    <a:pt x="18451" y="833232"/>
                  </a:cubicBezTo>
                  <a:cubicBezTo>
                    <a:pt x="36463" y="802707"/>
                    <a:pt x="60296" y="783525"/>
                    <a:pt x="89621" y="776513"/>
                  </a:cubicBezTo>
                  <a:cubicBezTo>
                    <a:pt x="129050" y="766819"/>
                    <a:pt x="180121" y="778988"/>
                    <a:pt x="229544" y="809720"/>
                  </a:cubicBezTo>
                  <a:cubicBezTo>
                    <a:pt x="258869" y="827973"/>
                    <a:pt x="294015" y="828901"/>
                    <a:pt x="324328" y="812195"/>
                  </a:cubicBezTo>
                  <a:cubicBezTo>
                    <a:pt x="354202" y="795385"/>
                    <a:pt x="372214" y="764963"/>
                    <a:pt x="372214" y="730828"/>
                  </a:cubicBezTo>
                  <a:close/>
                </a:path>
              </a:pathLst>
            </a:custGeom>
            <a:solidFill>
              <a:schemeClr val="bg1"/>
            </a:solidFill>
            <a:ln w="38100" cmpd="sng">
              <a:solidFill>
                <a:schemeClr val="accent1"/>
              </a:solidFill>
              <a:miter lim="400000"/>
            </a:ln>
          </p:spPr>
          <p:txBody>
            <a:bodyPr wrap="square" lIns="38100" tIns="38100" rIns="38100" bIns="38100" anchor="ctr">
              <a:noAutofit/>
            </a:bodyPr>
            <a:lstStyle/>
            <a:p>
              <a:pPr>
                <a:defRPr sz="3000">
                  <a:solidFill>
                    <a:srgbClr val="FFFFFF"/>
                  </a:solidFill>
                </a:defRPr>
              </a:pPr>
              <a:endParaRPr/>
            </a:p>
          </p:txBody>
        </p:sp>
        <p:sp>
          <p:nvSpPr>
            <p:cNvPr id="8" name="Freeform: Shape 152">
              <a:extLst>
                <a:ext uri="{FF2B5EF4-FFF2-40B4-BE49-F238E27FC236}">
                  <a16:creationId xmlns:a16="http://schemas.microsoft.com/office/drawing/2014/main" id="{E9F767C8-259F-4A38-826A-8925BF656992}"/>
                </a:ext>
              </a:extLst>
            </p:cNvPr>
            <p:cNvSpPr/>
            <p:nvPr/>
          </p:nvSpPr>
          <p:spPr>
            <a:xfrm>
              <a:off x="3810018" y="2520064"/>
              <a:ext cx="1797361" cy="2067637"/>
            </a:xfrm>
            <a:custGeom>
              <a:avLst/>
              <a:gdLst>
                <a:gd name="connsiteX0" fmla="*/ 267357 w 1797361"/>
                <a:gd name="connsiteY0" fmla="*/ 0 h 2067637"/>
                <a:gd name="connsiteX1" fmla="*/ 912260 w 1797361"/>
                <a:gd name="connsiteY1" fmla="*/ 352608 h 2067637"/>
                <a:gd name="connsiteX2" fmla="*/ 929009 w 1797361"/>
                <a:gd name="connsiteY2" fmla="*/ 380659 h 2067637"/>
                <a:gd name="connsiteX3" fmla="*/ 912568 w 1797361"/>
                <a:gd name="connsiteY3" fmla="*/ 408998 h 2067637"/>
                <a:gd name="connsiteX4" fmla="*/ 786691 w 1797361"/>
                <a:gd name="connsiteY4" fmla="*/ 552703 h 2067637"/>
                <a:gd name="connsiteX5" fmla="*/ 808989 w 1797361"/>
                <a:gd name="connsiteY5" fmla="*/ 688844 h 2067637"/>
                <a:gd name="connsiteX6" fmla="*/ 937024 w 1797361"/>
                <a:gd name="connsiteY6" fmla="*/ 780754 h 2067637"/>
                <a:gd name="connsiteX7" fmla="*/ 1092496 w 1797361"/>
                <a:gd name="connsiteY7" fmla="*/ 755479 h 2067637"/>
                <a:gd name="connsiteX8" fmla="*/ 1173160 w 1797361"/>
                <a:gd name="connsiteY8" fmla="*/ 549926 h 2067637"/>
                <a:gd name="connsiteX9" fmla="*/ 1188779 w 1797361"/>
                <a:gd name="connsiteY9" fmla="*/ 521971 h 2067637"/>
                <a:gd name="connsiteX10" fmla="*/ 1220839 w 1797361"/>
                <a:gd name="connsiteY10" fmla="*/ 521300 h 2067637"/>
                <a:gd name="connsiteX11" fmla="*/ 1797361 w 1797361"/>
                <a:gd name="connsiteY11" fmla="*/ 836659 h 2067637"/>
                <a:gd name="connsiteX12" fmla="*/ 1785964 w 1797361"/>
                <a:gd name="connsiteY12" fmla="*/ 857587 h 2067637"/>
                <a:gd name="connsiteX13" fmla="*/ 1743324 w 1797361"/>
                <a:gd name="connsiteY13" fmla="*/ 1068099 h 2067637"/>
                <a:gd name="connsiteX14" fmla="*/ 1785964 w 1797361"/>
                <a:gd name="connsiteY14" fmla="*/ 1278611 h 2067637"/>
                <a:gd name="connsiteX15" fmla="*/ 1789042 w 1797361"/>
                <a:gd name="connsiteY15" fmla="*/ 1284263 h 2067637"/>
                <a:gd name="connsiteX16" fmla="*/ 1202445 w 1797361"/>
                <a:gd name="connsiteY16" fmla="*/ 1579506 h 2067637"/>
                <a:gd name="connsiteX17" fmla="*/ 1151478 w 1797361"/>
                <a:gd name="connsiteY17" fmla="*/ 1657151 h 2067637"/>
                <a:gd name="connsiteX18" fmla="*/ 1192992 w 1797361"/>
                <a:gd name="connsiteY18" fmla="*/ 1740348 h 2067637"/>
                <a:gd name="connsiteX19" fmla="*/ 1289892 w 1797361"/>
                <a:gd name="connsiteY19" fmla="*/ 1870075 h 2067637"/>
                <a:gd name="connsiteX20" fmla="*/ 1242829 w 1797361"/>
                <a:gd name="connsiteY20" fmla="*/ 1968974 h 2067637"/>
                <a:gd name="connsiteX21" fmla="*/ 1139250 w 1797361"/>
                <a:gd name="connsiteY21" fmla="*/ 2006504 h 2067637"/>
                <a:gd name="connsiteX22" fmla="*/ 1056428 w 1797361"/>
                <a:gd name="connsiteY22" fmla="*/ 1968687 h 2067637"/>
                <a:gd name="connsiteX23" fmla="*/ 1023135 w 1797361"/>
                <a:gd name="connsiteY23" fmla="*/ 1829194 h 2067637"/>
                <a:gd name="connsiteX24" fmla="*/ 982546 w 1797361"/>
                <a:gd name="connsiteY24" fmla="*/ 1743987 h 2067637"/>
                <a:gd name="connsiteX25" fmla="*/ 888112 w 1797361"/>
                <a:gd name="connsiteY25" fmla="*/ 1737572 h 2067637"/>
                <a:gd name="connsiteX26" fmla="*/ 232563 w 1797361"/>
                <a:gd name="connsiteY26" fmla="*/ 2067637 h 2067637"/>
                <a:gd name="connsiteX27" fmla="*/ 225990 w 1797361"/>
                <a:gd name="connsiteY27" fmla="*/ 2053993 h 2067637"/>
                <a:gd name="connsiteX28" fmla="*/ 143713 w 1797361"/>
                <a:gd name="connsiteY28" fmla="*/ 1859623 h 2067637"/>
                <a:gd name="connsiteX29" fmla="*/ 127229 w 1797361"/>
                <a:gd name="connsiteY29" fmla="*/ 1814587 h 2067637"/>
                <a:gd name="connsiteX30" fmla="*/ 72805 w 1797361"/>
                <a:gd name="connsiteY30" fmla="*/ 1631236 h 2067637"/>
                <a:gd name="connsiteX31" fmla="*/ 56915 w 1797361"/>
                <a:gd name="connsiteY31" fmla="*/ 1569439 h 2067637"/>
                <a:gd name="connsiteX32" fmla="*/ 24950 w 1797361"/>
                <a:gd name="connsiteY32" fmla="*/ 1387930 h 2067637"/>
                <a:gd name="connsiteX33" fmla="*/ 13706 w 1797361"/>
                <a:gd name="connsiteY33" fmla="*/ 1314258 h 2067637"/>
                <a:gd name="connsiteX34" fmla="*/ 10680 w 1797361"/>
                <a:gd name="connsiteY34" fmla="*/ 1279791 h 2067637"/>
                <a:gd name="connsiteX35" fmla="*/ 0 w 1797361"/>
                <a:gd name="connsiteY35" fmla="*/ 1068279 h 2067637"/>
                <a:gd name="connsiteX36" fmla="*/ 56 w 1797361"/>
                <a:gd name="connsiteY36" fmla="*/ 1066483 h 2067637"/>
                <a:gd name="connsiteX37" fmla="*/ 10355 w 1797361"/>
                <a:gd name="connsiteY37" fmla="*/ 862515 h 2067637"/>
                <a:gd name="connsiteX38" fmla="*/ 14998 w 1797361"/>
                <a:gd name="connsiteY38" fmla="*/ 813156 h 2067637"/>
                <a:gd name="connsiteX39" fmla="*/ 43046 w 1797361"/>
                <a:gd name="connsiteY39" fmla="*/ 629373 h 2067637"/>
                <a:gd name="connsiteX40" fmla="*/ 57476 w 1797361"/>
                <a:gd name="connsiteY40" fmla="*/ 564253 h 2067637"/>
                <a:gd name="connsiteX41" fmla="*/ 88466 w 1797361"/>
                <a:gd name="connsiteY41" fmla="*/ 443729 h 2067637"/>
                <a:gd name="connsiteX42" fmla="*/ 107798 w 1797361"/>
                <a:gd name="connsiteY42" fmla="*/ 376405 h 2067637"/>
                <a:gd name="connsiteX43" fmla="*/ 130737 w 1797361"/>
                <a:gd name="connsiteY43" fmla="*/ 311702 h 2067637"/>
                <a:gd name="connsiteX44" fmla="*/ 157234 w 1797361"/>
                <a:gd name="connsiteY44" fmla="*/ 239308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97361" h="2067637">
                  <a:moveTo>
                    <a:pt x="267357" y="0"/>
                  </a:moveTo>
                  <a:lnTo>
                    <a:pt x="912260" y="352608"/>
                  </a:lnTo>
                  <a:cubicBezTo>
                    <a:pt x="927262" y="360841"/>
                    <a:pt x="929009" y="374819"/>
                    <a:pt x="929009" y="380659"/>
                  </a:cubicBezTo>
                  <a:cubicBezTo>
                    <a:pt x="929009" y="386404"/>
                    <a:pt x="927571" y="400765"/>
                    <a:pt x="912568" y="408998"/>
                  </a:cubicBezTo>
                  <a:cubicBezTo>
                    <a:pt x="846290" y="446145"/>
                    <a:pt x="801693" y="496983"/>
                    <a:pt x="786691" y="552703"/>
                  </a:cubicBezTo>
                  <a:cubicBezTo>
                    <a:pt x="774771" y="597413"/>
                    <a:pt x="782375" y="644325"/>
                    <a:pt x="808989" y="688844"/>
                  </a:cubicBezTo>
                  <a:cubicBezTo>
                    <a:pt x="836220" y="734512"/>
                    <a:pt x="882871" y="768020"/>
                    <a:pt x="937024" y="780754"/>
                  </a:cubicBezTo>
                  <a:cubicBezTo>
                    <a:pt x="991074" y="793296"/>
                    <a:pt x="1047899" y="784105"/>
                    <a:pt x="1092496" y="755479"/>
                  </a:cubicBezTo>
                  <a:cubicBezTo>
                    <a:pt x="1175626" y="702248"/>
                    <a:pt x="1174393" y="614168"/>
                    <a:pt x="1173160" y="549926"/>
                  </a:cubicBezTo>
                  <a:cubicBezTo>
                    <a:pt x="1172851" y="533172"/>
                    <a:pt x="1184155" y="524651"/>
                    <a:pt x="1188779" y="521971"/>
                  </a:cubicBezTo>
                  <a:cubicBezTo>
                    <a:pt x="1193300" y="519194"/>
                    <a:pt x="1206145" y="513450"/>
                    <a:pt x="1220839" y="521300"/>
                  </a:cubicBezTo>
                  <a:lnTo>
                    <a:pt x="1797361" y="836659"/>
                  </a:lnTo>
                  <a:lnTo>
                    <a:pt x="1785964" y="857587"/>
                  </a:lnTo>
                  <a:cubicBezTo>
                    <a:pt x="1758507" y="922290"/>
                    <a:pt x="1743324" y="993427"/>
                    <a:pt x="1743324" y="1068099"/>
                  </a:cubicBezTo>
                  <a:cubicBezTo>
                    <a:pt x="1743324" y="1142771"/>
                    <a:pt x="1758507" y="1213908"/>
                    <a:pt x="1785964" y="1278611"/>
                  </a:cubicBezTo>
                  <a:lnTo>
                    <a:pt x="1789042" y="1284263"/>
                  </a:lnTo>
                  <a:lnTo>
                    <a:pt x="1202445" y="1579506"/>
                  </a:lnTo>
                  <a:cubicBezTo>
                    <a:pt x="1172543" y="1594729"/>
                    <a:pt x="1153328" y="1623642"/>
                    <a:pt x="1151478" y="1657151"/>
                  </a:cubicBezTo>
                  <a:cubicBezTo>
                    <a:pt x="1149320" y="1690660"/>
                    <a:pt x="1164939" y="1721775"/>
                    <a:pt x="1192992" y="1740348"/>
                  </a:cubicBezTo>
                  <a:cubicBezTo>
                    <a:pt x="1250741" y="1778357"/>
                    <a:pt x="1291741" y="1810047"/>
                    <a:pt x="1289892" y="1870075"/>
                  </a:cubicBezTo>
                  <a:cubicBezTo>
                    <a:pt x="1288967" y="1906839"/>
                    <a:pt x="1271498" y="1942837"/>
                    <a:pt x="1242829" y="1968974"/>
                  </a:cubicBezTo>
                  <a:cubicBezTo>
                    <a:pt x="1213749" y="1995206"/>
                    <a:pt x="1176242" y="2008897"/>
                    <a:pt x="1139250" y="2006504"/>
                  </a:cubicBezTo>
                  <a:cubicBezTo>
                    <a:pt x="1103799" y="2004014"/>
                    <a:pt x="1075952" y="1991568"/>
                    <a:pt x="1056428" y="1968687"/>
                  </a:cubicBezTo>
                  <a:cubicBezTo>
                    <a:pt x="1030122" y="1938241"/>
                    <a:pt x="1017997" y="1887117"/>
                    <a:pt x="1023135" y="1829194"/>
                  </a:cubicBezTo>
                  <a:cubicBezTo>
                    <a:pt x="1026217" y="1795111"/>
                    <a:pt x="1010906" y="1763134"/>
                    <a:pt x="982546" y="1743987"/>
                  </a:cubicBezTo>
                  <a:cubicBezTo>
                    <a:pt x="954082" y="1724743"/>
                    <a:pt x="918939" y="1722349"/>
                    <a:pt x="888112" y="1737572"/>
                  </a:cubicBezTo>
                  <a:lnTo>
                    <a:pt x="232563" y="2067637"/>
                  </a:lnTo>
                  <a:lnTo>
                    <a:pt x="225990" y="2053993"/>
                  </a:lnTo>
                  <a:lnTo>
                    <a:pt x="143713" y="1859623"/>
                  </a:lnTo>
                  <a:lnTo>
                    <a:pt x="127229" y="1814587"/>
                  </a:lnTo>
                  <a:lnTo>
                    <a:pt x="72805" y="1631236"/>
                  </a:lnTo>
                  <a:lnTo>
                    <a:pt x="56915" y="1569439"/>
                  </a:lnTo>
                  <a:lnTo>
                    <a:pt x="24950" y="1387930"/>
                  </a:lnTo>
                  <a:lnTo>
                    <a:pt x="13706" y="1314258"/>
                  </a:lnTo>
                  <a:lnTo>
                    <a:pt x="10680" y="1279791"/>
                  </a:lnTo>
                  <a:lnTo>
                    <a:pt x="0" y="1068279"/>
                  </a:lnTo>
                  <a:lnTo>
                    <a:pt x="56" y="1066483"/>
                  </a:lnTo>
                  <a:lnTo>
                    <a:pt x="10355" y="862515"/>
                  </a:lnTo>
                  <a:lnTo>
                    <a:pt x="14998" y="813156"/>
                  </a:lnTo>
                  <a:lnTo>
                    <a:pt x="43046" y="629373"/>
                  </a:lnTo>
                  <a:lnTo>
                    <a:pt x="57476" y="564253"/>
                  </a:lnTo>
                  <a:lnTo>
                    <a:pt x="88466" y="443729"/>
                  </a:lnTo>
                  <a:lnTo>
                    <a:pt x="107798" y="376405"/>
                  </a:lnTo>
                  <a:lnTo>
                    <a:pt x="130737" y="311702"/>
                  </a:lnTo>
                  <a:lnTo>
                    <a:pt x="157234" y="239308"/>
                  </a:lnTo>
                  <a:close/>
                </a:path>
              </a:pathLst>
            </a:custGeom>
            <a:solidFill>
              <a:srgbClr val="FFFFFF"/>
            </a:solidFill>
            <a:ln w="38100" cmpd="sng">
              <a:solidFill>
                <a:schemeClr val="accent5"/>
              </a:solidFill>
              <a:miter lim="400000"/>
            </a:ln>
          </p:spPr>
          <p:txBody>
            <a:bodyPr wrap="square" lIns="38100" tIns="38100" rIns="38100" bIns="38100" anchor="ctr">
              <a:noAutofit/>
            </a:bodyPr>
            <a:lstStyle/>
            <a:p>
              <a:pPr>
                <a:defRPr sz="3000">
                  <a:solidFill>
                    <a:srgbClr val="FFFFFF"/>
                  </a:solidFill>
                </a:defRPr>
              </a:pPr>
              <a:endParaRPr/>
            </a:p>
          </p:txBody>
        </p:sp>
        <p:sp>
          <p:nvSpPr>
            <p:cNvPr id="9" name="Freeform: Shape 146">
              <a:extLst>
                <a:ext uri="{FF2B5EF4-FFF2-40B4-BE49-F238E27FC236}">
                  <a16:creationId xmlns:a16="http://schemas.microsoft.com/office/drawing/2014/main" id="{ED44E773-250A-4267-9047-7649A0770CB2}"/>
                </a:ext>
              </a:extLst>
            </p:cNvPr>
            <p:cNvSpPr/>
            <p:nvPr/>
          </p:nvSpPr>
          <p:spPr>
            <a:xfrm>
              <a:off x="6587594" y="2582664"/>
              <a:ext cx="1794255" cy="2066270"/>
            </a:xfrm>
            <a:custGeom>
              <a:avLst/>
              <a:gdLst>
                <a:gd name="connsiteX0" fmla="*/ 1559112 w 1794255"/>
                <a:gd name="connsiteY0" fmla="*/ 0 h 2066270"/>
                <a:gd name="connsiteX1" fmla="*/ 1593182 w 1794255"/>
                <a:gd name="connsiteY1" fmla="*/ 70724 h 2066270"/>
                <a:gd name="connsiteX2" fmla="*/ 1631163 w 1794255"/>
                <a:gd name="connsiteY2" fmla="*/ 160332 h 2066270"/>
                <a:gd name="connsiteX3" fmla="*/ 1678830 w 1794255"/>
                <a:gd name="connsiteY3" fmla="*/ 290569 h 2066270"/>
                <a:gd name="connsiteX4" fmla="*/ 1707339 w 1794255"/>
                <a:gd name="connsiteY4" fmla="*/ 386631 h 2066270"/>
                <a:gd name="connsiteX5" fmla="*/ 1741718 w 1794255"/>
                <a:gd name="connsiteY5" fmla="*/ 520333 h 2066270"/>
                <a:gd name="connsiteX6" fmla="*/ 1760957 w 1794255"/>
                <a:gd name="connsiteY6" fmla="*/ 629759 h 2066270"/>
                <a:gd name="connsiteX7" fmla="*/ 1782213 w 1794255"/>
                <a:gd name="connsiteY7" fmla="*/ 769036 h 2066270"/>
                <a:gd name="connsiteX8" fmla="*/ 1782833 w 1794255"/>
                <a:gd name="connsiteY8" fmla="*/ 776115 h 2066270"/>
                <a:gd name="connsiteX9" fmla="*/ 1794255 w 1794255"/>
                <a:gd name="connsiteY9" fmla="*/ 1002317 h 2066270"/>
                <a:gd name="connsiteX10" fmla="*/ 1793760 w 1794255"/>
                <a:gd name="connsiteY10" fmla="*/ 1018152 h 2066270"/>
                <a:gd name="connsiteX11" fmla="*/ 1784798 w 1794255"/>
                <a:gd name="connsiteY11" fmla="*/ 1195636 h 2066270"/>
                <a:gd name="connsiteX12" fmla="*/ 1777676 w 1794255"/>
                <a:gd name="connsiteY12" fmla="*/ 1271362 h 2066270"/>
                <a:gd name="connsiteX13" fmla="*/ 1754778 w 1794255"/>
                <a:gd name="connsiteY13" fmla="*/ 1421401 h 2066270"/>
                <a:gd name="connsiteX14" fmla="*/ 1725687 w 1794255"/>
                <a:gd name="connsiteY14" fmla="*/ 1552682 h 2066270"/>
                <a:gd name="connsiteX15" fmla="*/ 1723150 w 1794255"/>
                <a:gd name="connsiteY15" fmla="*/ 1562550 h 2066270"/>
                <a:gd name="connsiteX16" fmla="*/ 1686592 w 1794255"/>
                <a:gd name="connsiteY16" fmla="*/ 1689865 h 2066270"/>
                <a:gd name="connsiteX17" fmla="*/ 1527033 w 1794255"/>
                <a:gd name="connsiteY17" fmla="*/ 2066270 h 2066270"/>
                <a:gd name="connsiteX18" fmla="*/ 882131 w 1794255"/>
                <a:gd name="connsiteY18" fmla="*/ 1713662 h 2066270"/>
                <a:gd name="connsiteX19" fmla="*/ 865381 w 1794255"/>
                <a:gd name="connsiteY19" fmla="*/ 1685611 h 2066270"/>
                <a:gd name="connsiteX20" fmla="*/ 881822 w 1794255"/>
                <a:gd name="connsiteY20" fmla="*/ 1657655 h 2066270"/>
                <a:gd name="connsiteX21" fmla="*/ 1007700 w 1794255"/>
                <a:gd name="connsiteY21" fmla="*/ 1513855 h 2066270"/>
                <a:gd name="connsiteX22" fmla="*/ 985401 w 1794255"/>
                <a:gd name="connsiteY22" fmla="*/ 1377426 h 2066270"/>
                <a:gd name="connsiteX23" fmla="*/ 857366 w 1794255"/>
                <a:gd name="connsiteY23" fmla="*/ 1285517 h 2066270"/>
                <a:gd name="connsiteX24" fmla="*/ 701895 w 1794255"/>
                <a:gd name="connsiteY24" fmla="*/ 1310792 h 2066270"/>
                <a:gd name="connsiteX25" fmla="*/ 621231 w 1794255"/>
                <a:gd name="connsiteY25" fmla="*/ 1516344 h 2066270"/>
                <a:gd name="connsiteX26" fmla="*/ 605612 w 1794255"/>
                <a:gd name="connsiteY26" fmla="*/ 1544300 h 2066270"/>
                <a:gd name="connsiteX27" fmla="*/ 573551 w 1794255"/>
                <a:gd name="connsiteY27" fmla="*/ 1544970 h 2066270"/>
                <a:gd name="connsiteX28" fmla="*/ 0 w 1794255"/>
                <a:gd name="connsiteY28" fmla="*/ 1231237 h 2066270"/>
                <a:gd name="connsiteX29" fmla="*/ 8292 w 1794255"/>
                <a:gd name="connsiteY29" fmla="*/ 1216011 h 2066270"/>
                <a:gd name="connsiteX30" fmla="*/ 50931 w 1794255"/>
                <a:gd name="connsiteY30" fmla="*/ 1005499 h 2066270"/>
                <a:gd name="connsiteX31" fmla="*/ 8292 w 1794255"/>
                <a:gd name="connsiteY31" fmla="*/ 794987 h 2066270"/>
                <a:gd name="connsiteX32" fmla="*/ 2111 w 1794255"/>
                <a:gd name="connsiteY32" fmla="*/ 783638 h 2066270"/>
                <a:gd name="connsiteX33" fmla="*/ 591945 w 1794255"/>
                <a:gd name="connsiteY33" fmla="*/ 486764 h 2066270"/>
                <a:gd name="connsiteX34" fmla="*/ 642912 w 1794255"/>
                <a:gd name="connsiteY34" fmla="*/ 409119 h 2066270"/>
                <a:gd name="connsiteX35" fmla="*/ 601399 w 1794255"/>
                <a:gd name="connsiteY35" fmla="*/ 325922 h 2066270"/>
                <a:gd name="connsiteX36" fmla="*/ 504499 w 1794255"/>
                <a:gd name="connsiteY36" fmla="*/ 196195 h 2066270"/>
                <a:gd name="connsiteX37" fmla="*/ 551561 w 1794255"/>
                <a:gd name="connsiteY37" fmla="*/ 97297 h 2066270"/>
                <a:gd name="connsiteX38" fmla="*/ 655140 w 1794255"/>
                <a:gd name="connsiteY38" fmla="*/ 59767 h 2066270"/>
                <a:gd name="connsiteX39" fmla="*/ 737963 w 1794255"/>
                <a:gd name="connsiteY39" fmla="*/ 97584 h 2066270"/>
                <a:gd name="connsiteX40" fmla="*/ 771256 w 1794255"/>
                <a:gd name="connsiteY40" fmla="*/ 237076 h 2066270"/>
                <a:gd name="connsiteX41" fmla="*/ 811845 w 1794255"/>
                <a:gd name="connsiteY41" fmla="*/ 322284 h 2066270"/>
                <a:gd name="connsiteX42" fmla="*/ 906279 w 1794255"/>
                <a:gd name="connsiteY42" fmla="*/ 328698 h 20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94255" h="2066270">
                  <a:moveTo>
                    <a:pt x="1559112" y="0"/>
                  </a:moveTo>
                  <a:lnTo>
                    <a:pt x="1593182" y="70724"/>
                  </a:lnTo>
                  <a:lnTo>
                    <a:pt x="1631163" y="160332"/>
                  </a:lnTo>
                  <a:lnTo>
                    <a:pt x="1678830" y="290569"/>
                  </a:lnTo>
                  <a:lnTo>
                    <a:pt x="1707339" y="386631"/>
                  </a:lnTo>
                  <a:lnTo>
                    <a:pt x="1741718" y="520333"/>
                  </a:lnTo>
                  <a:lnTo>
                    <a:pt x="1760957" y="629759"/>
                  </a:lnTo>
                  <a:lnTo>
                    <a:pt x="1782213" y="769036"/>
                  </a:lnTo>
                  <a:lnTo>
                    <a:pt x="1782833" y="776115"/>
                  </a:lnTo>
                  <a:lnTo>
                    <a:pt x="1794255" y="1002317"/>
                  </a:lnTo>
                  <a:lnTo>
                    <a:pt x="1793760" y="1018152"/>
                  </a:lnTo>
                  <a:lnTo>
                    <a:pt x="1784798" y="1195636"/>
                  </a:lnTo>
                  <a:lnTo>
                    <a:pt x="1777676" y="1271362"/>
                  </a:lnTo>
                  <a:lnTo>
                    <a:pt x="1754778" y="1421401"/>
                  </a:lnTo>
                  <a:lnTo>
                    <a:pt x="1725687" y="1552682"/>
                  </a:lnTo>
                  <a:lnTo>
                    <a:pt x="1723150" y="1562550"/>
                  </a:lnTo>
                  <a:lnTo>
                    <a:pt x="1686592" y="1689865"/>
                  </a:lnTo>
                  <a:cubicBezTo>
                    <a:pt x="1644591" y="1820861"/>
                    <a:pt x="1591000" y="1946716"/>
                    <a:pt x="1527033" y="2066270"/>
                  </a:cubicBezTo>
                  <a:lnTo>
                    <a:pt x="882131" y="1713662"/>
                  </a:lnTo>
                  <a:cubicBezTo>
                    <a:pt x="867128" y="1705429"/>
                    <a:pt x="865381" y="1691451"/>
                    <a:pt x="865381" y="1685611"/>
                  </a:cubicBezTo>
                  <a:cubicBezTo>
                    <a:pt x="865381" y="1680154"/>
                    <a:pt x="866923" y="1665793"/>
                    <a:pt x="881822" y="1657655"/>
                  </a:cubicBezTo>
                  <a:cubicBezTo>
                    <a:pt x="948101" y="1620412"/>
                    <a:pt x="992697" y="1569575"/>
                    <a:pt x="1007700" y="1513855"/>
                  </a:cubicBezTo>
                  <a:cubicBezTo>
                    <a:pt x="1019619" y="1469144"/>
                    <a:pt x="1012015" y="1421945"/>
                    <a:pt x="985401" y="1377426"/>
                  </a:cubicBezTo>
                  <a:cubicBezTo>
                    <a:pt x="958171" y="1331759"/>
                    <a:pt x="911519" y="1298250"/>
                    <a:pt x="857366" y="1285517"/>
                  </a:cubicBezTo>
                  <a:cubicBezTo>
                    <a:pt x="803316" y="1272975"/>
                    <a:pt x="746800" y="1282166"/>
                    <a:pt x="701895" y="1310792"/>
                  </a:cubicBezTo>
                  <a:cubicBezTo>
                    <a:pt x="618764" y="1364023"/>
                    <a:pt x="619998" y="1452103"/>
                    <a:pt x="621231" y="1516344"/>
                  </a:cubicBezTo>
                  <a:cubicBezTo>
                    <a:pt x="621539" y="1533098"/>
                    <a:pt x="610544" y="1541619"/>
                    <a:pt x="605612" y="1544300"/>
                  </a:cubicBezTo>
                  <a:cubicBezTo>
                    <a:pt x="600782" y="1547076"/>
                    <a:pt x="588246" y="1552821"/>
                    <a:pt x="573551" y="1544970"/>
                  </a:cubicBezTo>
                  <a:lnTo>
                    <a:pt x="0" y="1231237"/>
                  </a:lnTo>
                  <a:lnTo>
                    <a:pt x="8292" y="1216011"/>
                  </a:lnTo>
                  <a:cubicBezTo>
                    <a:pt x="35748" y="1151308"/>
                    <a:pt x="50931" y="1080171"/>
                    <a:pt x="50931" y="1005499"/>
                  </a:cubicBezTo>
                  <a:cubicBezTo>
                    <a:pt x="50931" y="930827"/>
                    <a:pt x="35748" y="859690"/>
                    <a:pt x="8292" y="794987"/>
                  </a:cubicBezTo>
                  <a:lnTo>
                    <a:pt x="2111" y="783638"/>
                  </a:lnTo>
                  <a:lnTo>
                    <a:pt x="591945" y="486764"/>
                  </a:lnTo>
                  <a:cubicBezTo>
                    <a:pt x="621847" y="471541"/>
                    <a:pt x="641063" y="442628"/>
                    <a:pt x="642912" y="409119"/>
                  </a:cubicBezTo>
                  <a:cubicBezTo>
                    <a:pt x="645070" y="375611"/>
                    <a:pt x="629451" y="344495"/>
                    <a:pt x="601399" y="325922"/>
                  </a:cubicBezTo>
                  <a:cubicBezTo>
                    <a:pt x="543649" y="287913"/>
                    <a:pt x="502649" y="256224"/>
                    <a:pt x="504499" y="196195"/>
                  </a:cubicBezTo>
                  <a:cubicBezTo>
                    <a:pt x="505424" y="159431"/>
                    <a:pt x="522892" y="123433"/>
                    <a:pt x="551561" y="97297"/>
                  </a:cubicBezTo>
                  <a:cubicBezTo>
                    <a:pt x="580642" y="71064"/>
                    <a:pt x="618764" y="57373"/>
                    <a:pt x="655140" y="59767"/>
                  </a:cubicBezTo>
                  <a:cubicBezTo>
                    <a:pt x="690592" y="62256"/>
                    <a:pt x="718439" y="74702"/>
                    <a:pt x="737963" y="97584"/>
                  </a:cubicBezTo>
                  <a:cubicBezTo>
                    <a:pt x="764474" y="128316"/>
                    <a:pt x="776394" y="179154"/>
                    <a:pt x="771256" y="237076"/>
                  </a:cubicBezTo>
                  <a:cubicBezTo>
                    <a:pt x="768173" y="271159"/>
                    <a:pt x="783484" y="303136"/>
                    <a:pt x="811845" y="322284"/>
                  </a:cubicBezTo>
                  <a:cubicBezTo>
                    <a:pt x="840617" y="341527"/>
                    <a:pt x="875760" y="343921"/>
                    <a:pt x="906279" y="328698"/>
                  </a:cubicBezTo>
                  <a:close/>
                </a:path>
              </a:pathLst>
            </a:custGeom>
            <a:solidFill>
              <a:srgbClr val="FFFFFF"/>
            </a:solidFill>
            <a:ln w="38100" cmpd="sng">
              <a:solidFill>
                <a:schemeClr val="accent2"/>
              </a:solidFill>
              <a:miter lim="400000"/>
            </a:ln>
          </p:spPr>
          <p:txBody>
            <a:bodyPr wrap="square" lIns="38100" tIns="38100" rIns="38100" bIns="38100" anchor="ctr">
              <a:noAutofit/>
            </a:bodyPr>
            <a:lstStyle/>
            <a:p>
              <a:pPr>
                <a:defRPr sz="3000">
                  <a:solidFill>
                    <a:srgbClr val="FFFFFF"/>
                  </a:solidFill>
                </a:defRPr>
              </a:pPr>
              <a:endParaRPr/>
            </a:p>
          </p:txBody>
        </p:sp>
        <p:sp>
          <p:nvSpPr>
            <p:cNvPr id="10" name="Freeform: Shape 150">
              <a:extLst>
                <a:ext uri="{FF2B5EF4-FFF2-40B4-BE49-F238E27FC236}">
                  <a16:creationId xmlns:a16="http://schemas.microsoft.com/office/drawing/2014/main" id="{50734D12-CA94-47A2-8206-5A9223ECA28B}"/>
                </a:ext>
              </a:extLst>
            </p:cNvPr>
            <p:cNvSpPr/>
            <p:nvPr/>
          </p:nvSpPr>
          <p:spPr>
            <a:xfrm>
              <a:off x="4084963" y="3870659"/>
              <a:ext cx="2367279" cy="2002519"/>
            </a:xfrm>
            <a:custGeom>
              <a:avLst/>
              <a:gdLst>
                <a:gd name="connsiteX0" fmla="*/ 1550217 w 2367279"/>
                <a:gd name="connsiteY0" fmla="*/ 0 h 2002519"/>
                <a:gd name="connsiteX1" fmla="*/ 1561045 w 2367279"/>
                <a:gd name="connsiteY1" fmla="*/ 19882 h 2002519"/>
                <a:gd name="connsiteX2" fmla="*/ 1901619 w 2367279"/>
                <a:gd name="connsiteY2" fmla="*/ 247338 h 2002519"/>
                <a:gd name="connsiteX3" fmla="*/ 1995066 w 2367279"/>
                <a:gd name="connsiteY3" fmla="*/ 256727 h 2002519"/>
                <a:gd name="connsiteX4" fmla="*/ 1995066 w 2367279"/>
                <a:gd name="connsiteY4" fmla="*/ 919836 h 2002519"/>
                <a:gd name="connsiteX5" fmla="*/ 2041414 w 2367279"/>
                <a:gd name="connsiteY5" fmla="*/ 1000264 h 2002519"/>
                <a:gd name="connsiteX6" fmla="*/ 2134660 w 2367279"/>
                <a:gd name="connsiteY6" fmla="*/ 1000573 h 2002519"/>
                <a:gd name="connsiteX7" fmla="*/ 2294682 w 2367279"/>
                <a:gd name="connsiteY7" fmla="*/ 972836 h 2002519"/>
                <a:gd name="connsiteX8" fmla="*/ 2361898 w 2367279"/>
                <a:gd name="connsiteY8" fmla="*/ 1059347 h 2002519"/>
                <a:gd name="connsiteX9" fmla="*/ 2348829 w 2367279"/>
                <a:gd name="connsiteY9" fmla="*/ 1168337 h 2002519"/>
                <a:gd name="connsiteX10" fmla="*/ 2277659 w 2367279"/>
                <a:gd name="connsiteY10" fmla="*/ 1225049 h 2002519"/>
                <a:gd name="connsiteX11" fmla="*/ 2137735 w 2367279"/>
                <a:gd name="connsiteY11" fmla="*/ 1191847 h 2002519"/>
                <a:gd name="connsiteX12" fmla="*/ 2042952 w 2367279"/>
                <a:gd name="connsiteY12" fmla="*/ 1189372 h 2002519"/>
                <a:gd name="connsiteX13" fmla="*/ 1994736 w 2367279"/>
                <a:gd name="connsiteY13" fmla="*/ 1270419 h 2002519"/>
                <a:gd name="connsiteX14" fmla="*/ 1994736 w 2367279"/>
                <a:gd name="connsiteY14" fmla="*/ 2002519 h 2002519"/>
                <a:gd name="connsiteX15" fmla="*/ 1814712 w 2367279"/>
                <a:gd name="connsiteY15" fmla="*/ 1993429 h 2002519"/>
                <a:gd name="connsiteX16" fmla="*/ 1705046 w 2367279"/>
                <a:gd name="connsiteY16" fmla="*/ 1980512 h 2002519"/>
                <a:gd name="connsiteX17" fmla="*/ 1646915 w 2367279"/>
                <a:gd name="connsiteY17" fmla="*/ 1971640 h 2002519"/>
                <a:gd name="connsiteX18" fmla="*/ 1520890 w 2367279"/>
                <a:gd name="connsiteY18" fmla="*/ 1947860 h 2002519"/>
                <a:gd name="connsiteX19" fmla="*/ 0 w 2367279"/>
                <a:gd name="connsiteY19" fmla="*/ 779809 h 2002519"/>
                <a:gd name="connsiteX20" fmla="*/ 656236 w 2367279"/>
                <a:gd name="connsiteY20" fmla="*/ 449437 h 2002519"/>
                <a:gd name="connsiteX21" fmla="*/ 688965 w 2367279"/>
                <a:gd name="connsiteY21" fmla="*/ 451499 h 2002519"/>
                <a:gd name="connsiteX22" fmla="*/ 703023 w 2367279"/>
                <a:gd name="connsiteY22" fmla="*/ 481092 h 2002519"/>
                <a:gd name="connsiteX23" fmla="*/ 750690 w 2367279"/>
                <a:gd name="connsiteY23" fmla="*/ 665870 h 2002519"/>
                <a:gd name="connsiteX24" fmla="*/ 875896 w 2367279"/>
                <a:gd name="connsiteY24" fmla="*/ 724644 h 2002519"/>
                <a:gd name="connsiteX25" fmla="*/ 1024386 w 2367279"/>
                <a:gd name="connsiteY25" fmla="*/ 671438 h 2002519"/>
                <a:gd name="connsiteX26" fmla="*/ 1091602 w 2367279"/>
                <a:gd name="connsiteY26" fmla="*/ 529452 h 2002519"/>
                <a:gd name="connsiteX27" fmla="*/ 967275 w 2367279"/>
                <a:gd name="connsiteY27" fmla="*/ 347046 h 2002519"/>
                <a:gd name="connsiteX28" fmla="*/ 952887 w 2367279"/>
                <a:gd name="connsiteY28" fmla="*/ 318484 h 2002519"/>
                <a:gd name="connsiteX29" fmla="*/ 970679 w 2367279"/>
                <a:gd name="connsiteY29" fmla="*/ 291675 h 200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7279" h="2002519">
                  <a:moveTo>
                    <a:pt x="1550217" y="0"/>
                  </a:moveTo>
                  <a:lnTo>
                    <a:pt x="1561045" y="19882"/>
                  </a:lnTo>
                  <a:cubicBezTo>
                    <a:pt x="1639051" y="134970"/>
                    <a:pt x="1760333" y="218521"/>
                    <a:pt x="1901619" y="247338"/>
                  </a:cubicBezTo>
                  <a:lnTo>
                    <a:pt x="1995066" y="256727"/>
                  </a:lnTo>
                  <a:lnTo>
                    <a:pt x="1995066" y="919836"/>
                  </a:lnTo>
                  <a:cubicBezTo>
                    <a:pt x="1995066" y="953348"/>
                    <a:pt x="2012419" y="983560"/>
                    <a:pt x="2041414" y="1000264"/>
                  </a:cubicBezTo>
                  <a:cubicBezTo>
                    <a:pt x="2070519" y="1016968"/>
                    <a:pt x="2105335" y="1017277"/>
                    <a:pt x="2134660" y="1000573"/>
                  </a:cubicBezTo>
                  <a:cubicBezTo>
                    <a:pt x="2195176" y="966443"/>
                    <a:pt x="2241854" y="944274"/>
                    <a:pt x="2294682" y="972836"/>
                  </a:cubicBezTo>
                  <a:cubicBezTo>
                    <a:pt x="2327082" y="990262"/>
                    <a:pt x="2351574" y="1021917"/>
                    <a:pt x="2361898" y="1059347"/>
                  </a:cubicBezTo>
                  <a:cubicBezTo>
                    <a:pt x="2372332" y="1096777"/>
                    <a:pt x="2367390" y="1136682"/>
                    <a:pt x="2348829" y="1168337"/>
                  </a:cubicBezTo>
                  <a:cubicBezTo>
                    <a:pt x="2330817" y="1198858"/>
                    <a:pt x="2306983" y="1218037"/>
                    <a:pt x="2277659" y="1225049"/>
                  </a:cubicBezTo>
                  <a:cubicBezTo>
                    <a:pt x="2238230" y="1234742"/>
                    <a:pt x="2187159" y="1222574"/>
                    <a:pt x="2137735" y="1191847"/>
                  </a:cubicBezTo>
                  <a:cubicBezTo>
                    <a:pt x="2108410" y="1173493"/>
                    <a:pt x="2072935" y="1172668"/>
                    <a:pt x="2042952" y="1189372"/>
                  </a:cubicBezTo>
                  <a:cubicBezTo>
                    <a:pt x="2013078" y="1205767"/>
                    <a:pt x="1995066" y="1236288"/>
                    <a:pt x="1994736" y="1270419"/>
                  </a:cubicBezTo>
                  <a:lnTo>
                    <a:pt x="1994736" y="2002519"/>
                  </a:lnTo>
                  <a:lnTo>
                    <a:pt x="1814712" y="1993429"/>
                  </a:lnTo>
                  <a:lnTo>
                    <a:pt x="1705046" y="1980512"/>
                  </a:lnTo>
                  <a:lnTo>
                    <a:pt x="1646915" y="1971640"/>
                  </a:lnTo>
                  <a:lnTo>
                    <a:pt x="1520890" y="1947860"/>
                  </a:lnTo>
                  <a:cubicBezTo>
                    <a:pt x="859147" y="1799153"/>
                    <a:pt x="306351" y="1363916"/>
                    <a:pt x="0" y="779809"/>
                  </a:cubicBezTo>
                  <a:lnTo>
                    <a:pt x="656236" y="449437"/>
                  </a:lnTo>
                  <a:cubicBezTo>
                    <a:pt x="671502" y="441807"/>
                    <a:pt x="684352" y="448199"/>
                    <a:pt x="688965" y="451499"/>
                  </a:cubicBezTo>
                  <a:cubicBezTo>
                    <a:pt x="693798" y="454902"/>
                    <a:pt x="704561" y="463976"/>
                    <a:pt x="703023" y="481092"/>
                  </a:cubicBezTo>
                  <a:cubicBezTo>
                    <a:pt x="695994" y="556571"/>
                    <a:pt x="713128" y="622047"/>
                    <a:pt x="750690" y="665870"/>
                  </a:cubicBezTo>
                  <a:cubicBezTo>
                    <a:pt x="780893" y="700928"/>
                    <a:pt x="824276" y="721345"/>
                    <a:pt x="875896" y="724644"/>
                  </a:cubicBezTo>
                  <a:cubicBezTo>
                    <a:pt x="929054" y="728047"/>
                    <a:pt x="983200" y="708559"/>
                    <a:pt x="1024386" y="671438"/>
                  </a:cubicBezTo>
                  <a:cubicBezTo>
                    <a:pt x="1065683" y="634214"/>
                    <a:pt x="1090065" y="582452"/>
                    <a:pt x="1091602" y="529452"/>
                  </a:cubicBezTo>
                  <a:cubicBezTo>
                    <a:pt x="1094678" y="431083"/>
                    <a:pt x="1020982" y="382723"/>
                    <a:pt x="967275" y="347046"/>
                  </a:cubicBezTo>
                  <a:cubicBezTo>
                    <a:pt x="953216" y="337972"/>
                    <a:pt x="952557" y="323949"/>
                    <a:pt x="952887" y="318484"/>
                  </a:cubicBezTo>
                  <a:cubicBezTo>
                    <a:pt x="953216" y="313019"/>
                    <a:pt x="955633" y="299305"/>
                    <a:pt x="970679" y="291675"/>
                  </a:cubicBezTo>
                  <a:close/>
                </a:path>
              </a:pathLst>
            </a:custGeom>
            <a:solidFill>
              <a:srgbClr val="FFFFFF"/>
            </a:solidFill>
            <a:ln w="38100" cmpd="sng">
              <a:solidFill>
                <a:schemeClr val="accent4"/>
              </a:solidFill>
              <a:miter lim="400000"/>
            </a:ln>
          </p:spPr>
          <p:txBody>
            <a:bodyPr wrap="square" lIns="38100" tIns="38100" rIns="38100" bIns="38100" anchor="ctr">
              <a:noAutofit/>
            </a:bodyPr>
            <a:lstStyle/>
            <a:p>
              <a:pPr>
                <a:defRPr sz="3000">
                  <a:solidFill>
                    <a:srgbClr val="FFFFFF"/>
                  </a:solidFill>
                </a:defRPr>
              </a:pPr>
              <a:endParaRPr/>
            </a:p>
          </p:txBody>
        </p:sp>
        <p:sp>
          <p:nvSpPr>
            <p:cNvPr id="11" name="Freeform: Shape 148">
              <a:extLst>
                <a:ext uri="{FF2B5EF4-FFF2-40B4-BE49-F238E27FC236}">
                  <a16:creationId xmlns:a16="http://schemas.microsoft.com/office/drawing/2014/main" id="{01C33F0B-A872-46FB-9A25-2A3C7945E945}"/>
                </a:ext>
              </a:extLst>
            </p:cNvPr>
            <p:cNvSpPr/>
            <p:nvPr/>
          </p:nvSpPr>
          <p:spPr>
            <a:xfrm>
              <a:off x="6131898" y="3877026"/>
              <a:ext cx="1952056" cy="1994841"/>
            </a:xfrm>
            <a:custGeom>
              <a:avLst/>
              <a:gdLst>
                <a:gd name="connsiteX0" fmla="*/ 421321 w 1952056"/>
                <a:gd name="connsiteY0" fmla="*/ 0 h 1994841"/>
                <a:gd name="connsiteX1" fmla="*/ 1004877 w 1952056"/>
                <a:gd name="connsiteY1" fmla="*/ 319120 h 1994841"/>
                <a:gd name="connsiteX2" fmla="*/ 1098051 w 1952056"/>
                <a:gd name="connsiteY2" fmla="*/ 317265 h 1994841"/>
                <a:gd name="connsiteX3" fmla="*/ 1143187 w 1952056"/>
                <a:gd name="connsiteY3" fmla="*/ 235988 h 1994841"/>
                <a:gd name="connsiteX4" fmla="*/ 1195756 w 1952056"/>
                <a:gd name="connsiteY4" fmla="*/ 82806 h 1994841"/>
                <a:gd name="connsiteX5" fmla="*/ 1304246 w 1952056"/>
                <a:gd name="connsiteY5" fmla="*/ 65706 h 1994841"/>
                <a:gd name="connsiteX6" fmla="*/ 1393794 w 1952056"/>
                <a:gd name="connsiteY6" fmla="*/ 129678 h 1994841"/>
                <a:gd name="connsiteX7" fmla="*/ 1409293 w 1952056"/>
                <a:gd name="connsiteY7" fmla="*/ 219196 h 1994841"/>
                <a:gd name="connsiteX8" fmla="*/ 1312766 w 1952056"/>
                <a:gd name="connsiteY8" fmla="*/ 325506 h 1994841"/>
                <a:gd name="connsiteX9" fmla="*/ 1265092 w 1952056"/>
                <a:gd name="connsiteY9" fmla="*/ 407093 h 1994841"/>
                <a:gd name="connsiteX10" fmla="*/ 1313129 w 1952056"/>
                <a:gd name="connsiteY10" fmla="*/ 487444 h 1994841"/>
                <a:gd name="connsiteX11" fmla="*/ 1952056 w 1952056"/>
                <a:gd name="connsiteY11" fmla="*/ 837058 h 1994841"/>
                <a:gd name="connsiteX12" fmla="*/ 1859689 w 1952056"/>
                <a:gd name="connsiteY12" fmla="*/ 989099 h 1994841"/>
                <a:gd name="connsiteX13" fmla="*/ 1730147 w 1952056"/>
                <a:gd name="connsiteY13" fmla="*/ 1162335 h 1994841"/>
                <a:gd name="connsiteX14" fmla="*/ 1722426 w 1952056"/>
                <a:gd name="connsiteY14" fmla="*/ 1171316 h 1994841"/>
                <a:gd name="connsiteX15" fmla="*/ 1580548 w 1952056"/>
                <a:gd name="connsiteY15" fmla="*/ 1327421 h 1994841"/>
                <a:gd name="connsiteX16" fmla="*/ 1053745 w 1952056"/>
                <a:gd name="connsiteY16" fmla="*/ 1721067 h 1994841"/>
                <a:gd name="connsiteX17" fmla="*/ 855581 w 1952056"/>
                <a:gd name="connsiteY17" fmla="*/ 1816528 h 1994841"/>
                <a:gd name="connsiteX18" fmla="*/ 849685 w 1952056"/>
                <a:gd name="connsiteY18" fmla="*/ 1818879 h 1994841"/>
                <a:gd name="connsiteX19" fmla="*/ 668019 w 1952056"/>
                <a:gd name="connsiteY19" fmla="*/ 1885369 h 1994841"/>
                <a:gd name="connsiteX20" fmla="*/ 628959 w 1952056"/>
                <a:gd name="connsiteY20" fmla="*/ 1898040 h 1994841"/>
                <a:gd name="connsiteX21" fmla="*/ 446707 w 1952056"/>
                <a:gd name="connsiteY21" fmla="*/ 1944902 h 1994841"/>
                <a:gd name="connsiteX22" fmla="*/ 371095 w 1952056"/>
                <a:gd name="connsiteY22" fmla="*/ 1958730 h 1994841"/>
                <a:gd name="connsiteX23" fmla="*/ 260305 w 1952056"/>
                <a:gd name="connsiteY23" fmla="*/ 1975639 h 1994841"/>
                <a:gd name="connsiteX24" fmla="*/ 160440 w 1952056"/>
                <a:gd name="connsiteY24" fmla="*/ 1987061 h 1994841"/>
                <a:gd name="connsiteX25" fmla="*/ 83592 w 1952056"/>
                <a:gd name="connsiteY25" fmla="*/ 1990942 h 1994841"/>
                <a:gd name="connsiteX26" fmla="*/ 0 w 1952056"/>
                <a:gd name="connsiteY26" fmla="*/ 1994841 h 1994841"/>
                <a:gd name="connsiteX27" fmla="*/ 0 w 1952056"/>
                <a:gd name="connsiteY27" fmla="*/ 1262209 h 1994841"/>
                <a:gd name="connsiteX28" fmla="*/ 16496 w 1952056"/>
                <a:gd name="connsiteY28" fmla="*/ 1234189 h 1994841"/>
                <a:gd name="connsiteX29" fmla="*/ 49215 w 1952056"/>
                <a:gd name="connsiteY29" fmla="*/ 1235116 h 1994841"/>
                <a:gd name="connsiteX30" fmla="*/ 236197 w 1952056"/>
                <a:gd name="connsiteY30" fmla="*/ 1275910 h 1994841"/>
                <a:gd name="connsiteX31" fmla="*/ 345231 w 1952056"/>
                <a:gd name="connsiteY31" fmla="*/ 1190923 h 1994841"/>
                <a:gd name="connsiteX32" fmla="*/ 364446 w 1952056"/>
                <a:gd name="connsiteY32" fmla="*/ 1034755 h 1994841"/>
                <a:gd name="connsiteX33" fmla="*/ 267647 w 1952056"/>
                <a:gd name="connsiteY33" fmla="*/ 911035 h 1994841"/>
                <a:gd name="connsiteX34" fmla="*/ 48309 w 1952056"/>
                <a:gd name="connsiteY34" fmla="*/ 939364 h 1994841"/>
                <a:gd name="connsiteX35" fmla="*/ 16224 w 1952056"/>
                <a:gd name="connsiteY35" fmla="*/ 939364 h 1994841"/>
                <a:gd name="connsiteX36" fmla="*/ 272 w 1952056"/>
                <a:gd name="connsiteY36" fmla="*/ 911654 h 1994841"/>
                <a:gd name="connsiteX37" fmla="*/ 272 w 1952056"/>
                <a:gd name="connsiteY37" fmla="*/ 248317 h 1994841"/>
                <a:gd name="connsiteX38" fmla="*/ 73386 w 1952056"/>
                <a:gd name="connsiteY38" fmla="*/ 240971 h 1994841"/>
                <a:gd name="connsiteX39" fmla="*/ 413961 w 1952056"/>
                <a:gd name="connsiteY39" fmla="*/ 13515 h 199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52056" h="1994841">
                  <a:moveTo>
                    <a:pt x="421321" y="0"/>
                  </a:moveTo>
                  <a:lnTo>
                    <a:pt x="1004877" y="319120"/>
                  </a:lnTo>
                  <a:cubicBezTo>
                    <a:pt x="1034424" y="335190"/>
                    <a:pt x="1069319" y="334675"/>
                    <a:pt x="1098051" y="317265"/>
                  </a:cubicBezTo>
                  <a:cubicBezTo>
                    <a:pt x="1127054" y="299959"/>
                    <a:pt x="1143821" y="269467"/>
                    <a:pt x="1143187" y="235988"/>
                  </a:cubicBezTo>
                  <a:cubicBezTo>
                    <a:pt x="1142009" y="166865"/>
                    <a:pt x="1145090" y="115050"/>
                    <a:pt x="1195756" y="82806"/>
                  </a:cubicBezTo>
                  <a:cubicBezTo>
                    <a:pt x="1226662" y="63028"/>
                    <a:pt x="1266361" y="56950"/>
                    <a:pt x="1304246" y="65706"/>
                  </a:cubicBezTo>
                  <a:cubicBezTo>
                    <a:pt x="1342132" y="74874"/>
                    <a:pt x="1374852" y="98052"/>
                    <a:pt x="1393794" y="129678"/>
                  </a:cubicBezTo>
                  <a:cubicBezTo>
                    <a:pt x="1411740" y="160170"/>
                    <a:pt x="1416997" y="190250"/>
                    <a:pt x="1409293" y="219196"/>
                  </a:cubicBezTo>
                  <a:cubicBezTo>
                    <a:pt x="1398961" y="258238"/>
                    <a:pt x="1363794" y="296869"/>
                    <a:pt x="1312766" y="325506"/>
                  </a:cubicBezTo>
                  <a:cubicBezTo>
                    <a:pt x="1282856" y="342195"/>
                    <a:pt x="1265092" y="372687"/>
                    <a:pt x="1265092" y="407093"/>
                  </a:cubicBezTo>
                  <a:cubicBezTo>
                    <a:pt x="1265454" y="441500"/>
                    <a:pt x="1283491" y="471683"/>
                    <a:pt x="1313129" y="487444"/>
                  </a:cubicBezTo>
                  <a:lnTo>
                    <a:pt x="1952056" y="837058"/>
                  </a:lnTo>
                  <a:lnTo>
                    <a:pt x="1859689" y="989099"/>
                  </a:lnTo>
                  <a:lnTo>
                    <a:pt x="1730147" y="1162335"/>
                  </a:lnTo>
                  <a:lnTo>
                    <a:pt x="1722426" y="1171316"/>
                  </a:lnTo>
                  <a:lnTo>
                    <a:pt x="1580548" y="1327421"/>
                  </a:lnTo>
                  <a:cubicBezTo>
                    <a:pt x="1425417" y="1482553"/>
                    <a:pt x="1248092" y="1615492"/>
                    <a:pt x="1053745" y="1721067"/>
                  </a:cubicBezTo>
                  <a:lnTo>
                    <a:pt x="855581" y="1816528"/>
                  </a:lnTo>
                  <a:lnTo>
                    <a:pt x="849685" y="1818879"/>
                  </a:lnTo>
                  <a:lnTo>
                    <a:pt x="668019" y="1885369"/>
                  </a:lnTo>
                  <a:lnTo>
                    <a:pt x="628959" y="1898040"/>
                  </a:lnTo>
                  <a:lnTo>
                    <a:pt x="446707" y="1944902"/>
                  </a:lnTo>
                  <a:lnTo>
                    <a:pt x="371095" y="1958730"/>
                  </a:lnTo>
                  <a:lnTo>
                    <a:pt x="260305" y="1975639"/>
                  </a:lnTo>
                  <a:lnTo>
                    <a:pt x="160440" y="1987061"/>
                  </a:lnTo>
                  <a:lnTo>
                    <a:pt x="83592" y="1990942"/>
                  </a:lnTo>
                  <a:lnTo>
                    <a:pt x="0" y="1994841"/>
                  </a:lnTo>
                  <a:lnTo>
                    <a:pt x="0" y="1262209"/>
                  </a:lnTo>
                  <a:cubicBezTo>
                    <a:pt x="0" y="1245108"/>
                    <a:pt x="11602" y="1236867"/>
                    <a:pt x="16496" y="1234189"/>
                  </a:cubicBezTo>
                  <a:cubicBezTo>
                    <a:pt x="21390" y="1231408"/>
                    <a:pt x="34532" y="1225948"/>
                    <a:pt x="49215" y="1235116"/>
                  </a:cubicBezTo>
                  <a:cubicBezTo>
                    <a:pt x="113657" y="1274982"/>
                    <a:pt x="179912" y="1289610"/>
                    <a:pt x="236197" y="1275910"/>
                  </a:cubicBezTo>
                  <a:cubicBezTo>
                    <a:pt x="281061" y="1264887"/>
                    <a:pt x="318947" y="1235425"/>
                    <a:pt x="345231" y="1190923"/>
                  </a:cubicBezTo>
                  <a:cubicBezTo>
                    <a:pt x="372422" y="1144979"/>
                    <a:pt x="379491" y="1088013"/>
                    <a:pt x="364446" y="1034755"/>
                  </a:cubicBezTo>
                  <a:cubicBezTo>
                    <a:pt x="349854" y="981394"/>
                    <a:pt x="314415" y="936377"/>
                    <a:pt x="267647" y="911035"/>
                  </a:cubicBezTo>
                  <a:cubicBezTo>
                    <a:pt x="180909" y="863855"/>
                    <a:pt x="104141" y="907739"/>
                    <a:pt x="48309" y="939364"/>
                  </a:cubicBezTo>
                  <a:cubicBezTo>
                    <a:pt x="33626" y="947914"/>
                    <a:pt x="21118" y="942146"/>
                    <a:pt x="16224" y="939364"/>
                  </a:cubicBezTo>
                  <a:cubicBezTo>
                    <a:pt x="11602" y="936686"/>
                    <a:pt x="272" y="928445"/>
                    <a:pt x="272" y="911654"/>
                  </a:cubicBezTo>
                  <a:lnTo>
                    <a:pt x="272" y="248317"/>
                  </a:lnTo>
                  <a:lnTo>
                    <a:pt x="73386" y="240971"/>
                  </a:lnTo>
                  <a:cubicBezTo>
                    <a:pt x="214672" y="212154"/>
                    <a:pt x="335955" y="128603"/>
                    <a:pt x="413961" y="13515"/>
                  </a:cubicBezTo>
                  <a:close/>
                </a:path>
              </a:pathLst>
            </a:custGeom>
            <a:solidFill>
              <a:schemeClr val="bg1"/>
            </a:solidFill>
            <a:ln w="38100" cmpd="sng">
              <a:solidFill>
                <a:srgbClr val="CCFFCC"/>
              </a:solidFill>
              <a:miter lim="400000"/>
            </a:ln>
          </p:spPr>
          <p:txBody>
            <a:bodyPr wrap="square" lIns="38100" tIns="38100" rIns="38100" bIns="38100" anchor="ctr">
              <a:noAutofit/>
            </a:bodyPr>
            <a:lstStyle/>
            <a:p>
              <a:pPr>
                <a:defRPr sz="3000">
                  <a:solidFill>
                    <a:srgbClr val="FFFFFF"/>
                  </a:solidFill>
                </a:defRPr>
              </a:pPr>
              <a:endParaRPr/>
            </a:p>
          </p:txBody>
        </p:sp>
      </p:grpSp>
      <p:sp>
        <p:nvSpPr>
          <p:cNvPr id="14" name="Textfeld 13"/>
          <p:cNvSpPr txBox="1"/>
          <p:nvPr/>
        </p:nvSpPr>
        <p:spPr>
          <a:xfrm>
            <a:off x="2304741" y="1669911"/>
            <a:ext cx="1222923" cy="461665"/>
          </a:xfrm>
          <a:prstGeom prst="rect">
            <a:avLst/>
          </a:prstGeom>
          <a:noFill/>
        </p:spPr>
        <p:txBody>
          <a:bodyPr wrap="square" rtlCol="0">
            <a:spAutoFit/>
          </a:bodyPr>
          <a:lstStyle/>
          <a:p>
            <a:pPr algn="ctr"/>
            <a:r>
              <a:rPr lang="de-DE" sz="1200">
                <a:solidFill>
                  <a:schemeClr val="bg2">
                    <a:lumMod val="50000"/>
                  </a:schemeClr>
                </a:solidFill>
                <a:latin typeface="Roboton"/>
                <a:cs typeface="Roboton"/>
              </a:rPr>
              <a:t>Deontological ethics</a:t>
            </a:r>
          </a:p>
        </p:txBody>
      </p:sp>
      <p:sp>
        <p:nvSpPr>
          <p:cNvPr id="21" name="Textfeld 20"/>
          <p:cNvSpPr txBox="1"/>
          <p:nvPr/>
        </p:nvSpPr>
        <p:spPr>
          <a:xfrm>
            <a:off x="2657041" y="2645506"/>
            <a:ext cx="1329219" cy="461665"/>
          </a:xfrm>
          <a:prstGeom prst="rect">
            <a:avLst/>
          </a:prstGeom>
          <a:noFill/>
        </p:spPr>
        <p:txBody>
          <a:bodyPr wrap="square" rtlCol="0">
            <a:spAutoFit/>
          </a:bodyPr>
          <a:lstStyle/>
          <a:p>
            <a:pPr algn="ctr"/>
            <a:r>
              <a:rPr lang="de-DE" sz="1200">
                <a:solidFill>
                  <a:srgbClr val="767171"/>
                </a:solidFill>
                <a:latin typeface="Roboton"/>
                <a:cs typeface="Roboton"/>
              </a:rPr>
              <a:t>Consequentialist ethics</a:t>
            </a:r>
          </a:p>
        </p:txBody>
      </p:sp>
      <p:sp>
        <p:nvSpPr>
          <p:cNvPr id="22" name="Textfeld 21"/>
          <p:cNvSpPr txBox="1"/>
          <p:nvPr/>
        </p:nvSpPr>
        <p:spPr>
          <a:xfrm>
            <a:off x="2468900" y="3762700"/>
            <a:ext cx="1222923" cy="276999"/>
          </a:xfrm>
          <a:prstGeom prst="rect">
            <a:avLst/>
          </a:prstGeom>
          <a:noFill/>
        </p:spPr>
        <p:txBody>
          <a:bodyPr wrap="square" rtlCol="0">
            <a:spAutoFit/>
          </a:bodyPr>
          <a:lstStyle/>
          <a:p>
            <a:pPr algn="ctr"/>
            <a:r>
              <a:rPr lang="de-DE" sz="1200">
                <a:solidFill>
                  <a:srgbClr val="767171"/>
                </a:solidFill>
                <a:latin typeface="Roboton"/>
                <a:cs typeface="Roboton"/>
              </a:rPr>
              <a:t>Virtue ethics</a:t>
            </a:r>
          </a:p>
        </p:txBody>
      </p:sp>
      <p:sp>
        <p:nvSpPr>
          <p:cNvPr id="23" name="Textfeld 22"/>
          <p:cNvSpPr txBox="1"/>
          <p:nvPr/>
        </p:nvSpPr>
        <p:spPr>
          <a:xfrm>
            <a:off x="952004" y="3680380"/>
            <a:ext cx="1222923" cy="461665"/>
          </a:xfrm>
          <a:prstGeom prst="rect">
            <a:avLst/>
          </a:prstGeom>
          <a:noFill/>
        </p:spPr>
        <p:txBody>
          <a:bodyPr wrap="square" rtlCol="0">
            <a:spAutoFit/>
          </a:bodyPr>
          <a:lstStyle/>
          <a:p>
            <a:pPr algn="ctr"/>
            <a:r>
              <a:rPr lang="de-DE" sz="1200">
                <a:solidFill>
                  <a:srgbClr val="767171"/>
                </a:solidFill>
                <a:latin typeface="Roboton"/>
                <a:cs typeface="Roboton"/>
              </a:rPr>
              <a:t>Moral absolutism</a:t>
            </a:r>
          </a:p>
        </p:txBody>
      </p:sp>
      <p:sp>
        <p:nvSpPr>
          <p:cNvPr id="24" name="Textfeld 23"/>
          <p:cNvSpPr txBox="1"/>
          <p:nvPr/>
        </p:nvSpPr>
        <p:spPr>
          <a:xfrm>
            <a:off x="587013" y="2715587"/>
            <a:ext cx="1222923" cy="461665"/>
          </a:xfrm>
          <a:prstGeom prst="rect">
            <a:avLst/>
          </a:prstGeom>
          <a:noFill/>
        </p:spPr>
        <p:txBody>
          <a:bodyPr wrap="square" rtlCol="0">
            <a:spAutoFit/>
          </a:bodyPr>
          <a:lstStyle/>
          <a:p>
            <a:pPr algn="ctr"/>
            <a:r>
              <a:rPr lang="de-DE" sz="1200">
                <a:solidFill>
                  <a:srgbClr val="767171"/>
                </a:solidFill>
                <a:latin typeface="Roboton"/>
                <a:cs typeface="Roboton"/>
              </a:rPr>
              <a:t>Pragmatic ethics</a:t>
            </a:r>
          </a:p>
        </p:txBody>
      </p:sp>
      <p:sp>
        <p:nvSpPr>
          <p:cNvPr id="40" name="Freeform: Shape 144">
            <a:extLst>
              <a:ext uri="{FF2B5EF4-FFF2-40B4-BE49-F238E27FC236}">
                <a16:creationId xmlns:a16="http://schemas.microsoft.com/office/drawing/2014/main" id="{B782786F-776A-4AAE-A9CB-5124C78D2B65}"/>
              </a:ext>
            </a:extLst>
          </p:cNvPr>
          <p:cNvSpPr/>
          <p:nvPr/>
        </p:nvSpPr>
        <p:spPr>
          <a:xfrm rot="21181758">
            <a:off x="5830622" y="3399544"/>
            <a:ext cx="1727380" cy="1474636"/>
          </a:xfrm>
          <a:custGeom>
            <a:avLst/>
            <a:gdLst>
              <a:gd name="connsiteX0" fmla="*/ 372214 w 2356498"/>
              <a:gd name="connsiteY0" fmla="*/ 0 h 2011704"/>
              <a:gd name="connsiteX1" fmla="*/ 564447 w 2356498"/>
              <a:gd name="connsiteY1" fmla="*/ 9707 h 2011704"/>
              <a:gd name="connsiteX2" fmla="*/ 2340809 w 2356498"/>
              <a:gd name="connsiteY2" fmla="*/ 1194262 h 2011704"/>
              <a:gd name="connsiteX3" fmla="*/ 2356498 w 2356498"/>
              <a:gd name="connsiteY3" fmla="*/ 1226829 h 2011704"/>
              <a:gd name="connsiteX4" fmla="*/ 1711044 w 2356498"/>
              <a:gd name="connsiteY4" fmla="*/ 1551818 h 2011704"/>
              <a:gd name="connsiteX5" fmla="*/ 1678314 w 2356498"/>
              <a:gd name="connsiteY5" fmla="*/ 1549756 h 2011704"/>
              <a:gd name="connsiteX6" fmla="*/ 1664256 w 2356498"/>
              <a:gd name="connsiteY6" fmla="*/ 1520159 h 2011704"/>
              <a:gd name="connsiteX7" fmla="*/ 1616590 w 2356498"/>
              <a:gd name="connsiteY7" fmla="*/ 1335665 h 2011704"/>
              <a:gd name="connsiteX8" fmla="*/ 1491383 w 2356498"/>
              <a:gd name="connsiteY8" fmla="*/ 1276883 h 2011704"/>
              <a:gd name="connsiteX9" fmla="*/ 1342893 w 2356498"/>
              <a:gd name="connsiteY9" fmla="*/ 1330199 h 2011704"/>
              <a:gd name="connsiteX10" fmla="*/ 1275677 w 2356498"/>
              <a:gd name="connsiteY10" fmla="*/ 1472102 h 2011704"/>
              <a:gd name="connsiteX11" fmla="*/ 1400005 w 2356498"/>
              <a:gd name="connsiteY11" fmla="*/ 1654429 h 2011704"/>
              <a:gd name="connsiteX12" fmla="*/ 1414392 w 2356498"/>
              <a:gd name="connsiteY12" fmla="*/ 1683099 h 2011704"/>
              <a:gd name="connsiteX13" fmla="*/ 1396600 w 2356498"/>
              <a:gd name="connsiteY13" fmla="*/ 1709911 h 2011704"/>
              <a:gd name="connsiteX14" fmla="*/ 796921 w 2356498"/>
              <a:gd name="connsiteY14" fmla="*/ 2011704 h 2011704"/>
              <a:gd name="connsiteX15" fmla="*/ 780576 w 2356498"/>
              <a:gd name="connsiteY15" fmla="*/ 1981689 h 2011704"/>
              <a:gd name="connsiteX16" fmla="*/ 440001 w 2356498"/>
              <a:gd name="connsiteY16" fmla="*/ 1754234 h 2011704"/>
              <a:gd name="connsiteX17" fmla="*/ 372214 w 2356498"/>
              <a:gd name="connsiteY17" fmla="*/ 1747422 h 2011704"/>
              <a:gd name="connsiteX18" fmla="*/ 372214 w 2356498"/>
              <a:gd name="connsiteY18" fmla="*/ 1081664 h 2011704"/>
              <a:gd name="connsiteX19" fmla="*/ 325865 w 2356498"/>
              <a:gd name="connsiteY19" fmla="*/ 1001329 h 2011704"/>
              <a:gd name="connsiteX20" fmla="*/ 232620 w 2356498"/>
              <a:gd name="connsiteY20" fmla="*/ 1001019 h 2011704"/>
              <a:gd name="connsiteX21" fmla="*/ 72597 w 2356498"/>
              <a:gd name="connsiteY21" fmla="*/ 1028657 h 2011704"/>
              <a:gd name="connsiteX22" fmla="*/ 5381 w 2356498"/>
              <a:gd name="connsiteY22" fmla="*/ 942237 h 2011704"/>
              <a:gd name="connsiteX23" fmla="*/ 18451 w 2356498"/>
              <a:gd name="connsiteY23" fmla="*/ 833232 h 2011704"/>
              <a:gd name="connsiteX24" fmla="*/ 89621 w 2356498"/>
              <a:gd name="connsiteY24" fmla="*/ 776513 h 2011704"/>
              <a:gd name="connsiteX25" fmla="*/ 229544 w 2356498"/>
              <a:gd name="connsiteY25" fmla="*/ 809720 h 2011704"/>
              <a:gd name="connsiteX26" fmla="*/ 324328 w 2356498"/>
              <a:gd name="connsiteY26" fmla="*/ 812195 h 2011704"/>
              <a:gd name="connsiteX27" fmla="*/ 372214 w 2356498"/>
              <a:gd name="connsiteY27" fmla="*/ 730828 h 20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6498" h="2011704">
                <a:moveTo>
                  <a:pt x="372214" y="0"/>
                </a:moveTo>
                <a:lnTo>
                  <a:pt x="564447" y="9707"/>
                </a:lnTo>
                <a:cubicBezTo>
                  <a:pt x="1332934" y="87751"/>
                  <a:pt x="1988892" y="546440"/>
                  <a:pt x="2340809" y="1194262"/>
                </a:cubicBezTo>
                <a:lnTo>
                  <a:pt x="2356498" y="1226829"/>
                </a:lnTo>
                <a:lnTo>
                  <a:pt x="1711044" y="1551818"/>
                </a:lnTo>
                <a:cubicBezTo>
                  <a:pt x="1695777" y="1559450"/>
                  <a:pt x="1683257" y="1552747"/>
                  <a:pt x="1678314" y="1549756"/>
                </a:cubicBezTo>
                <a:cubicBezTo>
                  <a:pt x="1673482" y="1546353"/>
                  <a:pt x="1662718" y="1537278"/>
                  <a:pt x="1664256" y="1520159"/>
                </a:cubicBezTo>
                <a:cubicBezTo>
                  <a:pt x="1671285" y="1444979"/>
                  <a:pt x="1654152" y="1379494"/>
                  <a:pt x="1616590" y="1335665"/>
                </a:cubicBezTo>
                <a:cubicBezTo>
                  <a:pt x="1586387" y="1300602"/>
                  <a:pt x="1543004" y="1280183"/>
                  <a:pt x="1491383" y="1276883"/>
                </a:cubicBezTo>
                <a:cubicBezTo>
                  <a:pt x="1438226" y="1273480"/>
                  <a:pt x="1384079" y="1292971"/>
                  <a:pt x="1342893" y="1330199"/>
                </a:cubicBezTo>
                <a:cubicBezTo>
                  <a:pt x="1301597" y="1367325"/>
                  <a:pt x="1277215" y="1419095"/>
                  <a:pt x="1275677" y="1472102"/>
                </a:cubicBezTo>
                <a:cubicBezTo>
                  <a:pt x="1272602" y="1570381"/>
                  <a:pt x="1346298" y="1619160"/>
                  <a:pt x="1400005" y="1654429"/>
                </a:cubicBezTo>
                <a:cubicBezTo>
                  <a:pt x="1414063" y="1663608"/>
                  <a:pt x="1414722" y="1677633"/>
                  <a:pt x="1414392" y="1683099"/>
                </a:cubicBezTo>
                <a:cubicBezTo>
                  <a:pt x="1414063" y="1688564"/>
                  <a:pt x="1411647" y="1702280"/>
                  <a:pt x="1396600" y="1709911"/>
                </a:cubicBezTo>
                <a:lnTo>
                  <a:pt x="796921" y="2011704"/>
                </a:lnTo>
                <a:lnTo>
                  <a:pt x="780576" y="1981689"/>
                </a:lnTo>
                <a:cubicBezTo>
                  <a:pt x="702570" y="1866602"/>
                  <a:pt x="581287" y="1783051"/>
                  <a:pt x="440001" y="1754234"/>
                </a:cubicBezTo>
                <a:lnTo>
                  <a:pt x="372214" y="1747422"/>
                </a:lnTo>
                <a:lnTo>
                  <a:pt x="372214" y="1081664"/>
                </a:lnTo>
                <a:cubicBezTo>
                  <a:pt x="372214" y="1048148"/>
                  <a:pt x="354861" y="1018035"/>
                  <a:pt x="325865" y="1001329"/>
                </a:cubicBezTo>
                <a:cubicBezTo>
                  <a:pt x="296760" y="984519"/>
                  <a:pt x="261944" y="984210"/>
                  <a:pt x="232620" y="1001019"/>
                </a:cubicBezTo>
                <a:cubicBezTo>
                  <a:pt x="172103" y="1035051"/>
                  <a:pt x="125425" y="1057326"/>
                  <a:pt x="72597" y="1028657"/>
                </a:cubicBezTo>
                <a:cubicBezTo>
                  <a:pt x="40197" y="1011332"/>
                  <a:pt x="15705" y="979672"/>
                  <a:pt x="5381" y="942237"/>
                </a:cubicBezTo>
                <a:cubicBezTo>
                  <a:pt x="-5053" y="904802"/>
                  <a:pt x="-111" y="864892"/>
                  <a:pt x="18451" y="833232"/>
                </a:cubicBezTo>
                <a:cubicBezTo>
                  <a:pt x="36463" y="802707"/>
                  <a:pt x="60296" y="783525"/>
                  <a:pt x="89621" y="776513"/>
                </a:cubicBezTo>
                <a:cubicBezTo>
                  <a:pt x="129050" y="766819"/>
                  <a:pt x="180121" y="778988"/>
                  <a:pt x="229544" y="809720"/>
                </a:cubicBezTo>
                <a:cubicBezTo>
                  <a:pt x="258869" y="827973"/>
                  <a:pt x="294015" y="828901"/>
                  <a:pt x="324328" y="812195"/>
                </a:cubicBezTo>
                <a:cubicBezTo>
                  <a:pt x="354202" y="795385"/>
                  <a:pt x="372214" y="764963"/>
                  <a:pt x="372214" y="730828"/>
                </a:cubicBezTo>
                <a:close/>
              </a:path>
            </a:pathLst>
          </a:custGeom>
          <a:solidFill>
            <a:schemeClr val="bg1">
              <a:lumMod val="85000"/>
            </a:schemeClr>
          </a:solidFill>
          <a:ln w="38100" cmpd="sng">
            <a:solidFill>
              <a:schemeClr val="bg1">
                <a:lumMod val="85000"/>
              </a:schemeClr>
            </a:solidFill>
            <a:miter lim="400000"/>
          </a:ln>
        </p:spPr>
        <p:txBody>
          <a:bodyPr wrap="square" lIns="38100" tIns="38100" rIns="38100" bIns="38100" anchor="ctr">
            <a:noAutofit/>
          </a:bodyPr>
          <a:lstStyle/>
          <a:p>
            <a:pPr>
              <a:defRPr sz="3000">
                <a:solidFill>
                  <a:srgbClr val="FFFFFF"/>
                </a:solidFill>
              </a:defRPr>
            </a:pPr>
            <a:r>
              <a:rPr lang="en-US" altLang="en-US" sz="3200" b="1">
                <a:solidFill>
                  <a:srgbClr val="000000"/>
                </a:solidFill>
                <a:latin typeface="Roboton"/>
                <a:cs typeface="Roboton"/>
              </a:rPr>
              <a:t>4. </a:t>
            </a:r>
            <a:r>
              <a:rPr lang="en-US" altLang="en-US" sz="1200">
                <a:solidFill>
                  <a:srgbClr val="000000"/>
                </a:solidFill>
                <a:latin typeface="Roboton"/>
                <a:cs typeface="Roboton"/>
              </a:rPr>
              <a:t>Morality and reasoning of a person determines right or wrong.</a:t>
            </a:r>
            <a:r>
              <a:rPr lang="en-US" altLang="en-US" sz="1200" b="1">
                <a:solidFill>
                  <a:srgbClr val="000000"/>
                </a:solidFill>
                <a:latin typeface="Roboton"/>
                <a:cs typeface="Roboton"/>
              </a:rPr>
              <a:t> </a:t>
            </a:r>
            <a:endParaRPr lang="en-US" altLang="en-US" sz="1200">
              <a:solidFill>
                <a:srgbClr val="000000"/>
              </a:solidFill>
              <a:latin typeface="Roboton"/>
              <a:cs typeface="Roboton"/>
            </a:endParaRPr>
          </a:p>
        </p:txBody>
      </p:sp>
      <p:sp>
        <p:nvSpPr>
          <p:cNvPr id="41" name="Freeform: Shape 144">
            <a:extLst>
              <a:ext uri="{FF2B5EF4-FFF2-40B4-BE49-F238E27FC236}">
                <a16:creationId xmlns:a16="http://schemas.microsoft.com/office/drawing/2014/main" id="{B782786F-776A-4AAE-A9CB-5124C78D2B65}"/>
              </a:ext>
            </a:extLst>
          </p:cNvPr>
          <p:cNvSpPr/>
          <p:nvPr/>
        </p:nvSpPr>
        <p:spPr>
          <a:xfrm rot="20414219">
            <a:off x="4019289" y="1184589"/>
            <a:ext cx="1727380" cy="1474636"/>
          </a:xfrm>
          <a:custGeom>
            <a:avLst/>
            <a:gdLst>
              <a:gd name="connsiteX0" fmla="*/ 372214 w 2356498"/>
              <a:gd name="connsiteY0" fmla="*/ 0 h 2011704"/>
              <a:gd name="connsiteX1" fmla="*/ 564447 w 2356498"/>
              <a:gd name="connsiteY1" fmla="*/ 9707 h 2011704"/>
              <a:gd name="connsiteX2" fmla="*/ 2340809 w 2356498"/>
              <a:gd name="connsiteY2" fmla="*/ 1194262 h 2011704"/>
              <a:gd name="connsiteX3" fmla="*/ 2356498 w 2356498"/>
              <a:gd name="connsiteY3" fmla="*/ 1226829 h 2011704"/>
              <a:gd name="connsiteX4" fmla="*/ 1711044 w 2356498"/>
              <a:gd name="connsiteY4" fmla="*/ 1551818 h 2011704"/>
              <a:gd name="connsiteX5" fmla="*/ 1678314 w 2356498"/>
              <a:gd name="connsiteY5" fmla="*/ 1549756 h 2011704"/>
              <a:gd name="connsiteX6" fmla="*/ 1664256 w 2356498"/>
              <a:gd name="connsiteY6" fmla="*/ 1520159 h 2011704"/>
              <a:gd name="connsiteX7" fmla="*/ 1616590 w 2356498"/>
              <a:gd name="connsiteY7" fmla="*/ 1335665 h 2011704"/>
              <a:gd name="connsiteX8" fmla="*/ 1491383 w 2356498"/>
              <a:gd name="connsiteY8" fmla="*/ 1276883 h 2011704"/>
              <a:gd name="connsiteX9" fmla="*/ 1342893 w 2356498"/>
              <a:gd name="connsiteY9" fmla="*/ 1330199 h 2011704"/>
              <a:gd name="connsiteX10" fmla="*/ 1275677 w 2356498"/>
              <a:gd name="connsiteY10" fmla="*/ 1472102 h 2011704"/>
              <a:gd name="connsiteX11" fmla="*/ 1400005 w 2356498"/>
              <a:gd name="connsiteY11" fmla="*/ 1654429 h 2011704"/>
              <a:gd name="connsiteX12" fmla="*/ 1414392 w 2356498"/>
              <a:gd name="connsiteY12" fmla="*/ 1683099 h 2011704"/>
              <a:gd name="connsiteX13" fmla="*/ 1396600 w 2356498"/>
              <a:gd name="connsiteY13" fmla="*/ 1709911 h 2011704"/>
              <a:gd name="connsiteX14" fmla="*/ 796921 w 2356498"/>
              <a:gd name="connsiteY14" fmla="*/ 2011704 h 2011704"/>
              <a:gd name="connsiteX15" fmla="*/ 780576 w 2356498"/>
              <a:gd name="connsiteY15" fmla="*/ 1981689 h 2011704"/>
              <a:gd name="connsiteX16" fmla="*/ 440001 w 2356498"/>
              <a:gd name="connsiteY16" fmla="*/ 1754234 h 2011704"/>
              <a:gd name="connsiteX17" fmla="*/ 372214 w 2356498"/>
              <a:gd name="connsiteY17" fmla="*/ 1747422 h 2011704"/>
              <a:gd name="connsiteX18" fmla="*/ 372214 w 2356498"/>
              <a:gd name="connsiteY18" fmla="*/ 1081664 h 2011704"/>
              <a:gd name="connsiteX19" fmla="*/ 325865 w 2356498"/>
              <a:gd name="connsiteY19" fmla="*/ 1001329 h 2011704"/>
              <a:gd name="connsiteX20" fmla="*/ 232620 w 2356498"/>
              <a:gd name="connsiteY20" fmla="*/ 1001019 h 2011704"/>
              <a:gd name="connsiteX21" fmla="*/ 72597 w 2356498"/>
              <a:gd name="connsiteY21" fmla="*/ 1028657 h 2011704"/>
              <a:gd name="connsiteX22" fmla="*/ 5381 w 2356498"/>
              <a:gd name="connsiteY22" fmla="*/ 942237 h 2011704"/>
              <a:gd name="connsiteX23" fmla="*/ 18451 w 2356498"/>
              <a:gd name="connsiteY23" fmla="*/ 833232 h 2011704"/>
              <a:gd name="connsiteX24" fmla="*/ 89621 w 2356498"/>
              <a:gd name="connsiteY24" fmla="*/ 776513 h 2011704"/>
              <a:gd name="connsiteX25" fmla="*/ 229544 w 2356498"/>
              <a:gd name="connsiteY25" fmla="*/ 809720 h 2011704"/>
              <a:gd name="connsiteX26" fmla="*/ 324328 w 2356498"/>
              <a:gd name="connsiteY26" fmla="*/ 812195 h 2011704"/>
              <a:gd name="connsiteX27" fmla="*/ 372214 w 2356498"/>
              <a:gd name="connsiteY27" fmla="*/ 730828 h 20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6498" h="2011704">
                <a:moveTo>
                  <a:pt x="372214" y="0"/>
                </a:moveTo>
                <a:lnTo>
                  <a:pt x="564447" y="9707"/>
                </a:lnTo>
                <a:cubicBezTo>
                  <a:pt x="1332934" y="87751"/>
                  <a:pt x="1988892" y="546440"/>
                  <a:pt x="2340809" y="1194262"/>
                </a:cubicBezTo>
                <a:lnTo>
                  <a:pt x="2356498" y="1226829"/>
                </a:lnTo>
                <a:lnTo>
                  <a:pt x="1711044" y="1551818"/>
                </a:lnTo>
                <a:cubicBezTo>
                  <a:pt x="1695777" y="1559450"/>
                  <a:pt x="1683257" y="1552747"/>
                  <a:pt x="1678314" y="1549756"/>
                </a:cubicBezTo>
                <a:cubicBezTo>
                  <a:pt x="1673482" y="1546353"/>
                  <a:pt x="1662718" y="1537278"/>
                  <a:pt x="1664256" y="1520159"/>
                </a:cubicBezTo>
                <a:cubicBezTo>
                  <a:pt x="1671285" y="1444979"/>
                  <a:pt x="1654152" y="1379494"/>
                  <a:pt x="1616590" y="1335665"/>
                </a:cubicBezTo>
                <a:cubicBezTo>
                  <a:pt x="1586387" y="1300602"/>
                  <a:pt x="1543004" y="1280183"/>
                  <a:pt x="1491383" y="1276883"/>
                </a:cubicBezTo>
                <a:cubicBezTo>
                  <a:pt x="1438226" y="1273480"/>
                  <a:pt x="1384079" y="1292971"/>
                  <a:pt x="1342893" y="1330199"/>
                </a:cubicBezTo>
                <a:cubicBezTo>
                  <a:pt x="1301597" y="1367325"/>
                  <a:pt x="1277215" y="1419095"/>
                  <a:pt x="1275677" y="1472102"/>
                </a:cubicBezTo>
                <a:cubicBezTo>
                  <a:pt x="1272602" y="1570381"/>
                  <a:pt x="1346298" y="1619160"/>
                  <a:pt x="1400005" y="1654429"/>
                </a:cubicBezTo>
                <a:cubicBezTo>
                  <a:pt x="1414063" y="1663608"/>
                  <a:pt x="1414722" y="1677633"/>
                  <a:pt x="1414392" y="1683099"/>
                </a:cubicBezTo>
                <a:cubicBezTo>
                  <a:pt x="1414063" y="1688564"/>
                  <a:pt x="1411647" y="1702280"/>
                  <a:pt x="1396600" y="1709911"/>
                </a:cubicBezTo>
                <a:lnTo>
                  <a:pt x="796921" y="2011704"/>
                </a:lnTo>
                <a:lnTo>
                  <a:pt x="780576" y="1981689"/>
                </a:lnTo>
                <a:cubicBezTo>
                  <a:pt x="702570" y="1866602"/>
                  <a:pt x="581287" y="1783051"/>
                  <a:pt x="440001" y="1754234"/>
                </a:cubicBezTo>
                <a:lnTo>
                  <a:pt x="372214" y="1747422"/>
                </a:lnTo>
                <a:lnTo>
                  <a:pt x="372214" y="1081664"/>
                </a:lnTo>
                <a:cubicBezTo>
                  <a:pt x="372214" y="1048148"/>
                  <a:pt x="354861" y="1018035"/>
                  <a:pt x="325865" y="1001329"/>
                </a:cubicBezTo>
                <a:cubicBezTo>
                  <a:pt x="296760" y="984519"/>
                  <a:pt x="261944" y="984210"/>
                  <a:pt x="232620" y="1001019"/>
                </a:cubicBezTo>
                <a:cubicBezTo>
                  <a:pt x="172103" y="1035051"/>
                  <a:pt x="125425" y="1057326"/>
                  <a:pt x="72597" y="1028657"/>
                </a:cubicBezTo>
                <a:cubicBezTo>
                  <a:pt x="40197" y="1011332"/>
                  <a:pt x="15705" y="979672"/>
                  <a:pt x="5381" y="942237"/>
                </a:cubicBezTo>
                <a:cubicBezTo>
                  <a:pt x="-5053" y="904802"/>
                  <a:pt x="-111" y="864892"/>
                  <a:pt x="18451" y="833232"/>
                </a:cubicBezTo>
                <a:cubicBezTo>
                  <a:pt x="36463" y="802707"/>
                  <a:pt x="60296" y="783525"/>
                  <a:pt x="89621" y="776513"/>
                </a:cubicBezTo>
                <a:cubicBezTo>
                  <a:pt x="129050" y="766819"/>
                  <a:pt x="180121" y="778988"/>
                  <a:pt x="229544" y="809720"/>
                </a:cubicBezTo>
                <a:cubicBezTo>
                  <a:pt x="258869" y="827973"/>
                  <a:pt x="294015" y="828901"/>
                  <a:pt x="324328" y="812195"/>
                </a:cubicBezTo>
                <a:cubicBezTo>
                  <a:pt x="354202" y="795385"/>
                  <a:pt x="372214" y="764963"/>
                  <a:pt x="372214" y="730828"/>
                </a:cubicBezTo>
                <a:close/>
              </a:path>
            </a:pathLst>
          </a:custGeom>
          <a:solidFill>
            <a:schemeClr val="bg1">
              <a:lumMod val="85000"/>
            </a:schemeClr>
          </a:solidFill>
          <a:ln w="38100" cmpd="sng">
            <a:solidFill>
              <a:schemeClr val="bg1">
                <a:lumMod val="85000"/>
              </a:schemeClr>
            </a:solidFill>
            <a:miter lim="400000"/>
          </a:ln>
        </p:spPr>
        <p:txBody>
          <a:bodyPr wrap="square" lIns="38100" tIns="38100" rIns="38100" bIns="38100" anchor="ctr">
            <a:noAutofit/>
          </a:bodyPr>
          <a:lstStyle/>
          <a:p>
            <a:pPr lvl="0">
              <a:defRPr sz="3000">
                <a:solidFill>
                  <a:srgbClr val="FFFFFF"/>
                </a:solidFill>
              </a:defRPr>
            </a:pPr>
            <a:r>
              <a:rPr lang="en-US" altLang="en-US" sz="3200" b="1">
                <a:solidFill>
                  <a:srgbClr val="000000"/>
                </a:solidFill>
                <a:latin typeface="Roboton"/>
                <a:cs typeface="Roboton"/>
              </a:rPr>
              <a:t>1. </a:t>
            </a:r>
            <a:r>
              <a:rPr lang="en-US" altLang="en-US" sz="1200">
                <a:solidFill>
                  <a:srgbClr val="000000"/>
                </a:solidFill>
                <a:latin typeface="Roboton"/>
                <a:cs typeface="Roboton"/>
              </a:rPr>
              <a:t>Right and wrong is based on knowledge and progress.</a:t>
            </a:r>
          </a:p>
        </p:txBody>
      </p:sp>
      <p:sp>
        <p:nvSpPr>
          <p:cNvPr id="42" name="Freeform: Shape 144">
            <a:extLst>
              <a:ext uri="{FF2B5EF4-FFF2-40B4-BE49-F238E27FC236}">
                <a16:creationId xmlns:a16="http://schemas.microsoft.com/office/drawing/2014/main" id="{B782786F-776A-4AAE-A9CB-5124C78D2B65}"/>
              </a:ext>
            </a:extLst>
          </p:cNvPr>
          <p:cNvSpPr/>
          <p:nvPr/>
        </p:nvSpPr>
        <p:spPr>
          <a:xfrm>
            <a:off x="4030582" y="3136260"/>
            <a:ext cx="1727380" cy="1474636"/>
          </a:xfrm>
          <a:custGeom>
            <a:avLst/>
            <a:gdLst>
              <a:gd name="connsiteX0" fmla="*/ 372214 w 2356498"/>
              <a:gd name="connsiteY0" fmla="*/ 0 h 2011704"/>
              <a:gd name="connsiteX1" fmla="*/ 564447 w 2356498"/>
              <a:gd name="connsiteY1" fmla="*/ 9707 h 2011704"/>
              <a:gd name="connsiteX2" fmla="*/ 2340809 w 2356498"/>
              <a:gd name="connsiteY2" fmla="*/ 1194262 h 2011704"/>
              <a:gd name="connsiteX3" fmla="*/ 2356498 w 2356498"/>
              <a:gd name="connsiteY3" fmla="*/ 1226829 h 2011704"/>
              <a:gd name="connsiteX4" fmla="*/ 1711044 w 2356498"/>
              <a:gd name="connsiteY4" fmla="*/ 1551818 h 2011704"/>
              <a:gd name="connsiteX5" fmla="*/ 1678314 w 2356498"/>
              <a:gd name="connsiteY5" fmla="*/ 1549756 h 2011704"/>
              <a:gd name="connsiteX6" fmla="*/ 1664256 w 2356498"/>
              <a:gd name="connsiteY6" fmla="*/ 1520159 h 2011704"/>
              <a:gd name="connsiteX7" fmla="*/ 1616590 w 2356498"/>
              <a:gd name="connsiteY7" fmla="*/ 1335665 h 2011704"/>
              <a:gd name="connsiteX8" fmla="*/ 1491383 w 2356498"/>
              <a:gd name="connsiteY8" fmla="*/ 1276883 h 2011704"/>
              <a:gd name="connsiteX9" fmla="*/ 1342893 w 2356498"/>
              <a:gd name="connsiteY9" fmla="*/ 1330199 h 2011704"/>
              <a:gd name="connsiteX10" fmla="*/ 1275677 w 2356498"/>
              <a:gd name="connsiteY10" fmla="*/ 1472102 h 2011704"/>
              <a:gd name="connsiteX11" fmla="*/ 1400005 w 2356498"/>
              <a:gd name="connsiteY11" fmla="*/ 1654429 h 2011704"/>
              <a:gd name="connsiteX12" fmla="*/ 1414392 w 2356498"/>
              <a:gd name="connsiteY12" fmla="*/ 1683099 h 2011704"/>
              <a:gd name="connsiteX13" fmla="*/ 1396600 w 2356498"/>
              <a:gd name="connsiteY13" fmla="*/ 1709911 h 2011704"/>
              <a:gd name="connsiteX14" fmla="*/ 796921 w 2356498"/>
              <a:gd name="connsiteY14" fmla="*/ 2011704 h 2011704"/>
              <a:gd name="connsiteX15" fmla="*/ 780576 w 2356498"/>
              <a:gd name="connsiteY15" fmla="*/ 1981689 h 2011704"/>
              <a:gd name="connsiteX16" fmla="*/ 440001 w 2356498"/>
              <a:gd name="connsiteY16" fmla="*/ 1754234 h 2011704"/>
              <a:gd name="connsiteX17" fmla="*/ 372214 w 2356498"/>
              <a:gd name="connsiteY17" fmla="*/ 1747422 h 2011704"/>
              <a:gd name="connsiteX18" fmla="*/ 372214 w 2356498"/>
              <a:gd name="connsiteY18" fmla="*/ 1081664 h 2011704"/>
              <a:gd name="connsiteX19" fmla="*/ 325865 w 2356498"/>
              <a:gd name="connsiteY19" fmla="*/ 1001329 h 2011704"/>
              <a:gd name="connsiteX20" fmla="*/ 232620 w 2356498"/>
              <a:gd name="connsiteY20" fmla="*/ 1001019 h 2011704"/>
              <a:gd name="connsiteX21" fmla="*/ 72597 w 2356498"/>
              <a:gd name="connsiteY21" fmla="*/ 1028657 h 2011704"/>
              <a:gd name="connsiteX22" fmla="*/ 5381 w 2356498"/>
              <a:gd name="connsiteY22" fmla="*/ 942237 h 2011704"/>
              <a:gd name="connsiteX23" fmla="*/ 18451 w 2356498"/>
              <a:gd name="connsiteY23" fmla="*/ 833232 h 2011704"/>
              <a:gd name="connsiteX24" fmla="*/ 89621 w 2356498"/>
              <a:gd name="connsiteY24" fmla="*/ 776513 h 2011704"/>
              <a:gd name="connsiteX25" fmla="*/ 229544 w 2356498"/>
              <a:gd name="connsiteY25" fmla="*/ 809720 h 2011704"/>
              <a:gd name="connsiteX26" fmla="*/ 324328 w 2356498"/>
              <a:gd name="connsiteY26" fmla="*/ 812195 h 2011704"/>
              <a:gd name="connsiteX27" fmla="*/ 372214 w 2356498"/>
              <a:gd name="connsiteY27" fmla="*/ 730828 h 20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6498" h="2011704">
                <a:moveTo>
                  <a:pt x="372214" y="0"/>
                </a:moveTo>
                <a:lnTo>
                  <a:pt x="564447" y="9707"/>
                </a:lnTo>
                <a:cubicBezTo>
                  <a:pt x="1332934" y="87751"/>
                  <a:pt x="1988892" y="546440"/>
                  <a:pt x="2340809" y="1194262"/>
                </a:cubicBezTo>
                <a:lnTo>
                  <a:pt x="2356498" y="1226829"/>
                </a:lnTo>
                <a:lnTo>
                  <a:pt x="1711044" y="1551818"/>
                </a:lnTo>
                <a:cubicBezTo>
                  <a:pt x="1695777" y="1559450"/>
                  <a:pt x="1683257" y="1552747"/>
                  <a:pt x="1678314" y="1549756"/>
                </a:cubicBezTo>
                <a:cubicBezTo>
                  <a:pt x="1673482" y="1546353"/>
                  <a:pt x="1662718" y="1537278"/>
                  <a:pt x="1664256" y="1520159"/>
                </a:cubicBezTo>
                <a:cubicBezTo>
                  <a:pt x="1671285" y="1444979"/>
                  <a:pt x="1654152" y="1379494"/>
                  <a:pt x="1616590" y="1335665"/>
                </a:cubicBezTo>
                <a:cubicBezTo>
                  <a:pt x="1586387" y="1300602"/>
                  <a:pt x="1543004" y="1280183"/>
                  <a:pt x="1491383" y="1276883"/>
                </a:cubicBezTo>
                <a:cubicBezTo>
                  <a:pt x="1438226" y="1273480"/>
                  <a:pt x="1384079" y="1292971"/>
                  <a:pt x="1342893" y="1330199"/>
                </a:cubicBezTo>
                <a:cubicBezTo>
                  <a:pt x="1301597" y="1367325"/>
                  <a:pt x="1277215" y="1419095"/>
                  <a:pt x="1275677" y="1472102"/>
                </a:cubicBezTo>
                <a:cubicBezTo>
                  <a:pt x="1272602" y="1570381"/>
                  <a:pt x="1346298" y="1619160"/>
                  <a:pt x="1400005" y="1654429"/>
                </a:cubicBezTo>
                <a:cubicBezTo>
                  <a:pt x="1414063" y="1663608"/>
                  <a:pt x="1414722" y="1677633"/>
                  <a:pt x="1414392" y="1683099"/>
                </a:cubicBezTo>
                <a:cubicBezTo>
                  <a:pt x="1414063" y="1688564"/>
                  <a:pt x="1411647" y="1702280"/>
                  <a:pt x="1396600" y="1709911"/>
                </a:cubicBezTo>
                <a:lnTo>
                  <a:pt x="796921" y="2011704"/>
                </a:lnTo>
                <a:lnTo>
                  <a:pt x="780576" y="1981689"/>
                </a:lnTo>
                <a:cubicBezTo>
                  <a:pt x="702570" y="1866602"/>
                  <a:pt x="581287" y="1783051"/>
                  <a:pt x="440001" y="1754234"/>
                </a:cubicBezTo>
                <a:lnTo>
                  <a:pt x="372214" y="1747422"/>
                </a:lnTo>
                <a:lnTo>
                  <a:pt x="372214" y="1081664"/>
                </a:lnTo>
                <a:cubicBezTo>
                  <a:pt x="372214" y="1048148"/>
                  <a:pt x="354861" y="1018035"/>
                  <a:pt x="325865" y="1001329"/>
                </a:cubicBezTo>
                <a:cubicBezTo>
                  <a:pt x="296760" y="984519"/>
                  <a:pt x="261944" y="984210"/>
                  <a:pt x="232620" y="1001019"/>
                </a:cubicBezTo>
                <a:cubicBezTo>
                  <a:pt x="172103" y="1035051"/>
                  <a:pt x="125425" y="1057326"/>
                  <a:pt x="72597" y="1028657"/>
                </a:cubicBezTo>
                <a:cubicBezTo>
                  <a:pt x="40197" y="1011332"/>
                  <a:pt x="15705" y="979672"/>
                  <a:pt x="5381" y="942237"/>
                </a:cubicBezTo>
                <a:cubicBezTo>
                  <a:pt x="-5053" y="904802"/>
                  <a:pt x="-111" y="864892"/>
                  <a:pt x="18451" y="833232"/>
                </a:cubicBezTo>
                <a:cubicBezTo>
                  <a:pt x="36463" y="802707"/>
                  <a:pt x="60296" y="783525"/>
                  <a:pt x="89621" y="776513"/>
                </a:cubicBezTo>
                <a:cubicBezTo>
                  <a:pt x="129050" y="766819"/>
                  <a:pt x="180121" y="778988"/>
                  <a:pt x="229544" y="809720"/>
                </a:cubicBezTo>
                <a:cubicBezTo>
                  <a:pt x="258869" y="827973"/>
                  <a:pt x="294015" y="828901"/>
                  <a:pt x="324328" y="812195"/>
                </a:cubicBezTo>
                <a:cubicBezTo>
                  <a:pt x="354202" y="795385"/>
                  <a:pt x="372214" y="764963"/>
                  <a:pt x="372214" y="730828"/>
                </a:cubicBezTo>
                <a:close/>
              </a:path>
            </a:pathLst>
          </a:custGeom>
          <a:solidFill>
            <a:schemeClr val="bg1">
              <a:lumMod val="85000"/>
            </a:schemeClr>
          </a:solidFill>
          <a:ln w="38100" cmpd="sng">
            <a:solidFill>
              <a:schemeClr val="bg1">
                <a:lumMod val="85000"/>
              </a:schemeClr>
            </a:solidFill>
            <a:miter lim="400000"/>
          </a:ln>
        </p:spPr>
        <p:txBody>
          <a:bodyPr wrap="square" lIns="38100" tIns="38100" rIns="38100" bIns="38100" anchor="ctr">
            <a:noAutofit/>
          </a:bodyPr>
          <a:lstStyle/>
          <a:p>
            <a:pPr lvl="0">
              <a:defRPr sz="3000">
                <a:solidFill>
                  <a:srgbClr val="FFFFFF"/>
                </a:solidFill>
              </a:defRPr>
            </a:pPr>
            <a:r>
              <a:rPr lang="en-US" altLang="en-US" sz="3200" b="1">
                <a:solidFill>
                  <a:srgbClr val="000000"/>
                </a:solidFill>
                <a:latin typeface="Roboton"/>
                <a:cs typeface="Roboton"/>
              </a:rPr>
              <a:t>3. </a:t>
            </a:r>
            <a:r>
              <a:rPr lang="en-US" altLang="en-US" sz="1200">
                <a:solidFill>
                  <a:srgbClr val="000000"/>
                </a:solidFill>
                <a:latin typeface="Roboton"/>
                <a:cs typeface="Roboton"/>
              </a:rPr>
              <a:t>Right and wrong is determined through rules and commitments.</a:t>
            </a:r>
          </a:p>
        </p:txBody>
      </p:sp>
      <p:sp>
        <p:nvSpPr>
          <p:cNvPr id="43" name="Freeform: Shape 144">
            <a:extLst>
              <a:ext uri="{FF2B5EF4-FFF2-40B4-BE49-F238E27FC236}">
                <a16:creationId xmlns:a16="http://schemas.microsoft.com/office/drawing/2014/main" id="{B782786F-776A-4AAE-A9CB-5124C78D2B65}"/>
              </a:ext>
            </a:extLst>
          </p:cNvPr>
          <p:cNvSpPr/>
          <p:nvPr/>
        </p:nvSpPr>
        <p:spPr>
          <a:xfrm rot="408054">
            <a:off x="7159001" y="2465463"/>
            <a:ext cx="1727380" cy="1474636"/>
          </a:xfrm>
          <a:custGeom>
            <a:avLst/>
            <a:gdLst>
              <a:gd name="connsiteX0" fmla="*/ 372214 w 2356498"/>
              <a:gd name="connsiteY0" fmla="*/ 0 h 2011704"/>
              <a:gd name="connsiteX1" fmla="*/ 564447 w 2356498"/>
              <a:gd name="connsiteY1" fmla="*/ 9707 h 2011704"/>
              <a:gd name="connsiteX2" fmla="*/ 2340809 w 2356498"/>
              <a:gd name="connsiteY2" fmla="*/ 1194262 h 2011704"/>
              <a:gd name="connsiteX3" fmla="*/ 2356498 w 2356498"/>
              <a:gd name="connsiteY3" fmla="*/ 1226829 h 2011704"/>
              <a:gd name="connsiteX4" fmla="*/ 1711044 w 2356498"/>
              <a:gd name="connsiteY4" fmla="*/ 1551818 h 2011704"/>
              <a:gd name="connsiteX5" fmla="*/ 1678314 w 2356498"/>
              <a:gd name="connsiteY5" fmla="*/ 1549756 h 2011704"/>
              <a:gd name="connsiteX6" fmla="*/ 1664256 w 2356498"/>
              <a:gd name="connsiteY6" fmla="*/ 1520159 h 2011704"/>
              <a:gd name="connsiteX7" fmla="*/ 1616590 w 2356498"/>
              <a:gd name="connsiteY7" fmla="*/ 1335665 h 2011704"/>
              <a:gd name="connsiteX8" fmla="*/ 1491383 w 2356498"/>
              <a:gd name="connsiteY8" fmla="*/ 1276883 h 2011704"/>
              <a:gd name="connsiteX9" fmla="*/ 1342893 w 2356498"/>
              <a:gd name="connsiteY9" fmla="*/ 1330199 h 2011704"/>
              <a:gd name="connsiteX10" fmla="*/ 1275677 w 2356498"/>
              <a:gd name="connsiteY10" fmla="*/ 1472102 h 2011704"/>
              <a:gd name="connsiteX11" fmla="*/ 1400005 w 2356498"/>
              <a:gd name="connsiteY11" fmla="*/ 1654429 h 2011704"/>
              <a:gd name="connsiteX12" fmla="*/ 1414392 w 2356498"/>
              <a:gd name="connsiteY12" fmla="*/ 1683099 h 2011704"/>
              <a:gd name="connsiteX13" fmla="*/ 1396600 w 2356498"/>
              <a:gd name="connsiteY13" fmla="*/ 1709911 h 2011704"/>
              <a:gd name="connsiteX14" fmla="*/ 796921 w 2356498"/>
              <a:gd name="connsiteY14" fmla="*/ 2011704 h 2011704"/>
              <a:gd name="connsiteX15" fmla="*/ 780576 w 2356498"/>
              <a:gd name="connsiteY15" fmla="*/ 1981689 h 2011704"/>
              <a:gd name="connsiteX16" fmla="*/ 440001 w 2356498"/>
              <a:gd name="connsiteY16" fmla="*/ 1754234 h 2011704"/>
              <a:gd name="connsiteX17" fmla="*/ 372214 w 2356498"/>
              <a:gd name="connsiteY17" fmla="*/ 1747422 h 2011704"/>
              <a:gd name="connsiteX18" fmla="*/ 372214 w 2356498"/>
              <a:gd name="connsiteY18" fmla="*/ 1081664 h 2011704"/>
              <a:gd name="connsiteX19" fmla="*/ 325865 w 2356498"/>
              <a:gd name="connsiteY19" fmla="*/ 1001329 h 2011704"/>
              <a:gd name="connsiteX20" fmla="*/ 232620 w 2356498"/>
              <a:gd name="connsiteY20" fmla="*/ 1001019 h 2011704"/>
              <a:gd name="connsiteX21" fmla="*/ 72597 w 2356498"/>
              <a:gd name="connsiteY21" fmla="*/ 1028657 h 2011704"/>
              <a:gd name="connsiteX22" fmla="*/ 5381 w 2356498"/>
              <a:gd name="connsiteY22" fmla="*/ 942237 h 2011704"/>
              <a:gd name="connsiteX23" fmla="*/ 18451 w 2356498"/>
              <a:gd name="connsiteY23" fmla="*/ 833232 h 2011704"/>
              <a:gd name="connsiteX24" fmla="*/ 89621 w 2356498"/>
              <a:gd name="connsiteY24" fmla="*/ 776513 h 2011704"/>
              <a:gd name="connsiteX25" fmla="*/ 229544 w 2356498"/>
              <a:gd name="connsiteY25" fmla="*/ 809720 h 2011704"/>
              <a:gd name="connsiteX26" fmla="*/ 324328 w 2356498"/>
              <a:gd name="connsiteY26" fmla="*/ 812195 h 2011704"/>
              <a:gd name="connsiteX27" fmla="*/ 372214 w 2356498"/>
              <a:gd name="connsiteY27" fmla="*/ 730828 h 20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6498" h="2011704">
                <a:moveTo>
                  <a:pt x="372214" y="0"/>
                </a:moveTo>
                <a:lnTo>
                  <a:pt x="564447" y="9707"/>
                </a:lnTo>
                <a:cubicBezTo>
                  <a:pt x="1332934" y="87751"/>
                  <a:pt x="1988892" y="546440"/>
                  <a:pt x="2340809" y="1194262"/>
                </a:cubicBezTo>
                <a:lnTo>
                  <a:pt x="2356498" y="1226829"/>
                </a:lnTo>
                <a:lnTo>
                  <a:pt x="1711044" y="1551818"/>
                </a:lnTo>
                <a:cubicBezTo>
                  <a:pt x="1695777" y="1559450"/>
                  <a:pt x="1683257" y="1552747"/>
                  <a:pt x="1678314" y="1549756"/>
                </a:cubicBezTo>
                <a:cubicBezTo>
                  <a:pt x="1673482" y="1546353"/>
                  <a:pt x="1662718" y="1537278"/>
                  <a:pt x="1664256" y="1520159"/>
                </a:cubicBezTo>
                <a:cubicBezTo>
                  <a:pt x="1671285" y="1444979"/>
                  <a:pt x="1654152" y="1379494"/>
                  <a:pt x="1616590" y="1335665"/>
                </a:cubicBezTo>
                <a:cubicBezTo>
                  <a:pt x="1586387" y="1300602"/>
                  <a:pt x="1543004" y="1280183"/>
                  <a:pt x="1491383" y="1276883"/>
                </a:cubicBezTo>
                <a:cubicBezTo>
                  <a:pt x="1438226" y="1273480"/>
                  <a:pt x="1384079" y="1292971"/>
                  <a:pt x="1342893" y="1330199"/>
                </a:cubicBezTo>
                <a:cubicBezTo>
                  <a:pt x="1301597" y="1367325"/>
                  <a:pt x="1277215" y="1419095"/>
                  <a:pt x="1275677" y="1472102"/>
                </a:cubicBezTo>
                <a:cubicBezTo>
                  <a:pt x="1272602" y="1570381"/>
                  <a:pt x="1346298" y="1619160"/>
                  <a:pt x="1400005" y="1654429"/>
                </a:cubicBezTo>
                <a:cubicBezTo>
                  <a:pt x="1414063" y="1663608"/>
                  <a:pt x="1414722" y="1677633"/>
                  <a:pt x="1414392" y="1683099"/>
                </a:cubicBezTo>
                <a:cubicBezTo>
                  <a:pt x="1414063" y="1688564"/>
                  <a:pt x="1411647" y="1702280"/>
                  <a:pt x="1396600" y="1709911"/>
                </a:cubicBezTo>
                <a:lnTo>
                  <a:pt x="796921" y="2011704"/>
                </a:lnTo>
                <a:lnTo>
                  <a:pt x="780576" y="1981689"/>
                </a:lnTo>
                <a:cubicBezTo>
                  <a:pt x="702570" y="1866602"/>
                  <a:pt x="581287" y="1783051"/>
                  <a:pt x="440001" y="1754234"/>
                </a:cubicBezTo>
                <a:lnTo>
                  <a:pt x="372214" y="1747422"/>
                </a:lnTo>
                <a:lnTo>
                  <a:pt x="372214" y="1081664"/>
                </a:lnTo>
                <a:cubicBezTo>
                  <a:pt x="372214" y="1048148"/>
                  <a:pt x="354861" y="1018035"/>
                  <a:pt x="325865" y="1001329"/>
                </a:cubicBezTo>
                <a:cubicBezTo>
                  <a:pt x="296760" y="984519"/>
                  <a:pt x="261944" y="984210"/>
                  <a:pt x="232620" y="1001019"/>
                </a:cubicBezTo>
                <a:cubicBezTo>
                  <a:pt x="172103" y="1035051"/>
                  <a:pt x="125425" y="1057326"/>
                  <a:pt x="72597" y="1028657"/>
                </a:cubicBezTo>
                <a:cubicBezTo>
                  <a:pt x="40197" y="1011332"/>
                  <a:pt x="15705" y="979672"/>
                  <a:pt x="5381" y="942237"/>
                </a:cubicBezTo>
                <a:cubicBezTo>
                  <a:pt x="-5053" y="904802"/>
                  <a:pt x="-111" y="864892"/>
                  <a:pt x="18451" y="833232"/>
                </a:cubicBezTo>
                <a:cubicBezTo>
                  <a:pt x="36463" y="802707"/>
                  <a:pt x="60296" y="783525"/>
                  <a:pt x="89621" y="776513"/>
                </a:cubicBezTo>
                <a:cubicBezTo>
                  <a:pt x="129050" y="766819"/>
                  <a:pt x="180121" y="778988"/>
                  <a:pt x="229544" y="809720"/>
                </a:cubicBezTo>
                <a:cubicBezTo>
                  <a:pt x="258869" y="827973"/>
                  <a:pt x="294015" y="828901"/>
                  <a:pt x="324328" y="812195"/>
                </a:cubicBezTo>
                <a:cubicBezTo>
                  <a:pt x="354202" y="795385"/>
                  <a:pt x="372214" y="764963"/>
                  <a:pt x="372214" y="730828"/>
                </a:cubicBezTo>
                <a:close/>
              </a:path>
            </a:pathLst>
          </a:custGeom>
          <a:solidFill>
            <a:schemeClr val="bg1">
              <a:lumMod val="85000"/>
            </a:schemeClr>
          </a:solidFill>
          <a:ln w="38100" cmpd="sng">
            <a:solidFill>
              <a:schemeClr val="bg1">
                <a:lumMod val="85000"/>
              </a:schemeClr>
            </a:solidFill>
            <a:miter lim="400000"/>
          </a:ln>
        </p:spPr>
        <p:txBody>
          <a:bodyPr wrap="square" lIns="38100" tIns="38100" rIns="38100" bIns="38100" anchor="ctr">
            <a:noAutofit/>
          </a:bodyPr>
          <a:lstStyle/>
          <a:p>
            <a:pPr lvl="0">
              <a:defRPr sz="3000">
                <a:solidFill>
                  <a:srgbClr val="FFFFFF"/>
                </a:solidFill>
              </a:defRPr>
            </a:pPr>
            <a:r>
              <a:rPr lang="en-US" altLang="en-US" sz="3200" b="1">
                <a:solidFill>
                  <a:srgbClr val="000000"/>
                </a:solidFill>
                <a:latin typeface="Roboton"/>
                <a:cs typeface="Roboton"/>
              </a:rPr>
              <a:t>5. </a:t>
            </a:r>
            <a:r>
              <a:rPr lang="en-US" altLang="en-US" sz="1200">
                <a:solidFill>
                  <a:srgbClr val="000000"/>
                </a:solidFill>
                <a:latin typeface="Roboton"/>
                <a:cs typeface="Roboton"/>
              </a:rPr>
              <a:t>Right and wrong is determined by the consequences of an action</a:t>
            </a:r>
          </a:p>
        </p:txBody>
      </p:sp>
      <p:sp>
        <p:nvSpPr>
          <p:cNvPr id="44" name="Freeform: Shape 144">
            <a:extLst>
              <a:ext uri="{FF2B5EF4-FFF2-40B4-BE49-F238E27FC236}">
                <a16:creationId xmlns:a16="http://schemas.microsoft.com/office/drawing/2014/main" id="{B782786F-776A-4AAE-A9CB-5124C78D2B65}"/>
              </a:ext>
            </a:extLst>
          </p:cNvPr>
          <p:cNvSpPr/>
          <p:nvPr/>
        </p:nvSpPr>
        <p:spPr>
          <a:xfrm rot="21313224">
            <a:off x="5993383" y="1230191"/>
            <a:ext cx="1727380" cy="1474636"/>
          </a:xfrm>
          <a:custGeom>
            <a:avLst/>
            <a:gdLst>
              <a:gd name="connsiteX0" fmla="*/ 372214 w 2356498"/>
              <a:gd name="connsiteY0" fmla="*/ 0 h 2011704"/>
              <a:gd name="connsiteX1" fmla="*/ 564447 w 2356498"/>
              <a:gd name="connsiteY1" fmla="*/ 9707 h 2011704"/>
              <a:gd name="connsiteX2" fmla="*/ 2340809 w 2356498"/>
              <a:gd name="connsiteY2" fmla="*/ 1194262 h 2011704"/>
              <a:gd name="connsiteX3" fmla="*/ 2356498 w 2356498"/>
              <a:gd name="connsiteY3" fmla="*/ 1226829 h 2011704"/>
              <a:gd name="connsiteX4" fmla="*/ 1711044 w 2356498"/>
              <a:gd name="connsiteY4" fmla="*/ 1551818 h 2011704"/>
              <a:gd name="connsiteX5" fmla="*/ 1678314 w 2356498"/>
              <a:gd name="connsiteY5" fmla="*/ 1549756 h 2011704"/>
              <a:gd name="connsiteX6" fmla="*/ 1664256 w 2356498"/>
              <a:gd name="connsiteY6" fmla="*/ 1520159 h 2011704"/>
              <a:gd name="connsiteX7" fmla="*/ 1616590 w 2356498"/>
              <a:gd name="connsiteY7" fmla="*/ 1335665 h 2011704"/>
              <a:gd name="connsiteX8" fmla="*/ 1491383 w 2356498"/>
              <a:gd name="connsiteY8" fmla="*/ 1276883 h 2011704"/>
              <a:gd name="connsiteX9" fmla="*/ 1342893 w 2356498"/>
              <a:gd name="connsiteY9" fmla="*/ 1330199 h 2011704"/>
              <a:gd name="connsiteX10" fmla="*/ 1275677 w 2356498"/>
              <a:gd name="connsiteY10" fmla="*/ 1472102 h 2011704"/>
              <a:gd name="connsiteX11" fmla="*/ 1400005 w 2356498"/>
              <a:gd name="connsiteY11" fmla="*/ 1654429 h 2011704"/>
              <a:gd name="connsiteX12" fmla="*/ 1414392 w 2356498"/>
              <a:gd name="connsiteY12" fmla="*/ 1683099 h 2011704"/>
              <a:gd name="connsiteX13" fmla="*/ 1396600 w 2356498"/>
              <a:gd name="connsiteY13" fmla="*/ 1709911 h 2011704"/>
              <a:gd name="connsiteX14" fmla="*/ 796921 w 2356498"/>
              <a:gd name="connsiteY14" fmla="*/ 2011704 h 2011704"/>
              <a:gd name="connsiteX15" fmla="*/ 780576 w 2356498"/>
              <a:gd name="connsiteY15" fmla="*/ 1981689 h 2011704"/>
              <a:gd name="connsiteX16" fmla="*/ 440001 w 2356498"/>
              <a:gd name="connsiteY16" fmla="*/ 1754234 h 2011704"/>
              <a:gd name="connsiteX17" fmla="*/ 372214 w 2356498"/>
              <a:gd name="connsiteY17" fmla="*/ 1747422 h 2011704"/>
              <a:gd name="connsiteX18" fmla="*/ 372214 w 2356498"/>
              <a:gd name="connsiteY18" fmla="*/ 1081664 h 2011704"/>
              <a:gd name="connsiteX19" fmla="*/ 325865 w 2356498"/>
              <a:gd name="connsiteY19" fmla="*/ 1001329 h 2011704"/>
              <a:gd name="connsiteX20" fmla="*/ 232620 w 2356498"/>
              <a:gd name="connsiteY20" fmla="*/ 1001019 h 2011704"/>
              <a:gd name="connsiteX21" fmla="*/ 72597 w 2356498"/>
              <a:gd name="connsiteY21" fmla="*/ 1028657 h 2011704"/>
              <a:gd name="connsiteX22" fmla="*/ 5381 w 2356498"/>
              <a:gd name="connsiteY22" fmla="*/ 942237 h 2011704"/>
              <a:gd name="connsiteX23" fmla="*/ 18451 w 2356498"/>
              <a:gd name="connsiteY23" fmla="*/ 833232 h 2011704"/>
              <a:gd name="connsiteX24" fmla="*/ 89621 w 2356498"/>
              <a:gd name="connsiteY24" fmla="*/ 776513 h 2011704"/>
              <a:gd name="connsiteX25" fmla="*/ 229544 w 2356498"/>
              <a:gd name="connsiteY25" fmla="*/ 809720 h 2011704"/>
              <a:gd name="connsiteX26" fmla="*/ 324328 w 2356498"/>
              <a:gd name="connsiteY26" fmla="*/ 812195 h 2011704"/>
              <a:gd name="connsiteX27" fmla="*/ 372214 w 2356498"/>
              <a:gd name="connsiteY27" fmla="*/ 730828 h 20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6498" h="2011704">
                <a:moveTo>
                  <a:pt x="372214" y="0"/>
                </a:moveTo>
                <a:lnTo>
                  <a:pt x="564447" y="9707"/>
                </a:lnTo>
                <a:cubicBezTo>
                  <a:pt x="1332934" y="87751"/>
                  <a:pt x="1988892" y="546440"/>
                  <a:pt x="2340809" y="1194262"/>
                </a:cubicBezTo>
                <a:lnTo>
                  <a:pt x="2356498" y="1226829"/>
                </a:lnTo>
                <a:lnTo>
                  <a:pt x="1711044" y="1551818"/>
                </a:lnTo>
                <a:cubicBezTo>
                  <a:pt x="1695777" y="1559450"/>
                  <a:pt x="1683257" y="1552747"/>
                  <a:pt x="1678314" y="1549756"/>
                </a:cubicBezTo>
                <a:cubicBezTo>
                  <a:pt x="1673482" y="1546353"/>
                  <a:pt x="1662718" y="1537278"/>
                  <a:pt x="1664256" y="1520159"/>
                </a:cubicBezTo>
                <a:cubicBezTo>
                  <a:pt x="1671285" y="1444979"/>
                  <a:pt x="1654152" y="1379494"/>
                  <a:pt x="1616590" y="1335665"/>
                </a:cubicBezTo>
                <a:cubicBezTo>
                  <a:pt x="1586387" y="1300602"/>
                  <a:pt x="1543004" y="1280183"/>
                  <a:pt x="1491383" y="1276883"/>
                </a:cubicBezTo>
                <a:cubicBezTo>
                  <a:pt x="1438226" y="1273480"/>
                  <a:pt x="1384079" y="1292971"/>
                  <a:pt x="1342893" y="1330199"/>
                </a:cubicBezTo>
                <a:cubicBezTo>
                  <a:pt x="1301597" y="1367325"/>
                  <a:pt x="1277215" y="1419095"/>
                  <a:pt x="1275677" y="1472102"/>
                </a:cubicBezTo>
                <a:cubicBezTo>
                  <a:pt x="1272602" y="1570381"/>
                  <a:pt x="1346298" y="1619160"/>
                  <a:pt x="1400005" y="1654429"/>
                </a:cubicBezTo>
                <a:cubicBezTo>
                  <a:pt x="1414063" y="1663608"/>
                  <a:pt x="1414722" y="1677633"/>
                  <a:pt x="1414392" y="1683099"/>
                </a:cubicBezTo>
                <a:cubicBezTo>
                  <a:pt x="1414063" y="1688564"/>
                  <a:pt x="1411647" y="1702280"/>
                  <a:pt x="1396600" y="1709911"/>
                </a:cubicBezTo>
                <a:lnTo>
                  <a:pt x="796921" y="2011704"/>
                </a:lnTo>
                <a:lnTo>
                  <a:pt x="780576" y="1981689"/>
                </a:lnTo>
                <a:cubicBezTo>
                  <a:pt x="702570" y="1866602"/>
                  <a:pt x="581287" y="1783051"/>
                  <a:pt x="440001" y="1754234"/>
                </a:cubicBezTo>
                <a:lnTo>
                  <a:pt x="372214" y="1747422"/>
                </a:lnTo>
                <a:lnTo>
                  <a:pt x="372214" y="1081664"/>
                </a:lnTo>
                <a:cubicBezTo>
                  <a:pt x="372214" y="1048148"/>
                  <a:pt x="354861" y="1018035"/>
                  <a:pt x="325865" y="1001329"/>
                </a:cubicBezTo>
                <a:cubicBezTo>
                  <a:pt x="296760" y="984519"/>
                  <a:pt x="261944" y="984210"/>
                  <a:pt x="232620" y="1001019"/>
                </a:cubicBezTo>
                <a:cubicBezTo>
                  <a:pt x="172103" y="1035051"/>
                  <a:pt x="125425" y="1057326"/>
                  <a:pt x="72597" y="1028657"/>
                </a:cubicBezTo>
                <a:cubicBezTo>
                  <a:pt x="40197" y="1011332"/>
                  <a:pt x="15705" y="979672"/>
                  <a:pt x="5381" y="942237"/>
                </a:cubicBezTo>
                <a:cubicBezTo>
                  <a:pt x="-5053" y="904802"/>
                  <a:pt x="-111" y="864892"/>
                  <a:pt x="18451" y="833232"/>
                </a:cubicBezTo>
                <a:cubicBezTo>
                  <a:pt x="36463" y="802707"/>
                  <a:pt x="60296" y="783525"/>
                  <a:pt x="89621" y="776513"/>
                </a:cubicBezTo>
                <a:cubicBezTo>
                  <a:pt x="129050" y="766819"/>
                  <a:pt x="180121" y="778988"/>
                  <a:pt x="229544" y="809720"/>
                </a:cubicBezTo>
                <a:cubicBezTo>
                  <a:pt x="258869" y="827973"/>
                  <a:pt x="294015" y="828901"/>
                  <a:pt x="324328" y="812195"/>
                </a:cubicBezTo>
                <a:cubicBezTo>
                  <a:pt x="354202" y="795385"/>
                  <a:pt x="372214" y="764963"/>
                  <a:pt x="372214" y="730828"/>
                </a:cubicBezTo>
                <a:close/>
              </a:path>
            </a:pathLst>
          </a:custGeom>
          <a:solidFill>
            <a:schemeClr val="bg1">
              <a:lumMod val="85000"/>
            </a:schemeClr>
          </a:solidFill>
          <a:ln w="38100" cmpd="sng">
            <a:solidFill>
              <a:schemeClr val="bg1">
                <a:lumMod val="85000"/>
              </a:schemeClr>
            </a:solidFill>
            <a:miter lim="400000"/>
          </a:ln>
        </p:spPr>
        <p:txBody>
          <a:bodyPr wrap="square" lIns="38100" tIns="38100" rIns="38100" bIns="38100" anchor="ctr">
            <a:noAutofit/>
          </a:bodyPr>
          <a:lstStyle/>
          <a:p>
            <a:pPr lvl="0">
              <a:defRPr sz="3000">
                <a:solidFill>
                  <a:srgbClr val="FFFFFF"/>
                </a:solidFill>
              </a:defRPr>
            </a:pPr>
            <a:r>
              <a:rPr lang="en-US" altLang="en-US" sz="3100" b="1">
                <a:solidFill>
                  <a:srgbClr val="000000"/>
                </a:solidFill>
                <a:latin typeface="Roboton"/>
                <a:cs typeface="Roboton"/>
              </a:rPr>
              <a:t>2. </a:t>
            </a:r>
            <a:r>
              <a:rPr lang="en-US" altLang="en-US" sz="1200">
                <a:solidFill>
                  <a:srgbClr val="000000"/>
                </a:solidFill>
                <a:latin typeface="Roboton"/>
                <a:cs typeface="Roboton"/>
              </a:rPr>
              <a:t>Some rights and wrongs are determined by universally applicable values.</a:t>
            </a:r>
          </a:p>
        </p:txBody>
      </p:sp>
      <p:sp>
        <p:nvSpPr>
          <p:cNvPr id="45" name="Freeform: Shape 152">
            <a:extLst>
              <a:ext uri="{FF2B5EF4-FFF2-40B4-BE49-F238E27FC236}">
                <a16:creationId xmlns:a16="http://schemas.microsoft.com/office/drawing/2014/main" id="{E9F767C8-259F-4A38-826A-8925BF656992}"/>
              </a:ext>
            </a:extLst>
          </p:cNvPr>
          <p:cNvSpPr/>
          <p:nvPr/>
        </p:nvSpPr>
        <p:spPr>
          <a:xfrm>
            <a:off x="618289" y="2135206"/>
            <a:ext cx="1317517" cy="1515637"/>
          </a:xfrm>
          <a:custGeom>
            <a:avLst/>
            <a:gdLst>
              <a:gd name="connsiteX0" fmla="*/ 267357 w 1797361"/>
              <a:gd name="connsiteY0" fmla="*/ 0 h 2067637"/>
              <a:gd name="connsiteX1" fmla="*/ 912260 w 1797361"/>
              <a:gd name="connsiteY1" fmla="*/ 352608 h 2067637"/>
              <a:gd name="connsiteX2" fmla="*/ 929009 w 1797361"/>
              <a:gd name="connsiteY2" fmla="*/ 380659 h 2067637"/>
              <a:gd name="connsiteX3" fmla="*/ 912568 w 1797361"/>
              <a:gd name="connsiteY3" fmla="*/ 408998 h 2067637"/>
              <a:gd name="connsiteX4" fmla="*/ 786691 w 1797361"/>
              <a:gd name="connsiteY4" fmla="*/ 552703 h 2067637"/>
              <a:gd name="connsiteX5" fmla="*/ 808989 w 1797361"/>
              <a:gd name="connsiteY5" fmla="*/ 688844 h 2067637"/>
              <a:gd name="connsiteX6" fmla="*/ 937024 w 1797361"/>
              <a:gd name="connsiteY6" fmla="*/ 780754 h 2067637"/>
              <a:gd name="connsiteX7" fmla="*/ 1092496 w 1797361"/>
              <a:gd name="connsiteY7" fmla="*/ 755479 h 2067637"/>
              <a:gd name="connsiteX8" fmla="*/ 1173160 w 1797361"/>
              <a:gd name="connsiteY8" fmla="*/ 549926 h 2067637"/>
              <a:gd name="connsiteX9" fmla="*/ 1188779 w 1797361"/>
              <a:gd name="connsiteY9" fmla="*/ 521971 h 2067637"/>
              <a:gd name="connsiteX10" fmla="*/ 1220839 w 1797361"/>
              <a:gd name="connsiteY10" fmla="*/ 521300 h 2067637"/>
              <a:gd name="connsiteX11" fmla="*/ 1797361 w 1797361"/>
              <a:gd name="connsiteY11" fmla="*/ 836659 h 2067637"/>
              <a:gd name="connsiteX12" fmla="*/ 1785964 w 1797361"/>
              <a:gd name="connsiteY12" fmla="*/ 857587 h 2067637"/>
              <a:gd name="connsiteX13" fmla="*/ 1743324 w 1797361"/>
              <a:gd name="connsiteY13" fmla="*/ 1068099 h 2067637"/>
              <a:gd name="connsiteX14" fmla="*/ 1785964 w 1797361"/>
              <a:gd name="connsiteY14" fmla="*/ 1278611 h 2067637"/>
              <a:gd name="connsiteX15" fmla="*/ 1789042 w 1797361"/>
              <a:gd name="connsiteY15" fmla="*/ 1284263 h 2067637"/>
              <a:gd name="connsiteX16" fmla="*/ 1202445 w 1797361"/>
              <a:gd name="connsiteY16" fmla="*/ 1579506 h 2067637"/>
              <a:gd name="connsiteX17" fmla="*/ 1151478 w 1797361"/>
              <a:gd name="connsiteY17" fmla="*/ 1657151 h 2067637"/>
              <a:gd name="connsiteX18" fmla="*/ 1192992 w 1797361"/>
              <a:gd name="connsiteY18" fmla="*/ 1740348 h 2067637"/>
              <a:gd name="connsiteX19" fmla="*/ 1289892 w 1797361"/>
              <a:gd name="connsiteY19" fmla="*/ 1870075 h 2067637"/>
              <a:gd name="connsiteX20" fmla="*/ 1242829 w 1797361"/>
              <a:gd name="connsiteY20" fmla="*/ 1968974 h 2067637"/>
              <a:gd name="connsiteX21" fmla="*/ 1139250 w 1797361"/>
              <a:gd name="connsiteY21" fmla="*/ 2006504 h 2067637"/>
              <a:gd name="connsiteX22" fmla="*/ 1056428 w 1797361"/>
              <a:gd name="connsiteY22" fmla="*/ 1968687 h 2067637"/>
              <a:gd name="connsiteX23" fmla="*/ 1023135 w 1797361"/>
              <a:gd name="connsiteY23" fmla="*/ 1829194 h 2067637"/>
              <a:gd name="connsiteX24" fmla="*/ 982546 w 1797361"/>
              <a:gd name="connsiteY24" fmla="*/ 1743987 h 2067637"/>
              <a:gd name="connsiteX25" fmla="*/ 888112 w 1797361"/>
              <a:gd name="connsiteY25" fmla="*/ 1737572 h 2067637"/>
              <a:gd name="connsiteX26" fmla="*/ 232563 w 1797361"/>
              <a:gd name="connsiteY26" fmla="*/ 2067637 h 2067637"/>
              <a:gd name="connsiteX27" fmla="*/ 225990 w 1797361"/>
              <a:gd name="connsiteY27" fmla="*/ 2053993 h 2067637"/>
              <a:gd name="connsiteX28" fmla="*/ 143713 w 1797361"/>
              <a:gd name="connsiteY28" fmla="*/ 1859623 h 2067637"/>
              <a:gd name="connsiteX29" fmla="*/ 127229 w 1797361"/>
              <a:gd name="connsiteY29" fmla="*/ 1814587 h 2067637"/>
              <a:gd name="connsiteX30" fmla="*/ 72805 w 1797361"/>
              <a:gd name="connsiteY30" fmla="*/ 1631236 h 2067637"/>
              <a:gd name="connsiteX31" fmla="*/ 56915 w 1797361"/>
              <a:gd name="connsiteY31" fmla="*/ 1569439 h 2067637"/>
              <a:gd name="connsiteX32" fmla="*/ 24950 w 1797361"/>
              <a:gd name="connsiteY32" fmla="*/ 1387930 h 2067637"/>
              <a:gd name="connsiteX33" fmla="*/ 13706 w 1797361"/>
              <a:gd name="connsiteY33" fmla="*/ 1314258 h 2067637"/>
              <a:gd name="connsiteX34" fmla="*/ 10680 w 1797361"/>
              <a:gd name="connsiteY34" fmla="*/ 1279791 h 2067637"/>
              <a:gd name="connsiteX35" fmla="*/ 0 w 1797361"/>
              <a:gd name="connsiteY35" fmla="*/ 1068279 h 2067637"/>
              <a:gd name="connsiteX36" fmla="*/ 56 w 1797361"/>
              <a:gd name="connsiteY36" fmla="*/ 1066483 h 2067637"/>
              <a:gd name="connsiteX37" fmla="*/ 10355 w 1797361"/>
              <a:gd name="connsiteY37" fmla="*/ 862515 h 2067637"/>
              <a:gd name="connsiteX38" fmla="*/ 14998 w 1797361"/>
              <a:gd name="connsiteY38" fmla="*/ 813156 h 2067637"/>
              <a:gd name="connsiteX39" fmla="*/ 43046 w 1797361"/>
              <a:gd name="connsiteY39" fmla="*/ 629373 h 2067637"/>
              <a:gd name="connsiteX40" fmla="*/ 57476 w 1797361"/>
              <a:gd name="connsiteY40" fmla="*/ 564253 h 2067637"/>
              <a:gd name="connsiteX41" fmla="*/ 88466 w 1797361"/>
              <a:gd name="connsiteY41" fmla="*/ 443729 h 2067637"/>
              <a:gd name="connsiteX42" fmla="*/ 107798 w 1797361"/>
              <a:gd name="connsiteY42" fmla="*/ 376405 h 2067637"/>
              <a:gd name="connsiteX43" fmla="*/ 130737 w 1797361"/>
              <a:gd name="connsiteY43" fmla="*/ 311702 h 2067637"/>
              <a:gd name="connsiteX44" fmla="*/ 157234 w 1797361"/>
              <a:gd name="connsiteY44" fmla="*/ 239308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97361" h="2067637">
                <a:moveTo>
                  <a:pt x="267357" y="0"/>
                </a:moveTo>
                <a:lnTo>
                  <a:pt x="912260" y="352608"/>
                </a:lnTo>
                <a:cubicBezTo>
                  <a:pt x="927262" y="360841"/>
                  <a:pt x="929009" y="374819"/>
                  <a:pt x="929009" y="380659"/>
                </a:cubicBezTo>
                <a:cubicBezTo>
                  <a:pt x="929009" y="386404"/>
                  <a:pt x="927571" y="400765"/>
                  <a:pt x="912568" y="408998"/>
                </a:cubicBezTo>
                <a:cubicBezTo>
                  <a:pt x="846290" y="446145"/>
                  <a:pt x="801693" y="496983"/>
                  <a:pt x="786691" y="552703"/>
                </a:cubicBezTo>
                <a:cubicBezTo>
                  <a:pt x="774771" y="597413"/>
                  <a:pt x="782375" y="644325"/>
                  <a:pt x="808989" y="688844"/>
                </a:cubicBezTo>
                <a:cubicBezTo>
                  <a:pt x="836220" y="734512"/>
                  <a:pt x="882871" y="768020"/>
                  <a:pt x="937024" y="780754"/>
                </a:cubicBezTo>
                <a:cubicBezTo>
                  <a:pt x="991074" y="793296"/>
                  <a:pt x="1047899" y="784105"/>
                  <a:pt x="1092496" y="755479"/>
                </a:cubicBezTo>
                <a:cubicBezTo>
                  <a:pt x="1175626" y="702248"/>
                  <a:pt x="1174393" y="614168"/>
                  <a:pt x="1173160" y="549926"/>
                </a:cubicBezTo>
                <a:cubicBezTo>
                  <a:pt x="1172851" y="533172"/>
                  <a:pt x="1184155" y="524651"/>
                  <a:pt x="1188779" y="521971"/>
                </a:cubicBezTo>
                <a:cubicBezTo>
                  <a:pt x="1193300" y="519194"/>
                  <a:pt x="1206145" y="513450"/>
                  <a:pt x="1220839" y="521300"/>
                </a:cubicBezTo>
                <a:lnTo>
                  <a:pt x="1797361" y="836659"/>
                </a:lnTo>
                <a:lnTo>
                  <a:pt x="1785964" y="857587"/>
                </a:lnTo>
                <a:cubicBezTo>
                  <a:pt x="1758507" y="922290"/>
                  <a:pt x="1743324" y="993427"/>
                  <a:pt x="1743324" y="1068099"/>
                </a:cubicBezTo>
                <a:cubicBezTo>
                  <a:pt x="1743324" y="1142771"/>
                  <a:pt x="1758507" y="1213908"/>
                  <a:pt x="1785964" y="1278611"/>
                </a:cubicBezTo>
                <a:lnTo>
                  <a:pt x="1789042" y="1284263"/>
                </a:lnTo>
                <a:lnTo>
                  <a:pt x="1202445" y="1579506"/>
                </a:lnTo>
                <a:cubicBezTo>
                  <a:pt x="1172543" y="1594729"/>
                  <a:pt x="1153328" y="1623642"/>
                  <a:pt x="1151478" y="1657151"/>
                </a:cubicBezTo>
                <a:cubicBezTo>
                  <a:pt x="1149320" y="1690660"/>
                  <a:pt x="1164939" y="1721775"/>
                  <a:pt x="1192992" y="1740348"/>
                </a:cubicBezTo>
                <a:cubicBezTo>
                  <a:pt x="1250741" y="1778357"/>
                  <a:pt x="1291741" y="1810047"/>
                  <a:pt x="1289892" y="1870075"/>
                </a:cubicBezTo>
                <a:cubicBezTo>
                  <a:pt x="1288967" y="1906839"/>
                  <a:pt x="1271498" y="1942837"/>
                  <a:pt x="1242829" y="1968974"/>
                </a:cubicBezTo>
                <a:cubicBezTo>
                  <a:pt x="1213749" y="1995206"/>
                  <a:pt x="1176242" y="2008897"/>
                  <a:pt x="1139250" y="2006504"/>
                </a:cubicBezTo>
                <a:cubicBezTo>
                  <a:pt x="1103799" y="2004014"/>
                  <a:pt x="1075952" y="1991568"/>
                  <a:pt x="1056428" y="1968687"/>
                </a:cubicBezTo>
                <a:cubicBezTo>
                  <a:pt x="1030122" y="1938241"/>
                  <a:pt x="1017997" y="1887117"/>
                  <a:pt x="1023135" y="1829194"/>
                </a:cubicBezTo>
                <a:cubicBezTo>
                  <a:pt x="1026217" y="1795111"/>
                  <a:pt x="1010906" y="1763134"/>
                  <a:pt x="982546" y="1743987"/>
                </a:cubicBezTo>
                <a:cubicBezTo>
                  <a:pt x="954082" y="1724743"/>
                  <a:pt x="918939" y="1722349"/>
                  <a:pt x="888112" y="1737572"/>
                </a:cubicBezTo>
                <a:lnTo>
                  <a:pt x="232563" y="2067637"/>
                </a:lnTo>
                <a:lnTo>
                  <a:pt x="225990" y="2053993"/>
                </a:lnTo>
                <a:lnTo>
                  <a:pt x="143713" y="1859623"/>
                </a:lnTo>
                <a:lnTo>
                  <a:pt x="127229" y="1814587"/>
                </a:lnTo>
                <a:lnTo>
                  <a:pt x="72805" y="1631236"/>
                </a:lnTo>
                <a:lnTo>
                  <a:pt x="56915" y="1569439"/>
                </a:lnTo>
                <a:lnTo>
                  <a:pt x="24950" y="1387930"/>
                </a:lnTo>
                <a:lnTo>
                  <a:pt x="13706" y="1314258"/>
                </a:lnTo>
                <a:lnTo>
                  <a:pt x="10680" y="1279791"/>
                </a:lnTo>
                <a:lnTo>
                  <a:pt x="0" y="1068279"/>
                </a:lnTo>
                <a:lnTo>
                  <a:pt x="56" y="1066483"/>
                </a:lnTo>
                <a:lnTo>
                  <a:pt x="10355" y="862515"/>
                </a:lnTo>
                <a:lnTo>
                  <a:pt x="14998" y="813156"/>
                </a:lnTo>
                <a:lnTo>
                  <a:pt x="43046" y="629373"/>
                </a:lnTo>
                <a:lnTo>
                  <a:pt x="57476" y="564253"/>
                </a:lnTo>
                <a:lnTo>
                  <a:pt x="88466" y="443729"/>
                </a:lnTo>
                <a:lnTo>
                  <a:pt x="107798" y="376405"/>
                </a:lnTo>
                <a:lnTo>
                  <a:pt x="130737" y="311702"/>
                </a:lnTo>
                <a:lnTo>
                  <a:pt x="157234" y="239308"/>
                </a:lnTo>
                <a:close/>
              </a:path>
            </a:pathLst>
          </a:custGeom>
          <a:solidFill>
            <a:schemeClr val="accent5"/>
          </a:solidFill>
          <a:ln w="38100" cmpd="sng">
            <a:solidFill>
              <a:schemeClr val="accent5"/>
            </a:solidFill>
            <a:miter lim="400000"/>
          </a:ln>
        </p:spPr>
        <p:txBody>
          <a:bodyPr wrap="square" lIns="38100" tIns="38100" rIns="38100" bIns="38100" anchor="ctr">
            <a:noAutofit/>
          </a:bodyPr>
          <a:lstStyle/>
          <a:p>
            <a:pPr>
              <a:defRPr sz="3000">
                <a:solidFill>
                  <a:srgbClr val="FFFFFF"/>
                </a:solidFill>
              </a:defRPr>
            </a:pPr>
            <a:r>
              <a:rPr lang="de-DE" sz="1200">
                <a:latin typeface="Robto"/>
                <a:cs typeface="Robto"/>
              </a:rPr>
              <a:t>1. Pragmatic ethics</a:t>
            </a:r>
            <a:endParaRPr sz="1200">
              <a:latin typeface="Robto"/>
              <a:cs typeface="Robto"/>
            </a:endParaRPr>
          </a:p>
        </p:txBody>
      </p:sp>
      <p:sp>
        <p:nvSpPr>
          <p:cNvPr id="47" name="Freeform: Shape 150">
            <a:extLst>
              <a:ext uri="{FF2B5EF4-FFF2-40B4-BE49-F238E27FC236}">
                <a16:creationId xmlns:a16="http://schemas.microsoft.com/office/drawing/2014/main" id="{50734D12-CA94-47A2-8206-5A9223ECA28B}"/>
              </a:ext>
            </a:extLst>
          </p:cNvPr>
          <p:cNvSpPr/>
          <p:nvPr/>
        </p:nvSpPr>
        <p:spPr>
          <a:xfrm>
            <a:off x="800781" y="3113472"/>
            <a:ext cx="1735283" cy="1467903"/>
          </a:xfrm>
          <a:custGeom>
            <a:avLst/>
            <a:gdLst>
              <a:gd name="connsiteX0" fmla="*/ 1550217 w 2367279"/>
              <a:gd name="connsiteY0" fmla="*/ 0 h 2002519"/>
              <a:gd name="connsiteX1" fmla="*/ 1561045 w 2367279"/>
              <a:gd name="connsiteY1" fmla="*/ 19882 h 2002519"/>
              <a:gd name="connsiteX2" fmla="*/ 1901619 w 2367279"/>
              <a:gd name="connsiteY2" fmla="*/ 247338 h 2002519"/>
              <a:gd name="connsiteX3" fmla="*/ 1995066 w 2367279"/>
              <a:gd name="connsiteY3" fmla="*/ 256727 h 2002519"/>
              <a:gd name="connsiteX4" fmla="*/ 1995066 w 2367279"/>
              <a:gd name="connsiteY4" fmla="*/ 919836 h 2002519"/>
              <a:gd name="connsiteX5" fmla="*/ 2041414 w 2367279"/>
              <a:gd name="connsiteY5" fmla="*/ 1000264 h 2002519"/>
              <a:gd name="connsiteX6" fmla="*/ 2134660 w 2367279"/>
              <a:gd name="connsiteY6" fmla="*/ 1000573 h 2002519"/>
              <a:gd name="connsiteX7" fmla="*/ 2294682 w 2367279"/>
              <a:gd name="connsiteY7" fmla="*/ 972836 h 2002519"/>
              <a:gd name="connsiteX8" fmla="*/ 2361898 w 2367279"/>
              <a:gd name="connsiteY8" fmla="*/ 1059347 h 2002519"/>
              <a:gd name="connsiteX9" fmla="*/ 2348829 w 2367279"/>
              <a:gd name="connsiteY9" fmla="*/ 1168337 h 2002519"/>
              <a:gd name="connsiteX10" fmla="*/ 2277659 w 2367279"/>
              <a:gd name="connsiteY10" fmla="*/ 1225049 h 2002519"/>
              <a:gd name="connsiteX11" fmla="*/ 2137735 w 2367279"/>
              <a:gd name="connsiteY11" fmla="*/ 1191847 h 2002519"/>
              <a:gd name="connsiteX12" fmla="*/ 2042952 w 2367279"/>
              <a:gd name="connsiteY12" fmla="*/ 1189372 h 2002519"/>
              <a:gd name="connsiteX13" fmla="*/ 1994736 w 2367279"/>
              <a:gd name="connsiteY13" fmla="*/ 1270419 h 2002519"/>
              <a:gd name="connsiteX14" fmla="*/ 1994736 w 2367279"/>
              <a:gd name="connsiteY14" fmla="*/ 2002519 h 2002519"/>
              <a:gd name="connsiteX15" fmla="*/ 1814712 w 2367279"/>
              <a:gd name="connsiteY15" fmla="*/ 1993429 h 2002519"/>
              <a:gd name="connsiteX16" fmla="*/ 1705046 w 2367279"/>
              <a:gd name="connsiteY16" fmla="*/ 1980512 h 2002519"/>
              <a:gd name="connsiteX17" fmla="*/ 1646915 w 2367279"/>
              <a:gd name="connsiteY17" fmla="*/ 1971640 h 2002519"/>
              <a:gd name="connsiteX18" fmla="*/ 1520890 w 2367279"/>
              <a:gd name="connsiteY18" fmla="*/ 1947860 h 2002519"/>
              <a:gd name="connsiteX19" fmla="*/ 0 w 2367279"/>
              <a:gd name="connsiteY19" fmla="*/ 779809 h 2002519"/>
              <a:gd name="connsiteX20" fmla="*/ 656236 w 2367279"/>
              <a:gd name="connsiteY20" fmla="*/ 449437 h 2002519"/>
              <a:gd name="connsiteX21" fmla="*/ 688965 w 2367279"/>
              <a:gd name="connsiteY21" fmla="*/ 451499 h 2002519"/>
              <a:gd name="connsiteX22" fmla="*/ 703023 w 2367279"/>
              <a:gd name="connsiteY22" fmla="*/ 481092 h 2002519"/>
              <a:gd name="connsiteX23" fmla="*/ 750690 w 2367279"/>
              <a:gd name="connsiteY23" fmla="*/ 665870 h 2002519"/>
              <a:gd name="connsiteX24" fmla="*/ 875896 w 2367279"/>
              <a:gd name="connsiteY24" fmla="*/ 724644 h 2002519"/>
              <a:gd name="connsiteX25" fmla="*/ 1024386 w 2367279"/>
              <a:gd name="connsiteY25" fmla="*/ 671438 h 2002519"/>
              <a:gd name="connsiteX26" fmla="*/ 1091602 w 2367279"/>
              <a:gd name="connsiteY26" fmla="*/ 529452 h 2002519"/>
              <a:gd name="connsiteX27" fmla="*/ 967275 w 2367279"/>
              <a:gd name="connsiteY27" fmla="*/ 347046 h 2002519"/>
              <a:gd name="connsiteX28" fmla="*/ 952887 w 2367279"/>
              <a:gd name="connsiteY28" fmla="*/ 318484 h 2002519"/>
              <a:gd name="connsiteX29" fmla="*/ 970679 w 2367279"/>
              <a:gd name="connsiteY29" fmla="*/ 291675 h 200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7279" h="2002519">
                <a:moveTo>
                  <a:pt x="1550217" y="0"/>
                </a:moveTo>
                <a:lnTo>
                  <a:pt x="1561045" y="19882"/>
                </a:lnTo>
                <a:cubicBezTo>
                  <a:pt x="1639051" y="134970"/>
                  <a:pt x="1760333" y="218521"/>
                  <a:pt x="1901619" y="247338"/>
                </a:cubicBezTo>
                <a:lnTo>
                  <a:pt x="1995066" y="256727"/>
                </a:lnTo>
                <a:lnTo>
                  <a:pt x="1995066" y="919836"/>
                </a:lnTo>
                <a:cubicBezTo>
                  <a:pt x="1995066" y="953348"/>
                  <a:pt x="2012419" y="983560"/>
                  <a:pt x="2041414" y="1000264"/>
                </a:cubicBezTo>
                <a:cubicBezTo>
                  <a:pt x="2070519" y="1016968"/>
                  <a:pt x="2105335" y="1017277"/>
                  <a:pt x="2134660" y="1000573"/>
                </a:cubicBezTo>
                <a:cubicBezTo>
                  <a:pt x="2195176" y="966443"/>
                  <a:pt x="2241854" y="944274"/>
                  <a:pt x="2294682" y="972836"/>
                </a:cubicBezTo>
                <a:cubicBezTo>
                  <a:pt x="2327082" y="990262"/>
                  <a:pt x="2351574" y="1021917"/>
                  <a:pt x="2361898" y="1059347"/>
                </a:cubicBezTo>
                <a:cubicBezTo>
                  <a:pt x="2372332" y="1096777"/>
                  <a:pt x="2367390" y="1136682"/>
                  <a:pt x="2348829" y="1168337"/>
                </a:cubicBezTo>
                <a:cubicBezTo>
                  <a:pt x="2330817" y="1198858"/>
                  <a:pt x="2306983" y="1218037"/>
                  <a:pt x="2277659" y="1225049"/>
                </a:cubicBezTo>
                <a:cubicBezTo>
                  <a:pt x="2238230" y="1234742"/>
                  <a:pt x="2187159" y="1222574"/>
                  <a:pt x="2137735" y="1191847"/>
                </a:cubicBezTo>
                <a:cubicBezTo>
                  <a:pt x="2108410" y="1173493"/>
                  <a:pt x="2072935" y="1172668"/>
                  <a:pt x="2042952" y="1189372"/>
                </a:cubicBezTo>
                <a:cubicBezTo>
                  <a:pt x="2013078" y="1205767"/>
                  <a:pt x="1995066" y="1236288"/>
                  <a:pt x="1994736" y="1270419"/>
                </a:cubicBezTo>
                <a:lnTo>
                  <a:pt x="1994736" y="2002519"/>
                </a:lnTo>
                <a:lnTo>
                  <a:pt x="1814712" y="1993429"/>
                </a:lnTo>
                <a:lnTo>
                  <a:pt x="1705046" y="1980512"/>
                </a:lnTo>
                <a:lnTo>
                  <a:pt x="1646915" y="1971640"/>
                </a:lnTo>
                <a:lnTo>
                  <a:pt x="1520890" y="1947860"/>
                </a:lnTo>
                <a:cubicBezTo>
                  <a:pt x="859147" y="1799153"/>
                  <a:pt x="306351" y="1363916"/>
                  <a:pt x="0" y="779809"/>
                </a:cubicBezTo>
                <a:lnTo>
                  <a:pt x="656236" y="449437"/>
                </a:lnTo>
                <a:cubicBezTo>
                  <a:pt x="671502" y="441807"/>
                  <a:pt x="684352" y="448199"/>
                  <a:pt x="688965" y="451499"/>
                </a:cubicBezTo>
                <a:cubicBezTo>
                  <a:pt x="693798" y="454902"/>
                  <a:pt x="704561" y="463976"/>
                  <a:pt x="703023" y="481092"/>
                </a:cubicBezTo>
                <a:cubicBezTo>
                  <a:pt x="695994" y="556571"/>
                  <a:pt x="713128" y="622047"/>
                  <a:pt x="750690" y="665870"/>
                </a:cubicBezTo>
                <a:cubicBezTo>
                  <a:pt x="780893" y="700928"/>
                  <a:pt x="824276" y="721345"/>
                  <a:pt x="875896" y="724644"/>
                </a:cubicBezTo>
                <a:cubicBezTo>
                  <a:pt x="929054" y="728047"/>
                  <a:pt x="983200" y="708559"/>
                  <a:pt x="1024386" y="671438"/>
                </a:cubicBezTo>
                <a:cubicBezTo>
                  <a:pt x="1065683" y="634214"/>
                  <a:pt x="1090065" y="582452"/>
                  <a:pt x="1091602" y="529452"/>
                </a:cubicBezTo>
                <a:cubicBezTo>
                  <a:pt x="1094678" y="431083"/>
                  <a:pt x="1020982" y="382723"/>
                  <a:pt x="967275" y="347046"/>
                </a:cubicBezTo>
                <a:cubicBezTo>
                  <a:pt x="953216" y="337972"/>
                  <a:pt x="952557" y="323949"/>
                  <a:pt x="952887" y="318484"/>
                </a:cubicBezTo>
                <a:cubicBezTo>
                  <a:pt x="953216" y="313019"/>
                  <a:pt x="955633" y="299305"/>
                  <a:pt x="970679" y="291675"/>
                </a:cubicBezTo>
                <a:close/>
              </a:path>
            </a:pathLst>
          </a:custGeom>
          <a:solidFill>
            <a:schemeClr val="accent4"/>
          </a:solidFill>
          <a:ln w="38100" cmpd="sng">
            <a:solidFill>
              <a:schemeClr val="accent4"/>
            </a:solidFill>
            <a:miter lim="400000"/>
          </a:ln>
        </p:spPr>
        <p:txBody>
          <a:bodyPr wrap="square" lIns="38100" tIns="38100" rIns="38100" bIns="38100" anchor="ctr">
            <a:noAutofit/>
          </a:bodyPr>
          <a:lstStyle/>
          <a:p>
            <a:pPr>
              <a:defRPr sz="3000">
                <a:solidFill>
                  <a:srgbClr val="FFFFFF"/>
                </a:solidFill>
              </a:defRPr>
            </a:pPr>
            <a:r>
              <a:rPr lang="de-DE" sz="1200">
                <a:latin typeface="Roboton"/>
                <a:cs typeface="Roboton"/>
              </a:rPr>
              <a:t>   2. Moral absolutism</a:t>
            </a:r>
            <a:endParaRPr sz="1200">
              <a:latin typeface="Roboton"/>
              <a:cs typeface="Roboton"/>
            </a:endParaRPr>
          </a:p>
        </p:txBody>
      </p:sp>
      <p:sp>
        <p:nvSpPr>
          <p:cNvPr id="48" name="Freeform: Shape 144">
            <a:extLst>
              <a:ext uri="{FF2B5EF4-FFF2-40B4-BE49-F238E27FC236}">
                <a16:creationId xmlns:a16="http://schemas.microsoft.com/office/drawing/2014/main" id="{B782786F-776A-4AAE-A9CB-5124C78D2B65}"/>
              </a:ext>
            </a:extLst>
          </p:cNvPr>
          <p:cNvSpPr/>
          <p:nvPr/>
        </p:nvSpPr>
        <p:spPr>
          <a:xfrm>
            <a:off x="2057642" y="1254816"/>
            <a:ext cx="1727380" cy="1474636"/>
          </a:xfrm>
          <a:custGeom>
            <a:avLst/>
            <a:gdLst>
              <a:gd name="connsiteX0" fmla="*/ 372214 w 2356498"/>
              <a:gd name="connsiteY0" fmla="*/ 0 h 2011704"/>
              <a:gd name="connsiteX1" fmla="*/ 564447 w 2356498"/>
              <a:gd name="connsiteY1" fmla="*/ 9707 h 2011704"/>
              <a:gd name="connsiteX2" fmla="*/ 2340809 w 2356498"/>
              <a:gd name="connsiteY2" fmla="*/ 1194262 h 2011704"/>
              <a:gd name="connsiteX3" fmla="*/ 2356498 w 2356498"/>
              <a:gd name="connsiteY3" fmla="*/ 1226829 h 2011704"/>
              <a:gd name="connsiteX4" fmla="*/ 1711044 w 2356498"/>
              <a:gd name="connsiteY4" fmla="*/ 1551818 h 2011704"/>
              <a:gd name="connsiteX5" fmla="*/ 1678314 w 2356498"/>
              <a:gd name="connsiteY5" fmla="*/ 1549756 h 2011704"/>
              <a:gd name="connsiteX6" fmla="*/ 1664256 w 2356498"/>
              <a:gd name="connsiteY6" fmla="*/ 1520159 h 2011704"/>
              <a:gd name="connsiteX7" fmla="*/ 1616590 w 2356498"/>
              <a:gd name="connsiteY7" fmla="*/ 1335665 h 2011704"/>
              <a:gd name="connsiteX8" fmla="*/ 1491383 w 2356498"/>
              <a:gd name="connsiteY8" fmla="*/ 1276883 h 2011704"/>
              <a:gd name="connsiteX9" fmla="*/ 1342893 w 2356498"/>
              <a:gd name="connsiteY9" fmla="*/ 1330199 h 2011704"/>
              <a:gd name="connsiteX10" fmla="*/ 1275677 w 2356498"/>
              <a:gd name="connsiteY10" fmla="*/ 1472102 h 2011704"/>
              <a:gd name="connsiteX11" fmla="*/ 1400005 w 2356498"/>
              <a:gd name="connsiteY11" fmla="*/ 1654429 h 2011704"/>
              <a:gd name="connsiteX12" fmla="*/ 1414392 w 2356498"/>
              <a:gd name="connsiteY12" fmla="*/ 1683099 h 2011704"/>
              <a:gd name="connsiteX13" fmla="*/ 1396600 w 2356498"/>
              <a:gd name="connsiteY13" fmla="*/ 1709911 h 2011704"/>
              <a:gd name="connsiteX14" fmla="*/ 796921 w 2356498"/>
              <a:gd name="connsiteY14" fmla="*/ 2011704 h 2011704"/>
              <a:gd name="connsiteX15" fmla="*/ 780576 w 2356498"/>
              <a:gd name="connsiteY15" fmla="*/ 1981689 h 2011704"/>
              <a:gd name="connsiteX16" fmla="*/ 440001 w 2356498"/>
              <a:gd name="connsiteY16" fmla="*/ 1754234 h 2011704"/>
              <a:gd name="connsiteX17" fmla="*/ 372214 w 2356498"/>
              <a:gd name="connsiteY17" fmla="*/ 1747422 h 2011704"/>
              <a:gd name="connsiteX18" fmla="*/ 372214 w 2356498"/>
              <a:gd name="connsiteY18" fmla="*/ 1081664 h 2011704"/>
              <a:gd name="connsiteX19" fmla="*/ 325865 w 2356498"/>
              <a:gd name="connsiteY19" fmla="*/ 1001329 h 2011704"/>
              <a:gd name="connsiteX20" fmla="*/ 232620 w 2356498"/>
              <a:gd name="connsiteY20" fmla="*/ 1001019 h 2011704"/>
              <a:gd name="connsiteX21" fmla="*/ 72597 w 2356498"/>
              <a:gd name="connsiteY21" fmla="*/ 1028657 h 2011704"/>
              <a:gd name="connsiteX22" fmla="*/ 5381 w 2356498"/>
              <a:gd name="connsiteY22" fmla="*/ 942237 h 2011704"/>
              <a:gd name="connsiteX23" fmla="*/ 18451 w 2356498"/>
              <a:gd name="connsiteY23" fmla="*/ 833232 h 2011704"/>
              <a:gd name="connsiteX24" fmla="*/ 89621 w 2356498"/>
              <a:gd name="connsiteY24" fmla="*/ 776513 h 2011704"/>
              <a:gd name="connsiteX25" fmla="*/ 229544 w 2356498"/>
              <a:gd name="connsiteY25" fmla="*/ 809720 h 2011704"/>
              <a:gd name="connsiteX26" fmla="*/ 324328 w 2356498"/>
              <a:gd name="connsiteY26" fmla="*/ 812195 h 2011704"/>
              <a:gd name="connsiteX27" fmla="*/ 372214 w 2356498"/>
              <a:gd name="connsiteY27" fmla="*/ 730828 h 20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6498" h="2011704">
                <a:moveTo>
                  <a:pt x="372214" y="0"/>
                </a:moveTo>
                <a:lnTo>
                  <a:pt x="564447" y="9707"/>
                </a:lnTo>
                <a:cubicBezTo>
                  <a:pt x="1332934" y="87751"/>
                  <a:pt x="1988892" y="546440"/>
                  <a:pt x="2340809" y="1194262"/>
                </a:cubicBezTo>
                <a:lnTo>
                  <a:pt x="2356498" y="1226829"/>
                </a:lnTo>
                <a:lnTo>
                  <a:pt x="1711044" y="1551818"/>
                </a:lnTo>
                <a:cubicBezTo>
                  <a:pt x="1695777" y="1559450"/>
                  <a:pt x="1683257" y="1552747"/>
                  <a:pt x="1678314" y="1549756"/>
                </a:cubicBezTo>
                <a:cubicBezTo>
                  <a:pt x="1673482" y="1546353"/>
                  <a:pt x="1662718" y="1537278"/>
                  <a:pt x="1664256" y="1520159"/>
                </a:cubicBezTo>
                <a:cubicBezTo>
                  <a:pt x="1671285" y="1444979"/>
                  <a:pt x="1654152" y="1379494"/>
                  <a:pt x="1616590" y="1335665"/>
                </a:cubicBezTo>
                <a:cubicBezTo>
                  <a:pt x="1586387" y="1300602"/>
                  <a:pt x="1543004" y="1280183"/>
                  <a:pt x="1491383" y="1276883"/>
                </a:cubicBezTo>
                <a:cubicBezTo>
                  <a:pt x="1438226" y="1273480"/>
                  <a:pt x="1384079" y="1292971"/>
                  <a:pt x="1342893" y="1330199"/>
                </a:cubicBezTo>
                <a:cubicBezTo>
                  <a:pt x="1301597" y="1367325"/>
                  <a:pt x="1277215" y="1419095"/>
                  <a:pt x="1275677" y="1472102"/>
                </a:cubicBezTo>
                <a:cubicBezTo>
                  <a:pt x="1272602" y="1570381"/>
                  <a:pt x="1346298" y="1619160"/>
                  <a:pt x="1400005" y="1654429"/>
                </a:cubicBezTo>
                <a:cubicBezTo>
                  <a:pt x="1414063" y="1663608"/>
                  <a:pt x="1414722" y="1677633"/>
                  <a:pt x="1414392" y="1683099"/>
                </a:cubicBezTo>
                <a:cubicBezTo>
                  <a:pt x="1414063" y="1688564"/>
                  <a:pt x="1411647" y="1702280"/>
                  <a:pt x="1396600" y="1709911"/>
                </a:cubicBezTo>
                <a:lnTo>
                  <a:pt x="796921" y="2011704"/>
                </a:lnTo>
                <a:lnTo>
                  <a:pt x="780576" y="1981689"/>
                </a:lnTo>
                <a:cubicBezTo>
                  <a:pt x="702570" y="1866602"/>
                  <a:pt x="581287" y="1783051"/>
                  <a:pt x="440001" y="1754234"/>
                </a:cubicBezTo>
                <a:lnTo>
                  <a:pt x="372214" y="1747422"/>
                </a:lnTo>
                <a:lnTo>
                  <a:pt x="372214" y="1081664"/>
                </a:lnTo>
                <a:cubicBezTo>
                  <a:pt x="372214" y="1048148"/>
                  <a:pt x="354861" y="1018035"/>
                  <a:pt x="325865" y="1001329"/>
                </a:cubicBezTo>
                <a:cubicBezTo>
                  <a:pt x="296760" y="984519"/>
                  <a:pt x="261944" y="984210"/>
                  <a:pt x="232620" y="1001019"/>
                </a:cubicBezTo>
                <a:cubicBezTo>
                  <a:pt x="172103" y="1035051"/>
                  <a:pt x="125425" y="1057326"/>
                  <a:pt x="72597" y="1028657"/>
                </a:cubicBezTo>
                <a:cubicBezTo>
                  <a:pt x="40197" y="1011332"/>
                  <a:pt x="15705" y="979672"/>
                  <a:pt x="5381" y="942237"/>
                </a:cubicBezTo>
                <a:cubicBezTo>
                  <a:pt x="-5053" y="904802"/>
                  <a:pt x="-111" y="864892"/>
                  <a:pt x="18451" y="833232"/>
                </a:cubicBezTo>
                <a:cubicBezTo>
                  <a:pt x="36463" y="802707"/>
                  <a:pt x="60296" y="783525"/>
                  <a:pt x="89621" y="776513"/>
                </a:cubicBezTo>
                <a:cubicBezTo>
                  <a:pt x="129050" y="766819"/>
                  <a:pt x="180121" y="778988"/>
                  <a:pt x="229544" y="809720"/>
                </a:cubicBezTo>
                <a:cubicBezTo>
                  <a:pt x="258869" y="827973"/>
                  <a:pt x="294015" y="828901"/>
                  <a:pt x="324328" y="812195"/>
                </a:cubicBezTo>
                <a:cubicBezTo>
                  <a:pt x="354202" y="795385"/>
                  <a:pt x="372214" y="764963"/>
                  <a:pt x="372214" y="730828"/>
                </a:cubicBezTo>
                <a:close/>
              </a:path>
            </a:pathLst>
          </a:custGeom>
          <a:solidFill>
            <a:schemeClr val="accent1"/>
          </a:solidFill>
          <a:ln w="38100" cmpd="sng">
            <a:solidFill>
              <a:schemeClr val="accent1"/>
            </a:solidFill>
            <a:miter lim="400000"/>
          </a:ln>
        </p:spPr>
        <p:txBody>
          <a:bodyPr wrap="square" lIns="38100" tIns="38100" rIns="38100" bIns="38100" anchor="ctr">
            <a:noAutofit/>
          </a:bodyPr>
          <a:lstStyle/>
          <a:p>
            <a:pPr>
              <a:defRPr sz="3000">
                <a:solidFill>
                  <a:srgbClr val="FFFFFF"/>
                </a:solidFill>
              </a:defRPr>
            </a:pPr>
            <a:r>
              <a:rPr lang="de-DE" sz="1200">
                <a:solidFill>
                  <a:schemeClr val="bg1"/>
                </a:solidFill>
                <a:latin typeface="Roboton"/>
                <a:cs typeface="Roboton"/>
              </a:rPr>
              <a:t>       3. Deontological</a:t>
            </a:r>
          </a:p>
          <a:p>
            <a:pPr>
              <a:defRPr sz="3000">
                <a:solidFill>
                  <a:srgbClr val="FFFFFF"/>
                </a:solidFill>
              </a:defRPr>
            </a:pPr>
            <a:r>
              <a:rPr lang="de-DE" sz="1200">
                <a:solidFill>
                  <a:schemeClr val="bg1"/>
                </a:solidFill>
                <a:latin typeface="Roboton"/>
                <a:cs typeface="Roboton"/>
              </a:rPr>
              <a:t>           ethics</a:t>
            </a:r>
            <a:endParaRPr sz="1200">
              <a:solidFill>
                <a:schemeClr val="bg1"/>
              </a:solidFill>
              <a:latin typeface="Roboton"/>
              <a:cs typeface="Roboton"/>
            </a:endParaRPr>
          </a:p>
        </p:txBody>
      </p:sp>
      <p:sp>
        <p:nvSpPr>
          <p:cNvPr id="49" name="Freeform: Shape 148">
            <a:extLst>
              <a:ext uri="{FF2B5EF4-FFF2-40B4-BE49-F238E27FC236}">
                <a16:creationId xmlns:a16="http://schemas.microsoft.com/office/drawing/2014/main" id="{01C33F0B-A872-46FB-9A25-2A3C7945E945}"/>
              </a:ext>
            </a:extLst>
          </p:cNvPr>
          <p:cNvSpPr/>
          <p:nvPr/>
        </p:nvSpPr>
        <p:spPr>
          <a:xfrm>
            <a:off x="2324760" y="3108809"/>
            <a:ext cx="1430913" cy="1462275"/>
          </a:xfrm>
          <a:custGeom>
            <a:avLst/>
            <a:gdLst>
              <a:gd name="connsiteX0" fmla="*/ 421321 w 1952056"/>
              <a:gd name="connsiteY0" fmla="*/ 0 h 1994841"/>
              <a:gd name="connsiteX1" fmla="*/ 1004877 w 1952056"/>
              <a:gd name="connsiteY1" fmla="*/ 319120 h 1994841"/>
              <a:gd name="connsiteX2" fmla="*/ 1098051 w 1952056"/>
              <a:gd name="connsiteY2" fmla="*/ 317265 h 1994841"/>
              <a:gd name="connsiteX3" fmla="*/ 1143187 w 1952056"/>
              <a:gd name="connsiteY3" fmla="*/ 235988 h 1994841"/>
              <a:gd name="connsiteX4" fmla="*/ 1195756 w 1952056"/>
              <a:gd name="connsiteY4" fmla="*/ 82806 h 1994841"/>
              <a:gd name="connsiteX5" fmla="*/ 1304246 w 1952056"/>
              <a:gd name="connsiteY5" fmla="*/ 65706 h 1994841"/>
              <a:gd name="connsiteX6" fmla="*/ 1393794 w 1952056"/>
              <a:gd name="connsiteY6" fmla="*/ 129678 h 1994841"/>
              <a:gd name="connsiteX7" fmla="*/ 1409293 w 1952056"/>
              <a:gd name="connsiteY7" fmla="*/ 219196 h 1994841"/>
              <a:gd name="connsiteX8" fmla="*/ 1312766 w 1952056"/>
              <a:gd name="connsiteY8" fmla="*/ 325506 h 1994841"/>
              <a:gd name="connsiteX9" fmla="*/ 1265092 w 1952056"/>
              <a:gd name="connsiteY9" fmla="*/ 407093 h 1994841"/>
              <a:gd name="connsiteX10" fmla="*/ 1313129 w 1952056"/>
              <a:gd name="connsiteY10" fmla="*/ 487444 h 1994841"/>
              <a:gd name="connsiteX11" fmla="*/ 1952056 w 1952056"/>
              <a:gd name="connsiteY11" fmla="*/ 837058 h 1994841"/>
              <a:gd name="connsiteX12" fmla="*/ 1859689 w 1952056"/>
              <a:gd name="connsiteY12" fmla="*/ 989099 h 1994841"/>
              <a:gd name="connsiteX13" fmla="*/ 1730147 w 1952056"/>
              <a:gd name="connsiteY13" fmla="*/ 1162335 h 1994841"/>
              <a:gd name="connsiteX14" fmla="*/ 1722426 w 1952056"/>
              <a:gd name="connsiteY14" fmla="*/ 1171316 h 1994841"/>
              <a:gd name="connsiteX15" fmla="*/ 1580548 w 1952056"/>
              <a:gd name="connsiteY15" fmla="*/ 1327421 h 1994841"/>
              <a:gd name="connsiteX16" fmla="*/ 1053745 w 1952056"/>
              <a:gd name="connsiteY16" fmla="*/ 1721067 h 1994841"/>
              <a:gd name="connsiteX17" fmla="*/ 855581 w 1952056"/>
              <a:gd name="connsiteY17" fmla="*/ 1816528 h 1994841"/>
              <a:gd name="connsiteX18" fmla="*/ 849685 w 1952056"/>
              <a:gd name="connsiteY18" fmla="*/ 1818879 h 1994841"/>
              <a:gd name="connsiteX19" fmla="*/ 668019 w 1952056"/>
              <a:gd name="connsiteY19" fmla="*/ 1885369 h 1994841"/>
              <a:gd name="connsiteX20" fmla="*/ 628959 w 1952056"/>
              <a:gd name="connsiteY20" fmla="*/ 1898040 h 1994841"/>
              <a:gd name="connsiteX21" fmla="*/ 446707 w 1952056"/>
              <a:gd name="connsiteY21" fmla="*/ 1944902 h 1994841"/>
              <a:gd name="connsiteX22" fmla="*/ 371095 w 1952056"/>
              <a:gd name="connsiteY22" fmla="*/ 1958730 h 1994841"/>
              <a:gd name="connsiteX23" fmla="*/ 260305 w 1952056"/>
              <a:gd name="connsiteY23" fmla="*/ 1975639 h 1994841"/>
              <a:gd name="connsiteX24" fmla="*/ 160440 w 1952056"/>
              <a:gd name="connsiteY24" fmla="*/ 1987061 h 1994841"/>
              <a:gd name="connsiteX25" fmla="*/ 83592 w 1952056"/>
              <a:gd name="connsiteY25" fmla="*/ 1990942 h 1994841"/>
              <a:gd name="connsiteX26" fmla="*/ 0 w 1952056"/>
              <a:gd name="connsiteY26" fmla="*/ 1994841 h 1994841"/>
              <a:gd name="connsiteX27" fmla="*/ 0 w 1952056"/>
              <a:gd name="connsiteY27" fmla="*/ 1262209 h 1994841"/>
              <a:gd name="connsiteX28" fmla="*/ 16496 w 1952056"/>
              <a:gd name="connsiteY28" fmla="*/ 1234189 h 1994841"/>
              <a:gd name="connsiteX29" fmla="*/ 49215 w 1952056"/>
              <a:gd name="connsiteY29" fmla="*/ 1235116 h 1994841"/>
              <a:gd name="connsiteX30" fmla="*/ 236197 w 1952056"/>
              <a:gd name="connsiteY30" fmla="*/ 1275910 h 1994841"/>
              <a:gd name="connsiteX31" fmla="*/ 345231 w 1952056"/>
              <a:gd name="connsiteY31" fmla="*/ 1190923 h 1994841"/>
              <a:gd name="connsiteX32" fmla="*/ 364446 w 1952056"/>
              <a:gd name="connsiteY32" fmla="*/ 1034755 h 1994841"/>
              <a:gd name="connsiteX33" fmla="*/ 267647 w 1952056"/>
              <a:gd name="connsiteY33" fmla="*/ 911035 h 1994841"/>
              <a:gd name="connsiteX34" fmla="*/ 48309 w 1952056"/>
              <a:gd name="connsiteY34" fmla="*/ 939364 h 1994841"/>
              <a:gd name="connsiteX35" fmla="*/ 16224 w 1952056"/>
              <a:gd name="connsiteY35" fmla="*/ 939364 h 1994841"/>
              <a:gd name="connsiteX36" fmla="*/ 272 w 1952056"/>
              <a:gd name="connsiteY36" fmla="*/ 911654 h 1994841"/>
              <a:gd name="connsiteX37" fmla="*/ 272 w 1952056"/>
              <a:gd name="connsiteY37" fmla="*/ 248317 h 1994841"/>
              <a:gd name="connsiteX38" fmla="*/ 73386 w 1952056"/>
              <a:gd name="connsiteY38" fmla="*/ 240971 h 1994841"/>
              <a:gd name="connsiteX39" fmla="*/ 413961 w 1952056"/>
              <a:gd name="connsiteY39" fmla="*/ 13515 h 199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52056" h="1994841">
                <a:moveTo>
                  <a:pt x="421321" y="0"/>
                </a:moveTo>
                <a:lnTo>
                  <a:pt x="1004877" y="319120"/>
                </a:lnTo>
                <a:cubicBezTo>
                  <a:pt x="1034424" y="335190"/>
                  <a:pt x="1069319" y="334675"/>
                  <a:pt x="1098051" y="317265"/>
                </a:cubicBezTo>
                <a:cubicBezTo>
                  <a:pt x="1127054" y="299959"/>
                  <a:pt x="1143821" y="269467"/>
                  <a:pt x="1143187" y="235988"/>
                </a:cubicBezTo>
                <a:cubicBezTo>
                  <a:pt x="1142009" y="166865"/>
                  <a:pt x="1145090" y="115050"/>
                  <a:pt x="1195756" y="82806"/>
                </a:cubicBezTo>
                <a:cubicBezTo>
                  <a:pt x="1226662" y="63028"/>
                  <a:pt x="1266361" y="56950"/>
                  <a:pt x="1304246" y="65706"/>
                </a:cubicBezTo>
                <a:cubicBezTo>
                  <a:pt x="1342132" y="74874"/>
                  <a:pt x="1374852" y="98052"/>
                  <a:pt x="1393794" y="129678"/>
                </a:cubicBezTo>
                <a:cubicBezTo>
                  <a:pt x="1411740" y="160170"/>
                  <a:pt x="1416997" y="190250"/>
                  <a:pt x="1409293" y="219196"/>
                </a:cubicBezTo>
                <a:cubicBezTo>
                  <a:pt x="1398961" y="258238"/>
                  <a:pt x="1363794" y="296869"/>
                  <a:pt x="1312766" y="325506"/>
                </a:cubicBezTo>
                <a:cubicBezTo>
                  <a:pt x="1282856" y="342195"/>
                  <a:pt x="1265092" y="372687"/>
                  <a:pt x="1265092" y="407093"/>
                </a:cubicBezTo>
                <a:cubicBezTo>
                  <a:pt x="1265454" y="441500"/>
                  <a:pt x="1283491" y="471683"/>
                  <a:pt x="1313129" y="487444"/>
                </a:cubicBezTo>
                <a:lnTo>
                  <a:pt x="1952056" y="837058"/>
                </a:lnTo>
                <a:lnTo>
                  <a:pt x="1859689" y="989099"/>
                </a:lnTo>
                <a:lnTo>
                  <a:pt x="1730147" y="1162335"/>
                </a:lnTo>
                <a:lnTo>
                  <a:pt x="1722426" y="1171316"/>
                </a:lnTo>
                <a:lnTo>
                  <a:pt x="1580548" y="1327421"/>
                </a:lnTo>
                <a:cubicBezTo>
                  <a:pt x="1425417" y="1482553"/>
                  <a:pt x="1248092" y="1615492"/>
                  <a:pt x="1053745" y="1721067"/>
                </a:cubicBezTo>
                <a:lnTo>
                  <a:pt x="855581" y="1816528"/>
                </a:lnTo>
                <a:lnTo>
                  <a:pt x="849685" y="1818879"/>
                </a:lnTo>
                <a:lnTo>
                  <a:pt x="668019" y="1885369"/>
                </a:lnTo>
                <a:lnTo>
                  <a:pt x="628959" y="1898040"/>
                </a:lnTo>
                <a:lnTo>
                  <a:pt x="446707" y="1944902"/>
                </a:lnTo>
                <a:lnTo>
                  <a:pt x="371095" y="1958730"/>
                </a:lnTo>
                <a:lnTo>
                  <a:pt x="260305" y="1975639"/>
                </a:lnTo>
                <a:lnTo>
                  <a:pt x="160440" y="1987061"/>
                </a:lnTo>
                <a:lnTo>
                  <a:pt x="83592" y="1990942"/>
                </a:lnTo>
                <a:lnTo>
                  <a:pt x="0" y="1994841"/>
                </a:lnTo>
                <a:lnTo>
                  <a:pt x="0" y="1262209"/>
                </a:lnTo>
                <a:cubicBezTo>
                  <a:pt x="0" y="1245108"/>
                  <a:pt x="11602" y="1236867"/>
                  <a:pt x="16496" y="1234189"/>
                </a:cubicBezTo>
                <a:cubicBezTo>
                  <a:pt x="21390" y="1231408"/>
                  <a:pt x="34532" y="1225948"/>
                  <a:pt x="49215" y="1235116"/>
                </a:cubicBezTo>
                <a:cubicBezTo>
                  <a:pt x="113657" y="1274982"/>
                  <a:pt x="179912" y="1289610"/>
                  <a:pt x="236197" y="1275910"/>
                </a:cubicBezTo>
                <a:cubicBezTo>
                  <a:pt x="281061" y="1264887"/>
                  <a:pt x="318947" y="1235425"/>
                  <a:pt x="345231" y="1190923"/>
                </a:cubicBezTo>
                <a:cubicBezTo>
                  <a:pt x="372422" y="1144979"/>
                  <a:pt x="379491" y="1088013"/>
                  <a:pt x="364446" y="1034755"/>
                </a:cubicBezTo>
                <a:cubicBezTo>
                  <a:pt x="349854" y="981394"/>
                  <a:pt x="314415" y="936377"/>
                  <a:pt x="267647" y="911035"/>
                </a:cubicBezTo>
                <a:cubicBezTo>
                  <a:pt x="180909" y="863855"/>
                  <a:pt x="104141" y="907739"/>
                  <a:pt x="48309" y="939364"/>
                </a:cubicBezTo>
                <a:cubicBezTo>
                  <a:pt x="33626" y="947914"/>
                  <a:pt x="21118" y="942146"/>
                  <a:pt x="16224" y="939364"/>
                </a:cubicBezTo>
                <a:cubicBezTo>
                  <a:pt x="11602" y="936686"/>
                  <a:pt x="272" y="928445"/>
                  <a:pt x="272" y="911654"/>
                </a:cubicBezTo>
                <a:lnTo>
                  <a:pt x="272" y="248317"/>
                </a:lnTo>
                <a:lnTo>
                  <a:pt x="73386" y="240971"/>
                </a:lnTo>
                <a:cubicBezTo>
                  <a:pt x="214672" y="212154"/>
                  <a:pt x="335955" y="128603"/>
                  <a:pt x="413961" y="13515"/>
                </a:cubicBezTo>
                <a:close/>
              </a:path>
            </a:pathLst>
          </a:custGeom>
          <a:solidFill>
            <a:srgbClr val="CCFFCC"/>
          </a:solidFill>
          <a:ln w="38100" cmpd="sng">
            <a:solidFill>
              <a:srgbClr val="CCFFCC"/>
            </a:solidFill>
            <a:miter lim="400000"/>
          </a:ln>
        </p:spPr>
        <p:txBody>
          <a:bodyPr wrap="square" lIns="38100" tIns="38100" rIns="38100" bIns="38100" anchor="ctr">
            <a:noAutofit/>
          </a:bodyPr>
          <a:lstStyle/>
          <a:p>
            <a:pPr>
              <a:defRPr sz="3000">
                <a:solidFill>
                  <a:srgbClr val="FFFFFF"/>
                </a:solidFill>
              </a:defRPr>
            </a:pPr>
            <a:r>
              <a:rPr lang="de-DE" sz="1200">
                <a:latin typeface="Roboton"/>
                <a:cs typeface="Roboton"/>
              </a:rPr>
              <a:t>        4. Virtue</a:t>
            </a:r>
          </a:p>
          <a:p>
            <a:pPr>
              <a:defRPr sz="3000">
                <a:solidFill>
                  <a:srgbClr val="FFFFFF"/>
                </a:solidFill>
              </a:defRPr>
            </a:pPr>
            <a:r>
              <a:rPr lang="de-DE" sz="1200">
                <a:latin typeface="Roboton"/>
                <a:cs typeface="Roboton"/>
              </a:rPr>
              <a:t>           ethics</a:t>
            </a:r>
            <a:endParaRPr sz="1200">
              <a:latin typeface="Roboton"/>
              <a:cs typeface="Roboton"/>
            </a:endParaRPr>
          </a:p>
        </p:txBody>
      </p:sp>
      <p:sp>
        <p:nvSpPr>
          <p:cNvPr id="50" name="Freeform: Shape 146">
            <a:extLst>
              <a:ext uri="{FF2B5EF4-FFF2-40B4-BE49-F238E27FC236}">
                <a16:creationId xmlns:a16="http://schemas.microsoft.com/office/drawing/2014/main" id="{ED44E773-250A-4267-9047-7649A0770CB2}"/>
              </a:ext>
            </a:extLst>
          </p:cNvPr>
          <p:cNvSpPr/>
          <p:nvPr/>
        </p:nvSpPr>
        <p:spPr>
          <a:xfrm>
            <a:off x="2660421" y="2192044"/>
            <a:ext cx="1315240" cy="1514634"/>
          </a:xfrm>
          <a:custGeom>
            <a:avLst/>
            <a:gdLst>
              <a:gd name="connsiteX0" fmla="*/ 1559112 w 1794255"/>
              <a:gd name="connsiteY0" fmla="*/ 0 h 2066270"/>
              <a:gd name="connsiteX1" fmla="*/ 1593182 w 1794255"/>
              <a:gd name="connsiteY1" fmla="*/ 70724 h 2066270"/>
              <a:gd name="connsiteX2" fmla="*/ 1631163 w 1794255"/>
              <a:gd name="connsiteY2" fmla="*/ 160332 h 2066270"/>
              <a:gd name="connsiteX3" fmla="*/ 1678830 w 1794255"/>
              <a:gd name="connsiteY3" fmla="*/ 290569 h 2066270"/>
              <a:gd name="connsiteX4" fmla="*/ 1707339 w 1794255"/>
              <a:gd name="connsiteY4" fmla="*/ 386631 h 2066270"/>
              <a:gd name="connsiteX5" fmla="*/ 1741718 w 1794255"/>
              <a:gd name="connsiteY5" fmla="*/ 520333 h 2066270"/>
              <a:gd name="connsiteX6" fmla="*/ 1760957 w 1794255"/>
              <a:gd name="connsiteY6" fmla="*/ 629759 h 2066270"/>
              <a:gd name="connsiteX7" fmla="*/ 1782213 w 1794255"/>
              <a:gd name="connsiteY7" fmla="*/ 769036 h 2066270"/>
              <a:gd name="connsiteX8" fmla="*/ 1782833 w 1794255"/>
              <a:gd name="connsiteY8" fmla="*/ 776115 h 2066270"/>
              <a:gd name="connsiteX9" fmla="*/ 1794255 w 1794255"/>
              <a:gd name="connsiteY9" fmla="*/ 1002317 h 2066270"/>
              <a:gd name="connsiteX10" fmla="*/ 1793760 w 1794255"/>
              <a:gd name="connsiteY10" fmla="*/ 1018152 h 2066270"/>
              <a:gd name="connsiteX11" fmla="*/ 1784798 w 1794255"/>
              <a:gd name="connsiteY11" fmla="*/ 1195636 h 2066270"/>
              <a:gd name="connsiteX12" fmla="*/ 1777676 w 1794255"/>
              <a:gd name="connsiteY12" fmla="*/ 1271362 h 2066270"/>
              <a:gd name="connsiteX13" fmla="*/ 1754778 w 1794255"/>
              <a:gd name="connsiteY13" fmla="*/ 1421401 h 2066270"/>
              <a:gd name="connsiteX14" fmla="*/ 1725687 w 1794255"/>
              <a:gd name="connsiteY14" fmla="*/ 1552682 h 2066270"/>
              <a:gd name="connsiteX15" fmla="*/ 1723150 w 1794255"/>
              <a:gd name="connsiteY15" fmla="*/ 1562550 h 2066270"/>
              <a:gd name="connsiteX16" fmla="*/ 1686592 w 1794255"/>
              <a:gd name="connsiteY16" fmla="*/ 1689865 h 2066270"/>
              <a:gd name="connsiteX17" fmla="*/ 1527033 w 1794255"/>
              <a:gd name="connsiteY17" fmla="*/ 2066270 h 2066270"/>
              <a:gd name="connsiteX18" fmla="*/ 882131 w 1794255"/>
              <a:gd name="connsiteY18" fmla="*/ 1713662 h 2066270"/>
              <a:gd name="connsiteX19" fmla="*/ 865381 w 1794255"/>
              <a:gd name="connsiteY19" fmla="*/ 1685611 h 2066270"/>
              <a:gd name="connsiteX20" fmla="*/ 881822 w 1794255"/>
              <a:gd name="connsiteY20" fmla="*/ 1657655 h 2066270"/>
              <a:gd name="connsiteX21" fmla="*/ 1007700 w 1794255"/>
              <a:gd name="connsiteY21" fmla="*/ 1513855 h 2066270"/>
              <a:gd name="connsiteX22" fmla="*/ 985401 w 1794255"/>
              <a:gd name="connsiteY22" fmla="*/ 1377426 h 2066270"/>
              <a:gd name="connsiteX23" fmla="*/ 857366 w 1794255"/>
              <a:gd name="connsiteY23" fmla="*/ 1285517 h 2066270"/>
              <a:gd name="connsiteX24" fmla="*/ 701895 w 1794255"/>
              <a:gd name="connsiteY24" fmla="*/ 1310792 h 2066270"/>
              <a:gd name="connsiteX25" fmla="*/ 621231 w 1794255"/>
              <a:gd name="connsiteY25" fmla="*/ 1516344 h 2066270"/>
              <a:gd name="connsiteX26" fmla="*/ 605612 w 1794255"/>
              <a:gd name="connsiteY26" fmla="*/ 1544300 h 2066270"/>
              <a:gd name="connsiteX27" fmla="*/ 573551 w 1794255"/>
              <a:gd name="connsiteY27" fmla="*/ 1544970 h 2066270"/>
              <a:gd name="connsiteX28" fmla="*/ 0 w 1794255"/>
              <a:gd name="connsiteY28" fmla="*/ 1231237 h 2066270"/>
              <a:gd name="connsiteX29" fmla="*/ 8292 w 1794255"/>
              <a:gd name="connsiteY29" fmla="*/ 1216011 h 2066270"/>
              <a:gd name="connsiteX30" fmla="*/ 50931 w 1794255"/>
              <a:gd name="connsiteY30" fmla="*/ 1005499 h 2066270"/>
              <a:gd name="connsiteX31" fmla="*/ 8292 w 1794255"/>
              <a:gd name="connsiteY31" fmla="*/ 794987 h 2066270"/>
              <a:gd name="connsiteX32" fmla="*/ 2111 w 1794255"/>
              <a:gd name="connsiteY32" fmla="*/ 783638 h 2066270"/>
              <a:gd name="connsiteX33" fmla="*/ 591945 w 1794255"/>
              <a:gd name="connsiteY33" fmla="*/ 486764 h 2066270"/>
              <a:gd name="connsiteX34" fmla="*/ 642912 w 1794255"/>
              <a:gd name="connsiteY34" fmla="*/ 409119 h 2066270"/>
              <a:gd name="connsiteX35" fmla="*/ 601399 w 1794255"/>
              <a:gd name="connsiteY35" fmla="*/ 325922 h 2066270"/>
              <a:gd name="connsiteX36" fmla="*/ 504499 w 1794255"/>
              <a:gd name="connsiteY36" fmla="*/ 196195 h 2066270"/>
              <a:gd name="connsiteX37" fmla="*/ 551561 w 1794255"/>
              <a:gd name="connsiteY37" fmla="*/ 97297 h 2066270"/>
              <a:gd name="connsiteX38" fmla="*/ 655140 w 1794255"/>
              <a:gd name="connsiteY38" fmla="*/ 59767 h 2066270"/>
              <a:gd name="connsiteX39" fmla="*/ 737963 w 1794255"/>
              <a:gd name="connsiteY39" fmla="*/ 97584 h 2066270"/>
              <a:gd name="connsiteX40" fmla="*/ 771256 w 1794255"/>
              <a:gd name="connsiteY40" fmla="*/ 237076 h 2066270"/>
              <a:gd name="connsiteX41" fmla="*/ 811845 w 1794255"/>
              <a:gd name="connsiteY41" fmla="*/ 322284 h 2066270"/>
              <a:gd name="connsiteX42" fmla="*/ 906279 w 1794255"/>
              <a:gd name="connsiteY42" fmla="*/ 328698 h 20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94255" h="2066270">
                <a:moveTo>
                  <a:pt x="1559112" y="0"/>
                </a:moveTo>
                <a:lnTo>
                  <a:pt x="1593182" y="70724"/>
                </a:lnTo>
                <a:lnTo>
                  <a:pt x="1631163" y="160332"/>
                </a:lnTo>
                <a:lnTo>
                  <a:pt x="1678830" y="290569"/>
                </a:lnTo>
                <a:lnTo>
                  <a:pt x="1707339" y="386631"/>
                </a:lnTo>
                <a:lnTo>
                  <a:pt x="1741718" y="520333"/>
                </a:lnTo>
                <a:lnTo>
                  <a:pt x="1760957" y="629759"/>
                </a:lnTo>
                <a:lnTo>
                  <a:pt x="1782213" y="769036"/>
                </a:lnTo>
                <a:lnTo>
                  <a:pt x="1782833" y="776115"/>
                </a:lnTo>
                <a:lnTo>
                  <a:pt x="1794255" y="1002317"/>
                </a:lnTo>
                <a:lnTo>
                  <a:pt x="1793760" y="1018152"/>
                </a:lnTo>
                <a:lnTo>
                  <a:pt x="1784798" y="1195636"/>
                </a:lnTo>
                <a:lnTo>
                  <a:pt x="1777676" y="1271362"/>
                </a:lnTo>
                <a:lnTo>
                  <a:pt x="1754778" y="1421401"/>
                </a:lnTo>
                <a:lnTo>
                  <a:pt x="1725687" y="1552682"/>
                </a:lnTo>
                <a:lnTo>
                  <a:pt x="1723150" y="1562550"/>
                </a:lnTo>
                <a:lnTo>
                  <a:pt x="1686592" y="1689865"/>
                </a:lnTo>
                <a:cubicBezTo>
                  <a:pt x="1644591" y="1820861"/>
                  <a:pt x="1591000" y="1946716"/>
                  <a:pt x="1527033" y="2066270"/>
                </a:cubicBezTo>
                <a:lnTo>
                  <a:pt x="882131" y="1713662"/>
                </a:lnTo>
                <a:cubicBezTo>
                  <a:pt x="867128" y="1705429"/>
                  <a:pt x="865381" y="1691451"/>
                  <a:pt x="865381" y="1685611"/>
                </a:cubicBezTo>
                <a:cubicBezTo>
                  <a:pt x="865381" y="1680154"/>
                  <a:pt x="866923" y="1665793"/>
                  <a:pt x="881822" y="1657655"/>
                </a:cubicBezTo>
                <a:cubicBezTo>
                  <a:pt x="948101" y="1620412"/>
                  <a:pt x="992697" y="1569575"/>
                  <a:pt x="1007700" y="1513855"/>
                </a:cubicBezTo>
                <a:cubicBezTo>
                  <a:pt x="1019619" y="1469144"/>
                  <a:pt x="1012015" y="1421945"/>
                  <a:pt x="985401" y="1377426"/>
                </a:cubicBezTo>
                <a:cubicBezTo>
                  <a:pt x="958171" y="1331759"/>
                  <a:pt x="911519" y="1298250"/>
                  <a:pt x="857366" y="1285517"/>
                </a:cubicBezTo>
                <a:cubicBezTo>
                  <a:pt x="803316" y="1272975"/>
                  <a:pt x="746800" y="1282166"/>
                  <a:pt x="701895" y="1310792"/>
                </a:cubicBezTo>
                <a:cubicBezTo>
                  <a:pt x="618764" y="1364023"/>
                  <a:pt x="619998" y="1452103"/>
                  <a:pt x="621231" y="1516344"/>
                </a:cubicBezTo>
                <a:cubicBezTo>
                  <a:pt x="621539" y="1533098"/>
                  <a:pt x="610544" y="1541619"/>
                  <a:pt x="605612" y="1544300"/>
                </a:cubicBezTo>
                <a:cubicBezTo>
                  <a:pt x="600782" y="1547076"/>
                  <a:pt x="588246" y="1552821"/>
                  <a:pt x="573551" y="1544970"/>
                </a:cubicBezTo>
                <a:lnTo>
                  <a:pt x="0" y="1231237"/>
                </a:lnTo>
                <a:lnTo>
                  <a:pt x="8292" y="1216011"/>
                </a:lnTo>
                <a:cubicBezTo>
                  <a:pt x="35748" y="1151308"/>
                  <a:pt x="50931" y="1080171"/>
                  <a:pt x="50931" y="1005499"/>
                </a:cubicBezTo>
                <a:cubicBezTo>
                  <a:pt x="50931" y="930827"/>
                  <a:pt x="35748" y="859690"/>
                  <a:pt x="8292" y="794987"/>
                </a:cubicBezTo>
                <a:lnTo>
                  <a:pt x="2111" y="783638"/>
                </a:lnTo>
                <a:lnTo>
                  <a:pt x="591945" y="486764"/>
                </a:lnTo>
                <a:cubicBezTo>
                  <a:pt x="621847" y="471541"/>
                  <a:pt x="641063" y="442628"/>
                  <a:pt x="642912" y="409119"/>
                </a:cubicBezTo>
                <a:cubicBezTo>
                  <a:pt x="645070" y="375611"/>
                  <a:pt x="629451" y="344495"/>
                  <a:pt x="601399" y="325922"/>
                </a:cubicBezTo>
                <a:cubicBezTo>
                  <a:pt x="543649" y="287913"/>
                  <a:pt x="502649" y="256224"/>
                  <a:pt x="504499" y="196195"/>
                </a:cubicBezTo>
                <a:cubicBezTo>
                  <a:pt x="505424" y="159431"/>
                  <a:pt x="522892" y="123433"/>
                  <a:pt x="551561" y="97297"/>
                </a:cubicBezTo>
                <a:cubicBezTo>
                  <a:pt x="580642" y="71064"/>
                  <a:pt x="618764" y="57373"/>
                  <a:pt x="655140" y="59767"/>
                </a:cubicBezTo>
                <a:cubicBezTo>
                  <a:pt x="690592" y="62256"/>
                  <a:pt x="718439" y="74702"/>
                  <a:pt x="737963" y="97584"/>
                </a:cubicBezTo>
                <a:cubicBezTo>
                  <a:pt x="764474" y="128316"/>
                  <a:pt x="776394" y="179154"/>
                  <a:pt x="771256" y="237076"/>
                </a:cubicBezTo>
                <a:cubicBezTo>
                  <a:pt x="768173" y="271159"/>
                  <a:pt x="783484" y="303136"/>
                  <a:pt x="811845" y="322284"/>
                </a:cubicBezTo>
                <a:cubicBezTo>
                  <a:pt x="840617" y="341527"/>
                  <a:pt x="875760" y="343921"/>
                  <a:pt x="906279" y="328698"/>
                </a:cubicBezTo>
                <a:close/>
              </a:path>
            </a:pathLst>
          </a:custGeom>
          <a:solidFill>
            <a:schemeClr val="accent2"/>
          </a:solidFill>
          <a:ln w="38100" cmpd="sng">
            <a:solidFill>
              <a:schemeClr val="accent2"/>
            </a:solidFill>
            <a:miter lim="400000"/>
          </a:ln>
        </p:spPr>
        <p:txBody>
          <a:bodyPr wrap="square" lIns="38100" tIns="38100" rIns="38100" bIns="38100" anchor="ctr">
            <a:noAutofit/>
          </a:bodyPr>
          <a:lstStyle/>
          <a:p>
            <a:pPr algn="r">
              <a:defRPr sz="3000">
                <a:solidFill>
                  <a:srgbClr val="FFFFFF"/>
                </a:solidFill>
              </a:defRPr>
            </a:pPr>
            <a:r>
              <a:rPr lang="de-DE" sz="1200">
                <a:latin typeface="Roboton"/>
                <a:cs typeface="Roboton"/>
              </a:rPr>
              <a:t>5.     Consequentialist   </a:t>
            </a:r>
          </a:p>
          <a:p>
            <a:pPr algn="r">
              <a:defRPr sz="3000">
                <a:solidFill>
                  <a:srgbClr val="FFFFFF"/>
                </a:solidFill>
              </a:defRPr>
            </a:pPr>
            <a:r>
              <a:rPr lang="de-DE" sz="1200">
                <a:latin typeface="Roboton"/>
                <a:cs typeface="Roboton"/>
              </a:rPr>
              <a:t>ethics</a:t>
            </a:r>
            <a:endParaRPr sz="1200">
              <a:latin typeface="Roboton"/>
              <a:cs typeface="Roboton"/>
            </a:endParaRPr>
          </a:p>
        </p:txBody>
      </p:sp>
      <p:pic>
        <p:nvPicPr>
          <p:cNvPr id="57" name="Bild 56" descr="AA04988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591" y="1228295"/>
            <a:ext cx="1246442" cy="3915205"/>
          </a:xfrm>
          <a:prstGeom prst="rect">
            <a:avLst/>
          </a:prstGeom>
          <a:ln>
            <a:noFill/>
          </a:ln>
          <a:effectLst>
            <a:outerShdw blurRad="292100" dist="139700" dir="2700000" algn="tl" rotWithShape="0">
              <a:srgbClr val="333333">
                <a:alpha val="65000"/>
              </a:srgbClr>
            </a:outerShdw>
          </a:effectLst>
        </p:spPr>
      </p:pic>
      <p:sp>
        <p:nvSpPr>
          <p:cNvPr id="2" name="Oval 1"/>
          <p:cNvSpPr>
            <a:spLocks noChangeAspect="1"/>
          </p:cNvSpPr>
          <p:nvPr/>
        </p:nvSpPr>
        <p:spPr>
          <a:xfrm>
            <a:off x="1904887" y="2573118"/>
            <a:ext cx="720000" cy="720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e Legende 12"/>
          <p:cNvSpPr/>
          <p:nvPr/>
        </p:nvSpPr>
        <p:spPr>
          <a:xfrm>
            <a:off x="6842973" y="1270076"/>
            <a:ext cx="1454903" cy="912482"/>
          </a:xfrm>
          <a:prstGeom prst="wedgeEllipseCallout">
            <a:avLst>
              <a:gd name="adj1" fmla="val -112358"/>
              <a:gd name="adj2" fmla="val 7094"/>
            </a:avLst>
          </a:prstGeom>
          <a:solidFill>
            <a:srgbClr val="FFFFFF"/>
          </a:solidFill>
          <a:ln w="28575"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a:solidFill>
                  <a:srgbClr val="000000"/>
                </a:solidFill>
                <a:latin typeface="Roboton"/>
                <a:cs typeface="Roboton"/>
              </a:rPr>
              <a:t>Well done!</a:t>
            </a:r>
          </a:p>
        </p:txBody>
      </p:sp>
      <p:sp>
        <p:nvSpPr>
          <p:cNvPr id="30" name="Textfeld 29"/>
          <p:cNvSpPr txBox="1"/>
          <p:nvPr/>
        </p:nvSpPr>
        <p:spPr>
          <a:xfrm>
            <a:off x="629399" y="4432358"/>
            <a:ext cx="5055720" cy="200055"/>
          </a:xfrm>
          <a:prstGeom prst="rect">
            <a:avLst/>
          </a:prstGeom>
          <a:noFill/>
        </p:spPr>
        <p:txBody>
          <a:bodyPr wrap="square" lIns="91440" tIns="45720" rIns="91440" bIns="45720" rtlCol="0" anchor="t">
            <a:spAutoFit/>
          </a:bodyPr>
          <a:lstStyle/>
          <a:p>
            <a:r>
              <a:rPr lang="de-DE" sz="700">
                <a:latin typeface="Roboto"/>
                <a:cs typeface="Roboto"/>
              </a:rPr>
              <a:t>UNODC 2018b</a:t>
            </a:r>
          </a:p>
        </p:txBody>
      </p:sp>
    </p:spTree>
    <p:extLst>
      <p:ext uri="{BB962C8B-B14F-4D97-AF65-F5344CB8AC3E}">
        <p14:creationId xmlns:p14="http://schemas.microsoft.com/office/powerpoint/2010/main" val="4492634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ntr" presetSubtype="2" fill="hold" grpId="2"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grpId="2"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grpId="2"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2"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1+#ppt_w/2"/>
                                          </p:val>
                                        </p:tav>
                                        <p:tav tm="100000">
                                          <p:val>
                                            <p:strVal val="#ppt_x"/>
                                          </p:val>
                                        </p:tav>
                                      </p:tavLst>
                                    </p:anim>
                                    <p:anim calcmode="lin" valueType="num">
                                      <p:cBhvr additive="base">
                                        <p:cTn id="24" dur="500" fill="hold"/>
                                        <p:tgtEl>
                                          <p:spTgt spid="40"/>
                                        </p:tgtEl>
                                        <p:attrNameLst>
                                          <p:attrName>ppt_y</p:attrName>
                                        </p:attrNameLst>
                                      </p:cBhvr>
                                      <p:tavLst>
                                        <p:tav tm="0">
                                          <p:val>
                                            <p:strVal val="#ppt_y"/>
                                          </p:val>
                                        </p:tav>
                                        <p:tav tm="100000">
                                          <p:val>
                                            <p:strVal val="#ppt_y"/>
                                          </p:val>
                                        </p:tav>
                                      </p:tavLst>
                                    </p:anim>
                                  </p:childTnLst>
                                </p:cTn>
                              </p:par>
                              <p:par>
                                <p:cTn id="25" presetID="2" presetClass="entr" presetSubtype="2" fill="hold" grpId="2"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2.16901E-7 -0.00679 C -0.00816 -0.00988 -0.01406 -0.01483 -0.02273 -0.01699 C -0.02742 -0.021 -0.03141 -0.02286 -0.03696 -0.02409 C -0.04217 -0.02564 -0.05258 -0.02749 -0.05258 -0.02749 C -0.08485 -0.02656 -0.11678 -0.0244 -0.14905 -0.02224 C -0.1612 -0.01668 -0.17317 -0.01483 -0.18567 -0.01205 C -0.19174 -0.01081 -0.20285 -0.00679 -0.20285 -0.00648 C -0.20805 -0.0034 -0.21308 0.00062 -0.21846 0.00371 C -0.22714 0.00834 -0.23668 0.01051 -0.24519 0.01421 C -0.24744 0.01545 -0.26236 0.02626 -0.26236 0.02626 C -0.26618 0.02781 -0.27052 0.02904 -0.27382 0.03151 C -0.28874 0.0414 -0.27677 0.03615 -0.28648 0.04016 C -0.29707 0.05314 -0.31095 0.05963 -0.32188 0.07167 C -0.33142 0.08187 -0.34045 0.10071 -0.35294 0.10473 C -0.36092 0.1106 -0.36752 0.11801 -0.37428 0.12543 C -0.3788 0.13037 -0.38209 0.13686 -0.38712 0.14118 C -0.39146 0.14489 -0.39563 0.14767 -0.39997 0.15169 C -0.40552 0.16157 -0.40829 0.17177 -0.41246 0.1832 " pathEditMode="relative" rAng="0" ptsTypes="fffffffffffffffffA">
                                      <p:cBhvr>
                                        <p:cTn id="32" dur="2000" fill="hold"/>
                                        <p:tgtEl>
                                          <p:spTgt spid="41"/>
                                        </p:tgtEl>
                                        <p:attrNameLst>
                                          <p:attrName>ppt_x</p:attrName>
                                          <p:attrName>ppt_y</p:attrName>
                                        </p:attrNameLst>
                                      </p:cBhvr>
                                      <p:rCtr x="-20632" y="8465"/>
                                    </p:animMotion>
                                  </p:childTnLst>
                                </p:cTn>
                              </p:par>
                            </p:childTnLst>
                          </p:cTn>
                        </p:par>
                        <p:par>
                          <p:cTn id="33" fill="hold">
                            <p:stCondLst>
                              <p:cond delay="2000"/>
                            </p:stCondLst>
                            <p:childTnLst>
                              <p:par>
                                <p:cTn id="34" presetID="1" presetClass="exit" presetSubtype="0" fill="hold" grpId="1" nodeType="afterEffect">
                                  <p:stCondLst>
                                    <p:cond delay="0"/>
                                  </p:stCondLst>
                                  <p:childTnLst>
                                    <p:set>
                                      <p:cBhvr>
                                        <p:cTn id="35" dur="1" fill="hold">
                                          <p:stCondLst>
                                            <p:cond delay="0"/>
                                          </p:stCondLst>
                                        </p:cTn>
                                        <p:tgtEl>
                                          <p:spTgt spid="4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8.75586E-6 2.11307E-6 C -0.00278 0.01483 -0.00885 0.02688 -0.01406 0.03892 C -0.02135 0.05499 -0.02794 0.06982 -0.03731 0.08248 C -0.04339 0.09917 -0.03575 0.0797 -0.04373 0.09391 C -0.04495 0.09577 -0.04529 0.09886 -0.04634 0.10071 C -0.04876 0.10411 -0.05154 0.10689 -0.05397 0.10998 C -0.05536 0.11152 -0.05779 0.11461 -0.05779 0.11461 C -0.06698 0.1384 -0.0852 0.14767 -0.0977 0.16497 C -0.10308 0.17207 -0.10967 0.18196 -0.11574 0.18536 C -0.13049 0.20575 -0.14767 0.21996 -0.1645 0.23355 C -0.17248 0.23973 -0.17943 0.24869 -0.18758 0.25425 C -0.19695 0.27 -0.18602 0.25363 -0.1966 0.26321 C -0.19955 0.26568 -0.20164 0.27031 -0.20441 0.27247 C -0.21014 0.27649 -0.21569 0.28112 -0.22107 0.28607 C -0.23426 0.2975 -0.24536 0.31603 -0.25959 0.32283 C -0.2733 0.3392 -0.29031 0.34878 -0.30592 0.35712 C -0.3172 0.36268 -0.32796 0.3704 -0.33924 0.37535 C -0.34635 0.38153 -0.35503 0.38492 -0.36249 0.38925 C -0.36596 0.39079 -0.37273 0.39357 -0.37273 0.39357 C -0.3847 0.40408 -0.39945 0.40902 -0.41264 0.41211 C -0.4293 0.40809 -0.44491 0.41427 -0.4614 0.41643 C -0.4758 0.42539 -0.47042 0.42508 -0.4909 0.42817 C -0.51137 0.4223 -0.48985 0.43373 -0.50131 0.405 C -0.50252 0.40222 -0.50478 0.40778 -0.50634 0.40964 C -0.50912 0.41242 -0.51415 0.41891 -0.51415 0.41891 C -0.523 0.41304 -0.52126 0.41952 -0.52317 0.40068 C -0.52282 0.39481 -0.52022 0.37658 -0.52317 0.37071 C -0.52421 0.36886 -0.53913 0.36268 -0.5256 0.36855 C -0.52491 0.37288 -0.52317 0.38214 -0.52317 0.38214 " pathEditMode="relative" ptsTypes="ffffffffffffffffffffffffffffA">
                                      <p:cBhvr>
                                        <p:cTn id="41" dur="2000" fill="hold"/>
                                        <p:tgtEl>
                                          <p:spTgt spid="44"/>
                                        </p:tgtEl>
                                        <p:attrNameLst>
                                          <p:attrName>ppt_x</p:attrName>
                                          <p:attrName>ppt_y</p:attrName>
                                        </p:attrNameLst>
                                      </p:cBhvr>
                                    </p:animMotion>
                                  </p:childTnLst>
                                </p:cTn>
                              </p:par>
                            </p:childTnLst>
                          </p:cTn>
                        </p:par>
                        <p:par>
                          <p:cTn id="42" fill="hold">
                            <p:stCondLst>
                              <p:cond delay="2000"/>
                            </p:stCondLst>
                            <p:childTnLst>
                              <p:par>
                                <p:cTn id="43" presetID="1" presetClass="exit" presetSubtype="0" fill="hold" grpId="1" nodeType="afterEffect">
                                  <p:stCondLst>
                                    <p:cond delay="0"/>
                                  </p:stCondLst>
                                  <p:childTnLst>
                                    <p:set>
                                      <p:cBhvr>
                                        <p:cTn id="44" dur="1" fill="hold">
                                          <p:stCondLst>
                                            <p:cond delay="0"/>
                                          </p:stCondLst>
                                        </p:cTn>
                                        <p:tgtEl>
                                          <p:spTgt spid="44"/>
                                        </p:tgtEl>
                                        <p:attrNameLst>
                                          <p:attrName>style.visibility</p:attrName>
                                        </p:attrNameLst>
                                      </p:cBhvr>
                                      <p:to>
                                        <p:strVal val="hidden"/>
                                      </p:to>
                                    </p:se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1.95384E-6 7.12079E-6 C -0.00139 -0.01667 -0.00295 -0.02254 -0.00781 -0.03645 C -0.00937 -0.04757 -0.01266 -0.05436 -0.01544 -0.06394 C -0.02481 -0.09669 -0.03592 -0.12758 -0.04893 -0.15569 C -0.05396 -0.1665 -0.05969 -0.17639 -0.0642 -0.18751 C -0.07097 -0.20389 -0.07617 -0.22489 -0.08745 -0.23107 C -0.09058 -0.23509 -0.09335 -0.23941 -0.09648 -0.2425 C -0.09873 -0.24497 -0.10099 -0.24683 -0.1029 -0.2493 C -0.10793 -0.25548 -0.11487 -0.26876 -0.12077 -0.27216 C -0.12701 -0.28328 -0.13552 -0.29502 -0.14402 -0.29965 C -0.15374 -0.31139 -0.1638 -0.3185 -0.17473 -0.32499 C -0.17734 -0.32653 -0.17994 -0.32807 -0.18254 -0.32962 C -0.18514 -0.33116 -0.19018 -0.33394 -0.19018 -0.33394 C -0.19486 -0.3395 -0.1933 -0.33827 -0.19798 -0.34105 C -0.20059 -0.34259 -0.20562 -0.34537 -0.20562 -0.34537 C -0.2084 -0.34877 -0.21551 -0.35217 -0.21725 -0.3568 C -0.21777 -0.35804 -0.21638 -0.35866 -0.21586 -0.35928 " pathEditMode="relative" ptsTypes="ffffffffffffffffA">
                                      <p:cBhvr>
                                        <p:cTn id="51" dur="2000" fill="hold"/>
                                        <p:tgtEl>
                                          <p:spTgt spid="42"/>
                                        </p:tgtEl>
                                        <p:attrNameLst>
                                          <p:attrName>ppt_x</p:attrName>
                                          <p:attrName>ppt_y</p:attrName>
                                        </p:attrNameLst>
                                      </p:cBhvr>
                                    </p:animMotion>
                                  </p:childTnLst>
                                </p:cTn>
                              </p:par>
                            </p:childTnLst>
                          </p:cTn>
                        </p:par>
                        <p:par>
                          <p:cTn id="52" fill="hold">
                            <p:stCondLst>
                              <p:cond delay="2000"/>
                            </p:stCondLst>
                            <p:childTnLst>
                              <p:par>
                                <p:cTn id="53" presetID="1" presetClass="exit" presetSubtype="0" fill="hold" grpId="1" nodeType="afterEffect">
                                  <p:stCondLst>
                                    <p:cond delay="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p:stCondLst>
                              <p:cond delay="2000"/>
                            </p:stCondLst>
                            <p:childTnLst>
                              <p:par>
                                <p:cTn id="56" presetID="1"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1.71438E-6 -1.4396E-6 C -0.03679 0.01019 -0.07496 0.00772 -0.11175 0.00927 C -0.15079 0.02224 -0.19035 0.0312 -0.22992 0.03429 C -0.25161 0.04448 -0.28579 0.04047 -0.30332 0.0414 C -0.34687 0.04541 -0.34149 0.04603 -0.40864 0.0414 C -0.41975 0.04047 -0.41975 0.03831 -0.42669 0.03429 C -0.42929 0.03275 -0.43432 0.02996 -0.43432 0.02996 C -0.44074 0.02193 -0.44387 0.02131 -0.44855 0.00927 C -0.45185 -0.00865 -0.45324 -0.03429 -0.44074 -0.04109 C -0.43953 -0.04263 -0.43814 -0.04387 -0.43693 -0.04572 C -0.43589 -0.04788 -0.43554 -0.05097 -0.43432 -0.05252 C -0.43068 -0.05808 -0.42096 -0.06024 -0.41645 -0.06179 C -0.41211 -0.06364 -0.40916 -0.06395 -0.40483 -0.06611 C -0.40361 -0.06704 -0.40101 -0.06858 -0.40101 -0.06858 " pathEditMode="relative" ptsTypes="fffffffffffffA">
                                      <p:cBhvr>
                                        <p:cTn id="61" dur="2000" fill="hold"/>
                                        <p:tgtEl>
                                          <p:spTgt spid="40"/>
                                        </p:tgtEl>
                                        <p:attrNameLst>
                                          <p:attrName>ppt_x</p:attrName>
                                          <p:attrName>ppt_y</p:attrName>
                                        </p:attrNameLst>
                                      </p:cBhvr>
                                    </p:animMotion>
                                  </p:childTnLst>
                                </p:cTn>
                              </p:par>
                            </p:childTnLst>
                          </p:cTn>
                        </p:par>
                        <p:par>
                          <p:cTn id="62" fill="hold">
                            <p:stCondLst>
                              <p:cond delay="2000"/>
                            </p:stCondLst>
                            <p:childTnLst>
                              <p:par>
                                <p:cTn id="63" presetID="1" presetClass="exit" presetSubtype="0" fill="hold" grpId="1" nodeType="afterEffect">
                                  <p:stCondLst>
                                    <p:cond delay="0"/>
                                  </p:stCondLst>
                                  <p:childTnLst>
                                    <p:set>
                                      <p:cBhvr>
                                        <p:cTn id="64" dur="1" fill="hold">
                                          <p:stCondLst>
                                            <p:cond delay="0"/>
                                          </p:stCondLst>
                                        </p:cTn>
                                        <p:tgtEl>
                                          <p:spTgt spid="40"/>
                                        </p:tgtEl>
                                        <p:attrNameLst>
                                          <p:attrName>style.visibility</p:attrName>
                                        </p:attrNameLst>
                                      </p:cBhvr>
                                      <p:to>
                                        <p:strVal val="hidden"/>
                                      </p:to>
                                    </p:set>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7.57592E-6 2.11307E-6 C -0.02134 -0.00217 -0.03661 -0.0068 -0.05795 -0.00464 C -0.07062 0.00679 -0.07218 0.00154 -0.09127 2.11307E-6 C -0.11001 -0.0102 -0.15824 -0.00618 -0.17351 -0.0068 C -0.22175 -0.00587 -0.27572 -0.00248 -0.32517 -0.0068 C -0.34356 -0.00865 -0.3604 -0.02781 -0.37792 -0.0343 C -0.38781 -0.038 -0.39736 -0.03986 -0.40742 -0.04109 C -0.41853 -0.04542 -0.4298 -0.04758 -0.44091 -0.05036 C -0.4475 -0.05407 -0.45375 -0.05839 -0.46017 -0.06179 C -0.49887 -0.05963 -0.48516 -0.05963 -0.5013 -0.05963 " pathEditMode="relative" ptsTypes="fffffffffA">
                                      <p:cBhvr>
                                        <p:cTn id="71" dur="2000" fill="hold"/>
                                        <p:tgtEl>
                                          <p:spTgt spid="43"/>
                                        </p:tgtEl>
                                        <p:attrNameLst>
                                          <p:attrName>ppt_x</p:attrName>
                                          <p:attrName>ppt_y</p:attrName>
                                        </p:attrNameLst>
                                      </p:cBhvr>
                                    </p:animMotion>
                                  </p:childTnLst>
                                </p:cTn>
                              </p:par>
                            </p:childTnLst>
                          </p:cTn>
                        </p:par>
                        <p:par>
                          <p:cTn id="72" fill="hold">
                            <p:stCondLst>
                              <p:cond delay="2000"/>
                            </p:stCondLst>
                            <p:childTnLst>
                              <p:par>
                                <p:cTn id="73" presetID="1" presetClass="exit" presetSubtype="0" fill="hold" grpId="1" nodeType="afterEffect">
                                  <p:stCondLst>
                                    <p:cond delay="0"/>
                                  </p:stCondLst>
                                  <p:childTnLst>
                                    <p:set>
                                      <p:cBhvr>
                                        <p:cTn id="74" dur="1" fill="hold">
                                          <p:stCondLst>
                                            <p:cond delay="0"/>
                                          </p:stCondLst>
                                        </p:cTn>
                                        <p:tgtEl>
                                          <p:spTgt spid="43"/>
                                        </p:tgtEl>
                                        <p:attrNameLst>
                                          <p:attrName>style.visibility</p:attrName>
                                        </p:attrNameLst>
                                      </p:cBhvr>
                                      <p:to>
                                        <p:strVal val="hidden"/>
                                      </p:to>
                                    </p:set>
                                  </p:childTnLst>
                                </p:cTn>
                              </p:par>
                            </p:childTnLst>
                          </p:cTn>
                        </p:par>
                        <p:par>
                          <p:cTn id="75" fill="hold">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500" fill="hold"/>
                                        <p:tgtEl>
                                          <p:spTgt spid="57"/>
                                        </p:tgtEl>
                                        <p:attrNameLst>
                                          <p:attrName>ppt_x</p:attrName>
                                        </p:attrNameLst>
                                      </p:cBhvr>
                                      <p:tavLst>
                                        <p:tav tm="0">
                                          <p:val>
                                            <p:strVal val="#ppt_x"/>
                                          </p:val>
                                        </p:tav>
                                        <p:tav tm="100000">
                                          <p:val>
                                            <p:strVal val="#ppt_x"/>
                                          </p:val>
                                        </p:tav>
                                      </p:tavLst>
                                    </p:anim>
                                    <p:anim calcmode="lin" valueType="num">
                                      <p:cBhvr additive="base">
                                        <p:cTn id="83" dur="500" fill="hold"/>
                                        <p:tgtEl>
                                          <p:spTgt spid="57"/>
                                        </p:tgtEl>
                                        <p:attrNameLst>
                                          <p:attrName>ppt_y</p:attrName>
                                        </p:attrNameLst>
                                      </p:cBhvr>
                                      <p:tavLst>
                                        <p:tav tm="0">
                                          <p:val>
                                            <p:strVal val="1+#ppt_h/2"/>
                                          </p:val>
                                        </p:tav>
                                        <p:tav tm="100000">
                                          <p:val>
                                            <p:strVal val="#ppt_y"/>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7" grpId="0" animBg="1"/>
      <p:bldP spid="48" grpId="0" animBg="1"/>
      <p:bldP spid="49" grpId="0" animBg="1"/>
      <p:bldP spid="5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0" y="1168400"/>
            <a:ext cx="8524240" cy="3474720"/>
          </a:xfrm>
          <a:prstGeom prst="rect">
            <a:avLst/>
          </a:prstGeom>
          <a:solidFill>
            <a:srgbClr val="F0C9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010" name="Title 1">
            <a:extLst>
              <a:ext uri="{FF2B5EF4-FFF2-40B4-BE49-F238E27FC236}">
                <a16:creationId xmlns:a16="http://schemas.microsoft.com/office/drawing/2014/main" id="{D007BB9F-4A18-4456-906F-C68FFCC0A7FB}"/>
              </a:ext>
            </a:extLst>
          </p:cNvPr>
          <p:cNvSpPr>
            <a:spLocks noGrp="1" noChangeArrowheads="1"/>
          </p:cNvSpPr>
          <p:nvPr>
            <p:ph type="title"/>
          </p:nvPr>
        </p:nvSpPr>
        <p:spPr/>
        <p:txBody>
          <a:bodyPr>
            <a:normAutofit/>
          </a:bodyPr>
          <a:lstStyle/>
          <a:p>
            <a:r>
              <a:rPr lang="en-US" altLang="en-US" sz="4000" b="1">
                <a:solidFill>
                  <a:srgbClr val="000000"/>
                </a:solidFill>
              </a:rPr>
              <a:t>Example of an ethical dilemma</a:t>
            </a:r>
          </a:p>
        </p:txBody>
      </p:sp>
      <p:sp>
        <p:nvSpPr>
          <p:cNvPr id="2" name="Fußzeilenplatzhalter 1"/>
          <p:cNvSpPr>
            <a:spLocks noGrp="1"/>
          </p:cNvSpPr>
          <p:nvPr>
            <p:ph type="ftr" sz="quarter" idx="3"/>
          </p:nvPr>
        </p:nvSpPr>
        <p:spPr/>
        <p:txBody>
          <a:bodyPr/>
          <a:lstStyle/>
          <a:p>
            <a:r>
              <a:rPr lang="en-US" b="1"/>
              <a:t>Module 2 – Essentials of ethics and public integrity</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14</a:t>
            </a:fld>
            <a:endParaRPr lang="en-US"/>
          </a:p>
        </p:txBody>
      </p:sp>
      <p:grpSp>
        <p:nvGrpSpPr>
          <p:cNvPr id="12" name="Gruppierung 11"/>
          <p:cNvGrpSpPr/>
          <p:nvPr/>
        </p:nvGrpSpPr>
        <p:grpSpPr>
          <a:xfrm>
            <a:off x="-53263" y="2194560"/>
            <a:ext cx="4706543" cy="2448560"/>
            <a:chOff x="-673023" y="2474399"/>
            <a:chExt cx="6230543" cy="3591121"/>
          </a:xfrm>
        </p:grpSpPr>
        <p:pic>
          <p:nvPicPr>
            <p:cNvPr id="7" name="Bild 6" descr="AA0538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23" y="3087347"/>
              <a:ext cx="6230543" cy="2978173"/>
            </a:xfrm>
            <a:prstGeom prst="rect">
              <a:avLst/>
            </a:prstGeom>
            <a:ln>
              <a:noFill/>
            </a:ln>
            <a:effectLst>
              <a:outerShdw blurRad="292100" dist="139700" dir="2700000" algn="tl" rotWithShape="0">
                <a:srgbClr val="333333">
                  <a:alpha val="65000"/>
                </a:srgbClr>
              </a:outerShdw>
            </a:effectLst>
          </p:spPr>
        </p:pic>
        <p:pic>
          <p:nvPicPr>
            <p:cNvPr id="9" name="Bild 8" descr="BES_08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5436" flipH="1">
              <a:off x="3336110" y="2488485"/>
              <a:ext cx="1925477" cy="1202157"/>
            </a:xfrm>
            <a:prstGeom prst="rect">
              <a:avLst/>
            </a:prstGeom>
            <a:ln>
              <a:noFill/>
            </a:ln>
            <a:effectLst>
              <a:outerShdw blurRad="292100" dist="139700" dir="2700000" algn="tl" rotWithShape="0">
                <a:srgbClr val="333333">
                  <a:alpha val="65000"/>
                </a:srgbClr>
              </a:outerShdw>
            </a:effectLst>
          </p:spPr>
        </p:pic>
        <p:pic>
          <p:nvPicPr>
            <p:cNvPr id="10" name="Bild 9" descr="skd188256sd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0" y="2560320"/>
              <a:ext cx="1306678" cy="1119855"/>
            </a:xfrm>
            <a:prstGeom prst="rect">
              <a:avLst/>
            </a:prstGeom>
            <a:ln>
              <a:noFill/>
            </a:ln>
            <a:effectLst>
              <a:outerShdw blurRad="292100" dist="139700" dir="2700000" algn="tl" rotWithShape="0">
                <a:srgbClr val="333333">
                  <a:alpha val="65000"/>
                </a:srgbClr>
              </a:outerShdw>
            </a:effectLst>
          </p:spPr>
        </p:pic>
        <p:pic>
          <p:nvPicPr>
            <p:cNvPr id="8" name="Bild 7" descr="BU005347.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1619" y="2474399"/>
              <a:ext cx="955762" cy="888561"/>
            </a:xfrm>
            <a:prstGeom prst="rect">
              <a:avLst/>
            </a:prstGeom>
            <a:ln>
              <a:noFill/>
            </a:ln>
            <a:effectLst>
              <a:outerShdw blurRad="292100" dist="139700" dir="2700000" algn="tl" rotWithShape="0">
                <a:srgbClr val="333333">
                  <a:alpha val="65000"/>
                </a:srgbClr>
              </a:outerShdw>
            </a:effectLst>
          </p:spPr>
        </p:pic>
      </p:grpSp>
      <p:pic>
        <p:nvPicPr>
          <p:cNvPr id="23" name="Bild 22" descr="aa053840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945" y="1188720"/>
            <a:ext cx="1343406" cy="3998976"/>
          </a:xfrm>
          <a:prstGeom prst="rect">
            <a:avLst/>
          </a:prstGeom>
          <a:ln>
            <a:noFill/>
          </a:ln>
          <a:effectLst>
            <a:outerShdw blurRad="292100" dist="139700" dir="2700000" algn="tl" rotWithShape="0">
              <a:srgbClr val="333333">
                <a:alpha val="65000"/>
              </a:srgbClr>
            </a:outerShdw>
          </a:effectLst>
        </p:spPr>
      </p:pic>
      <p:pic>
        <p:nvPicPr>
          <p:cNvPr id="26" name="Bild 25" descr="AA02073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000" y="1270000"/>
            <a:ext cx="774033" cy="792480"/>
          </a:xfrm>
          <a:prstGeom prst="rect">
            <a:avLst/>
          </a:prstGeom>
          <a:ln>
            <a:noFill/>
          </a:ln>
          <a:effectLst>
            <a:outerShdw blurRad="292100" dist="139700" dir="2700000" algn="tl" rotWithShape="0">
              <a:srgbClr val="333333">
                <a:alpha val="65000"/>
              </a:srgbClr>
            </a:outerShdw>
          </a:effectLst>
        </p:spPr>
      </p:pic>
      <p:sp>
        <p:nvSpPr>
          <p:cNvPr id="5" name="Abgerundete rechteckige Legende 4"/>
          <p:cNvSpPr/>
          <p:nvPr/>
        </p:nvSpPr>
        <p:spPr>
          <a:xfrm>
            <a:off x="4643120" y="1229360"/>
            <a:ext cx="3830320" cy="1960880"/>
          </a:xfrm>
          <a:prstGeom prst="wedgeRoundRectCallout">
            <a:avLst>
              <a:gd name="adj1" fmla="val -100152"/>
              <a:gd name="adj2" fmla="val -27681"/>
              <a:gd name="adj3" fmla="val 16667"/>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400">
                <a:solidFill>
                  <a:srgbClr val="000000"/>
                </a:solidFill>
                <a:latin typeface="Roboton"/>
                <a:cs typeface="Roboton"/>
              </a:rPr>
              <a:t>I am a policy officer. The Minister needs a briefing within the next hour. I have been working on this matter for the last two weeks and should have already been finished. However, I am still waiting for a contribution from another department to verify the data. My boss asks me to submit the briefing urgently as the Chief of Cabinet has already called. </a:t>
            </a:r>
            <a:r>
              <a:rPr lang="en-US" altLang="en-US" sz="1400" b="1">
                <a:solidFill>
                  <a:srgbClr val="000000"/>
                </a:solidFill>
                <a:latin typeface="Roboton"/>
                <a:cs typeface="Roboton"/>
              </a:rPr>
              <a:t>What should I do?</a:t>
            </a:r>
          </a:p>
        </p:txBody>
      </p:sp>
      <p:sp>
        <p:nvSpPr>
          <p:cNvPr id="16" name="Textfeld 15"/>
          <p:cNvSpPr txBox="1"/>
          <p:nvPr/>
        </p:nvSpPr>
        <p:spPr>
          <a:xfrm>
            <a:off x="2194269" y="4549587"/>
            <a:ext cx="5055720" cy="200055"/>
          </a:xfrm>
          <a:prstGeom prst="rect">
            <a:avLst/>
          </a:prstGeom>
          <a:noFill/>
        </p:spPr>
        <p:txBody>
          <a:bodyPr wrap="square" rtlCol="0">
            <a:spAutoFit/>
          </a:bodyPr>
          <a:lstStyle/>
          <a:p>
            <a:r>
              <a:rPr lang="de-DE" sz="700">
                <a:latin typeface="Roboto"/>
                <a:cs typeface="Roboto"/>
              </a:rPr>
              <a:t>OECD 2018: 41; ex. </a:t>
            </a:r>
            <a:r>
              <a:rPr lang="de-DE" sz="700" err="1">
                <a:latin typeface="Roboto"/>
                <a:cs typeface="Roboto"/>
              </a:rPr>
              <a:t>from</a:t>
            </a:r>
            <a:r>
              <a:rPr lang="de-DE" sz="700">
                <a:latin typeface="Roboto"/>
                <a:cs typeface="Roboto"/>
              </a:rPr>
              <a:t> </a:t>
            </a:r>
            <a:r>
              <a:rPr lang="de-DE" sz="700" err="1">
                <a:latin typeface="Roboto"/>
                <a:cs typeface="Roboto"/>
              </a:rPr>
              <a:t>Flemish</a:t>
            </a:r>
            <a:r>
              <a:rPr lang="de-DE" sz="700">
                <a:latin typeface="Roboto"/>
                <a:cs typeface="Roboto"/>
              </a:rPr>
              <a:t> </a:t>
            </a:r>
            <a:r>
              <a:rPr lang="de-DE" sz="700" err="1">
                <a:latin typeface="Roboto"/>
                <a:cs typeface="Roboto"/>
              </a:rPr>
              <a:t>Government</a:t>
            </a:r>
            <a:r>
              <a:rPr lang="de-DE" sz="700">
                <a:latin typeface="Roboto"/>
                <a:cs typeface="Roboto"/>
              </a:rPr>
              <a:t> (</a:t>
            </a:r>
            <a:r>
              <a:rPr lang="de-DE" sz="700" err="1">
                <a:latin typeface="Roboto"/>
                <a:cs typeface="Roboto"/>
              </a:rPr>
              <a:t>Belgium</a:t>
            </a:r>
            <a:r>
              <a:rPr lang="de-DE" sz="700">
                <a:latin typeface="Roboto"/>
                <a:cs typeface="Roboto"/>
              </a:rPr>
              <a:t>)</a:t>
            </a:r>
          </a:p>
        </p:txBody>
      </p:sp>
      <p:sp>
        <p:nvSpPr>
          <p:cNvPr id="15" name="Abgerundete rechteckige Legende 14"/>
          <p:cNvSpPr/>
          <p:nvPr/>
        </p:nvSpPr>
        <p:spPr>
          <a:xfrm>
            <a:off x="4643120" y="3230880"/>
            <a:ext cx="3830320" cy="1838960"/>
          </a:xfrm>
          <a:prstGeom prst="wedgeRoundRectCallout">
            <a:avLst>
              <a:gd name="adj1" fmla="val -93786"/>
              <a:gd name="adj2" fmla="val -88455"/>
              <a:gd name="adj3" fmla="val 16667"/>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171450" indent="-171450">
              <a:spcBef>
                <a:spcPct val="0"/>
              </a:spcBef>
              <a:buFont typeface="Arial"/>
              <a:buChar char="•"/>
              <a:defRPr/>
            </a:pPr>
            <a:r>
              <a:rPr lang="en-US" altLang="en-US" sz="1200" b="1">
                <a:solidFill>
                  <a:srgbClr val="000000"/>
                </a:solidFill>
                <a:latin typeface="Roboton"/>
                <a:cs typeface="Roboton"/>
              </a:rPr>
              <a:t>Option 1: </a:t>
            </a:r>
            <a:r>
              <a:rPr lang="en-US" altLang="en-US" sz="1200">
                <a:solidFill>
                  <a:srgbClr val="000000"/>
                </a:solidFill>
                <a:latin typeface="Roboton"/>
                <a:cs typeface="Roboton"/>
              </a:rPr>
              <a:t>I send the briefing and do not mention the missing information. </a:t>
            </a:r>
          </a:p>
          <a:p>
            <a:pPr marL="171450" indent="-171450">
              <a:spcBef>
                <a:spcPct val="0"/>
              </a:spcBef>
              <a:buFont typeface="Arial"/>
              <a:buChar char="•"/>
              <a:defRPr/>
            </a:pPr>
            <a:r>
              <a:rPr lang="en-US" altLang="en-US" sz="1200" b="1">
                <a:solidFill>
                  <a:srgbClr val="000000"/>
                </a:solidFill>
                <a:latin typeface="Roboton"/>
                <a:cs typeface="Roboton"/>
              </a:rPr>
              <a:t>Option 2: </a:t>
            </a:r>
            <a:r>
              <a:rPr lang="en-US" altLang="en-US" sz="1200">
                <a:solidFill>
                  <a:srgbClr val="000000"/>
                </a:solidFill>
                <a:latin typeface="Roboton"/>
                <a:cs typeface="Roboton"/>
              </a:rPr>
              <a:t>I send the briefing, but mention that no decisions should be made based on it because of the missing information. </a:t>
            </a:r>
          </a:p>
          <a:p>
            <a:pPr marL="171450" indent="-171450">
              <a:spcBef>
                <a:spcPct val="0"/>
              </a:spcBef>
              <a:buFont typeface="Arial"/>
              <a:buChar char="•"/>
              <a:defRPr/>
            </a:pPr>
            <a:r>
              <a:rPr lang="en-US" altLang="en-US" sz="1200" b="1">
                <a:solidFill>
                  <a:srgbClr val="000000"/>
                </a:solidFill>
                <a:latin typeface="Roboton"/>
                <a:cs typeface="Roboton"/>
              </a:rPr>
              <a:t>Option 3: </a:t>
            </a:r>
            <a:r>
              <a:rPr lang="en-US" altLang="en-US" sz="1200">
                <a:solidFill>
                  <a:srgbClr val="000000"/>
                </a:solidFill>
                <a:latin typeface="Roboton"/>
                <a:cs typeface="Roboton"/>
              </a:rPr>
              <a:t>I do not send the briefing. If anyone asks, I blame the other department.</a:t>
            </a:r>
          </a:p>
          <a:p>
            <a:pPr marL="171450" indent="-171450">
              <a:spcBef>
                <a:spcPct val="0"/>
              </a:spcBef>
              <a:buFont typeface="Arial"/>
              <a:buChar char="•"/>
              <a:defRPr/>
            </a:pPr>
            <a:r>
              <a:rPr lang="en-US" altLang="en-US" sz="1200" b="1">
                <a:solidFill>
                  <a:srgbClr val="000000"/>
                </a:solidFill>
                <a:latin typeface="Roboton"/>
                <a:cs typeface="Roboton"/>
              </a:rPr>
              <a:t>Option 4: </a:t>
            </a:r>
            <a:r>
              <a:rPr lang="en-US" altLang="en-US" sz="1200">
                <a:solidFill>
                  <a:srgbClr val="000000"/>
                </a:solidFill>
                <a:latin typeface="Roboton"/>
                <a:cs typeface="Roboton"/>
              </a:rPr>
              <a:t>I do not send the information and come up with a pretext, and promise to send the briefing tomorrow.</a:t>
            </a:r>
          </a:p>
        </p:txBody>
      </p:sp>
    </p:spTree>
    <p:extLst>
      <p:ext uri="{BB962C8B-B14F-4D97-AF65-F5344CB8AC3E}">
        <p14:creationId xmlns:p14="http://schemas.microsoft.com/office/powerpoint/2010/main" val="2597350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15</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chemeClr val="bg1"/>
                  </a:solidFill>
                  <a:latin typeface="Roboto"/>
                  <a:cs typeface="Roboto"/>
                </a:rPr>
                <a:t>How to achieve public integrity?</a:t>
              </a: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pPr marL="171450" indent="-171450">
                  <a:buFont typeface="Arial"/>
                  <a:buChar char="•"/>
                </a:pPr>
                <a:r>
                  <a:rPr lang="en-US" altLang="ko-KR" sz="1200" b="1">
                    <a:solidFill>
                      <a:srgbClr val="A6A6A6"/>
                    </a:solidFill>
                    <a:latin typeface="Roboto"/>
                    <a:cs typeface="Roboto"/>
                  </a:rPr>
                  <a:t>Part 1 </a:t>
                </a:r>
                <a:r>
                  <a:rPr lang="de-DE" altLang="ko-KR" sz="1200" b="1">
                    <a:solidFill>
                      <a:srgbClr val="A6A6A6"/>
                    </a:solidFill>
                    <a:latin typeface="Roboto"/>
                    <a:cs typeface="Roboto"/>
                  </a:rPr>
                  <a:t>-</a:t>
                </a:r>
                <a:r>
                  <a:rPr lang="en-US" altLang="ko-KR" sz="1200" b="1">
                    <a:solidFill>
                      <a:srgbClr val="A6A6A6"/>
                    </a:solidFill>
                    <a:latin typeface="Roboto"/>
                    <a:cs typeface="Roboto"/>
                  </a:rPr>
                  <a:t> Integrity ID</a:t>
                </a:r>
              </a:p>
              <a:p>
                <a:pPr marL="171450" indent="-171450">
                  <a:buFont typeface="Arial"/>
                  <a:buChar char="•"/>
                </a:pPr>
                <a:r>
                  <a:rPr lang="en-US" altLang="ko-KR" sz="1200" b="1">
                    <a:solidFill>
                      <a:srgbClr val="A6A6A6"/>
                    </a:solidFill>
                    <a:latin typeface="Roboto"/>
                    <a:cs typeface="Roboto"/>
                  </a:rPr>
                  <a:t>Part 2 </a:t>
                </a:r>
                <a:r>
                  <a:rPr lang="de-DE" altLang="ko-KR" sz="1200" b="1">
                    <a:solidFill>
                      <a:srgbClr val="A6A6A6"/>
                    </a:solidFill>
                    <a:latin typeface="Roboto"/>
                    <a:cs typeface="Roboto"/>
                  </a:rPr>
                  <a:t>-</a:t>
                </a:r>
                <a:r>
                  <a:rPr lang="en-US" altLang="ko-KR" sz="1200" b="1">
                    <a:solidFill>
                      <a:srgbClr val="A6A6A6"/>
                    </a:solidFill>
                    <a:latin typeface="Roboto"/>
                    <a:cs typeface="Roboto"/>
                  </a:rPr>
                  <a:t> Personal integrity action plan</a:t>
                </a:r>
                <a:endParaRPr lang="ko-KR" altLang="en-US" sz="12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03</a:t>
              </a:r>
              <a:endParaRPr lang="ko-KR" altLang="en-US" sz="2400" b="1">
                <a:solidFill>
                  <a:srgbClr val="FFFFFF"/>
                </a:solidFill>
                <a:latin typeface="Roboto"/>
                <a:cs typeface="Roboto"/>
              </a:endParaRPr>
            </a:p>
          </p:txBody>
        </p:sp>
      </p:grpSp>
      <p:grpSp>
        <p:nvGrpSpPr>
          <p:cNvPr id="8" name="Gruppierung 7"/>
          <p:cNvGrpSpPr/>
          <p:nvPr/>
        </p:nvGrpSpPr>
        <p:grpSpPr>
          <a:xfrm>
            <a:off x="1593920" y="636207"/>
            <a:ext cx="6922856" cy="597805"/>
            <a:chOff x="1593920" y="636207"/>
            <a:chExt cx="6922856" cy="59780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Role and responsibilities of public servants</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challenges and ethical dilemmas</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Quiz marathon</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Tree>
    <p:extLst>
      <p:ext uri="{BB962C8B-B14F-4D97-AF65-F5344CB8AC3E}">
        <p14:creationId xmlns:p14="http://schemas.microsoft.com/office/powerpoint/2010/main" val="5012056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A812113-E944-B944-BD71-94CE077C5D32}"/>
              </a:ext>
            </a:extLst>
          </p:cNvPr>
          <p:cNvSpPr>
            <a:spLocks noGrp="1" noChangeArrowheads="1"/>
          </p:cNvSpPr>
          <p:nvPr>
            <p:ph idx="1"/>
          </p:nvPr>
        </p:nvSpPr>
        <p:spPr>
          <a:ln>
            <a:solidFill>
              <a:srgbClr val="00B0F0"/>
            </a:solidFill>
          </a:ln>
        </p:spPr>
        <p:txBody>
          <a:bodyPr>
            <a:normAutofit/>
          </a:bodyPr>
          <a:lstStyle/>
          <a:p>
            <a:pPr marL="0" indent="0">
              <a:spcBef>
                <a:spcPct val="0"/>
              </a:spcBef>
              <a:buNone/>
              <a:defRPr/>
            </a:pPr>
            <a:r>
              <a:rPr lang="en-US" altLang="en-US" sz="2200">
                <a:solidFill>
                  <a:srgbClr val="000000"/>
                </a:solidFill>
                <a:ea typeface="+mj-ea"/>
                <a:cs typeface="+mj-cs"/>
              </a:rPr>
              <a:t>Public servants have to be competent to recognize, analyze and respond to ethically challenging situations through:</a:t>
            </a:r>
          </a:p>
        </p:txBody>
      </p:sp>
      <p:sp>
        <p:nvSpPr>
          <p:cNvPr id="45058" name="Title 1">
            <a:extLst>
              <a:ext uri="{FF2B5EF4-FFF2-40B4-BE49-F238E27FC236}">
                <a16:creationId xmlns:a16="http://schemas.microsoft.com/office/drawing/2014/main" id="{D0FF0915-E77C-42D7-8544-B339A67D3653}"/>
              </a:ext>
            </a:extLst>
          </p:cNvPr>
          <p:cNvSpPr>
            <a:spLocks noGrp="1" noChangeArrowheads="1"/>
          </p:cNvSpPr>
          <p:nvPr>
            <p:ph type="title"/>
          </p:nvPr>
        </p:nvSpPr>
        <p:spPr/>
        <p:txBody>
          <a:bodyPr>
            <a:normAutofit/>
          </a:bodyPr>
          <a:lstStyle/>
          <a:p>
            <a:r>
              <a:rPr lang="en-US" altLang="en-US" sz="4000" b="1">
                <a:solidFill>
                  <a:srgbClr val="000000"/>
                </a:solidFill>
              </a:rPr>
              <a:t>Ethical skills for public integrity</a:t>
            </a:r>
          </a:p>
        </p:txBody>
      </p:sp>
      <p:sp>
        <p:nvSpPr>
          <p:cNvPr id="2" name="Fußzeilenplatzhalter 1"/>
          <p:cNvSpPr>
            <a:spLocks noGrp="1"/>
          </p:cNvSpPr>
          <p:nvPr>
            <p:ph type="ftr" sz="quarter" idx="3"/>
          </p:nvPr>
        </p:nvSpPr>
        <p:spPr/>
        <p:txBody>
          <a:bodyPr/>
          <a:lstStyle/>
          <a:p>
            <a:r>
              <a:rPr lang="en-US" b="1"/>
              <a:t>Module 2 – Essentials of ethics and public integrity</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16</a:t>
            </a:fld>
            <a:endParaRPr lang="en-US"/>
          </a:p>
        </p:txBody>
      </p:sp>
      <p:sp>
        <p:nvSpPr>
          <p:cNvPr id="40" name="Speech Bubble: Rectangle with Corners Rounded 38">
            <a:extLst>
              <a:ext uri="{FF2B5EF4-FFF2-40B4-BE49-F238E27FC236}">
                <a16:creationId xmlns:a16="http://schemas.microsoft.com/office/drawing/2014/main" id="{F49625E0-2FC6-4B55-8E23-00BAE057F21C}"/>
              </a:ext>
            </a:extLst>
          </p:cNvPr>
          <p:cNvSpPr/>
          <p:nvPr/>
        </p:nvSpPr>
        <p:spPr>
          <a:xfrm>
            <a:off x="721359" y="2043552"/>
            <a:ext cx="2411998" cy="1178580"/>
          </a:xfrm>
          <a:prstGeom prst="wedgeRoundRectCallout">
            <a:avLst>
              <a:gd name="adj1" fmla="val 65245"/>
              <a:gd name="adj2" fmla="val -17261"/>
              <a:gd name="adj3" fmla="val 16667"/>
            </a:avLst>
          </a:prstGeom>
          <a:solidFill>
            <a:sysClr val="window" lastClr="FFFFFF"/>
          </a:solidFill>
          <a:ln w="76200" cap="flat" cmpd="sng" algn="ctr">
            <a:noFill/>
            <a:prstDash val="solid"/>
            <a:miter lim="800000"/>
          </a:ln>
          <a:effectLst>
            <a:outerShdw blurRad="50800" dist="38100" dir="2700000" algn="tl" rotWithShape="0">
              <a:prstClr val="black">
                <a:alpha val="40000"/>
              </a:prstClr>
            </a:outerShdw>
          </a:effectLst>
        </p:spPr>
        <p:txBody>
          <a:bodyPr lIns="0" rIns="0" rtlCol="0" anchor="ctr"/>
          <a:lstStyle/>
          <a:p>
            <a:pPr algn="ctr"/>
            <a:r>
              <a:rPr lang="en-US" sz="1600" b="1" kern="0">
                <a:solidFill>
                  <a:srgbClr val="A2B969"/>
                </a:solidFill>
                <a:latin typeface="Roboton"/>
                <a:cs typeface="Roboton"/>
              </a:rPr>
              <a:t>1. Awareness of existing norms and the ability to apply them</a:t>
            </a:r>
          </a:p>
        </p:txBody>
      </p:sp>
      <p:sp>
        <p:nvSpPr>
          <p:cNvPr id="41" name="Speech Bubble: Rectangle with Corners Rounded 39">
            <a:extLst>
              <a:ext uri="{FF2B5EF4-FFF2-40B4-BE49-F238E27FC236}">
                <a16:creationId xmlns:a16="http://schemas.microsoft.com/office/drawing/2014/main" id="{F2884B6D-159C-4A2C-B66D-3A393C39C87F}"/>
              </a:ext>
            </a:extLst>
          </p:cNvPr>
          <p:cNvSpPr/>
          <p:nvPr/>
        </p:nvSpPr>
        <p:spPr>
          <a:xfrm>
            <a:off x="721359" y="3356318"/>
            <a:ext cx="2411998" cy="1178580"/>
          </a:xfrm>
          <a:prstGeom prst="wedgeRoundRectCallout">
            <a:avLst>
              <a:gd name="adj1" fmla="val 67038"/>
              <a:gd name="adj2" fmla="val -36532"/>
              <a:gd name="adj3" fmla="val 16667"/>
            </a:avLst>
          </a:prstGeom>
          <a:solidFill>
            <a:sysClr val="window" lastClr="FFFFFF"/>
          </a:solidFill>
          <a:ln w="76200" cap="flat" cmpd="sng" algn="ctr">
            <a:noFill/>
            <a:prstDash val="solid"/>
            <a:miter lim="800000"/>
          </a:ln>
          <a:effectLst>
            <a:outerShdw blurRad="50800" dist="38100" dir="2700000" algn="tl" rotWithShape="0">
              <a:prstClr val="black">
                <a:alpha val="40000"/>
              </a:prstClr>
            </a:outerShdw>
          </a:effectLst>
        </p:spPr>
        <p:txBody>
          <a:bodyPr lIns="0" rIns="0" rtlCol="0" anchor="ctr"/>
          <a:lstStyle/>
          <a:p>
            <a:pPr algn="ctr"/>
            <a:endParaRPr kumimoji="0" lang="en-US" sz="1400" b="1" i="0" u="none" strike="noStrike" kern="0" cap="none" spc="0" normalizeH="0" baseline="0" noProof="0">
              <a:ln>
                <a:noFill/>
              </a:ln>
              <a:solidFill>
                <a:srgbClr val="C13018"/>
              </a:solidFill>
              <a:effectLst/>
              <a:uLnTx/>
              <a:uFillTx/>
              <a:latin typeface="Roboton"/>
              <a:cs typeface="Roboton"/>
            </a:endParaRPr>
          </a:p>
          <a:p>
            <a:pPr algn="ctr"/>
            <a:r>
              <a:rPr kumimoji="0" lang="en-US" sz="1400" b="1" i="0" u="none" strike="noStrike" kern="0" cap="none" spc="0" normalizeH="0" baseline="0" noProof="0">
                <a:ln>
                  <a:noFill/>
                </a:ln>
                <a:solidFill>
                  <a:srgbClr val="C13018"/>
                </a:solidFill>
                <a:effectLst/>
                <a:uLnTx/>
                <a:uFillTx/>
                <a:latin typeface="Roboton"/>
                <a:cs typeface="Roboton"/>
              </a:rPr>
              <a:t>3</a:t>
            </a:r>
            <a:r>
              <a:rPr lang="en-US" sz="1400" b="1" kern="0">
                <a:solidFill>
                  <a:srgbClr val="C13018"/>
                </a:solidFill>
                <a:latin typeface="Roboton"/>
                <a:cs typeface="Roboton"/>
              </a:rPr>
              <a:t>. Capacity to understand the significance of values and concepts underlying these norms</a:t>
            </a:r>
          </a:p>
          <a:p>
            <a:pPr algn="ctr"/>
            <a:endParaRPr kumimoji="0" lang="en-US" sz="1400" b="1" i="0" u="none" strike="noStrike" kern="0" cap="none" spc="0" normalizeH="0" baseline="0" noProof="0">
              <a:ln>
                <a:noFill/>
              </a:ln>
              <a:solidFill>
                <a:srgbClr val="C13018"/>
              </a:solidFill>
              <a:effectLst/>
              <a:uLnTx/>
              <a:uFillTx/>
              <a:latin typeface="Roboton"/>
              <a:cs typeface="Roboton"/>
            </a:endParaRPr>
          </a:p>
        </p:txBody>
      </p:sp>
      <p:sp>
        <p:nvSpPr>
          <p:cNvPr id="42" name="Speech Bubble: Rectangle with Corners Rounded 40">
            <a:extLst>
              <a:ext uri="{FF2B5EF4-FFF2-40B4-BE49-F238E27FC236}">
                <a16:creationId xmlns:a16="http://schemas.microsoft.com/office/drawing/2014/main" id="{CE54B539-3C6F-4116-8F33-C62D444F5841}"/>
              </a:ext>
            </a:extLst>
          </p:cNvPr>
          <p:cNvSpPr/>
          <p:nvPr/>
        </p:nvSpPr>
        <p:spPr>
          <a:xfrm>
            <a:off x="5924109" y="2042160"/>
            <a:ext cx="2411998" cy="1178580"/>
          </a:xfrm>
          <a:prstGeom prst="wedgeRoundRectCallout">
            <a:avLst>
              <a:gd name="adj1" fmla="val -65665"/>
              <a:gd name="adj2" fmla="val -15120"/>
              <a:gd name="adj3" fmla="val 16667"/>
            </a:avLst>
          </a:prstGeom>
          <a:solidFill>
            <a:sysClr val="window" lastClr="FFFFFF"/>
          </a:solidFill>
          <a:ln w="76200" cap="flat" cmpd="sng" algn="ctr">
            <a:noFill/>
            <a:prstDash val="solid"/>
            <a:miter lim="800000"/>
          </a:ln>
          <a:effectLst>
            <a:outerShdw blurRad="50800" dist="38100" dir="2700000" algn="tl" rotWithShape="0">
              <a:prstClr val="black">
                <a:alpha val="40000"/>
              </a:prstClr>
            </a:outerShdw>
          </a:effectLst>
        </p:spPr>
        <p:txBody>
          <a:bodyPr lIns="0" rIns="0" rtlCol="0" anchor="ctr"/>
          <a:lstStyle/>
          <a:p>
            <a:pPr algn="ctr"/>
            <a:endParaRPr kumimoji="0" lang="en-US" sz="1600" b="1" i="0" u="none" strike="noStrike" kern="0" cap="none" spc="0" normalizeH="0" baseline="0" noProof="0">
              <a:ln>
                <a:noFill/>
              </a:ln>
              <a:solidFill>
                <a:srgbClr val="063951">
                  <a:lumMod val="75000"/>
                  <a:lumOff val="25000"/>
                </a:srgbClr>
              </a:solidFill>
              <a:effectLst/>
              <a:uLnTx/>
              <a:uFillTx/>
              <a:latin typeface="Roboton"/>
              <a:cs typeface="Roboton"/>
            </a:endParaRPr>
          </a:p>
          <a:p>
            <a:pPr algn="ctr"/>
            <a:r>
              <a:rPr kumimoji="0" lang="en-US" sz="1600" b="1" i="0" u="none" strike="noStrike" kern="0" cap="none" spc="0" normalizeH="0" baseline="0" noProof="0">
                <a:ln>
                  <a:noFill/>
                </a:ln>
                <a:solidFill>
                  <a:srgbClr val="063951">
                    <a:lumMod val="75000"/>
                    <a:lumOff val="25000"/>
                  </a:srgbClr>
                </a:solidFill>
                <a:effectLst/>
                <a:uLnTx/>
                <a:uFillTx/>
                <a:latin typeface="Roboton"/>
                <a:cs typeface="Roboton"/>
              </a:rPr>
              <a:t>2</a:t>
            </a:r>
            <a:r>
              <a:rPr lang="en-US" sz="1600" b="1" kern="0">
                <a:solidFill>
                  <a:srgbClr val="063951">
                    <a:lumMod val="75000"/>
                    <a:lumOff val="25000"/>
                  </a:srgbClr>
                </a:solidFill>
                <a:latin typeface="Roboton"/>
                <a:cs typeface="Roboton"/>
              </a:rPr>
              <a:t>. Ability to identify and critically analyze situations vis-à-vis norms</a:t>
            </a:r>
          </a:p>
          <a:p>
            <a:pPr algn="ctr"/>
            <a:endParaRPr kumimoji="0" lang="en-US" sz="1600" b="1" i="0" u="none" strike="noStrike" kern="0" cap="none" spc="0" normalizeH="0" baseline="0" noProof="0">
              <a:ln>
                <a:noFill/>
              </a:ln>
              <a:solidFill>
                <a:srgbClr val="063951">
                  <a:lumMod val="75000"/>
                  <a:lumOff val="25000"/>
                </a:srgbClr>
              </a:solidFill>
              <a:effectLst/>
              <a:uLnTx/>
              <a:uFillTx/>
              <a:latin typeface="Roboton"/>
              <a:cs typeface="Roboton"/>
            </a:endParaRPr>
          </a:p>
        </p:txBody>
      </p:sp>
      <p:sp>
        <p:nvSpPr>
          <p:cNvPr id="43" name="Speech Bubble: Rectangle with Corners Rounded 41">
            <a:extLst>
              <a:ext uri="{FF2B5EF4-FFF2-40B4-BE49-F238E27FC236}">
                <a16:creationId xmlns:a16="http://schemas.microsoft.com/office/drawing/2014/main" id="{4819BD4B-23D9-40AC-BC58-C1F477157589}"/>
              </a:ext>
            </a:extLst>
          </p:cNvPr>
          <p:cNvSpPr/>
          <p:nvPr/>
        </p:nvSpPr>
        <p:spPr>
          <a:xfrm>
            <a:off x="5924109" y="3356318"/>
            <a:ext cx="2411998" cy="1178580"/>
          </a:xfrm>
          <a:prstGeom prst="wedgeRoundRectCallout">
            <a:avLst>
              <a:gd name="adj1" fmla="val -64230"/>
              <a:gd name="adj2" fmla="val -35461"/>
              <a:gd name="adj3" fmla="val 16667"/>
            </a:avLst>
          </a:prstGeom>
          <a:solidFill>
            <a:sysClr val="window" lastClr="FFFFFF"/>
          </a:solidFill>
          <a:ln w="76200" cap="flat" cmpd="sng" algn="ctr">
            <a:noFill/>
            <a:prstDash val="solid"/>
            <a:miter lim="800000"/>
          </a:ln>
          <a:effectLst>
            <a:outerShdw blurRad="50800" dist="38100" dir="2700000" algn="tl" rotWithShape="0">
              <a:prstClr val="black">
                <a:alpha val="40000"/>
              </a:prstClr>
            </a:outerShdw>
          </a:effectLst>
        </p:spPr>
        <p:txBody>
          <a:bodyPr lIns="0" rIns="0" rtlCol="0" anchor="ctr"/>
          <a:lstStyle/>
          <a:p>
            <a:pPr lvl="0" algn="ctr"/>
            <a:r>
              <a:rPr lang="en-US" sz="1600" b="1" kern="0">
                <a:solidFill>
                  <a:srgbClr val="F7931F"/>
                </a:solidFill>
                <a:latin typeface="Roboton"/>
                <a:cs typeface="Roboton"/>
              </a:rPr>
              <a:t>4. Competence for ethical reasoning and justification</a:t>
            </a:r>
          </a:p>
        </p:txBody>
      </p:sp>
      <p:grpSp>
        <p:nvGrpSpPr>
          <p:cNvPr id="44" name="Group 2">
            <a:extLst>
              <a:ext uri="{FF2B5EF4-FFF2-40B4-BE49-F238E27FC236}">
                <a16:creationId xmlns:a16="http://schemas.microsoft.com/office/drawing/2014/main" id="{65F30BBD-A280-4802-9EA4-1479F59A2728}"/>
              </a:ext>
            </a:extLst>
          </p:cNvPr>
          <p:cNvGrpSpPr/>
          <p:nvPr/>
        </p:nvGrpSpPr>
        <p:grpSpPr>
          <a:xfrm>
            <a:off x="3641496" y="2056115"/>
            <a:ext cx="1876402" cy="2640345"/>
            <a:chOff x="2940626" y="768334"/>
            <a:chExt cx="3855029" cy="5538987"/>
          </a:xfrm>
        </p:grpSpPr>
        <p:sp>
          <p:nvSpPr>
            <p:cNvPr id="45" name="Shape">
              <a:extLst>
                <a:ext uri="{FF2B5EF4-FFF2-40B4-BE49-F238E27FC236}">
                  <a16:creationId xmlns:a16="http://schemas.microsoft.com/office/drawing/2014/main" id="{61C77F8E-3C97-47D2-91BC-A625D68DBBCA}"/>
                </a:ext>
              </a:extLst>
            </p:cNvPr>
            <p:cNvSpPr/>
            <p:nvPr/>
          </p:nvSpPr>
          <p:spPr>
            <a:xfrm>
              <a:off x="2940626" y="2131742"/>
              <a:ext cx="3855029" cy="4175579"/>
            </a:xfrm>
            <a:custGeom>
              <a:avLst/>
              <a:gdLst/>
              <a:ahLst/>
              <a:cxnLst>
                <a:cxn ang="0">
                  <a:pos x="wd2" y="hd2"/>
                </a:cxn>
                <a:cxn ang="5400000">
                  <a:pos x="wd2" y="hd2"/>
                </a:cxn>
                <a:cxn ang="10800000">
                  <a:pos x="wd2" y="hd2"/>
                </a:cxn>
                <a:cxn ang="16200000">
                  <a:pos x="wd2" y="hd2"/>
                </a:cxn>
              </a:cxnLst>
              <a:rect l="0" t="0" r="r" b="b"/>
              <a:pathLst>
                <a:path w="21558" h="21506" extrusionOk="0">
                  <a:moveTo>
                    <a:pt x="2791" y="21506"/>
                  </a:moveTo>
                  <a:cubicBezTo>
                    <a:pt x="2791" y="21506"/>
                    <a:pt x="2663" y="20941"/>
                    <a:pt x="2688" y="20541"/>
                  </a:cubicBezTo>
                  <a:cubicBezTo>
                    <a:pt x="2713" y="20141"/>
                    <a:pt x="2738" y="19505"/>
                    <a:pt x="2738" y="19505"/>
                  </a:cubicBezTo>
                  <a:cubicBezTo>
                    <a:pt x="2738" y="19505"/>
                    <a:pt x="1845" y="19104"/>
                    <a:pt x="1845" y="18951"/>
                  </a:cubicBezTo>
                  <a:cubicBezTo>
                    <a:pt x="1845" y="18799"/>
                    <a:pt x="2024" y="17457"/>
                    <a:pt x="2126" y="17010"/>
                  </a:cubicBezTo>
                  <a:cubicBezTo>
                    <a:pt x="2229" y="16563"/>
                    <a:pt x="2688" y="14043"/>
                    <a:pt x="2688" y="14043"/>
                  </a:cubicBezTo>
                  <a:cubicBezTo>
                    <a:pt x="2688" y="14043"/>
                    <a:pt x="2496" y="13938"/>
                    <a:pt x="2522" y="13878"/>
                  </a:cubicBezTo>
                  <a:cubicBezTo>
                    <a:pt x="2547" y="13819"/>
                    <a:pt x="3046" y="12760"/>
                    <a:pt x="3097" y="12666"/>
                  </a:cubicBezTo>
                  <a:cubicBezTo>
                    <a:pt x="3149" y="12573"/>
                    <a:pt x="3290" y="12289"/>
                    <a:pt x="3430" y="11902"/>
                  </a:cubicBezTo>
                  <a:cubicBezTo>
                    <a:pt x="3571" y="11514"/>
                    <a:pt x="3712" y="10877"/>
                    <a:pt x="3840" y="9124"/>
                  </a:cubicBezTo>
                  <a:cubicBezTo>
                    <a:pt x="3840" y="9124"/>
                    <a:pt x="3699" y="9348"/>
                    <a:pt x="3622" y="9383"/>
                  </a:cubicBezTo>
                  <a:cubicBezTo>
                    <a:pt x="3622" y="9383"/>
                    <a:pt x="3251" y="10395"/>
                    <a:pt x="2536" y="10513"/>
                  </a:cubicBezTo>
                  <a:cubicBezTo>
                    <a:pt x="1820" y="10630"/>
                    <a:pt x="1130" y="10654"/>
                    <a:pt x="1014" y="10583"/>
                  </a:cubicBezTo>
                  <a:cubicBezTo>
                    <a:pt x="900" y="10513"/>
                    <a:pt x="235" y="9747"/>
                    <a:pt x="133" y="9489"/>
                  </a:cubicBezTo>
                  <a:cubicBezTo>
                    <a:pt x="30" y="9229"/>
                    <a:pt x="-33" y="8900"/>
                    <a:pt x="18" y="8782"/>
                  </a:cubicBezTo>
                  <a:cubicBezTo>
                    <a:pt x="70" y="8665"/>
                    <a:pt x="83" y="8523"/>
                    <a:pt x="133" y="8440"/>
                  </a:cubicBezTo>
                  <a:cubicBezTo>
                    <a:pt x="183" y="8358"/>
                    <a:pt x="81" y="7981"/>
                    <a:pt x="146" y="7699"/>
                  </a:cubicBezTo>
                  <a:cubicBezTo>
                    <a:pt x="210" y="7416"/>
                    <a:pt x="274" y="7369"/>
                    <a:pt x="300" y="7074"/>
                  </a:cubicBezTo>
                  <a:cubicBezTo>
                    <a:pt x="326" y="6780"/>
                    <a:pt x="376" y="6568"/>
                    <a:pt x="389" y="6403"/>
                  </a:cubicBezTo>
                  <a:cubicBezTo>
                    <a:pt x="403" y="6238"/>
                    <a:pt x="479" y="5638"/>
                    <a:pt x="582" y="5309"/>
                  </a:cubicBezTo>
                  <a:cubicBezTo>
                    <a:pt x="684" y="4979"/>
                    <a:pt x="774" y="4767"/>
                    <a:pt x="863" y="4520"/>
                  </a:cubicBezTo>
                  <a:cubicBezTo>
                    <a:pt x="953" y="4273"/>
                    <a:pt x="991" y="4073"/>
                    <a:pt x="966" y="3931"/>
                  </a:cubicBezTo>
                  <a:cubicBezTo>
                    <a:pt x="941" y="3789"/>
                    <a:pt x="979" y="3578"/>
                    <a:pt x="979" y="3484"/>
                  </a:cubicBezTo>
                  <a:cubicBezTo>
                    <a:pt x="979" y="3389"/>
                    <a:pt x="1068" y="3201"/>
                    <a:pt x="1145" y="3107"/>
                  </a:cubicBezTo>
                  <a:cubicBezTo>
                    <a:pt x="1221" y="3012"/>
                    <a:pt x="1272" y="2895"/>
                    <a:pt x="1400" y="2836"/>
                  </a:cubicBezTo>
                  <a:cubicBezTo>
                    <a:pt x="1528" y="2777"/>
                    <a:pt x="2358" y="2447"/>
                    <a:pt x="2832" y="2354"/>
                  </a:cubicBezTo>
                  <a:cubicBezTo>
                    <a:pt x="3304" y="2260"/>
                    <a:pt x="3675" y="2154"/>
                    <a:pt x="4199" y="2012"/>
                  </a:cubicBezTo>
                  <a:cubicBezTo>
                    <a:pt x="4723" y="1871"/>
                    <a:pt x="5644" y="1635"/>
                    <a:pt x="5783" y="1506"/>
                  </a:cubicBezTo>
                  <a:cubicBezTo>
                    <a:pt x="5924" y="1376"/>
                    <a:pt x="6244" y="1059"/>
                    <a:pt x="6371" y="859"/>
                  </a:cubicBezTo>
                  <a:cubicBezTo>
                    <a:pt x="6499" y="659"/>
                    <a:pt x="6653" y="117"/>
                    <a:pt x="8671" y="11"/>
                  </a:cubicBezTo>
                  <a:cubicBezTo>
                    <a:pt x="10691" y="-94"/>
                    <a:pt x="10461" y="541"/>
                    <a:pt x="10461" y="541"/>
                  </a:cubicBezTo>
                  <a:cubicBezTo>
                    <a:pt x="10461" y="541"/>
                    <a:pt x="11215" y="976"/>
                    <a:pt x="11470" y="1094"/>
                  </a:cubicBezTo>
                  <a:cubicBezTo>
                    <a:pt x="11726" y="1211"/>
                    <a:pt x="12020" y="1235"/>
                    <a:pt x="12199" y="1235"/>
                  </a:cubicBezTo>
                  <a:cubicBezTo>
                    <a:pt x="12378" y="1235"/>
                    <a:pt x="12902" y="1483"/>
                    <a:pt x="12902" y="1483"/>
                  </a:cubicBezTo>
                  <a:cubicBezTo>
                    <a:pt x="12902" y="1483"/>
                    <a:pt x="13374" y="1460"/>
                    <a:pt x="13681" y="1471"/>
                  </a:cubicBezTo>
                  <a:cubicBezTo>
                    <a:pt x="13988" y="1483"/>
                    <a:pt x="14231" y="1471"/>
                    <a:pt x="14422" y="1471"/>
                  </a:cubicBezTo>
                  <a:cubicBezTo>
                    <a:pt x="14614" y="1471"/>
                    <a:pt x="15010" y="1612"/>
                    <a:pt x="15151" y="1718"/>
                  </a:cubicBezTo>
                  <a:cubicBezTo>
                    <a:pt x="15151" y="1718"/>
                    <a:pt x="15394" y="1730"/>
                    <a:pt x="15457" y="1930"/>
                  </a:cubicBezTo>
                  <a:cubicBezTo>
                    <a:pt x="15522" y="2130"/>
                    <a:pt x="15393" y="2495"/>
                    <a:pt x="15457" y="2589"/>
                  </a:cubicBezTo>
                  <a:cubicBezTo>
                    <a:pt x="15522" y="2684"/>
                    <a:pt x="15726" y="2554"/>
                    <a:pt x="15739" y="2672"/>
                  </a:cubicBezTo>
                  <a:cubicBezTo>
                    <a:pt x="15752" y="2789"/>
                    <a:pt x="15688" y="2942"/>
                    <a:pt x="15803" y="2989"/>
                  </a:cubicBezTo>
                  <a:cubicBezTo>
                    <a:pt x="15918" y="3036"/>
                    <a:pt x="16264" y="3366"/>
                    <a:pt x="16596" y="3671"/>
                  </a:cubicBezTo>
                  <a:cubicBezTo>
                    <a:pt x="16929" y="3978"/>
                    <a:pt x="17439" y="4519"/>
                    <a:pt x="17464" y="4601"/>
                  </a:cubicBezTo>
                  <a:cubicBezTo>
                    <a:pt x="17464" y="4601"/>
                    <a:pt x="17643" y="4554"/>
                    <a:pt x="17758" y="4636"/>
                  </a:cubicBezTo>
                  <a:cubicBezTo>
                    <a:pt x="17872" y="4719"/>
                    <a:pt x="17847" y="4895"/>
                    <a:pt x="17847" y="4895"/>
                  </a:cubicBezTo>
                  <a:cubicBezTo>
                    <a:pt x="17847" y="4895"/>
                    <a:pt x="17988" y="5001"/>
                    <a:pt x="18180" y="5178"/>
                  </a:cubicBezTo>
                  <a:cubicBezTo>
                    <a:pt x="18372" y="5355"/>
                    <a:pt x="18793" y="5602"/>
                    <a:pt x="18959" y="5695"/>
                  </a:cubicBezTo>
                  <a:cubicBezTo>
                    <a:pt x="19125" y="5789"/>
                    <a:pt x="19483" y="6072"/>
                    <a:pt x="19496" y="6190"/>
                  </a:cubicBezTo>
                  <a:cubicBezTo>
                    <a:pt x="19496" y="6190"/>
                    <a:pt x="19726" y="6414"/>
                    <a:pt x="19854" y="6519"/>
                  </a:cubicBezTo>
                  <a:cubicBezTo>
                    <a:pt x="19981" y="6625"/>
                    <a:pt x="20276" y="6884"/>
                    <a:pt x="20366" y="6979"/>
                  </a:cubicBezTo>
                  <a:cubicBezTo>
                    <a:pt x="20455" y="7073"/>
                    <a:pt x="20531" y="7387"/>
                    <a:pt x="20710" y="7524"/>
                  </a:cubicBezTo>
                  <a:cubicBezTo>
                    <a:pt x="20889" y="7661"/>
                    <a:pt x="21196" y="8108"/>
                    <a:pt x="21260" y="8180"/>
                  </a:cubicBezTo>
                  <a:cubicBezTo>
                    <a:pt x="21325" y="8250"/>
                    <a:pt x="21542" y="8686"/>
                    <a:pt x="21554" y="8827"/>
                  </a:cubicBezTo>
                  <a:cubicBezTo>
                    <a:pt x="21566" y="8968"/>
                    <a:pt x="21567" y="9309"/>
                    <a:pt x="21413" y="9639"/>
                  </a:cubicBezTo>
                  <a:cubicBezTo>
                    <a:pt x="21259" y="9969"/>
                    <a:pt x="21170" y="10228"/>
                    <a:pt x="20914" y="10545"/>
                  </a:cubicBezTo>
                  <a:cubicBezTo>
                    <a:pt x="20659" y="10863"/>
                    <a:pt x="20364" y="11428"/>
                    <a:pt x="20212" y="11664"/>
                  </a:cubicBezTo>
                  <a:cubicBezTo>
                    <a:pt x="20058" y="11899"/>
                    <a:pt x="19675" y="12453"/>
                    <a:pt x="19445" y="12783"/>
                  </a:cubicBezTo>
                  <a:cubicBezTo>
                    <a:pt x="19214" y="13112"/>
                    <a:pt x="18921" y="13689"/>
                    <a:pt x="18729" y="13959"/>
                  </a:cubicBezTo>
                  <a:cubicBezTo>
                    <a:pt x="18537" y="14230"/>
                    <a:pt x="18217" y="14807"/>
                    <a:pt x="17937" y="15183"/>
                  </a:cubicBezTo>
                  <a:cubicBezTo>
                    <a:pt x="17656" y="15560"/>
                    <a:pt x="17554" y="15690"/>
                    <a:pt x="17438" y="15701"/>
                  </a:cubicBezTo>
                  <a:cubicBezTo>
                    <a:pt x="17323" y="15713"/>
                    <a:pt x="14818" y="14182"/>
                    <a:pt x="14792" y="13606"/>
                  </a:cubicBezTo>
                  <a:cubicBezTo>
                    <a:pt x="14792" y="13606"/>
                    <a:pt x="15047" y="13323"/>
                    <a:pt x="15188" y="13193"/>
                  </a:cubicBezTo>
                  <a:cubicBezTo>
                    <a:pt x="15328" y="13064"/>
                    <a:pt x="15738" y="12664"/>
                    <a:pt x="15839" y="12522"/>
                  </a:cubicBezTo>
                  <a:cubicBezTo>
                    <a:pt x="15940" y="12380"/>
                    <a:pt x="16172" y="12005"/>
                    <a:pt x="16248" y="11969"/>
                  </a:cubicBezTo>
                  <a:cubicBezTo>
                    <a:pt x="16325" y="11934"/>
                    <a:pt x="16465" y="11957"/>
                    <a:pt x="16542" y="11840"/>
                  </a:cubicBezTo>
                  <a:cubicBezTo>
                    <a:pt x="16618" y="11722"/>
                    <a:pt x="16606" y="11557"/>
                    <a:pt x="16721" y="11451"/>
                  </a:cubicBezTo>
                  <a:cubicBezTo>
                    <a:pt x="16835" y="11345"/>
                    <a:pt x="17244" y="11203"/>
                    <a:pt x="17244" y="11203"/>
                  </a:cubicBezTo>
                  <a:cubicBezTo>
                    <a:pt x="17244" y="11203"/>
                    <a:pt x="17219" y="10804"/>
                    <a:pt x="17385" y="10651"/>
                  </a:cubicBezTo>
                  <a:cubicBezTo>
                    <a:pt x="17551" y="10498"/>
                    <a:pt x="17679" y="10286"/>
                    <a:pt x="17692" y="10109"/>
                  </a:cubicBezTo>
                  <a:cubicBezTo>
                    <a:pt x="17705" y="9932"/>
                    <a:pt x="17679" y="9697"/>
                    <a:pt x="17819" y="9650"/>
                  </a:cubicBezTo>
                  <a:cubicBezTo>
                    <a:pt x="17960" y="9603"/>
                    <a:pt x="18037" y="9508"/>
                    <a:pt x="18037" y="9508"/>
                  </a:cubicBezTo>
                  <a:cubicBezTo>
                    <a:pt x="18037" y="9508"/>
                    <a:pt x="17589" y="9366"/>
                    <a:pt x="17372" y="9178"/>
                  </a:cubicBezTo>
                  <a:cubicBezTo>
                    <a:pt x="17155" y="8991"/>
                    <a:pt x="16721" y="8389"/>
                    <a:pt x="16580" y="8142"/>
                  </a:cubicBezTo>
                  <a:cubicBezTo>
                    <a:pt x="16439" y="7895"/>
                    <a:pt x="16094" y="7425"/>
                    <a:pt x="16043" y="7365"/>
                  </a:cubicBezTo>
                  <a:cubicBezTo>
                    <a:pt x="15992" y="7306"/>
                    <a:pt x="15672" y="7106"/>
                    <a:pt x="15672" y="7106"/>
                  </a:cubicBezTo>
                  <a:cubicBezTo>
                    <a:pt x="15672" y="7106"/>
                    <a:pt x="15468" y="7848"/>
                    <a:pt x="15352" y="8200"/>
                  </a:cubicBezTo>
                  <a:cubicBezTo>
                    <a:pt x="15238" y="8553"/>
                    <a:pt x="15019" y="9389"/>
                    <a:pt x="14930" y="9942"/>
                  </a:cubicBezTo>
                  <a:cubicBezTo>
                    <a:pt x="14840" y="10495"/>
                    <a:pt x="14840" y="11154"/>
                    <a:pt x="14636" y="11448"/>
                  </a:cubicBezTo>
                  <a:cubicBezTo>
                    <a:pt x="14432" y="11743"/>
                    <a:pt x="14099" y="11955"/>
                    <a:pt x="14099" y="11955"/>
                  </a:cubicBezTo>
                  <a:cubicBezTo>
                    <a:pt x="14099" y="11955"/>
                    <a:pt x="13907" y="12344"/>
                    <a:pt x="13869" y="12437"/>
                  </a:cubicBezTo>
                  <a:cubicBezTo>
                    <a:pt x="13831" y="12532"/>
                    <a:pt x="13945" y="12755"/>
                    <a:pt x="14048" y="12909"/>
                  </a:cubicBezTo>
                  <a:cubicBezTo>
                    <a:pt x="14151" y="13061"/>
                    <a:pt x="14610" y="13756"/>
                    <a:pt x="14674" y="13885"/>
                  </a:cubicBezTo>
                  <a:cubicBezTo>
                    <a:pt x="14739" y="14015"/>
                    <a:pt x="15773" y="16381"/>
                    <a:pt x="16030" y="16887"/>
                  </a:cubicBezTo>
                  <a:cubicBezTo>
                    <a:pt x="16286" y="17394"/>
                    <a:pt x="16426" y="17806"/>
                    <a:pt x="16401" y="17841"/>
                  </a:cubicBezTo>
                  <a:cubicBezTo>
                    <a:pt x="16376" y="17876"/>
                    <a:pt x="15493" y="18053"/>
                    <a:pt x="15340" y="18136"/>
                  </a:cubicBezTo>
                  <a:cubicBezTo>
                    <a:pt x="15186" y="18218"/>
                    <a:pt x="14828" y="18430"/>
                    <a:pt x="14586" y="18418"/>
                  </a:cubicBezTo>
                  <a:cubicBezTo>
                    <a:pt x="14586" y="18418"/>
                    <a:pt x="14676" y="18748"/>
                    <a:pt x="14638" y="18936"/>
                  </a:cubicBezTo>
                  <a:cubicBezTo>
                    <a:pt x="14599" y="19123"/>
                    <a:pt x="14344" y="19395"/>
                    <a:pt x="14344" y="19395"/>
                  </a:cubicBezTo>
                  <a:cubicBezTo>
                    <a:pt x="14344" y="19395"/>
                    <a:pt x="14459" y="19500"/>
                    <a:pt x="14434" y="19619"/>
                  </a:cubicBezTo>
                  <a:cubicBezTo>
                    <a:pt x="14409" y="19737"/>
                    <a:pt x="14357" y="19889"/>
                    <a:pt x="14382" y="19984"/>
                  </a:cubicBezTo>
                  <a:cubicBezTo>
                    <a:pt x="14407" y="20078"/>
                    <a:pt x="14586" y="20278"/>
                    <a:pt x="14497" y="20384"/>
                  </a:cubicBezTo>
                  <a:cubicBezTo>
                    <a:pt x="14407" y="20489"/>
                    <a:pt x="14305" y="20526"/>
                    <a:pt x="14280" y="20666"/>
                  </a:cubicBezTo>
                  <a:cubicBezTo>
                    <a:pt x="14255" y="20808"/>
                    <a:pt x="14203" y="21173"/>
                    <a:pt x="14177" y="21325"/>
                  </a:cubicBezTo>
                  <a:cubicBezTo>
                    <a:pt x="14152" y="21478"/>
                    <a:pt x="14152" y="21478"/>
                    <a:pt x="14152" y="21478"/>
                  </a:cubicBezTo>
                  <a:lnTo>
                    <a:pt x="2791" y="21506"/>
                  </a:lnTo>
                  <a:close/>
                </a:path>
              </a:pathLst>
            </a:custGeom>
            <a:solidFill>
              <a:srgbClr val="332B2D"/>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grpSp>
          <p:nvGrpSpPr>
            <p:cNvPr id="46" name="Group 4">
              <a:extLst>
                <a:ext uri="{FF2B5EF4-FFF2-40B4-BE49-F238E27FC236}">
                  <a16:creationId xmlns:a16="http://schemas.microsoft.com/office/drawing/2014/main" id="{7039D41C-6FFA-457A-B780-4A37EC451846}"/>
                </a:ext>
              </a:extLst>
            </p:cNvPr>
            <p:cNvGrpSpPr/>
            <p:nvPr/>
          </p:nvGrpSpPr>
          <p:grpSpPr>
            <a:xfrm>
              <a:off x="3128866" y="1778792"/>
              <a:ext cx="521618" cy="996033"/>
              <a:chOff x="3128866" y="1778792"/>
              <a:chExt cx="521618" cy="996033"/>
            </a:xfrm>
          </p:grpSpPr>
          <p:sp>
            <p:nvSpPr>
              <p:cNvPr id="61" name="Shape">
                <a:extLst>
                  <a:ext uri="{FF2B5EF4-FFF2-40B4-BE49-F238E27FC236}">
                    <a16:creationId xmlns:a16="http://schemas.microsoft.com/office/drawing/2014/main" id="{1D4D6A36-CC3A-44FE-814B-522FF15EE0AB}"/>
                  </a:ext>
                </a:extLst>
              </p:cNvPr>
              <p:cNvSpPr/>
              <p:nvPr/>
            </p:nvSpPr>
            <p:spPr>
              <a:xfrm>
                <a:off x="3128866" y="1778792"/>
                <a:ext cx="521618" cy="996033"/>
              </a:xfrm>
              <a:custGeom>
                <a:avLst/>
                <a:gdLst/>
                <a:ahLst/>
                <a:cxnLst>
                  <a:cxn ang="0">
                    <a:pos x="wd2" y="hd2"/>
                  </a:cxn>
                  <a:cxn ang="5400000">
                    <a:pos x="wd2" y="hd2"/>
                  </a:cxn>
                  <a:cxn ang="10800000">
                    <a:pos x="wd2" y="hd2"/>
                  </a:cxn>
                  <a:cxn ang="16200000">
                    <a:pos x="wd2" y="hd2"/>
                  </a:cxn>
                </a:cxnLst>
                <a:rect l="0" t="0" r="r" b="b"/>
                <a:pathLst>
                  <a:path w="21187" h="21590" extrusionOk="0">
                    <a:moveTo>
                      <a:pt x="6764" y="7345"/>
                    </a:moveTo>
                    <a:cubicBezTo>
                      <a:pt x="5922" y="7620"/>
                      <a:pt x="5081" y="7901"/>
                      <a:pt x="4250" y="8186"/>
                    </a:cubicBezTo>
                    <a:cubicBezTo>
                      <a:pt x="3323" y="8508"/>
                      <a:pt x="2396" y="8834"/>
                      <a:pt x="1507" y="9191"/>
                    </a:cubicBezTo>
                    <a:cubicBezTo>
                      <a:pt x="1172" y="9324"/>
                      <a:pt x="838" y="9461"/>
                      <a:pt x="532" y="9619"/>
                    </a:cubicBezTo>
                    <a:cubicBezTo>
                      <a:pt x="370" y="9701"/>
                      <a:pt x="150" y="9803"/>
                      <a:pt x="83" y="9920"/>
                    </a:cubicBezTo>
                    <a:cubicBezTo>
                      <a:pt x="-223" y="10481"/>
                      <a:pt x="389" y="11573"/>
                      <a:pt x="704" y="12165"/>
                    </a:cubicBezTo>
                    <a:cubicBezTo>
                      <a:pt x="1010" y="12761"/>
                      <a:pt x="1450" y="13980"/>
                      <a:pt x="1937" y="14674"/>
                    </a:cubicBezTo>
                    <a:cubicBezTo>
                      <a:pt x="2434" y="15368"/>
                      <a:pt x="3237" y="16918"/>
                      <a:pt x="2988" y="17811"/>
                    </a:cubicBezTo>
                    <a:cubicBezTo>
                      <a:pt x="2740" y="18703"/>
                      <a:pt x="1937" y="20121"/>
                      <a:pt x="1937" y="20121"/>
                    </a:cubicBezTo>
                    <a:lnTo>
                      <a:pt x="3294" y="21243"/>
                    </a:lnTo>
                    <a:lnTo>
                      <a:pt x="10290" y="21590"/>
                    </a:lnTo>
                    <a:lnTo>
                      <a:pt x="14362" y="20850"/>
                    </a:lnTo>
                    <a:lnTo>
                      <a:pt x="15184" y="19958"/>
                    </a:lnTo>
                    <a:cubicBezTo>
                      <a:pt x="16111" y="17780"/>
                      <a:pt x="17286" y="16556"/>
                      <a:pt x="18032" y="16026"/>
                    </a:cubicBezTo>
                    <a:cubicBezTo>
                      <a:pt x="18777" y="15495"/>
                      <a:pt x="19638" y="14077"/>
                      <a:pt x="20507" y="13118"/>
                    </a:cubicBezTo>
                    <a:cubicBezTo>
                      <a:pt x="21377" y="12159"/>
                      <a:pt x="21186" y="11502"/>
                      <a:pt x="21128" y="10905"/>
                    </a:cubicBezTo>
                    <a:cubicBezTo>
                      <a:pt x="21071" y="10308"/>
                      <a:pt x="20756" y="8293"/>
                      <a:pt x="20698" y="7799"/>
                    </a:cubicBezTo>
                    <a:cubicBezTo>
                      <a:pt x="20641" y="7304"/>
                      <a:pt x="19580" y="6508"/>
                      <a:pt x="19523" y="5815"/>
                    </a:cubicBezTo>
                    <a:cubicBezTo>
                      <a:pt x="19465" y="5121"/>
                      <a:pt x="20574" y="4295"/>
                      <a:pt x="19274" y="4131"/>
                    </a:cubicBezTo>
                    <a:cubicBezTo>
                      <a:pt x="17975" y="3968"/>
                      <a:pt x="16923" y="4662"/>
                      <a:pt x="16617" y="5121"/>
                    </a:cubicBezTo>
                    <a:cubicBezTo>
                      <a:pt x="16312" y="5585"/>
                      <a:pt x="16120" y="6738"/>
                      <a:pt x="16120" y="6738"/>
                    </a:cubicBezTo>
                    <a:cubicBezTo>
                      <a:pt x="16120" y="6738"/>
                      <a:pt x="14018" y="6075"/>
                      <a:pt x="13339" y="5815"/>
                    </a:cubicBezTo>
                    <a:cubicBezTo>
                      <a:pt x="12661" y="5549"/>
                      <a:pt x="11418" y="5519"/>
                      <a:pt x="11418" y="5519"/>
                    </a:cubicBezTo>
                    <a:cubicBezTo>
                      <a:pt x="11475" y="5090"/>
                      <a:pt x="11112" y="3933"/>
                      <a:pt x="10988" y="3275"/>
                    </a:cubicBezTo>
                    <a:cubicBezTo>
                      <a:pt x="10864" y="2612"/>
                      <a:pt x="11170" y="2316"/>
                      <a:pt x="10988" y="1790"/>
                    </a:cubicBezTo>
                    <a:cubicBezTo>
                      <a:pt x="10806" y="1260"/>
                      <a:pt x="9937" y="5"/>
                      <a:pt x="8637" y="0"/>
                    </a:cubicBezTo>
                    <a:cubicBezTo>
                      <a:pt x="7337" y="-10"/>
                      <a:pt x="7891" y="770"/>
                      <a:pt x="7758" y="1066"/>
                    </a:cubicBezTo>
                    <a:cubicBezTo>
                      <a:pt x="7624" y="1362"/>
                      <a:pt x="7891" y="2785"/>
                      <a:pt x="7949" y="3310"/>
                    </a:cubicBezTo>
                    <a:cubicBezTo>
                      <a:pt x="8006" y="3841"/>
                      <a:pt x="7643" y="4728"/>
                      <a:pt x="7576" y="5192"/>
                    </a:cubicBezTo>
                    <a:cubicBezTo>
                      <a:pt x="7519" y="5656"/>
                      <a:pt x="7576" y="7074"/>
                      <a:pt x="7576" y="7074"/>
                    </a:cubicBezTo>
                    <a:lnTo>
                      <a:pt x="6764" y="7345"/>
                    </a:lnTo>
                    <a:close/>
                    <a:moveTo>
                      <a:pt x="16168" y="10359"/>
                    </a:moveTo>
                    <a:cubicBezTo>
                      <a:pt x="16168" y="10359"/>
                      <a:pt x="15700" y="9370"/>
                      <a:pt x="14868" y="8773"/>
                    </a:cubicBezTo>
                    <a:cubicBezTo>
                      <a:pt x="14868" y="8773"/>
                      <a:pt x="15891" y="8972"/>
                      <a:pt x="16168" y="9268"/>
                    </a:cubicBezTo>
                    <a:cubicBezTo>
                      <a:pt x="16445" y="9568"/>
                      <a:pt x="16168" y="10359"/>
                      <a:pt x="16168" y="10359"/>
                    </a:cubicBezTo>
                    <a:close/>
                  </a:path>
                </a:pathLst>
              </a:custGeom>
              <a:solidFill>
                <a:srgbClr val="F4C0A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2" name="Shape">
                <a:extLst>
                  <a:ext uri="{FF2B5EF4-FFF2-40B4-BE49-F238E27FC236}">
                    <a16:creationId xmlns:a16="http://schemas.microsoft.com/office/drawing/2014/main" id="{4B682D34-7B90-422F-95DF-C6DCFDF4A870}"/>
                  </a:ext>
                </a:extLst>
              </p:cNvPr>
              <p:cNvSpPr/>
              <p:nvPr/>
            </p:nvSpPr>
            <p:spPr>
              <a:xfrm>
                <a:off x="3528878" y="2084684"/>
                <a:ext cx="119101" cy="191792"/>
              </a:xfrm>
              <a:custGeom>
                <a:avLst/>
                <a:gdLst/>
                <a:ahLst/>
                <a:cxnLst>
                  <a:cxn ang="0">
                    <a:pos x="wd2" y="hd2"/>
                  </a:cxn>
                  <a:cxn ang="5400000">
                    <a:pos x="wd2" y="hd2"/>
                  </a:cxn>
                  <a:cxn ang="10800000">
                    <a:pos x="wd2" y="hd2"/>
                  </a:cxn>
                  <a:cxn ang="16200000">
                    <a:pos x="wd2" y="hd2"/>
                  </a:cxn>
                </a:cxnLst>
                <a:rect l="0" t="0" r="r" b="b"/>
                <a:pathLst>
                  <a:path w="21564" h="21497" extrusionOk="0">
                    <a:moveTo>
                      <a:pt x="1576" y="0"/>
                    </a:moveTo>
                    <a:lnTo>
                      <a:pt x="1747" y="26"/>
                    </a:lnTo>
                    <a:lnTo>
                      <a:pt x="2897" y="870"/>
                    </a:lnTo>
                    <a:cubicBezTo>
                      <a:pt x="2684" y="396"/>
                      <a:pt x="2769" y="686"/>
                      <a:pt x="2940" y="738"/>
                    </a:cubicBezTo>
                    <a:lnTo>
                      <a:pt x="3494" y="1081"/>
                    </a:lnTo>
                    <a:cubicBezTo>
                      <a:pt x="3579" y="1134"/>
                      <a:pt x="3792" y="1240"/>
                      <a:pt x="4133" y="1371"/>
                    </a:cubicBezTo>
                    <a:cubicBezTo>
                      <a:pt x="4516" y="1582"/>
                      <a:pt x="4729" y="1714"/>
                      <a:pt x="4899" y="1820"/>
                    </a:cubicBezTo>
                    <a:lnTo>
                      <a:pt x="7328" y="3297"/>
                    </a:lnTo>
                    <a:lnTo>
                      <a:pt x="9841" y="4879"/>
                    </a:lnTo>
                    <a:cubicBezTo>
                      <a:pt x="10225" y="5143"/>
                      <a:pt x="10693" y="5380"/>
                      <a:pt x="11120" y="5749"/>
                    </a:cubicBezTo>
                    <a:cubicBezTo>
                      <a:pt x="11546" y="6092"/>
                      <a:pt x="11844" y="6435"/>
                      <a:pt x="12142" y="6725"/>
                    </a:cubicBezTo>
                    <a:cubicBezTo>
                      <a:pt x="12398" y="7015"/>
                      <a:pt x="12739" y="7253"/>
                      <a:pt x="13165" y="7569"/>
                    </a:cubicBezTo>
                    <a:cubicBezTo>
                      <a:pt x="13250" y="7622"/>
                      <a:pt x="13378" y="7780"/>
                      <a:pt x="13505" y="7886"/>
                    </a:cubicBezTo>
                    <a:lnTo>
                      <a:pt x="13676" y="8070"/>
                    </a:lnTo>
                    <a:lnTo>
                      <a:pt x="13718" y="8123"/>
                    </a:lnTo>
                    <a:cubicBezTo>
                      <a:pt x="13718" y="8149"/>
                      <a:pt x="13761" y="8255"/>
                      <a:pt x="13761" y="8308"/>
                    </a:cubicBezTo>
                    <a:cubicBezTo>
                      <a:pt x="13761" y="8440"/>
                      <a:pt x="13718" y="8519"/>
                      <a:pt x="13718" y="8519"/>
                    </a:cubicBezTo>
                    <a:cubicBezTo>
                      <a:pt x="13718" y="8545"/>
                      <a:pt x="13718" y="8492"/>
                      <a:pt x="13718" y="8413"/>
                    </a:cubicBezTo>
                    <a:cubicBezTo>
                      <a:pt x="13718" y="8334"/>
                      <a:pt x="13591" y="8202"/>
                      <a:pt x="13591" y="8202"/>
                    </a:cubicBezTo>
                    <a:cubicBezTo>
                      <a:pt x="13505" y="8123"/>
                      <a:pt x="13420" y="8097"/>
                      <a:pt x="13505" y="8149"/>
                    </a:cubicBezTo>
                    <a:cubicBezTo>
                      <a:pt x="13846" y="8334"/>
                      <a:pt x="13889" y="8466"/>
                      <a:pt x="13974" y="8545"/>
                    </a:cubicBezTo>
                    <a:cubicBezTo>
                      <a:pt x="14315" y="8914"/>
                      <a:pt x="14485" y="9178"/>
                      <a:pt x="14741" y="9336"/>
                    </a:cubicBezTo>
                    <a:cubicBezTo>
                      <a:pt x="14911" y="9495"/>
                      <a:pt x="15252" y="9547"/>
                      <a:pt x="15508" y="9890"/>
                    </a:cubicBezTo>
                    <a:cubicBezTo>
                      <a:pt x="15806" y="10207"/>
                      <a:pt x="15295" y="9837"/>
                      <a:pt x="15848" y="10180"/>
                    </a:cubicBezTo>
                    <a:cubicBezTo>
                      <a:pt x="16360" y="10840"/>
                      <a:pt x="17340" y="11604"/>
                      <a:pt x="17723" y="12132"/>
                    </a:cubicBezTo>
                    <a:cubicBezTo>
                      <a:pt x="17936" y="12422"/>
                      <a:pt x="18490" y="12738"/>
                      <a:pt x="18660" y="13029"/>
                    </a:cubicBezTo>
                    <a:cubicBezTo>
                      <a:pt x="18873" y="13345"/>
                      <a:pt x="19214" y="13662"/>
                      <a:pt x="19555" y="13952"/>
                    </a:cubicBezTo>
                    <a:cubicBezTo>
                      <a:pt x="19725" y="14110"/>
                      <a:pt x="19853" y="14242"/>
                      <a:pt x="19981" y="14374"/>
                    </a:cubicBezTo>
                    <a:cubicBezTo>
                      <a:pt x="20066" y="14453"/>
                      <a:pt x="20450" y="14796"/>
                      <a:pt x="20492" y="14980"/>
                    </a:cubicBezTo>
                    <a:cubicBezTo>
                      <a:pt x="20620" y="15244"/>
                      <a:pt x="20961" y="15560"/>
                      <a:pt x="21217" y="15930"/>
                    </a:cubicBezTo>
                    <a:cubicBezTo>
                      <a:pt x="21515" y="16299"/>
                      <a:pt x="21557" y="16826"/>
                      <a:pt x="21557" y="17116"/>
                    </a:cubicBezTo>
                    <a:cubicBezTo>
                      <a:pt x="21557" y="17301"/>
                      <a:pt x="21600" y="17512"/>
                      <a:pt x="21472" y="17776"/>
                    </a:cubicBezTo>
                    <a:lnTo>
                      <a:pt x="21089" y="18303"/>
                    </a:lnTo>
                    <a:lnTo>
                      <a:pt x="20365" y="19332"/>
                    </a:lnTo>
                    <a:cubicBezTo>
                      <a:pt x="20322" y="19464"/>
                      <a:pt x="19981" y="19780"/>
                      <a:pt x="19725" y="19886"/>
                    </a:cubicBezTo>
                    <a:lnTo>
                      <a:pt x="19001" y="20202"/>
                    </a:lnTo>
                    <a:cubicBezTo>
                      <a:pt x="18021" y="20651"/>
                      <a:pt x="16914" y="20993"/>
                      <a:pt x="15763" y="21231"/>
                    </a:cubicBezTo>
                    <a:cubicBezTo>
                      <a:pt x="14613" y="21442"/>
                      <a:pt x="13378" y="21600"/>
                      <a:pt x="12142" y="21415"/>
                    </a:cubicBezTo>
                    <a:cubicBezTo>
                      <a:pt x="10949" y="21231"/>
                      <a:pt x="9884" y="20835"/>
                      <a:pt x="8947" y="20387"/>
                    </a:cubicBezTo>
                    <a:cubicBezTo>
                      <a:pt x="7200" y="19437"/>
                      <a:pt x="5070" y="18699"/>
                      <a:pt x="3707" y="17538"/>
                    </a:cubicBezTo>
                    <a:cubicBezTo>
                      <a:pt x="5198" y="18646"/>
                      <a:pt x="7370" y="19305"/>
                      <a:pt x="9160" y="20202"/>
                    </a:cubicBezTo>
                    <a:cubicBezTo>
                      <a:pt x="10097" y="20598"/>
                      <a:pt x="11120" y="20941"/>
                      <a:pt x="12227" y="21073"/>
                    </a:cubicBezTo>
                    <a:cubicBezTo>
                      <a:pt x="13335" y="21204"/>
                      <a:pt x="14443" y="21020"/>
                      <a:pt x="15508" y="20782"/>
                    </a:cubicBezTo>
                    <a:cubicBezTo>
                      <a:pt x="16573" y="20545"/>
                      <a:pt x="17553" y="20176"/>
                      <a:pt x="18405" y="19727"/>
                    </a:cubicBezTo>
                    <a:cubicBezTo>
                      <a:pt x="18959" y="19437"/>
                      <a:pt x="19299" y="19385"/>
                      <a:pt x="19427" y="19068"/>
                    </a:cubicBezTo>
                    <a:lnTo>
                      <a:pt x="20024" y="18066"/>
                    </a:lnTo>
                    <a:lnTo>
                      <a:pt x="20322" y="17591"/>
                    </a:lnTo>
                    <a:cubicBezTo>
                      <a:pt x="20365" y="17486"/>
                      <a:pt x="20365" y="17327"/>
                      <a:pt x="20322" y="17169"/>
                    </a:cubicBezTo>
                    <a:cubicBezTo>
                      <a:pt x="20279" y="16747"/>
                      <a:pt x="20237" y="16536"/>
                      <a:pt x="20024" y="16246"/>
                    </a:cubicBezTo>
                    <a:cubicBezTo>
                      <a:pt x="19811" y="15956"/>
                      <a:pt x="19470" y="15692"/>
                      <a:pt x="19214" y="15270"/>
                    </a:cubicBezTo>
                    <a:cubicBezTo>
                      <a:pt x="19086" y="15086"/>
                      <a:pt x="19129" y="15165"/>
                      <a:pt x="18873" y="14927"/>
                    </a:cubicBezTo>
                    <a:cubicBezTo>
                      <a:pt x="18703" y="14769"/>
                      <a:pt x="18490" y="14585"/>
                      <a:pt x="18320" y="14453"/>
                    </a:cubicBezTo>
                    <a:cubicBezTo>
                      <a:pt x="17979" y="14189"/>
                      <a:pt x="17638" y="13899"/>
                      <a:pt x="17340" y="13556"/>
                    </a:cubicBezTo>
                    <a:cubicBezTo>
                      <a:pt x="17041" y="13187"/>
                      <a:pt x="16615" y="13055"/>
                      <a:pt x="16317" y="12686"/>
                    </a:cubicBezTo>
                    <a:cubicBezTo>
                      <a:pt x="15636" y="11921"/>
                      <a:pt x="14996" y="11578"/>
                      <a:pt x="14485" y="10971"/>
                    </a:cubicBezTo>
                    <a:cubicBezTo>
                      <a:pt x="14528" y="10971"/>
                      <a:pt x="14400" y="10945"/>
                      <a:pt x="14102" y="10760"/>
                    </a:cubicBezTo>
                    <a:cubicBezTo>
                      <a:pt x="13889" y="10576"/>
                      <a:pt x="13846" y="10470"/>
                      <a:pt x="13804" y="10418"/>
                    </a:cubicBezTo>
                    <a:cubicBezTo>
                      <a:pt x="13846" y="10418"/>
                      <a:pt x="13548" y="10312"/>
                      <a:pt x="13378" y="10207"/>
                    </a:cubicBezTo>
                    <a:cubicBezTo>
                      <a:pt x="12781" y="9864"/>
                      <a:pt x="12483" y="9442"/>
                      <a:pt x="12227" y="9204"/>
                    </a:cubicBezTo>
                    <a:cubicBezTo>
                      <a:pt x="12142" y="9125"/>
                      <a:pt x="12099" y="9073"/>
                      <a:pt x="12185" y="9152"/>
                    </a:cubicBezTo>
                    <a:cubicBezTo>
                      <a:pt x="12185" y="9152"/>
                      <a:pt x="11929" y="9046"/>
                      <a:pt x="11801" y="8888"/>
                    </a:cubicBezTo>
                    <a:cubicBezTo>
                      <a:pt x="11759" y="8835"/>
                      <a:pt x="11631" y="8703"/>
                      <a:pt x="11631" y="8545"/>
                    </a:cubicBezTo>
                    <a:cubicBezTo>
                      <a:pt x="11631" y="8413"/>
                      <a:pt x="11631" y="8334"/>
                      <a:pt x="11631" y="8308"/>
                    </a:cubicBezTo>
                    <a:cubicBezTo>
                      <a:pt x="11631" y="8281"/>
                      <a:pt x="11631" y="8308"/>
                      <a:pt x="11631" y="8387"/>
                    </a:cubicBezTo>
                    <a:cubicBezTo>
                      <a:pt x="11673" y="8519"/>
                      <a:pt x="11673" y="8519"/>
                      <a:pt x="11631" y="8492"/>
                    </a:cubicBezTo>
                    <a:lnTo>
                      <a:pt x="11546" y="8440"/>
                    </a:lnTo>
                    <a:cubicBezTo>
                      <a:pt x="11503" y="8413"/>
                      <a:pt x="11503" y="8387"/>
                      <a:pt x="11375" y="8308"/>
                    </a:cubicBezTo>
                    <a:cubicBezTo>
                      <a:pt x="10992" y="8070"/>
                      <a:pt x="10566" y="7780"/>
                      <a:pt x="10225" y="7437"/>
                    </a:cubicBezTo>
                    <a:cubicBezTo>
                      <a:pt x="9543" y="6752"/>
                      <a:pt x="9075" y="6435"/>
                      <a:pt x="8137" y="5934"/>
                    </a:cubicBezTo>
                    <a:lnTo>
                      <a:pt x="5624" y="4484"/>
                    </a:lnTo>
                    <a:lnTo>
                      <a:pt x="2940" y="3007"/>
                    </a:lnTo>
                    <a:cubicBezTo>
                      <a:pt x="2684" y="2875"/>
                      <a:pt x="2471" y="2743"/>
                      <a:pt x="2386" y="2717"/>
                    </a:cubicBezTo>
                    <a:cubicBezTo>
                      <a:pt x="2258" y="2637"/>
                      <a:pt x="1960" y="2558"/>
                      <a:pt x="1619" y="2374"/>
                    </a:cubicBezTo>
                    <a:lnTo>
                      <a:pt x="895" y="1952"/>
                    </a:lnTo>
                    <a:cubicBezTo>
                      <a:pt x="767" y="1873"/>
                      <a:pt x="639" y="1793"/>
                      <a:pt x="469" y="1662"/>
                    </a:cubicBezTo>
                    <a:cubicBezTo>
                      <a:pt x="341" y="1530"/>
                      <a:pt x="85" y="1371"/>
                      <a:pt x="0" y="923"/>
                    </a:cubicBezTo>
                    <a:lnTo>
                      <a:pt x="1150" y="1767"/>
                    </a:lnTo>
                    <a:lnTo>
                      <a:pt x="980" y="1741"/>
                    </a:lnTo>
                    <a:lnTo>
                      <a:pt x="1576" y="0"/>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3" name="Shape">
                <a:extLst>
                  <a:ext uri="{FF2B5EF4-FFF2-40B4-BE49-F238E27FC236}">
                    <a16:creationId xmlns:a16="http://schemas.microsoft.com/office/drawing/2014/main" id="{8D463CC7-C4F6-4144-844B-85BD2BA5ECE7}"/>
                  </a:ext>
                </a:extLst>
              </p:cNvPr>
              <p:cNvSpPr/>
              <p:nvPr/>
            </p:nvSpPr>
            <p:spPr>
              <a:xfrm>
                <a:off x="3317108" y="2084684"/>
                <a:ext cx="174124" cy="96034"/>
              </a:xfrm>
              <a:custGeom>
                <a:avLst/>
                <a:gdLst/>
                <a:ahLst/>
                <a:cxnLst>
                  <a:cxn ang="0">
                    <a:pos x="wd2" y="hd2"/>
                  </a:cxn>
                  <a:cxn ang="5400000">
                    <a:pos x="wd2" y="hd2"/>
                  </a:cxn>
                  <a:cxn ang="10800000">
                    <a:pos x="wd2" y="hd2"/>
                  </a:cxn>
                  <a:cxn ang="16200000">
                    <a:pos x="wd2" y="hd2"/>
                  </a:cxn>
                </a:cxnLst>
                <a:rect l="0" t="0" r="r" b="b"/>
                <a:pathLst>
                  <a:path w="21600" h="21554" extrusionOk="0">
                    <a:moveTo>
                      <a:pt x="0" y="5235"/>
                    </a:moveTo>
                    <a:cubicBezTo>
                      <a:pt x="817" y="4179"/>
                      <a:pt x="1897" y="2647"/>
                      <a:pt x="3123" y="2014"/>
                    </a:cubicBezTo>
                    <a:lnTo>
                      <a:pt x="3999" y="1486"/>
                    </a:lnTo>
                    <a:cubicBezTo>
                      <a:pt x="4203" y="1380"/>
                      <a:pt x="4378" y="1274"/>
                      <a:pt x="4670" y="1116"/>
                    </a:cubicBezTo>
                    <a:cubicBezTo>
                      <a:pt x="4933" y="957"/>
                      <a:pt x="5312" y="693"/>
                      <a:pt x="5634" y="641"/>
                    </a:cubicBezTo>
                    <a:lnTo>
                      <a:pt x="6568" y="482"/>
                    </a:lnTo>
                    <a:lnTo>
                      <a:pt x="6801" y="429"/>
                    </a:lnTo>
                    <a:lnTo>
                      <a:pt x="6918" y="429"/>
                    </a:lnTo>
                    <a:cubicBezTo>
                      <a:pt x="6976" y="429"/>
                      <a:pt x="7064" y="376"/>
                      <a:pt x="7181" y="324"/>
                    </a:cubicBezTo>
                    <a:cubicBezTo>
                      <a:pt x="7385" y="218"/>
                      <a:pt x="7794" y="-46"/>
                      <a:pt x="8115" y="7"/>
                    </a:cubicBezTo>
                    <a:cubicBezTo>
                      <a:pt x="8728" y="60"/>
                      <a:pt x="9253" y="7"/>
                      <a:pt x="9954" y="218"/>
                    </a:cubicBezTo>
                    <a:cubicBezTo>
                      <a:pt x="10654" y="482"/>
                      <a:pt x="11121" y="957"/>
                      <a:pt x="11647" y="1327"/>
                    </a:cubicBezTo>
                    <a:cubicBezTo>
                      <a:pt x="11909" y="1538"/>
                      <a:pt x="12143" y="1591"/>
                      <a:pt x="12522" y="2066"/>
                    </a:cubicBezTo>
                    <a:cubicBezTo>
                      <a:pt x="12843" y="2542"/>
                      <a:pt x="12989" y="3070"/>
                      <a:pt x="13135" y="3387"/>
                    </a:cubicBezTo>
                    <a:cubicBezTo>
                      <a:pt x="13223" y="3598"/>
                      <a:pt x="13223" y="3651"/>
                      <a:pt x="13340" y="3756"/>
                    </a:cubicBezTo>
                    <a:cubicBezTo>
                      <a:pt x="13456" y="3968"/>
                      <a:pt x="13573" y="3915"/>
                      <a:pt x="13807" y="4654"/>
                    </a:cubicBezTo>
                    <a:cubicBezTo>
                      <a:pt x="13719" y="4813"/>
                      <a:pt x="14040" y="5288"/>
                      <a:pt x="14157" y="5658"/>
                    </a:cubicBezTo>
                    <a:cubicBezTo>
                      <a:pt x="14449" y="6291"/>
                      <a:pt x="14945" y="6925"/>
                      <a:pt x="15295" y="7770"/>
                    </a:cubicBezTo>
                    <a:cubicBezTo>
                      <a:pt x="15908" y="9407"/>
                      <a:pt x="16725" y="10780"/>
                      <a:pt x="17514" y="12154"/>
                    </a:cubicBezTo>
                    <a:cubicBezTo>
                      <a:pt x="19294" y="14636"/>
                      <a:pt x="20257" y="18597"/>
                      <a:pt x="21600" y="21554"/>
                    </a:cubicBezTo>
                    <a:cubicBezTo>
                      <a:pt x="20082" y="18649"/>
                      <a:pt x="19031" y="15058"/>
                      <a:pt x="17163" y="12840"/>
                    </a:cubicBezTo>
                    <a:cubicBezTo>
                      <a:pt x="16317" y="11573"/>
                      <a:pt x="15441" y="10305"/>
                      <a:pt x="14711" y="8721"/>
                    </a:cubicBezTo>
                    <a:cubicBezTo>
                      <a:pt x="14361" y="7981"/>
                      <a:pt x="13923" y="7559"/>
                      <a:pt x="13456" y="6714"/>
                    </a:cubicBezTo>
                    <a:cubicBezTo>
                      <a:pt x="13281" y="6239"/>
                      <a:pt x="13018" y="6133"/>
                      <a:pt x="12872" y="5288"/>
                    </a:cubicBezTo>
                    <a:cubicBezTo>
                      <a:pt x="13048" y="5658"/>
                      <a:pt x="12493" y="4971"/>
                      <a:pt x="12318" y="4549"/>
                    </a:cubicBezTo>
                    <a:cubicBezTo>
                      <a:pt x="11880" y="3545"/>
                      <a:pt x="11822" y="3598"/>
                      <a:pt x="11180" y="3228"/>
                    </a:cubicBezTo>
                    <a:cubicBezTo>
                      <a:pt x="10654" y="2964"/>
                      <a:pt x="10100" y="2542"/>
                      <a:pt x="9720" y="2489"/>
                    </a:cubicBezTo>
                    <a:cubicBezTo>
                      <a:pt x="9311" y="2436"/>
                      <a:pt x="8757" y="2542"/>
                      <a:pt x="8261" y="2542"/>
                    </a:cubicBezTo>
                    <a:cubicBezTo>
                      <a:pt x="7998" y="2542"/>
                      <a:pt x="7910" y="2700"/>
                      <a:pt x="7589" y="2859"/>
                    </a:cubicBezTo>
                    <a:cubicBezTo>
                      <a:pt x="7443" y="2964"/>
                      <a:pt x="7268" y="3070"/>
                      <a:pt x="7064" y="3123"/>
                    </a:cubicBezTo>
                    <a:cubicBezTo>
                      <a:pt x="6976" y="3176"/>
                      <a:pt x="6860" y="3176"/>
                      <a:pt x="6743" y="3176"/>
                    </a:cubicBezTo>
                    <a:lnTo>
                      <a:pt x="6568" y="3228"/>
                    </a:lnTo>
                    <a:lnTo>
                      <a:pt x="5867" y="3492"/>
                    </a:lnTo>
                    <a:cubicBezTo>
                      <a:pt x="5663" y="3545"/>
                      <a:pt x="5517" y="3704"/>
                      <a:pt x="5254" y="3862"/>
                    </a:cubicBezTo>
                    <a:cubicBezTo>
                      <a:pt x="5021" y="4073"/>
                      <a:pt x="4700" y="4337"/>
                      <a:pt x="4378" y="4496"/>
                    </a:cubicBezTo>
                    <a:lnTo>
                      <a:pt x="3707" y="5077"/>
                    </a:lnTo>
                    <a:cubicBezTo>
                      <a:pt x="2773" y="5711"/>
                      <a:pt x="2131" y="6767"/>
                      <a:pt x="1226" y="8140"/>
                    </a:cubicBezTo>
                    <a:lnTo>
                      <a:pt x="0" y="5235"/>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4" name="Shape">
                <a:extLst>
                  <a:ext uri="{FF2B5EF4-FFF2-40B4-BE49-F238E27FC236}">
                    <a16:creationId xmlns:a16="http://schemas.microsoft.com/office/drawing/2014/main" id="{546777F4-9636-471B-875A-671A5AC50933}"/>
                  </a:ext>
                </a:extLst>
              </p:cNvPr>
              <p:cNvSpPr/>
              <p:nvPr/>
            </p:nvSpPr>
            <p:spPr>
              <a:xfrm>
                <a:off x="3458288" y="2272922"/>
                <a:ext cx="102135" cy="114788"/>
              </a:xfrm>
              <a:custGeom>
                <a:avLst/>
                <a:gdLst/>
                <a:ahLst/>
                <a:cxnLst>
                  <a:cxn ang="0">
                    <a:pos x="wd2" y="hd2"/>
                  </a:cxn>
                  <a:cxn ang="5400000">
                    <a:pos x="wd2" y="hd2"/>
                  </a:cxn>
                  <a:cxn ang="10800000">
                    <a:pos x="wd2" y="hd2"/>
                  </a:cxn>
                  <a:cxn ang="16200000">
                    <a:pos x="wd2" y="hd2"/>
                  </a:cxn>
                </a:cxnLst>
                <a:rect l="0" t="0" r="r" b="b"/>
                <a:pathLst>
                  <a:path w="21553" h="21460" extrusionOk="0">
                    <a:moveTo>
                      <a:pt x="15046" y="44"/>
                    </a:moveTo>
                    <a:cubicBezTo>
                      <a:pt x="15046" y="352"/>
                      <a:pt x="15294" y="1408"/>
                      <a:pt x="15542" y="2112"/>
                    </a:cubicBezTo>
                    <a:lnTo>
                      <a:pt x="16337" y="4531"/>
                    </a:lnTo>
                    <a:cubicBezTo>
                      <a:pt x="16883" y="6071"/>
                      <a:pt x="17479" y="7962"/>
                      <a:pt x="18124" y="9106"/>
                    </a:cubicBezTo>
                    <a:cubicBezTo>
                      <a:pt x="19018" y="10954"/>
                      <a:pt x="19912" y="12010"/>
                      <a:pt x="20657" y="13989"/>
                    </a:cubicBezTo>
                    <a:cubicBezTo>
                      <a:pt x="20806" y="14429"/>
                      <a:pt x="20855" y="14517"/>
                      <a:pt x="21203" y="15089"/>
                    </a:cubicBezTo>
                    <a:cubicBezTo>
                      <a:pt x="21352" y="15309"/>
                      <a:pt x="21451" y="15749"/>
                      <a:pt x="21501" y="16013"/>
                    </a:cubicBezTo>
                    <a:cubicBezTo>
                      <a:pt x="21550" y="16277"/>
                      <a:pt x="21550" y="16497"/>
                      <a:pt x="21550" y="16761"/>
                    </a:cubicBezTo>
                    <a:cubicBezTo>
                      <a:pt x="21550" y="17245"/>
                      <a:pt x="21600" y="17685"/>
                      <a:pt x="21302" y="18389"/>
                    </a:cubicBezTo>
                    <a:cubicBezTo>
                      <a:pt x="21054" y="19048"/>
                      <a:pt x="20557" y="19444"/>
                      <a:pt x="20110" y="19796"/>
                    </a:cubicBezTo>
                    <a:cubicBezTo>
                      <a:pt x="19217" y="20456"/>
                      <a:pt x="18223" y="20808"/>
                      <a:pt x="17230" y="21116"/>
                    </a:cubicBezTo>
                    <a:cubicBezTo>
                      <a:pt x="16734" y="21292"/>
                      <a:pt x="15890" y="21336"/>
                      <a:pt x="15492" y="21292"/>
                    </a:cubicBezTo>
                    <a:cubicBezTo>
                      <a:pt x="14897" y="21292"/>
                      <a:pt x="14847" y="21248"/>
                      <a:pt x="14251" y="21380"/>
                    </a:cubicBezTo>
                    <a:cubicBezTo>
                      <a:pt x="12910" y="21600"/>
                      <a:pt x="12166" y="21292"/>
                      <a:pt x="11123" y="21336"/>
                    </a:cubicBezTo>
                    <a:cubicBezTo>
                      <a:pt x="10626" y="21336"/>
                      <a:pt x="9931" y="21116"/>
                      <a:pt x="9534" y="20940"/>
                    </a:cubicBezTo>
                    <a:cubicBezTo>
                      <a:pt x="9087" y="20764"/>
                      <a:pt x="8640" y="20588"/>
                      <a:pt x="8143" y="20280"/>
                    </a:cubicBezTo>
                    <a:cubicBezTo>
                      <a:pt x="5512" y="17729"/>
                      <a:pt x="2085" y="15837"/>
                      <a:pt x="0" y="12890"/>
                    </a:cubicBezTo>
                    <a:cubicBezTo>
                      <a:pt x="993" y="14385"/>
                      <a:pt x="2781" y="15221"/>
                      <a:pt x="4221" y="16365"/>
                    </a:cubicBezTo>
                    <a:cubicBezTo>
                      <a:pt x="4916" y="16893"/>
                      <a:pt x="5760" y="17377"/>
                      <a:pt x="6505" y="17905"/>
                    </a:cubicBezTo>
                    <a:cubicBezTo>
                      <a:pt x="6902" y="18169"/>
                      <a:pt x="7299" y="18389"/>
                      <a:pt x="7697" y="18697"/>
                    </a:cubicBezTo>
                    <a:cubicBezTo>
                      <a:pt x="8094" y="19004"/>
                      <a:pt x="8392" y="19312"/>
                      <a:pt x="8739" y="19532"/>
                    </a:cubicBezTo>
                    <a:cubicBezTo>
                      <a:pt x="9435" y="19840"/>
                      <a:pt x="10428" y="20280"/>
                      <a:pt x="11173" y="20236"/>
                    </a:cubicBezTo>
                    <a:cubicBezTo>
                      <a:pt x="12066" y="20148"/>
                      <a:pt x="13258" y="20324"/>
                      <a:pt x="13854" y="20104"/>
                    </a:cubicBezTo>
                    <a:cubicBezTo>
                      <a:pt x="14201" y="19928"/>
                      <a:pt x="15145" y="19840"/>
                      <a:pt x="15492" y="19840"/>
                    </a:cubicBezTo>
                    <a:cubicBezTo>
                      <a:pt x="16088" y="19840"/>
                      <a:pt x="16188" y="19796"/>
                      <a:pt x="16585" y="19664"/>
                    </a:cubicBezTo>
                    <a:cubicBezTo>
                      <a:pt x="17429" y="19356"/>
                      <a:pt x="18174" y="18960"/>
                      <a:pt x="18770" y="18477"/>
                    </a:cubicBezTo>
                    <a:cubicBezTo>
                      <a:pt x="19366" y="17949"/>
                      <a:pt x="19316" y="17773"/>
                      <a:pt x="19266" y="16849"/>
                    </a:cubicBezTo>
                    <a:cubicBezTo>
                      <a:pt x="19266" y="16673"/>
                      <a:pt x="19217" y="16453"/>
                      <a:pt x="19167" y="16321"/>
                    </a:cubicBezTo>
                    <a:cubicBezTo>
                      <a:pt x="19117" y="16189"/>
                      <a:pt x="19117" y="16145"/>
                      <a:pt x="19018" y="16013"/>
                    </a:cubicBezTo>
                    <a:cubicBezTo>
                      <a:pt x="18869" y="15837"/>
                      <a:pt x="18422" y="15177"/>
                      <a:pt x="18273" y="14781"/>
                    </a:cubicBezTo>
                    <a:cubicBezTo>
                      <a:pt x="17727" y="13506"/>
                      <a:pt x="16287" y="11746"/>
                      <a:pt x="15542" y="10470"/>
                    </a:cubicBezTo>
                    <a:cubicBezTo>
                      <a:pt x="15294" y="10118"/>
                      <a:pt x="14946" y="9590"/>
                      <a:pt x="14748" y="9150"/>
                    </a:cubicBezTo>
                    <a:lnTo>
                      <a:pt x="14201" y="7919"/>
                    </a:lnTo>
                    <a:lnTo>
                      <a:pt x="13208" y="5455"/>
                    </a:lnTo>
                    <a:lnTo>
                      <a:pt x="12265" y="2947"/>
                    </a:lnTo>
                    <a:cubicBezTo>
                      <a:pt x="11967" y="2024"/>
                      <a:pt x="11669" y="1408"/>
                      <a:pt x="11520" y="0"/>
                    </a:cubicBezTo>
                    <a:lnTo>
                      <a:pt x="15046" y="44"/>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5" name="Shape">
                <a:extLst>
                  <a:ext uri="{FF2B5EF4-FFF2-40B4-BE49-F238E27FC236}">
                    <a16:creationId xmlns:a16="http://schemas.microsoft.com/office/drawing/2014/main" id="{1BC1A27C-54BA-48FE-89A7-259D90B3BFBE}"/>
                  </a:ext>
                </a:extLst>
              </p:cNvPr>
              <p:cNvSpPr/>
              <p:nvPr/>
            </p:nvSpPr>
            <p:spPr>
              <a:xfrm>
                <a:off x="3246516" y="2225864"/>
                <a:ext cx="81180" cy="17773"/>
              </a:xfrm>
              <a:custGeom>
                <a:avLst/>
                <a:gdLst/>
                <a:ahLst/>
                <a:cxnLst>
                  <a:cxn ang="0">
                    <a:pos x="wd2" y="hd2"/>
                  </a:cxn>
                  <a:cxn ang="5400000">
                    <a:pos x="wd2" y="hd2"/>
                  </a:cxn>
                  <a:cxn ang="10800000">
                    <a:pos x="wd2" y="hd2"/>
                  </a:cxn>
                  <a:cxn ang="16200000">
                    <a:pos x="wd2" y="hd2"/>
                  </a:cxn>
                </a:cxnLst>
                <a:rect l="0" t="0" r="r" b="b"/>
                <a:pathLst>
                  <a:path w="21600" h="20916" extrusionOk="0">
                    <a:moveTo>
                      <a:pt x="21600" y="14400"/>
                    </a:moveTo>
                    <a:cubicBezTo>
                      <a:pt x="21412" y="13846"/>
                      <a:pt x="20097" y="16061"/>
                      <a:pt x="19346" y="17169"/>
                    </a:cubicBezTo>
                    <a:cubicBezTo>
                      <a:pt x="18532" y="18554"/>
                      <a:pt x="17405" y="19938"/>
                      <a:pt x="16403" y="20492"/>
                    </a:cubicBezTo>
                    <a:cubicBezTo>
                      <a:pt x="14337" y="21600"/>
                      <a:pt x="12459" y="20215"/>
                      <a:pt x="10581" y="19939"/>
                    </a:cubicBezTo>
                    <a:cubicBezTo>
                      <a:pt x="9704" y="19662"/>
                      <a:pt x="8640" y="19939"/>
                      <a:pt x="7638" y="18277"/>
                    </a:cubicBezTo>
                    <a:cubicBezTo>
                      <a:pt x="6762" y="16339"/>
                      <a:pt x="5885" y="16062"/>
                      <a:pt x="4946" y="13846"/>
                    </a:cubicBezTo>
                    <a:cubicBezTo>
                      <a:pt x="4445" y="12738"/>
                      <a:pt x="4132" y="10800"/>
                      <a:pt x="3819" y="9692"/>
                    </a:cubicBezTo>
                    <a:cubicBezTo>
                      <a:pt x="3506" y="8585"/>
                      <a:pt x="3005" y="7754"/>
                      <a:pt x="2567" y="6923"/>
                    </a:cubicBezTo>
                    <a:cubicBezTo>
                      <a:pt x="1690" y="5262"/>
                      <a:pt x="1002" y="1938"/>
                      <a:pt x="63" y="1108"/>
                    </a:cubicBezTo>
                    <a:lnTo>
                      <a:pt x="63" y="1108"/>
                    </a:lnTo>
                    <a:lnTo>
                      <a:pt x="0" y="0"/>
                    </a:lnTo>
                    <a:lnTo>
                      <a:pt x="63" y="1108"/>
                    </a:lnTo>
                    <a:lnTo>
                      <a:pt x="63" y="1108"/>
                    </a:lnTo>
                    <a:cubicBezTo>
                      <a:pt x="1064" y="1385"/>
                      <a:pt x="1816" y="4431"/>
                      <a:pt x="2692" y="5815"/>
                    </a:cubicBezTo>
                    <a:cubicBezTo>
                      <a:pt x="3130" y="6646"/>
                      <a:pt x="3569" y="6923"/>
                      <a:pt x="4007" y="8308"/>
                    </a:cubicBezTo>
                    <a:cubicBezTo>
                      <a:pt x="4445" y="9692"/>
                      <a:pt x="4696" y="11077"/>
                      <a:pt x="5134" y="11631"/>
                    </a:cubicBezTo>
                    <a:cubicBezTo>
                      <a:pt x="5885" y="13015"/>
                      <a:pt x="6950" y="13292"/>
                      <a:pt x="7826" y="14677"/>
                    </a:cubicBezTo>
                    <a:cubicBezTo>
                      <a:pt x="8640" y="15785"/>
                      <a:pt x="9517" y="15231"/>
                      <a:pt x="10518" y="14954"/>
                    </a:cubicBezTo>
                    <a:cubicBezTo>
                      <a:pt x="12459" y="14677"/>
                      <a:pt x="14337" y="14954"/>
                      <a:pt x="16028" y="13292"/>
                    </a:cubicBezTo>
                    <a:cubicBezTo>
                      <a:pt x="16904" y="12185"/>
                      <a:pt x="17593" y="11354"/>
                      <a:pt x="18470" y="9139"/>
                    </a:cubicBezTo>
                    <a:cubicBezTo>
                      <a:pt x="18908" y="8031"/>
                      <a:pt x="19346" y="7200"/>
                      <a:pt x="19784" y="6646"/>
                    </a:cubicBezTo>
                    <a:cubicBezTo>
                      <a:pt x="20035" y="6369"/>
                      <a:pt x="20160" y="5816"/>
                      <a:pt x="20536" y="5262"/>
                    </a:cubicBezTo>
                    <a:cubicBezTo>
                      <a:pt x="20911" y="4708"/>
                      <a:pt x="21350" y="4431"/>
                      <a:pt x="21600" y="4431"/>
                    </a:cubicBezTo>
                    <a:lnTo>
                      <a:pt x="21600" y="14400"/>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6" name="Shape">
                <a:extLst>
                  <a:ext uri="{FF2B5EF4-FFF2-40B4-BE49-F238E27FC236}">
                    <a16:creationId xmlns:a16="http://schemas.microsoft.com/office/drawing/2014/main" id="{16392F92-0A2E-4FB3-A176-2FE29B194A48}"/>
                  </a:ext>
                </a:extLst>
              </p:cNvPr>
              <p:cNvSpPr/>
              <p:nvPr/>
            </p:nvSpPr>
            <p:spPr>
              <a:xfrm>
                <a:off x="3199456" y="2272922"/>
                <a:ext cx="160712" cy="27547"/>
              </a:xfrm>
              <a:custGeom>
                <a:avLst/>
                <a:gdLst/>
                <a:ahLst/>
                <a:cxnLst>
                  <a:cxn ang="0">
                    <a:pos x="wd2" y="hd2"/>
                  </a:cxn>
                  <a:cxn ang="5400000">
                    <a:pos x="wd2" y="hd2"/>
                  </a:cxn>
                  <a:cxn ang="10800000">
                    <a:pos x="wd2" y="hd2"/>
                  </a:cxn>
                  <a:cxn ang="16200000">
                    <a:pos x="wd2" y="hd2"/>
                  </a:cxn>
                </a:cxnLst>
                <a:rect l="0" t="0" r="r" b="b"/>
                <a:pathLst>
                  <a:path w="21600" h="20897" extrusionOk="0">
                    <a:moveTo>
                      <a:pt x="21410" y="6154"/>
                    </a:moveTo>
                    <a:cubicBezTo>
                      <a:pt x="21473" y="6154"/>
                      <a:pt x="21442" y="5975"/>
                      <a:pt x="21252" y="6868"/>
                    </a:cubicBezTo>
                    <a:cubicBezTo>
                      <a:pt x="21157" y="7225"/>
                      <a:pt x="21062" y="7760"/>
                      <a:pt x="20904" y="8296"/>
                    </a:cubicBezTo>
                    <a:lnTo>
                      <a:pt x="20588" y="9189"/>
                    </a:lnTo>
                    <a:cubicBezTo>
                      <a:pt x="20335" y="9903"/>
                      <a:pt x="20398" y="9724"/>
                      <a:pt x="20113" y="11331"/>
                    </a:cubicBezTo>
                    <a:cubicBezTo>
                      <a:pt x="19797" y="12937"/>
                      <a:pt x="19639" y="12580"/>
                      <a:pt x="19418" y="13651"/>
                    </a:cubicBezTo>
                    <a:cubicBezTo>
                      <a:pt x="19007" y="15258"/>
                      <a:pt x="18564" y="16508"/>
                      <a:pt x="18121" y="17579"/>
                    </a:cubicBezTo>
                    <a:cubicBezTo>
                      <a:pt x="17647" y="18471"/>
                      <a:pt x="17362" y="19185"/>
                      <a:pt x="16761" y="20613"/>
                    </a:cubicBezTo>
                    <a:cubicBezTo>
                      <a:pt x="16097" y="21149"/>
                      <a:pt x="15749" y="20792"/>
                      <a:pt x="15243" y="20613"/>
                    </a:cubicBezTo>
                    <a:cubicBezTo>
                      <a:pt x="14769" y="20257"/>
                      <a:pt x="14136" y="19364"/>
                      <a:pt x="13915" y="19721"/>
                    </a:cubicBezTo>
                    <a:cubicBezTo>
                      <a:pt x="13788" y="19721"/>
                      <a:pt x="13662" y="19899"/>
                      <a:pt x="13472" y="19899"/>
                    </a:cubicBezTo>
                    <a:cubicBezTo>
                      <a:pt x="13282" y="19899"/>
                      <a:pt x="13061" y="19185"/>
                      <a:pt x="12998" y="18828"/>
                    </a:cubicBezTo>
                    <a:cubicBezTo>
                      <a:pt x="12903" y="18471"/>
                      <a:pt x="12587" y="18114"/>
                      <a:pt x="12429" y="17757"/>
                    </a:cubicBezTo>
                    <a:cubicBezTo>
                      <a:pt x="11986" y="16865"/>
                      <a:pt x="11638" y="16508"/>
                      <a:pt x="11100" y="16508"/>
                    </a:cubicBezTo>
                    <a:cubicBezTo>
                      <a:pt x="10816" y="16329"/>
                      <a:pt x="10594" y="15794"/>
                      <a:pt x="10405" y="15794"/>
                    </a:cubicBezTo>
                    <a:cubicBezTo>
                      <a:pt x="10183" y="15615"/>
                      <a:pt x="9962" y="15615"/>
                      <a:pt x="9677" y="15437"/>
                    </a:cubicBezTo>
                    <a:cubicBezTo>
                      <a:pt x="9203" y="14544"/>
                      <a:pt x="8823" y="15080"/>
                      <a:pt x="8286" y="14544"/>
                    </a:cubicBezTo>
                    <a:lnTo>
                      <a:pt x="6926" y="12580"/>
                    </a:lnTo>
                    <a:cubicBezTo>
                      <a:pt x="6483" y="12223"/>
                      <a:pt x="6009" y="12223"/>
                      <a:pt x="5534" y="12402"/>
                    </a:cubicBezTo>
                    <a:cubicBezTo>
                      <a:pt x="3669" y="12759"/>
                      <a:pt x="1708" y="10617"/>
                      <a:pt x="0" y="15258"/>
                    </a:cubicBezTo>
                    <a:cubicBezTo>
                      <a:pt x="1676" y="10081"/>
                      <a:pt x="3669" y="11688"/>
                      <a:pt x="5503" y="10974"/>
                    </a:cubicBezTo>
                    <a:cubicBezTo>
                      <a:pt x="5977" y="10795"/>
                      <a:pt x="6452" y="10438"/>
                      <a:pt x="6958" y="10795"/>
                    </a:cubicBezTo>
                    <a:lnTo>
                      <a:pt x="8349" y="12402"/>
                    </a:lnTo>
                    <a:cubicBezTo>
                      <a:pt x="8729" y="12759"/>
                      <a:pt x="9298" y="12045"/>
                      <a:pt x="9772" y="12937"/>
                    </a:cubicBezTo>
                    <a:cubicBezTo>
                      <a:pt x="9994" y="13116"/>
                      <a:pt x="10215" y="13116"/>
                      <a:pt x="10468" y="13116"/>
                    </a:cubicBezTo>
                    <a:cubicBezTo>
                      <a:pt x="10753" y="13116"/>
                      <a:pt x="10974" y="13651"/>
                      <a:pt x="11164" y="13651"/>
                    </a:cubicBezTo>
                    <a:cubicBezTo>
                      <a:pt x="11575" y="13473"/>
                      <a:pt x="12176" y="13830"/>
                      <a:pt x="12618" y="14544"/>
                    </a:cubicBezTo>
                    <a:cubicBezTo>
                      <a:pt x="12871" y="14901"/>
                      <a:pt x="13061" y="14901"/>
                      <a:pt x="13377" y="15794"/>
                    </a:cubicBezTo>
                    <a:cubicBezTo>
                      <a:pt x="13567" y="16508"/>
                      <a:pt x="13536" y="16151"/>
                      <a:pt x="13820" y="15972"/>
                    </a:cubicBezTo>
                    <a:cubicBezTo>
                      <a:pt x="14516" y="15615"/>
                      <a:pt x="14801" y="16329"/>
                      <a:pt x="15275" y="16508"/>
                    </a:cubicBezTo>
                    <a:cubicBezTo>
                      <a:pt x="15686" y="16508"/>
                      <a:pt x="16287" y="16686"/>
                      <a:pt x="16540" y="16329"/>
                    </a:cubicBezTo>
                    <a:cubicBezTo>
                      <a:pt x="16825" y="15615"/>
                      <a:pt x="17362" y="14009"/>
                      <a:pt x="17773" y="13116"/>
                    </a:cubicBezTo>
                    <a:cubicBezTo>
                      <a:pt x="18184" y="11866"/>
                      <a:pt x="18564" y="10617"/>
                      <a:pt x="18912" y="9189"/>
                    </a:cubicBezTo>
                    <a:cubicBezTo>
                      <a:pt x="19038" y="8475"/>
                      <a:pt x="19386" y="7760"/>
                      <a:pt x="19418" y="7582"/>
                    </a:cubicBezTo>
                    <a:cubicBezTo>
                      <a:pt x="19449" y="7225"/>
                      <a:pt x="19829" y="4904"/>
                      <a:pt x="20019" y="4547"/>
                    </a:cubicBezTo>
                    <a:lnTo>
                      <a:pt x="20335" y="3476"/>
                    </a:lnTo>
                    <a:lnTo>
                      <a:pt x="20525" y="2405"/>
                    </a:lnTo>
                    <a:cubicBezTo>
                      <a:pt x="20683" y="1691"/>
                      <a:pt x="21062" y="-451"/>
                      <a:pt x="21600" y="85"/>
                    </a:cubicBezTo>
                    <a:lnTo>
                      <a:pt x="21410" y="6154"/>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7" name="Shape">
                <a:extLst>
                  <a:ext uri="{FF2B5EF4-FFF2-40B4-BE49-F238E27FC236}">
                    <a16:creationId xmlns:a16="http://schemas.microsoft.com/office/drawing/2014/main" id="{FC2238FC-130C-475C-8310-3466E44DA2E9}"/>
                  </a:ext>
                </a:extLst>
              </p:cNvPr>
              <p:cNvSpPr/>
              <p:nvPr/>
            </p:nvSpPr>
            <p:spPr>
              <a:xfrm>
                <a:off x="3340636" y="2296452"/>
                <a:ext cx="28205" cy="53217"/>
              </a:xfrm>
              <a:custGeom>
                <a:avLst/>
                <a:gdLst/>
                <a:ahLst/>
                <a:cxnLst>
                  <a:cxn ang="0">
                    <a:pos x="wd2" y="hd2"/>
                  </a:cxn>
                  <a:cxn ang="5400000">
                    <a:pos x="wd2" y="hd2"/>
                  </a:cxn>
                  <a:cxn ang="10800000">
                    <a:pos x="wd2" y="hd2"/>
                  </a:cxn>
                  <a:cxn ang="16200000">
                    <a:pos x="wd2" y="hd2"/>
                  </a:cxn>
                </a:cxnLst>
                <a:rect l="0" t="0" r="r" b="b"/>
                <a:pathLst>
                  <a:path w="21221" h="21519" extrusionOk="0">
                    <a:moveTo>
                      <a:pt x="19738" y="3154"/>
                    </a:moveTo>
                    <a:cubicBezTo>
                      <a:pt x="19738" y="3249"/>
                      <a:pt x="20977" y="2964"/>
                      <a:pt x="21154" y="2774"/>
                    </a:cubicBezTo>
                    <a:cubicBezTo>
                      <a:pt x="21331" y="2583"/>
                      <a:pt x="21154" y="2869"/>
                      <a:pt x="20623" y="3249"/>
                    </a:cubicBezTo>
                    <a:cubicBezTo>
                      <a:pt x="19383" y="4296"/>
                      <a:pt x="17790" y="4486"/>
                      <a:pt x="17436" y="4677"/>
                    </a:cubicBezTo>
                    <a:cubicBezTo>
                      <a:pt x="16551" y="4962"/>
                      <a:pt x="14957" y="5819"/>
                      <a:pt x="13718" y="6389"/>
                    </a:cubicBezTo>
                    <a:cubicBezTo>
                      <a:pt x="12478" y="6865"/>
                      <a:pt x="11062" y="8007"/>
                      <a:pt x="9115" y="8673"/>
                    </a:cubicBezTo>
                    <a:cubicBezTo>
                      <a:pt x="7167" y="9339"/>
                      <a:pt x="5751" y="9625"/>
                      <a:pt x="4688" y="10196"/>
                    </a:cubicBezTo>
                    <a:cubicBezTo>
                      <a:pt x="3803" y="10481"/>
                      <a:pt x="3803" y="11623"/>
                      <a:pt x="3095" y="12765"/>
                    </a:cubicBezTo>
                    <a:cubicBezTo>
                      <a:pt x="2210" y="13716"/>
                      <a:pt x="1856" y="14573"/>
                      <a:pt x="1679" y="15524"/>
                    </a:cubicBezTo>
                    <a:cubicBezTo>
                      <a:pt x="1679" y="17618"/>
                      <a:pt x="262" y="19521"/>
                      <a:pt x="85" y="21519"/>
                    </a:cubicBezTo>
                    <a:cubicBezTo>
                      <a:pt x="-269" y="19521"/>
                      <a:pt x="616" y="17427"/>
                      <a:pt x="262" y="15429"/>
                    </a:cubicBezTo>
                    <a:cubicBezTo>
                      <a:pt x="85" y="14382"/>
                      <a:pt x="439" y="13241"/>
                      <a:pt x="970" y="12289"/>
                    </a:cubicBezTo>
                    <a:cubicBezTo>
                      <a:pt x="1501" y="11528"/>
                      <a:pt x="616" y="10386"/>
                      <a:pt x="2387" y="9054"/>
                    </a:cubicBezTo>
                    <a:cubicBezTo>
                      <a:pt x="3803" y="8102"/>
                      <a:pt x="5751" y="7531"/>
                      <a:pt x="6813" y="6960"/>
                    </a:cubicBezTo>
                    <a:cubicBezTo>
                      <a:pt x="8052" y="6389"/>
                      <a:pt x="8584" y="5723"/>
                      <a:pt x="10000" y="4867"/>
                    </a:cubicBezTo>
                    <a:cubicBezTo>
                      <a:pt x="11416" y="4011"/>
                      <a:pt x="12301" y="3249"/>
                      <a:pt x="14426" y="2298"/>
                    </a:cubicBezTo>
                    <a:cubicBezTo>
                      <a:pt x="15488" y="1917"/>
                      <a:pt x="15842" y="1727"/>
                      <a:pt x="15488" y="1822"/>
                    </a:cubicBezTo>
                    <a:cubicBezTo>
                      <a:pt x="15488" y="1822"/>
                      <a:pt x="15488" y="1537"/>
                      <a:pt x="16196" y="966"/>
                    </a:cubicBezTo>
                    <a:cubicBezTo>
                      <a:pt x="16904" y="300"/>
                      <a:pt x="19206" y="-81"/>
                      <a:pt x="20092" y="14"/>
                    </a:cubicBezTo>
                    <a:lnTo>
                      <a:pt x="19738" y="3154"/>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8" name="Shape">
                <a:extLst>
                  <a:ext uri="{FF2B5EF4-FFF2-40B4-BE49-F238E27FC236}">
                    <a16:creationId xmlns:a16="http://schemas.microsoft.com/office/drawing/2014/main" id="{BC8AE257-D550-425A-AEB4-BA4D06A2ED61}"/>
                  </a:ext>
                </a:extLst>
              </p:cNvPr>
              <p:cNvSpPr/>
              <p:nvPr/>
            </p:nvSpPr>
            <p:spPr>
              <a:xfrm>
                <a:off x="3387698" y="2343514"/>
                <a:ext cx="13266" cy="46827"/>
              </a:xfrm>
              <a:custGeom>
                <a:avLst/>
                <a:gdLst/>
                <a:ahLst/>
                <a:cxnLst>
                  <a:cxn ang="0">
                    <a:pos x="wd2" y="hd2"/>
                  </a:cxn>
                  <a:cxn ang="5400000">
                    <a:pos x="wd2" y="hd2"/>
                  </a:cxn>
                  <a:cxn ang="10800000">
                    <a:pos x="wd2" y="hd2"/>
                  </a:cxn>
                  <a:cxn ang="16200000">
                    <a:pos x="wd2" y="hd2"/>
                  </a:cxn>
                </a:cxnLst>
                <a:rect l="0" t="0" r="r" b="b"/>
                <a:pathLst>
                  <a:path w="21363" h="21600" extrusionOk="0">
                    <a:moveTo>
                      <a:pt x="14542" y="0"/>
                    </a:moveTo>
                    <a:cubicBezTo>
                      <a:pt x="15678" y="1411"/>
                      <a:pt x="13405" y="2171"/>
                      <a:pt x="13026" y="2605"/>
                    </a:cubicBezTo>
                    <a:cubicBezTo>
                      <a:pt x="12268" y="3039"/>
                      <a:pt x="12268" y="2714"/>
                      <a:pt x="12268" y="3365"/>
                    </a:cubicBezTo>
                    <a:lnTo>
                      <a:pt x="11510" y="5753"/>
                    </a:lnTo>
                    <a:cubicBezTo>
                      <a:pt x="11131" y="6295"/>
                      <a:pt x="13405" y="7381"/>
                      <a:pt x="12268" y="8792"/>
                    </a:cubicBezTo>
                    <a:cubicBezTo>
                      <a:pt x="11889" y="9443"/>
                      <a:pt x="11510" y="9118"/>
                      <a:pt x="11510" y="9226"/>
                    </a:cubicBezTo>
                    <a:cubicBezTo>
                      <a:pt x="11889" y="9226"/>
                      <a:pt x="13783" y="10311"/>
                      <a:pt x="13405" y="10420"/>
                    </a:cubicBezTo>
                    <a:cubicBezTo>
                      <a:pt x="13405" y="10746"/>
                      <a:pt x="13405" y="10963"/>
                      <a:pt x="13405" y="11288"/>
                    </a:cubicBezTo>
                    <a:cubicBezTo>
                      <a:pt x="11889" y="13242"/>
                      <a:pt x="13405" y="14436"/>
                      <a:pt x="15678" y="16390"/>
                    </a:cubicBezTo>
                    <a:cubicBezTo>
                      <a:pt x="16436" y="17258"/>
                      <a:pt x="16815" y="18235"/>
                      <a:pt x="17573" y="19103"/>
                    </a:cubicBezTo>
                    <a:cubicBezTo>
                      <a:pt x="18710" y="19863"/>
                      <a:pt x="20984" y="20732"/>
                      <a:pt x="21363" y="21600"/>
                    </a:cubicBezTo>
                    <a:cubicBezTo>
                      <a:pt x="20605" y="20623"/>
                      <a:pt x="17953" y="20080"/>
                      <a:pt x="16436" y="19321"/>
                    </a:cubicBezTo>
                    <a:cubicBezTo>
                      <a:pt x="14921" y="18452"/>
                      <a:pt x="14163" y="17584"/>
                      <a:pt x="12647" y="16716"/>
                    </a:cubicBezTo>
                    <a:cubicBezTo>
                      <a:pt x="11510" y="15847"/>
                      <a:pt x="9615" y="15087"/>
                      <a:pt x="8478" y="14111"/>
                    </a:cubicBezTo>
                    <a:cubicBezTo>
                      <a:pt x="6963" y="13134"/>
                      <a:pt x="7341" y="11940"/>
                      <a:pt x="6963" y="11180"/>
                    </a:cubicBezTo>
                    <a:cubicBezTo>
                      <a:pt x="6963" y="10963"/>
                      <a:pt x="6963" y="10746"/>
                      <a:pt x="6584" y="10637"/>
                    </a:cubicBezTo>
                    <a:cubicBezTo>
                      <a:pt x="6205" y="10312"/>
                      <a:pt x="6963" y="10963"/>
                      <a:pt x="6205" y="10637"/>
                    </a:cubicBezTo>
                    <a:cubicBezTo>
                      <a:pt x="5447" y="10529"/>
                      <a:pt x="3932" y="9660"/>
                      <a:pt x="3932" y="9335"/>
                    </a:cubicBezTo>
                    <a:cubicBezTo>
                      <a:pt x="3932" y="8901"/>
                      <a:pt x="3932" y="8684"/>
                      <a:pt x="3932" y="8466"/>
                    </a:cubicBezTo>
                    <a:cubicBezTo>
                      <a:pt x="4310" y="8032"/>
                      <a:pt x="2416" y="7381"/>
                      <a:pt x="1279" y="6187"/>
                    </a:cubicBezTo>
                    <a:cubicBezTo>
                      <a:pt x="520" y="4776"/>
                      <a:pt x="520" y="4125"/>
                      <a:pt x="142" y="3039"/>
                    </a:cubicBezTo>
                    <a:cubicBezTo>
                      <a:pt x="-237" y="2714"/>
                      <a:pt x="142" y="1520"/>
                      <a:pt x="1279" y="1085"/>
                    </a:cubicBezTo>
                    <a:cubicBezTo>
                      <a:pt x="2037" y="651"/>
                      <a:pt x="1279" y="434"/>
                      <a:pt x="1657" y="977"/>
                    </a:cubicBezTo>
                    <a:lnTo>
                      <a:pt x="14542" y="0"/>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69" name="Shape">
                <a:extLst>
                  <a:ext uri="{FF2B5EF4-FFF2-40B4-BE49-F238E27FC236}">
                    <a16:creationId xmlns:a16="http://schemas.microsoft.com/office/drawing/2014/main" id="{B0FD9B01-8A1A-4CE2-B995-760C941824E3}"/>
                  </a:ext>
                </a:extLst>
              </p:cNvPr>
              <p:cNvSpPr/>
              <p:nvPr/>
            </p:nvSpPr>
            <p:spPr>
              <a:xfrm>
                <a:off x="3317108" y="2108214"/>
                <a:ext cx="157314" cy="245266"/>
              </a:xfrm>
              <a:custGeom>
                <a:avLst/>
                <a:gdLst/>
                <a:ahLst/>
                <a:cxnLst>
                  <a:cxn ang="0">
                    <a:pos x="wd2" y="hd2"/>
                  </a:cxn>
                  <a:cxn ang="5400000">
                    <a:pos x="wd2" y="hd2"/>
                  </a:cxn>
                  <a:cxn ang="10800000">
                    <a:pos x="wd2" y="hd2"/>
                  </a:cxn>
                  <a:cxn ang="16200000">
                    <a:pos x="wd2" y="hd2"/>
                  </a:cxn>
                </a:cxnLst>
                <a:rect l="0" t="0" r="r" b="b"/>
                <a:pathLst>
                  <a:path w="21268" h="21587" extrusionOk="0">
                    <a:moveTo>
                      <a:pt x="264" y="6213"/>
                    </a:moveTo>
                    <a:cubicBezTo>
                      <a:pt x="327" y="6606"/>
                      <a:pt x="359" y="6979"/>
                      <a:pt x="582" y="7269"/>
                    </a:cubicBezTo>
                    <a:cubicBezTo>
                      <a:pt x="836" y="7559"/>
                      <a:pt x="1250" y="7807"/>
                      <a:pt x="1663" y="8139"/>
                    </a:cubicBezTo>
                    <a:cubicBezTo>
                      <a:pt x="2045" y="8491"/>
                      <a:pt x="2236" y="8802"/>
                      <a:pt x="2522" y="9133"/>
                    </a:cubicBezTo>
                    <a:cubicBezTo>
                      <a:pt x="2809" y="9444"/>
                      <a:pt x="3190" y="9733"/>
                      <a:pt x="3540" y="10003"/>
                    </a:cubicBezTo>
                    <a:lnTo>
                      <a:pt x="4017" y="10375"/>
                    </a:lnTo>
                    <a:cubicBezTo>
                      <a:pt x="4208" y="10500"/>
                      <a:pt x="4495" y="10603"/>
                      <a:pt x="4717" y="10728"/>
                    </a:cubicBezTo>
                    <a:cubicBezTo>
                      <a:pt x="5226" y="11038"/>
                      <a:pt x="5163" y="10935"/>
                      <a:pt x="6053" y="11245"/>
                    </a:cubicBezTo>
                    <a:cubicBezTo>
                      <a:pt x="6181" y="11287"/>
                      <a:pt x="6117" y="11266"/>
                      <a:pt x="6117" y="11266"/>
                    </a:cubicBezTo>
                    <a:cubicBezTo>
                      <a:pt x="6085" y="11266"/>
                      <a:pt x="6371" y="11266"/>
                      <a:pt x="6467" y="11245"/>
                    </a:cubicBezTo>
                    <a:lnTo>
                      <a:pt x="7326" y="11225"/>
                    </a:lnTo>
                    <a:lnTo>
                      <a:pt x="8057" y="11225"/>
                    </a:lnTo>
                    <a:lnTo>
                      <a:pt x="8217" y="11225"/>
                    </a:lnTo>
                    <a:cubicBezTo>
                      <a:pt x="8280" y="11225"/>
                      <a:pt x="8248" y="11225"/>
                      <a:pt x="8185" y="11245"/>
                    </a:cubicBezTo>
                    <a:cubicBezTo>
                      <a:pt x="8153" y="11245"/>
                      <a:pt x="8153" y="11245"/>
                      <a:pt x="8153" y="11245"/>
                    </a:cubicBezTo>
                    <a:cubicBezTo>
                      <a:pt x="8217" y="11225"/>
                      <a:pt x="8280" y="11162"/>
                      <a:pt x="8630" y="11080"/>
                    </a:cubicBezTo>
                    <a:lnTo>
                      <a:pt x="9839" y="10707"/>
                    </a:lnTo>
                    <a:lnTo>
                      <a:pt x="9934" y="11577"/>
                    </a:lnTo>
                    <a:cubicBezTo>
                      <a:pt x="9966" y="11949"/>
                      <a:pt x="9807" y="12115"/>
                      <a:pt x="9744" y="12239"/>
                    </a:cubicBezTo>
                    <a:cubicBezTo>
                      <a:pt x="9648" y="12364"/>
                      <a:pt x="9648" y="12405"/>
                      <a:pt x="9648" y="12384"/>
                    </a:cubicBezTo>
                    <a:lnTo>
                      <a:pt x="9616" y="12571"/>
                    </a:lnTo>
                    <a:lnTo>
                      <a:pt x="9616" y="12653"/>
                    </a:lnTo>
                    <a:lnTo>
                      <a:pt x="9616" y="12674"/>
                    </a:lnTo>
                    <a:cubicBezTo>
                      <a:pt x="9616" y="12653"/>
                      <a:pt x="9616" y="12716"/>
                      <a:pt x="9585" y="12778"/>
                    </a:cubicBezTo>
                    <a:cubicBezTo>
                      <a:pt x="9553" y="12819"/>
                      <a:pt x="9521" y="12861"/>
                      <a:pt x="9489" y="12902"/>
                    </a:cubicBezTo>
                    <a:cubicBezTo>
                      <a:pt x="9362" y="13026"/>
                      <a:pt x="9330" y="13047"/>
                      <a:pt x="9298" y="13047"/>
                    </a:cubicBezTo>
                    <a:cubicBezTo>
                      <a:pt x="9616" y="12695"/>
                      <a:pt x="9425" y="12881"/>
                      <a:pt x="9457" y="12923"/>
                    </a:cubicBezTo>
                    <a:cubicBezTo>
                      <a:pt x="9425" y="13068"/>
                      <a:pt x="9457" y="13254"/>
                      <a:pt x="9489" y="13482"/>
                    </a:cubicBezTo>
                    <a:lnTo>
                      <a:pt x="9521" y="13855"/>
                    </a:lnTo>
                    <a:cubicBezTo>
                      <a:pt x="9521" y="13937"/>
                      <a:pt x="9521" y="13979"/>
                      <a:pt x="9553" y="14062"/>
                    </a:cubicBezTo>
                    <a:cubicBezTo>
                      <a:pt x="9680" y="14497"/>
                      <a:pt x="9712" y="15014"/>
                      <a:pt x="9744" y="15366"/>
                    </a:cubicBezTo>
                    <a:cubicBezTo>
                      <a:pt x="9744" y="15449"/>
                      <a:pt x="9839" y="15636"/>
                      <a:pt x="9966" y="15946"/>
                    </a:cubicBezTo>
                    <a:lnTo>
                      <a:pt x="10189" y="16547"/>
                    </a:lnTo>
                    <a:cubicBezTo>
                      <a:pt x="10253" y="16692"/>
                      <a:pt x="10380" y="17127"/>
                      <a:pt x="10316" y="17292"/>
                    </a:cubicBezTo>
                    <a:cubicBezTo>
                      <a:pt x="10316" y="17520"/>
                      <a:pt x="10316" y="17562"/>
                      <a:pt x="10412" y="17748"/>
                    </a:cubicBezTo>
                    <a:cubicBezTo>
                      <a:pt x="10698" y="18204"/>
                      <a:pt x="10921" y="18514"/>
                      <a:pt x="11175" y="18908"/>
                    </a:cubicBezTo>
                    <a:cubicBezTo>
                      <a:pt x="11461" y="19301"/>
                      <a:pt x="11748" y="19715"/>
                      <a:pt x="12098" y="20026"/>
                    </a:cubicBezTo>
                    <a:cubicBezTo>
                      <a:pt x="12257" y="20192"/>
                      <a:pt x="12448" y="20337"/>
                      <a:pt x="12670" y="20420"/>
                    </a:cubicBezTo>
                    <a:cubicBezTo>
                      <a:pt x="12956" y="20544"/>
                      <a:pt x="13211" y="20668"/>
                      <a:pt x="13465" y="20772"/>
                    </a:cubicBezTo>
                    <a:cubicBezTo>
                      <a:pt x="13911" y="20979"/>
                      <a:pt x="14611" y="20937"/>
                      <a:pt x="15279" y="20999"/>
                    </a:cubicBezTo>
                    <a:cubicBezTo>
                      <a:pt x="15947" y="21041"/>
                      <a:pt x="16583" y="21103"/>
                      <a:pt x="17219" y="21103"/>
                    </a:cubicBezTo>
                    <a:cubicBezTo>
                      <a:pt x="17855" y="21103"/>
                      <a:pt x="18492" y="21082"/>
                      <a:pt x="19033" y="20958"/>
                    </a:cubicBezTo>
                    <a:cubicBezTo>
                      <a:pt x="19287" y="20896"/>
                      <a:pt x="19414" y="20813"/>
                      <a:pt x="19573" y="20668"/>
                    </a:cubicBezTo>
                    <a:cubicBezTo>
                      <a:pt x="19732" y="20523"/>
                      <a:pt x="19987" y="20295"/>
                      <a:pt x="20019" y="20212"/>
                    </a:cubicBezTo>
                    <a:cubicBezTo>
                      <a:pt x="20082" y="20109"/>
                      <a:pt x="20050" y="19943"/>
                      <a:pt x="19987" y="19778"/>
                    </a:cubicBezTo>
                    <a:cubicBezTo>
                      <a:pt x="19923" y="19633"/>
                      <a:pt x="19796" y="19446"/>
                      <a:pt x="19669" y="19177"/>
                    </a:cubicBezTo>
                    <a:cubicBezTo>
                      <a:pt x="19605" y="19053"/>
                      <a:pt x="19573" y="18866"/>
                      <a:pt x="19573" y="18763"/>
                    </a:cubicBezTo>
                    <a:cubicBezTo>
                      <a:pt x="19573" y="18701"/>
                      <a:pt x="19541" y="18618"/>
                      <a:pt x="19510" y="18535"/>
                    </a:cubicBezTo>
                    <a:cubicBezTo>
                      <a:pt x="19446" y="18369"/>
                      <a:pt x="19351" y="18183"/>
                      <a:pt x="19223" y="17997"/>
                    </a:cubicBezTo>
                    <a:lnTo>
                      <a:pt x="18873" y="17417"/>
                    </a:lnTo>
                    <a:lnTo>
                      <a:pt x="18778" y="17251"/>
                    </a:lnTo>
                    <a:cubicBezTo>
                      <a:pt x="18714" y="17147"/>
                      <a:pt x="18683" y="17023"/>
                      <a:pt x="18683" y="16920"/>
                    </a:cubicBezTo>
                    <a:cubicBezTo>
                      <a:pt x="18683" y="16733"/>
                      <a:pt x="18683" y="16775"/>
                      <a:pt x="18651" y="16733"/>
                    </a:cubicBezTo>
                    <a:cubicBezTo>
                      <a:pt x="18651" y="16692"/>
                      <a:pt x="18333" y="16381"/>
                      <a:pt x="18301" y="16029"/>
                    </a:cubicBezTo>
                    <a:lnTo>
                      <a:pt x="18269" y="15366"/>
                    </a:lnTo>
                    <a:cubicBezTo>
                      <a:pt x="18015" y="13565"/>
                      <a:pt x="18619" y="11949"/>
                      <a:pt x="18396" y="10210"/>
                    </a:cubicBezTo>
                    <a:lnTo>
                      <a:pt x="18396" y="9920"/>
                    </a:lnTo>
                    <a:cubicBezTo>
                      <a:pt x="18396" y="9878"/>
                      <a:pt x="18364" y="9816"/>
                      <a:pt x="18333" y="9754"/>
                    </a:cubicBezTo>
                    <a:lnTo>
                      <a:pt x="18015" y="9174"/>
                    </a:lnTo>
                    <a:cubicBezTo>
                      <a:pt x="17792" y="8781"/>
                      <a:pt x="17696" y="8367"/>
                      <a:pt x="17474" y="8222"/>
                    </a:cubicBezTo>
                    <a:cubicBezTo>
                      <a:pt x="16678" y="7559"/>
                      <a:pt x="15979" y="7103"/>
                      <a:pt x="14897" y="6503"/>
                    </a:cubicBezTo>
                    <a:cubicBezTo>
                      <a:pt x="13911" y="5923"/>
                      <a:pt x="12988" y="5343"/>
                      <a:pt x="11970" y="4846"/>
                    </a:cubicBezTo>
                    <a:cubicBezTo>
                      <a:pt x="11525" y="4660"/>
                      <a:pt x="10762" y="4225"/>
                      <a:pt x="10412" y="3976"/>
                    </a:cubicBezTo>
                    <a:lnTo>
                      <a:pt x="8980" y="3169"/>
                    </a:lnTo>
                    <a:cubicBezTo>
                      <a:pt x="8662" y="3003"/>
                      <a:pt x="8407" y="2858"/>
                      <a:pt x="8217" y="2734"/>
                    </a:cubicBezTo>
                    <a:cubicBezTo>
                      <a:pt x="8089" y="2672"/>
                      <a:pt x="8026" y="2651"/>
                      <a:pt x="7930" y="2589"/>
                    </a:cubicBezTo>
                    <a:lnTo>
                      <a:pt x="7517" y="2402"/>
                    </a:lnTo>
                    <a:cubicBezTo>
                      <a:pt x="6944" y="2174"/>
                      <a:pt x="6372" y="1926"/>
                      <a:pt x="5831" y="1657"/>
                    </a:cubicBezTo>
                    <a:lnTo>
                      <a:pt x="5004" y="1243"/>
                    </a:lnTo>
                    <a:cubicBezTo>
                      <a:pt x="4876" y="1180"/>
                      <a:pt x="4686" y="1077"/>
                      <a:pt x="4590" y="973"/>
                    </a:cubicBezTo>
                    <a:cubicBezTo>
                      <a:pt x="4495" y="870"/>
                      <a:pt x="4431" y="828"/>
                      <a:pt x="4399" y="808"/>
                    </a:cubicBezTo>
                    <a:cubicBezTo>
                      <a:pt x="3731" y="704"/>
                      <a:pt x="3254" y="311"/>
                      <a:pt x="2713" y="145"/>
                    </a:cubicBezTo>
                    <a:lnTo>
                      <a:pt x="2777" y="0"/>
                    </a:lnTo>
                    <a:cubicBezTo>
                      <a:pt x="3509" y="104"/>
                      <a:pt x="3954" y="414"/>
                      <a:pt x="4622" y="414"/>
                    </a:cubicBezTo>
                    <a:cubicBezTo>
                      <a:pt x="4908" y="476"/>
                      <a:pt x="5035" y="601"/>
                      <a:pt x="5163" y="663"/>
                    </a:cubicBezTo>
                    <a:cubicBezTo>
                      <a:pt x="5258" y="746"/>
                      <a:pt x="5354" y="746"/>
                      <a:pt x="5513" y="808"/>
                    </a:cubicBezTo>
                    <a:lnTo>
                      <a:pt x="6340" y="1077"/>
                    </a:lnTo>
                    <a:cubicBezTo>
                      <a:pt x="6912" y="1284"/>
                      <a:pt x="7485" y="1470"/>
                      <a:pt x="8058" y="1636"/>
                    </a:cubicBezTo>
                    <a:lnTo>
                      <a:pt x="8503" y="1760"/>
                    </a:lnTo>
                    <a:cubicBezTo>
                      <a:pt x="8662" y="1802"/>
                      <a:pt x="8885" y="1885"/>
                      <a:pt x="9044" y="1947"/>
                    </a:cubicBezTo>
                    <a:cubicBezTo>
                      <a:pt x="9362" y="2092"/>
                      <a:pt x="9616" y="2216"/>
                      <a:pt x="9839" y="2299"/>
                    </a:cubicBezTo>
                    <a:cubicBezTo>
                      <a:pt x="10380" y="2527"/>
                      <a:pt x="10921" y="2775"/>
                      <a:pt x="11525" y="3065"/>
                    </a:cubicBezTo>
                    <a:cubicBezTo>
                      <a:pt x="12129" y="3417"/>
                      <a:pt x="12384" y="3521"/>
                      <a:pt x="13052" y="3790"/>
                    </a:cubicBezTo>
                    <a:cubicBezTo>
                      <a:pt x="14197" y="4287"/>
                      <a:pt x="15279" y="4825"/>
                      <a:pt x="16297" y="5364"/>
                    </a:cubicBezTo>
                    <a:cubicBezTo>
                      <a:pt x="17251" y="5840"/>
                      <a:pt x="18460" y="6586"/>
                      <a:pt x="19319" y="7248"/>
                    </a:cubicBezTo>
                    <a:cubicBezTo>
                      <a:pt x="19573" y="7435"/>
                      <a:pt x="19860" y="7849"/>
                      <a:pt x="19923" y="8015"/>
                    </a:cubicBezTo>
                    <a:lnTo>
                      <a:pt x="20241" y="8677"/>
                    </a:lnTo>
                    <a:cubicBezTo>
                      <a:pt x="20305" y="8822"/>
                      <a:pt x="20464" y="9029"/>
                      <a:pt x="20559" y="9319"/>
                    </a:cubicBezTo>
                    <a:cubicBezTo>
                      <a:pt x="20623" y="9464"/>
                      <a:pt x="20655" y="9609"/>
                      <a:pt x="20687" y="9796"/>
                    </a:cubicBezTo>
                    <a:lnTo>
                      <a:pt x="20687" y="10148"/>
                    </a:lnTo>
                    <a:cubicBezTo>
                      <a:pt x="20782" y="11867"/>
                      <a:pt x="20114" y="13606"/>
                      <a:pt x="20178" y="15242"/>
                    </a:cubicBezTo>
                    <a:lnTo>
                      <a:pt x="20146" y="15863"/>
                    </a:lnTo>
                    <a:cubicBezTo>
                      <a:pt x="20114" y="15946"/>
                      <a:pt x="20210" y="16008"/>
                      <a:pt x="20369" y="16381"/>
                    </a:cubicBezTo>
                    <a:cubicBezTo>
                      <a:pt x="20432" y="16547"/>
                      <a:pt x="20432" y="16795"/>
                      <a:pt x="20432" y="16837"/>
                    </a:cubicBezTo>
                    <a:cubicBezTo>
                      <a:pt x="20432" y="16858"/>
                      <a:pt x="20432" y="16837"/>
                      <a:pt x="20432" y="16837"/>
                    </a:cubicBezTo>
                    <a:lnTo>
                      <a:pt x="20496" y="16982"/>
                    </a:lnTo>
                    <a:lnTo>
                      <a:pt x="20782" y="17624"/>
                    </a:lnTo>
                    <a:cubicBezTo>
                      <a:pt x="20878" y="17831"/>
                      <a:pt x="20973" y="18079"/>
                      <a:pt x="21005" y="18328"/>
                    </a:cubicBezTo>
                    <a:cubicBezTo>
                      <a:pt x="21037" y="18452"/>
                      <a:pt x="21037" y="18597"/>
                      <a:pt x="21037" y="18742"/>
                    </a:cubicBezTo>
                    <a:cubicBezTo>
                      <a:pt x="21037" y="18846"/>
                      <a:pt x="21037" y="18866"/>
                      <a:pt x="21037" y="18970"/>
                    </a:cubicBezTo>
                    <a:cubicBezTo>
                      <a:pt x="21100" y="19301"/>
                      <a:pt x="21482" y="19881"/>
                      <a:pt x="21100" y="20461"/>
                    </a:cubicBezTo>
                    <a:cubicBezTo>
                      <a:pt x="20846" y="20772"/>
                      <a:pt x="20655" y="20875"/>
                      <a:pt x="20400" y="21062"/>
                    </a:cubicBezTo>
                    <a:cubicBezTo>
                      <a:pt x="20146" y="21248"/>
                      <a:pt x="19732" y="21434"/>
                      <a:pt x="19351" y="21476"/>
                    </a:cubicBezTo>
                    <a:cubicBezTo>
                      <a:pt x="18619" y="21579"/>
                      <a:pt x="17919" y="21600"/>
                      <a:pt x="17251" y="21579"/>
                    </a:cubicBezTo>
                    <a:cubicBezTo>
                      <a:pt x="16583" y="21559"/>
                      <a:pt x="15915" y="21476"/>
                      <a:pt x="15247" y="21414"/>
                    </a:cubicBezTo>
                    <a:lnTo>
                      <a:pt x="14261" y="21331"/>
                    </a:lnTo>
                    <a:cubicBezTo>
                      <a:pt x="13974" y="21331"/>
                      <a:pt x="13497" y="21248"/>
                      <a:pt x="13211" y="21144"/>
                    </a:cubicBezTo>
                    <a:cubicBezTo>
                      <a:pt x="12893" y="21020"/>
                      <a:pt x="12638" y="20917"/>
                      <a:pt x="12352" y="20792"/>
                    </a:cubicBezTo>
                    <a:cubicBezTo>
                      <a:pt x="12034" y="20668"/>
                      <a:pt x="11748" y="20482"/>
                      <a:pt x="11525" y="20316"/>
                    </a:cubicBezTo>
                    <a:cubicBezTo>
                      <a:pt x="11080" y="19943"/>
                      <a:pt x="10762" y="19570"/>
                      <a:pt x="10380" y="19218"/>
                    </a:cubicBezTo>
                    <a:cubicBezTo>
                      <a:pt x="10030" y="18846"/>
                      <a:pt x="9616" y="18411"/>
                      <a:pt x="9330" y="18100"/>
                    </a:cubicBezTo>
                    <a:cubicBezTo>
                      <a:pt x="9139" y="17914"/>
                      <a:pt x="8980" y="17520"/>
                      <a:pt x="8980" y="17313"/>
                    </a:cubicBezTo>
                    <a:cubicBezTo>
                      <a:pt x="8948" y="17065"/>
                      <a:pt x="8916" y="17065"/>
                      <a:pt x="8757" y="16795"/>
                    </a:cubicBezTo>
                    <a:lnTo>
                      <a:pt x="8407" y="16174"/>
                    </a:lnTo>
                    <a:cubicBezTo>
                      <a:pt x="8344" y="16050"/>
                      <a:pt x="8153" y="15863"/>
                      <a:pt x="8026" y="15511"/>
                    </a:cubicBezTo>
                    <a:cubicBezTo>
                      <a:pt x="7867" y="15014"/>
                      <a:pt x="7867" y="14662"/>
                      <a:pt x="7676" y="14269"/>
                    </a:cubicBezTo>
                    <a:cubicBezTo>
                      <a:pt x="7644" y="14145"/>
                      <a:pt x="7612" y="13958"/>
                      <a:pt x="7612" y="13834"/>
                    </a:cubicBezTo>
                    <a:lnTo>
                      <a:pt x="7580" y="13565"/>
                    </a:lnTo>
                    <a:cubicBezTo>
                      <a:pt x="7549" y="13358"/>
                      <a:pt x="7517" y="13130"/>
                      <a:pt x="7549" y="12840"/>
                    </a:cubicBezTo>
                    <a:cubicBezTo>
                      <a:pt x="7549" y="12778"/>
                      <a:pt x="7580" y="12695"/>
                      <a:pt x="7580" y="12612"/>
                    </a:cubicBezTo>
                    <a:cubicBezTo>
                      <a:pt x="7612" y="12550"/>
                      <a:pt x="7580" y="12591"/>
                      <a:pt x="7644" y="12426"/>
                    </a:cubicBezTo>
                    <a:cubicBezTo>
                      <a:pt x="7771" y="12219"/>
                      <a:pt x="7930" y="12136"/>
                      <a:pt x="7962" y="12115"/>
                    </a:cubicBezTo>
                    <a:cubicBezTo>
                      <a:pt x="7962" y="12115"/>
                      <a:pt x="7962" y="12115"/>
                      <a:pt x="7867" y="12198"/>
                    </a:cubicBezTo>
                    <a:cubicBezTo>
                      <a:pt x="7835" y="12219"/>
                      <a:pt x="7803" y="12260"/>
                      <a:pt x="7803" y="12301"/>
                    </a:cubicBezTo>
                    <a:cubicBezTo>
                      <a:pt x="7771" y="12364"/>
                      <a:pt x="7771" y="12405"/>
                      <a:pt x="7771" y="12384"/>
                    </a:cubicBezTo>
                    <a:lnTo>
                      <a:pt x="7771" y="12364"/>
                    </a:lnTo>
                    <a:lnTo>
                      <a:pt x="7771" y="12301"/>
                    </a:lnTo>
                    <a:lnTo>
                      <a:pt x="7771" y="12156"/>
                    </a:lnTo>
                    <a:cubicBezTo>
                      <a:pt x="7835" y="11908"/>
                      <a:pt x="7994" y="11763"/>
                      <a:pt x="8026" y="11701"/>
                    </a:cubicBezTo>
                    <a:cubicBezTo>
                      <a:pt x="8089" y="11618"/>
                      <a:pt x="8058" y="11577"/>
                      <a:pt x="8058" y="11742"/>
                    </a:cubicBezTo>
                    <a:lnTo>
                      <a:pt x="9394" y="12239"/>
                    </a:lnTo>
                    <a:cubicBezTo>
                      <a:pt x="9457" y="12219"/>
                      <a:pt x="9298" y="12281"/>
                      <a:pt x="9107" y="12343"/>
                    </a:cubicBezTo>
                    <a:cubicBezTo>
                      <a:pt x="9044" y="12364"/>
                      <a:pt x="8980" y="12384"/>
                      <a:pt x="8885" y="12405"/>
                    </a:cubicBezTo>
                    <a:cubicBezTo>
                      <a:pt x="8757" y="12426"/>
                      <a:pt x="8662" y="12446"/>
                      <a:pt x="8662" y="12446"/>
                    </a:cubicBezTo>
                    <a:lnTo>
                      <a:pt x="8376" y="12446"/>
                    </a:lnTo>
                    <a:cubicBezTo>
                      <a:pt x="7994" y="12467"/>
                      <a:pt x="7612" y="12446"/>
                      <a:pt x="7358" y="12446"/>
                    </a:cubicBezTo>
                    <a:lnTo>
                      <a:pt x="6467" y="12426"/>
                    </a:lnTo>
                    <a:cubicBezTo>
                      <a:pt x="6276" y="12426"/>
                      <a:pt x="6244" y="12426"/>
                      <a:pt x="5926" y="12405"/>
                    </a:cubicBezTo>
                    <a:cubicBezTo>
                      <a:pt x="5608" y="12384"/>
                      <a:pt x="5322" y="12260"/>
                      <a:pt x="5163" y="12198"/>
                    </a:cubicBezTo>
                    <a:cubicBezTo>
                      <a:pt x="5004" y="12136"/>
                      <a:pt x="5035" y="12136"/>
                      <a:pt x="4908" y="12094"/>
                    </a:cubicBezTo>
                    <a:cubicBezTo>
                      <a:pt x="4749" y="12053"/>
                      <a:pt x="4590" y="11991"/>
                      <a:pt x="4431" y="11929"/>
                    </a:cubicBezTo>
                    <a:cubicBezTo>
                      <a:pt x="4081" y="11784"/>
                      <a:pt x="3827" y="11577"/>
                      <a:pt x="3604" y="11473"/>
                    </a:cubicBezTo>
                    <a:cubicBezTo>
                      <a:pt x="3381" y="11328"/>
                      <a:pt x="3190" y="11225"/>
                      <a:pt x="2968" y="11080"/>
                    </a:cubicBezTo>
                    <a:lnTo>
                      <a:pt x="2427" y="10541"/>
                    </a:lnTo>
                    <a:cubicBezTo>
                      <a:pt x="2109" y="10189"/>
                      <a:pt x="1791" y="9878"/>
                      <a:pt x="1536" y="9506"/>
                    </a:cubicBezTo>
                    <a:lnTo>
                      <a:pt x="932" y="8429"/>
                    </a:lnTo>
                    <a:cubicBezTo>
                      <a:pt x="709" y="8118"/>
                      <a:pt x="327" y="7807"/>
                      <a:pt x="105" y="7393"/>
                    </a:cubicBezTo>
                    <a:cubicBezTo>
                      <a:pt x="-118" y="6958"/>
                      <a:pt x="73" y="6565"/>
                      <a:pt x="136" y="6192"/>
                    </a:cubicBezTo>
                    <a:lnTo>
                      <a:pt x="264" y="6192"/>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grpSp>
        <p:sp>
          <p:nvSpPr>
            <p:cNvPr id="47" name="Shape">
              <a:extLst>
                <a:ext uri="{FF2B5EF4-FFF2-40B4-BE49-F238E27FC236}">
                  <a16:creationId xmlns:a16="http://schemas.microsoft.com/office/drawing/2014/main" id="{82D136CE-E7FC-42BA-AE98-67951458F464}"/>
                </a:ext>
              </a:extLst>
            </p:cNvPr>
            <p:cNvSpPr/>
            <p:nvPr/>
          </p:nvSpPr>
          <p:spPr>
            <a:xfrm>
              <a:off x="3152396" y="2696464"/>
              <a:ext cx="343312" cy="194011"/>
            </a:xfrm>
            <a:custGeom>
              <a:avLst/>
              <a:gdLst/>
              <a:ahLst/>
              <a:cxnLst>
                <a:cxn ang="0">
                  <a:pos x="wd2" y="hd2"/>
                </a:cxn>
                <a:cxn ang="5400000">
                  <a:pos x="wd2" y="hd2"/>
                </a:cxn>
                <a:cxn ang="10800000">
                  <a:pos x="wd2" y="hd2"/>
                </a:cxn>
                <a:cxn ang="16200000">
                  <a:pos x="wd2" y="hd2"/>
                </a:cxn>
              </a:cxnLst>
              <a:rect l="0" t="0" r="r" b="b"/>
              <a:pathLst>
                <a:path w="20982" h="21458" extrusionOk="0">
                  <a:moveTo>
                    <a:pt x="20778" y="2394"/>
                  </a:moveTo>
                  <a:cubicBezTo>
                    <a:pt x="20778" y="2394"/>
                    <a:pt x="21238" y="4086"/>
                    <a:pt x="20778" y="6428"/>
                  </a:cubicBezTo>
                  <a:cubicBezTo>
                    <a:pt x="20318" y="8796"/>
                    <a:pt x="18175" y="10644"/>
                    <a:pt x="17139" y="12335"/>
                  </a:cubicBezTo>
                  <a:cubicBezTo>
                    <a:pt x="16118" y="14027"/>
                    <a:pt x="13789" y="18243"/>
                    <a:pt x="12020" y="19752"/>
                  </a:cubicBezTo>
                  <a:cubicBezTo>
                    <a:pt x="10251" y="21262"/>
                    <a:pt x="4758" y="21262"/>
                    <a:pt x="3176" y="21444"/>
                  </a:cubicBezTo>
                  <a:cubicBezTo>
                    <a:pt x="1594" y="21600"/>
                    <a:pt x="760" y="20429"/>
                    <a:pt x="199" y="17566"/>
                  </a:cubicBezTo>
                  <a:cubicBezTo>
                    <a:pt x="-362" y="14704"/>
                    <a:pt x="472" y="8978"/>
                    <a:pt x="199" y="6948"/>
                  </a:cubicBezTo>
                  <a:cubicBezTo>
                    <a:pt x="-74" y="4919"/>
                    <a:pt x="285" y="0"/>
                    <a:pt x="285" y="0"/>
                  </a:cubicBezTo>
                  <a:cubicBezTo>
                    <a:pt x="285" y="0"/>
                    <a:pt x="1781" y="2889"/>
                    <a:pt x="5045" y="5257"/>
                  </a:cubicBezTo>
                  <a:cubicBezTo>
                    <a:pt x="8310" y="7625"/>
                    <a:pt x="11186" y="7963"/>
                    <a:pt x="13515" y="7287"/>
                  </a:cubicBezTo>
                  <a:cubicBezTo>
                    <a:pt x="15845" y="6610"/>
                    <a:pt x="19929" y="6766"/>
                    <a:pt x="20778" y="2394"/>
                  </a:cubicBezTo>
                  <a:close/>
                </a:path>
              </a:pathLst>
            </a:custGeom>
            <a:solidFill>
              <a:srgbClr val="E5EDF3"/>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48" name="Shape">
              <a:extLst>
                <a:ext uri="{FF2B5EF4-FFF2-40B4-BE49-F238E27FC236}">
                  <a16:creationId xmlns:a16="http://schemas.microsoft.com/office/drawing/2014/main" id="{DDC406F2-57FD-4A83-A08D-4CFA6FC68630}"/>
                </a:ext>
              </a:extLst>
            </p:cNvPr>
            <p:cNvSpPr/>
            <p:nvPr/>
          </p:nvSpPr>
          <p:spPr>
            <a:xfrm>
              <a:off x="4046538" y="2131742"/>
              <a:ext cx="757077" cy="3118359"/>
            </a:xfrm>
            <a:custGeom>
              <a:avLst/>
              <a:gdLst/>
              <a:ahLst/>
              <a:cxnLst>
                <a:cxn ang="0">
                  <a:pos x="wd2" y="hd2"/>
                </a:cxn>
                <a:cxn ang="5400000">
                  <a:pos x="wd2" y="hd2"/>
                </a:cxn>
                <a:cxn ang="10800000">
                  <a:pos x="wd2" y="hd2"/>
                </a:cxn>
                <a:cxn ang="16200000">
                  <a:pos x="wd2" y="hd2"/>
                </a:cxn>
              </a:cxnLst>
              <a:rect l="0" t="0" r="r" b="b"/>
              <a:pathLst>
                <a:path w="20883" h="21378" extrusionOk="0">
                  <a:moveTo>
                    <a:pt x="0" y="21252"/>
                  </a:moveTo>
                  <a:cubicBezTo>
                    <a:pt x="0" y="21252"/>
                    <a:pt x="2188" y="21210"/>
                    <a:pt x="3447" y="21252"/>
                  </a:cubicBezTo>
                  <a:cubicBezTo>
                    <a:pt x="4706" y="21294"/>
                    <a:pt x="9749" y="21189"/>
                    <a:pt x="11514" y="21252"/>
                  </a:cubicBezTo>
                  <a:cubicBezTo>
                    <a:pt x="13280" y="21315"/>
                    <a:pt x="18829" y="21378"/>
                    <a:pt x="18829" y="21378"/>
                  </a:cubicBezTo>
                  <a:cubicBezTo>
                    <a:pt x="18829" y="21378"/>
                    <a:pt x="17985" y="19331"/>
                    <a:pt x="17570" y="18871"/>
                  </a:cubicBezTo>
                  <a:cubicBezTo>
                    <a:pt x="17154" y="18411"/>
                    <a:pt x="16395" y="16218"/>
                    <a:pt x="16311" y="15800"/>
                  </a:cubicBezTo>
                  <a:cubicBezTo>
                    <a:pt x="16226" y="15382"/>
                    <a:pt x="14883" y="12499"/>
                    <a:pt x="15051" y="11664"/>
                  </a:cubicBezTo>
                  <a:cubicBezTo>
                    <a:pt x="15220" y="10828"/>
                    <a:pt x="15220" y="9491"/>
                    <a:pt x="16395" y="7987"/>
                  </a:cubicBezTo>
                  <a:cubicBezTo>
                    <a:pt x="17570" y="6484"/>
                    <a:pt x="19504" y="3245"/>
                    <a:pt x="19841" y="2817"/>
                  </a:cubicBezTo>
                  <a:cubicBezTo>
                    <a:pt x="20179" y="2390"/>
                    <a:pt x="21438" y="1627"/>
                    <a:pt x="20601" y="702"/>
                  </a:cubicBezTo>
                  <a:cubicBezTo>
                    <a:pt x="19757" y="-222"/>
                    <a:pt x="13286" y="31"/>
                    <a:pt x="13286" y="31"/>
                  </a:cubicBezTo>
                  <a:cubicBezTo>
                    <a:pt x="13286" y="31"/>
                    <a:pt x="2733" y="294"/>
                    <a:pt x="1577" y="710"/>
                  </a:cubicBezTo>
                  <a:cubicBezTo>
                    <a:pt x="429" y="1125"/>
                    <a:pt x="-162" y="1365"/>
                    <a:pt x="760" y="2222"/>
                  </a:cubicBezTo>
                  <a:cubicBezTo>
                    <a:pt x="1681" y="3078"/>
                    <a:pt x="2778" y="4500"/>
                    <a:pt x="3362" y="4979"/>
                  </a:cubicBezTo>
                  <a:cubicBezTo>
                    <a:pt x="3946" y="5458"/>
                    <a:pt x="6049" y="7278"/>
                    <a:pt x="6049" y="7278"/>
                  </a:cubicBezTo>
                  <a:cubicBezTo>
                    <a:pt x="6049" y="7278"/>
                    <a:pt x="5900" y="14046"/>
                    <a:pt x="5543" y="14630"/>
                  </a:cubicBezTo>
                  <a:cubicBezTo>
                    <a:pt x="5186" y="15216"/>
                    <a:pt x="4407" y="16782"/>
                    <a:pt x="3758" y="17597"/>
                  </a:cubicBezTo>
                  <a:cubicBezTo>
                    <a:pt x="3109" y="18410"/>
                    <a:pt x="0" y="21252"/>
                    <a:pt x="0" y="21252"/>
                  </a:cubicBezTo>
                  <a:close/>
                </a:path>
              </a:pathLst>
            </a:custGeom>
            <a:solidFill>
              <a:srgbClr val="E5EDF3"/>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49" name="Shape">
              <a:extLst>
                <a:ext uri="{FF2B5EF4-FFF2-40B4-BE49-F238E27FC236}">
                  <a16:creationId xmlns:a16="http://schemas.microsoft.com/office/drawing/2014/main" id="{3C1FDBA2-9E2C-4090-8B3E-1D55D6D07385}"/>
                </a:ext>
              </a:extLst>
            </p:cNvPr>
            <p:cNvSpPr/>
            <p:nvPr/>
          </p:nvSpPr>
          <p:spPr>
            <a:xfrm>
              <a:off x="4775967" y="4649456"/>
              <a:ext cx="1083903" cy="629365"/>
            </a:xfrm>
            <a:custGeom>
              <a:avLst/>
              <a:gdLst/>
              <a:ahLst/>
              <a:cxnLst>
                <a:cxn ang="0">
                  <a:pos x="wd2" y="hd2"/>
                </a:cxn>
                <a:cxn ang="5400000">
                  <a:pos x="wd2" y="hd2"/>
                </a:cxn>
                <a:cxn ang="10800000">
                  <a:pos x="wd2" y="hd2"/>
                </a:cxn>
                <a:cxn ang="16200000">
                  <a:pos x="wd2" y="hd2"/>
                </a:cxn>
              </a:cxnLst>
              <a:rect l="0" t="0" r="r" b="b"/>
              <a:pathLst>
                <a:path w="21256" h="20902" extrusionOk="0">
                  <a:moveTo>
                    <a:pt x="21256" y="11148"/>
                  </a:moveTo>
                  <a:cubicBezTo>
                    <a:pt x="21256" y="11148"/>
                    <a:pt x="19793" y="12664"/>
                    <a:pt x="19406" y="13125"/>
                  </a:cubicBezTo>
                  <a:cubicBezTo>
                    <a:pt x="19018" y="13578"/>
                    <a:pt x="18003" y="15196"/>
                    <a:pt x="15968" y="15454"/>
                  </a:cubicBezTo>
                  <a:cubicBezTo>
                    <a:pt x="13938" y="15704"/>
                    <a:pt x="13458" y="14899"/>
                    <a:pt x="12502" y="15047"/>
                  </a:cubicBezTo>
                  <a:cubicBezTo>
                    <a:pt x="11547" y="15196"/>
                    <a:pt x="10800" y="16665"/>
                    <a:pt x="10260" y="17118"/>
                  </a:cubicBezTo>
                  <a:cubicBezTo>
                    <a:pt x="9720" y="17571"/>
                    <a:pt x="8737" y="20510"/>
                    <a:pt x="7662" y="20861"/>
                  </a:cubicBezTo>
                  <a:cubicBezTo>
                    <a:pt x="6587" y="21213"/>
                    <a:pt x="6794" y="19189"/>
                    <a:pt x="7182" y="18431"/>
                  </a:cubicBezTo>
                  <a:cubicBezTo>
                    <a:pt x="7570" y="17673"/>
                    <a:pt x="8077" y="16657"/>
                    <a:pt x="8230" y="16258"/>
                  </a:cubicBezTo>
                  <a:cubicBezTo>
                    <a:pt x="8377" y="15852"/>
                    <a:pt x="8737" y="14789"/>
                    <a:pt x="9277" y="14188"/>
                  </a:cubicBezTo>
                  <a:cubicBezTo>
                    <a:pt x="9817" y="13586"/>
                    <a:pt x="10085" y="13172"/>
                    <a:pt x="10112" y="12922"/>
                  </a:cubicBezTo>
                  <a:cubicBezTo>
                    <a:pt x="10140" y="12671"/>
                    <a:pt x="9692" y="12109"/>
                    <a:pt x="9185" y="12367"/>
                  </a:cubicBezTo>
                  <a:cubicBezTo>
                    <a:pt x="8677" y="12617"/>
                    <a:pt x="8257" y="13476"/>
                    <a:pt x="7542" y="14086"/>
                  </a:cubicBezTo>
                  <a:cubicBezTo>
                    <a:pt x="6827" y="14695"/>
                    <a:pt x="5032" y="17478"/>
                    <a:pt x="4317" y="18134"/>
                  </a:cubicBezTo>
                  <a:cubicBezTo>
                    <a:pt x="3601" y="18790"/>
                    <a:pt x="2881" y="18790"/>
                    <a:pt x="2614" y="17728"/>
                  </a:cubicBezTo>
                  <a:cubicBezTo>
                    <a:pt x="2346" y="16665"/>
                    <a:pt x="3181" y="15907"/>
                    <a:pt x="3569" y="15500"/>
                  </a:cubicBezTo>
                  <a:cubicBezTo>
                    <a:pt x="3957" y="15094"/>
                    <a:pt x="4644" y="13781"/>
                    <a:pt x="5032" y="13172"/>
                  </a:cubicBezTo>
                  <a:cubicBezTo>
                    <a:pt x="5419" y="12562"/>
                    <a:pt x="5987" y="11296"/>
                    <a:pt x="6167" y="11148"/>
                  </a:cubicBezTo>
                  <a:cubicBezTo>
                    <a:pt x="6347" y="10999"/>
                    <a:pt x="6794" y="10390"/>
                    <a:pt x="6794" y="10390"/>
                  </a:cubicBezTo>
                  <a:cubicBezTo>
                    <a:pt x="6794" y="10390"/>
                    <a:pt x="5839" y="10640"/>
                    <a:pt x="5332" y="11148"/>
                  </a:cubicBezTo>
                  <a:cubicBezTo>
                    <a:pt x="4824" y="11656"/>
                    <a:pt x="3989" y="12210"/>
                    <a:pt x="3509" y="12617"/>
                  </a:cubicBezTo>
                  <a:cubicBezTo>
                    <a:pt x="3029" y="13023"/>
                    <a:pt x="1926" y="13781"/>
                    <a:pt x="1553" y="14133"/>
                  </a:cubicBezTo>
                  <a:cubicBezTo>
                    <a:pt x="1179" y="14484"/>
                    <a:pt x="491" y="14891"/>
                    <a:pt x="76" y="13375"/>
                  </a:cubicBezTo>
                  <a:cubicBezTo>
                    <a:pt x="-344" y="11859"/>
                    <a:pt x="1091" y="11101"/>
                    <a:pt x="1599" y="10640"/>
                  </a:cubicBezTo>
                  <a:cubicBezTo>
                    <a:pt x="2106" y="10186"/>
                    <a:pt x="3541" y="8819"/>
                    <a:pt x="3929" y="8467"/>
                  </a:cubicBezTo>
                  <a:cubicBezTo>
                    <a:pt x="4317" y="8115"/>
                    <a:pt x="5392" y="6998"/>
                    <a:pt x="5752" y="6693"/>
                  </a:cubicBezTo>
                  <a:cubicBezTo>
                    <a:pt x="6112" y="6388"/>
                    <a:pt x="8142" y="5380"/>
                    <a:pt x="8142" y="5380"/>
                  </a:cubicBezTo>
                  <a:cubicBezTo>
                    <a:pt x="8142" y="5380"/>
                    <a:pt x="8114" y="4927"/>
                    <a:pt x="7634" y="4669"/>
                  </a:cubicBezTo>
                  <a:cubicBezTo>
                    <a:pt x="7154" y="4419"/>
                    <a:pt x="6319" y="3708"/>
                    <a:pt x="5604" y="3708"/>
                  </a:cubicBezTo>
                  <a:cubicBezTo>
                    <a:pt x="4889" y="3708"/>
                    <a:pt x="3481" y="3505"/>
                    <a:pt x="3126" y="3403"/>
                  </a:cubicBezTo>
                  <a:cubicBezTo>
                    <a:pt x="2771" y="3302"/>
                    <a:pt x="1511" y="3356"/>
                    <a:pt x="943" y="3051"/>
                  </a:cubicBezTo>
                  <a:cubicBezTo>
                    <a:pt x="376" y="2747"/>
                    <a:pt x="76" y="1739"/>
                    <a:pt x="376" y="676"/>
                  </a:cubicBezTo>
                  <a:cubicBezTo>
                    <a:pt x="676" y="-387"/>
                    <a:pt x="1631" y="121"/>
                    <a:pt x="2826" y="121"/>
                  </a:cubicBezTo>
                  <a:cubicBezTo>
                    <a:pt x="4021" y="121"/>
                    <a:pt x="4976" y="35"/>
                    <a:pt x="5516" y="4"/>
                  </a:cubicBezTo>
                  <a:cubicBezTo>
                    <a:pt x="6056" y="-28"/>
                    <a:pt x="6411" y="121"/>
                    <a:pt x="6979" y="426"/>
                  </a:cubicBezTo>
                  <a:cubicBezTo>
                    <a:pt x="7547" y="731"/>
                    <a:pt x="8742" y="1082"/>
                    <a:pt x="9309" y="1238"/>
                  </a:cubicBezTo>
                  <a:cubicBezTo>
                    <a:pt x="9877" y="1387"/>
                    <a:pt x="10278" y="1387"/>
                    <a:pt x="10629" y="1645"/>
                  </a:cubicBezTo>
                  <a:cubicBezTo>
                    <a:pt x="10980" y="1895"/>
                    <a:pt x="11580" y="2504"/>
                    <a:pt x="11640" y="2200"/>
                  </a:cubicBezTo>
                  <a:cubicBezTo>
                    <a:pt x="11700" y="1895"/>
                    <a:pt x="12000" y="942"/>
                    <a:pt x="12027" y="4"/>
                  </a:cubicBezTo>
                  <a:cubicBezTo>
                    <a:pt x="12027" y="4"/>
                    <a:pt x="12595" y="1746"/>
                    <a:pt x="12742" y="2098"/>
                  </a:cubicBezTo>
                  <a:cubicBezTo>
                    <a:pt x="12890" y="2450"/>
                    <a:pt x="14953" y="3919"/>
                    <a:pt x="15626" y="3997"/>
                  </a:cubicBezTo>
                  <a:cubicBezTo>
                    <a:pt x="16296" y="4067"/>
                    <a:pt x="21256" y="11148"/>
                    <a:pt x="21256" y="11148"/>
                  </a:cubicBezTo>
                  <a:close/>
                </a:path>
              </a:pathLst>
            </a:custGeom>
            <a:solidFill>
              <a:srgbClr val="F4C0A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0" name="Shape">
              <a:extLst>
                <a:ext uri="{FF2B5EF4-FFF2-40B4-BE49-F238E27FC236}">
                  <a16:creationId xmlns:a16="http://schemas.microsoft.com/office/drawing/2014/main" id="{BD7F3A5A-2222-4F25-AA22-F3BDB8E6EE9E}"/>
                </a:ext>
              </a:extLst>
            </p:cNvPr>
            <p:cNvSpPr/>
            <p:nvPr/>
          </p:nvSpPr>
          <p:spPr>
            <a:xfrm>
              <a:off x="5128919" y="4884754"/>
              <a:ext cx="139770" cy="77180"/>
            </a:xfrm>
            <a:custGeom>
              <a:avLst/>
              <a:gdLst/>
              <a:ahLst/>
              <a:cxnLst>
                <a:cxn ang="0">
                  <a:pos x="wd2" y="hd2"/>
                </a:cxn>
                <a:cxn ang="5400000">
                  <a:pos x="wd2" y="hd2"/>
                </a:cxn>
                <a:cxn ang="10800000">
                  <a:pos x="wd2" y="hd2"/>
                </a:cxn>
                <a:cxn ang="16200000">
                  <a:pos x="wd2" y="hd2"/>
                </a:cxn>
              </a:cxnLst>
              <a:rect l="0" t="0" r="r" b="b"/>
              <a:pathLst>
                <a:path w="21600" h="21600" extrusionOk="0">
                  <a:moveTo>
                    <a:pt x="800" y="18966"/>
                  </a:moveTo>
                  <a:lnTo>
                    <a:pt x="1054" y="19361"/>
                  </a:lnTo>
                  <a:lnTo>
                    <a:pt x="364" y="19295"/>
                  </a:lnTo>
                  <a:lnTo>
                    <a:pt x="2945" y="16463"/>
                  </a:lnTo>
                  <a:cubicBezTo>
                    <a:pt x="3964" y="15410"/>
                    <a:pt x="4982" y="15212"/>
                    <a:pt x="5854" y="14619"/>
                  </a:cubicBezTo>
                  <a:cubicBezTo>
                    <a:pt x="7600" y="13368"/>
                    <a:pt x="9273" y="10866"/>
                    <a:pt x="11273" y="10010"/>
                  </a:cubicBezTo>
                  <a:cubicBezTo>
                    <a:pt x="12218" y="9483"/>
                    <a:pt x="13018" y="8693"/>
                    <a:pt x="13964" y="7837"/>
                  </a:cubicBezTo>
                  <a:cubicBezTo>
                    <a:pt x="14945" y="7178"/>
                    <a:pt x="15855" y="6651"/>
                    <a:pt x="16800" y="5993"/>
                  </a:cubicBezTo>
                  <a:cubicBezTo>
                    <a:pt x="17745" y="5400"/>
                    <a:pt x="18582" y="4610"/>
                    <a:pt x="19382" y="3424"/>
                  </a:cubicBezTo>
                  <a:cubicBezTo>
                    <a:pt x="20145" y="2371"/>
                    <a:pt x="21236" y="1712"/>
                    <a:pt x="21600" y="0"/>
                  </a:cubicBezTo>
                  <a:cubicBezTo>
                    <a:pt x="21273" y="1778"/>
                    <a:pt x="20218" y="2568"/>
                    <a:pt x="19455" y="3688"/>
                  </a:cubicBezTo>
                  <a:cubicBezTo>
                    <a:pt x="18727" y="4873"/>
                    <a:pt x="17818" y="5861"/>
                    <a:pt x="16873" y="6519"/>
                  </a:cubicBezTo>
                  <a:cubicBezTo>
                    <a:pt x="15964" y="7244"/>
                    <a:pt x="14982" y="7902"/>
                    <a:pt x="14109" y="8627"/>
                  </a:cubicBezTo>
                  <a:cubicBezTo>
                    <a:pt x="13309" y="9417"/>
                    <a:pt x="12364" y="10536"/>
                    <a:pt x="11418" y="11129"/>
                  </a:cubicBezTo>
                  <a:cubicBezTo>
                    <a:pt x="9491" y="12117"/>
                    <a:pt x="8073" y="14619"/>
                    <a:pt x="6145" y="16200"/>
                  </a:cubicBezTo>
                  <a:cubicBezTo>
                    <a:pt x="5164" y="16990"/>
                    <a:pt x="4182" y="17319"/>
                    <a:pt x="3455" y="18176"/>
                  </a:cubicBezTo>
                  <a:lnTo>
                    <a:pt x="982" y="21205"/>
                  </a:lnTo>
                  <a:lnTo>
                    <a:pt x="655" y="21600"/>
                  </a:lnTo>
                  <a:lnTo>
                    <a:pt x="291" y="21139"/>
                  </a:lnTo>
                  <a:lnTo>
                    <a:pt x="0" y="20744"/>
                  </a:lnTo>
                  <a:lnTo>
                    <a:pt x="800" y="18966"/>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1" name="Shape">
              <a:extLst>
                <a:ext uri="{FF2B5EF4-FFF2-40B4-BE49-F238E27FC236}">
                  <a16:creationId xmlns:a16="http://schemas.microsoft.com/office/drawing/2014/main" id="{31354C6C-B371-459B-99D2-023E5C112604}"/>
                </a:ext>
              </a:extLst>
            </p:cNvPr>
            <p:cNvSpPr/>
            <p:nvPr/>
          </p:nvSpPr>
          <p:spPr>
            <a:xfrm>
              <a:off x="5270097" y="4978876"/>
              <a:ext cx="63535" cy="31060"/>
            </a:xfrm>
            <a:custGeom>
              <a:avLst/>
              <a:gdLst/>
              <a:ahLst/>
              <a:cxnLst>
                <a:cxn ang="0">
                  <a:pos x="wd2" y="hd2"/>
                </a:cxn>
                <a:cxn ang="5400000">
                  <a:pos x="wd2" y="hd2"/>
                </a:cxn>
                <a:cxn ang="10800000">
                  <a:pos x="wd2" y="hd2"/>
                </a:cxn>
                <a:cxn ang="16200000">
                  <a:pos x="wd2" y="hd2"/>
                </a:cxn>
              </a:cxnLst>
              <a:rect l="0" t="0" r="r" b="b"/>
              <a:pathLst>
                <a:path w="21600" h="21600" extrusionOk="0">
                  <a:moveTo>
                    <a:pt x="0" y="19800"/>
                  </a:moveTo>
                  <a:cubicBezTo>
                    <a:pt x="1120" y="14236"/>
                    <a:pt x="3440" y="12927"/>
                    <a:pt x="5280" y="11455"/>
                  </a:cubicBezTo>
                  <a:cubicBezTo>
                    <a:pt x="7120" y="10145"/>
                    <a:pt x="9120" y="9327"/>
                    <a:pt x="10800" y="8182"/>
                  </a:cubicBezTo>
                  <a:cubicBezTo>
                    <a:pt x="14320" y="5073"/>
                    <a:pt x="18080" y="2945"/>
                    <a:pt x="21600" y="0"/>
                  </a:cubicBezTo>
                  <a:cubicBezTo>
                    <a:pt x="18240" y="3927"/>
                    <a:pt x="14720" y="6709"/>
                    <a:pt x="11360" y="10800"/>
                  </a:cubicBezTo>
                  <a:cubicBezTo>
                    <a:pt x="9520" y="12600"/>
                    <a:pt x="7760" y="13745"/>
                    <a:pt x="6080" y="15545"/>
                  </a:cubicBezTo>
                  <a:cubicBezTo>
                    <a:pt x="4480" y="17018"/>
                    <a:pt x="2880" y="19473"/>
                    <a:pt x="2720" y="21600"/>
                  </a:cubicBezTo>
                  <a:lnTo>
                    <a:pt x="0" y="19800"/>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2" name="Shape">
              <a:extLst>
                <a:ext uri="{FF2B5EF4-FFF2-40B4-BE49-F238E27FC236}">
                  <a16:creationId xmlns:a16="http://schemas.microsoft.com/office/drawing/2014/main" id="{7EFE2D90-0482-4A51-9EF2-6D2F5AC313C2}"/>
                </a:ext>
              </a:extLst>
            </p:cNvPr>
            <p:cNvSpPr/>
            <p:nvPr/>
          </p:nvSpPr>
          <p:spPr>
            <a:xfrm>
              <a:off x="5128919" y="4955344"/>
              <a:ext cx="34591" cy="48768"/>
            </a:xfrm>
            <a:custGeom>
              <a:avLst/>
              <a:gdLst/>
              <a:ahLst/>
              <a:cxnLst>
                <a:cxn ang="0">
                  <a:pos x="wd2" y="hd2"/>
                </a:cxn>
                <a:cxn ang="5400000">
                  <a:pos x="wd2" y="hd2"/>
                </a:cxn>
                <a:cxn ang="10800000">
                  <a:pos x="wd2" y="hd2"/>
                </a:cxn>
                <a:cxn ang="16200000">
                  <a:pos x="wd2" y="hd2"/>
                </a:cxn>
              </a:cxnLst>
              <a:rect l="0" t="0" r="r" b="b"/>
              <a:pathLst>
                <a:path w="21600" h="21317" extrusionOk="0">
                  <a:moveTo>
                    <a:pt x="4996" y="540"/>
                  </a:moveTo>
                  <a:cubicBezTo>
                    <a:pt x="4849" y="-283"/>
                    <a:pt x="4555" y="26"/>
                    <a:pt x="4996" y="231"/>
                  </a:cubicBezTo>
                  <a:cubicBezTo>
                    <a:pt x="5290" y="437"/>
                    <a:pt x="6318" y="746"/>
                    <a:pt x="6906" y="1363"/>
                  </a:cubicBezTo>
                  <a:lnTo>
                    <a:pt x="9845" y="4243"/>
                  </a:lnTo>
                  <a:lnTo>
                    <a:pt x="14253" y="9900"/>
                  </a:lnTo>
                  <a:cubicBezTo>
                    <a:pt x="15429" y="11957"/>
                    <a:pt x="16898" y="13706"/>
                    <a:pt x="17780" y="15660"/>
                  </a:cubicBezTo>
                  <a:cubicBezTo>
                    <a:pt x="18808" y="17717"/>
                    <a:pt x="20865" y="19260"/>
                    <a:pt x="21600" y="21317"/>
                  </a:cubicBezTo>
                  <a:cubicBezTo>
                    <a:pt x="20424" y="19466"/>
                    <a:pt x="18073" y="17820"/>
                    <a:pt x="16751" y="16071"/>
                  </a:cubicBezTo>
                  <a:cubicBezTo>
                    <a:pt x="15282" y="14220"/>
                    <a:pt x="13371" y="12471"/>
                    <a:pt x="12049" y="10620"/>
                  </a:cubicBezTo>
                  <a:lnTo>
                    <a:pt x="6759" y="5683"/>
                  </a:lnTo>
                  <a:lnTo>
                    <a:pt x="4114" y="3626"/>
                  </a:lnTo>
                  <a:cubicBezTo>
                    <a:pt x="3820" y="3420"/>
                    <a:pt x="3233" y="3317"/>
                    <a:pt x="2498" y="2906"/>
                  </a:cubicBezTo>
                  <a:cubicBezTo>
                    <a:pt x="1910" y="2597"/>
                    <a:pt x="147" y="2083"/>
                    <a:pt x="0" y="129"/>
                  </a:cubicBezTo>
                  <a:lnTo>
                    <a:pt x="4996" y="540"/>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3" name="Shape">
              <a:extLst>
                <a:ext uri="{FF2B5EF4-FFF2-40B4-BE49-F238E27FC236}">
                  <a16:creationId xmlns:a16="http://schemas.microsoft.com/office/drawing/2014/main" id="{E49F0B12-BB56-418E-A94F-B586AFBEA241}"/>
                </a:ext>
              </a:extLst>
            </p:cNvPr>
            <p:cNvSpPr/>
            <p:nvPr/>
          </p:nvSpPr>
          <p:spPr>
            <a:xfrm>
              <a:off x="5128919" y="5002404"/>
              <a:ext cx="21996" cy="33181"/>
            </a:xfrm>
            <a:custGeom>
              <a:avLst/>
              <a:gdLst/>
              <a:ahLst/>
              <a:cxnLst>
                <a:cxn ang="0">
                  <a:pos x="wd2" y="hd2"/>
                </a:cxn>
                <a:cxn ang="5400000">
                  <a:pos x="wd2" y="hd2"/>
                </a:cxn>
                <a:cxn ang="10800000">
                  <a:pos x="wd2" y="hd2"/>
                </a:cxn>
                <a:cxn ang="16200000">
                  <a:pos x="wd2" y="hd2"/>
                </a:cxn>
              </a:cxnLst>
              <a:rect l="0" t="0" r="r" b="b"/>
              <a:pathLst>
                <a:path w="20602" h="21600" extrusionOk="0">
                  <a:moveTo>
                    <a:pt x="324" y="0"/>
                  </a:moveTo>
                  <a:cubicBezTo>
                    <a:pt x="1867" y="1838"/>
                    <a:pt x="4953" y="2298"/>
                    <a:pt x="7598" y="3983"/>
                  </a:cubicBezTo>
                  <a:cubicBezTo>
                    <a:pt x="10463" y="6128"/>
                    <a:pt x="10904" y="7047"/>
                    <a:pt x="13328" y="9651"/>
                  </a:cubicBezTo>
                  <a:cubicBezTo>
                    <a:pt x="16414" y="13634"/>
                    <a:pt x="17737" y="17311"/>
                    <a:pt x="20602" y="21600"/>
                  </a:cubicBezTo>
                  <a:cubicBezTo>
                    <a:pt x="17075" y="21140"/>
                    <a:pt x="14431" y="19455"/>
                    <a:pt x="12006" y="17770"/>
                  </a:cubicBezTo>
                  <a:cubicBezTo>
                    <a:pt x="9582" y="16085"/>
                    <a:pt x="8039" y="14093"/>
                    <a:pt x="6496" y="12255"/>
                  </a:cubicBezTo>
                  <a:cubicBezTo>
                    <a:pt x="5614" y="11030"/>
                    <a:pt x="3410" y="8119"/>
                    <a:pt x="2969" y="6587"/>
                  </a:cubicBezTo>
                  <a:cubicBezTo>
                    <a:pt x="2088" y="4902"/>
                    <a:pt x="-998" y="2604"/>
                    <a:pt x="324" y="0"/>
                  </a:cubicBez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4" name="Shape">
              <a:extLst>
                <a:ext uri="{FF2B5EF4-FFF2-40B4-BE49-F238E27FC236}">
                  <a16:creationId xmlns:a16="http://schemas.microsoft.com/office/drawing/2014/main" id="{1082FA0B-7243-4424-B43F-AC45A4C81D3F}"/>
                </a:ext>
              </a:extLst>
            </p:cNvPr>
            <p:cNvSpPr/>
            <p:nvPr/>
          </p:nvSpPr>
          <p:spPr>
            <a:xfrm>
              <a:off x="5081857" y="4861226"/>
              <a:ext cx="20097" cy="34356"/>
            </a:xfrm>
            <a:custGeom>
              <a:avLst/>
              <a:gdLst/>
              <a:ahLst/>
              <a:cxnLst>
                <a:cxn ang="0">
                  <a:pos x="wd2" y="hd2"/>
                </a:cxn>
                <a:cxn ang="5400000">
                  <a:pos x="wd2" y="hd2"/>
                </a:cxn>
                <a:cxn ang="10800000">
                  <a:pos x="wd2" y="hd2"/>
                </a:cxn>
                <a:cxn ang="16200000">
                  <a:pos x="wd2" y="hd2"/>
                </a:cxn>
              </a:cxnLst>
              <a:rect l="0" t="0" r="r" b="b"/>
              <a:pathLst>
                <a:path w="21448" h="21600" extrusionOk="0">
                  <a:moveTo>
                    <a:pt x="0" y="0"/>
                  </a:moveTo>
                  <a:cubicBezTo>
                    <a:pt x="3767" y="740"/>
                    <a:pt x="6530" y="2515"/>
                    <a:pt x="9042" y="3699"/>
                  </a:cubicBezTo>
                  <a:cubicBezTo>
                    <a:pt x="10298" y="4142"/>
                    <a:pt x="11553" y="4734"/>
                    <a:pt x="13311" y="5770"/>
                  </a:cubicBezTo>
                  <a:cubicBezTo>
                    <a:pt x="14818" y="6806"/>
                    <a:pt x="15823" y="7841"/>
                    <a:pt x="16577" y="8877"/>
                  </a:cubicBezTo>
                  <a:cubicBezTo>
                    <a:pt x="17832" y="10948"/>
                    <a:pt x="19590" y="12723"/>
                    <a:pt x="20595" y="14794"/>
                  </a:cubicBezTo>
                  <a:cubicBezTo>
                    <a:pt x="21098" y="15534"/>
                    <a:pt x="21600" y="17605"/>
                    <a:pt x="21349" y="18345"/>
                  </a:cubicBezTo>
                  <a:cubicBezTo>
                    <a:pt x="21098" y="18937"/>
                    <a:pt x="20846" y="19233"/>
                    <a:pt x="21098" y="19677"/>
                  </a:cubicBezTo>
                  <a:cubicBezTo>
                    <a:pt x="21600" y="20120"/>
                    <a:pt x="21600" y="21156"/>
                    <a:pt x="20847" y="21600"/>
                  </a:cubicBezTo>
                  <a:cubicBezTo>
                    <a:pt x="20596" y="20860"/>
                    <a:pt x="20093" y="20860"/>
                    <a:pt x="19340" y="20564"/>
                  </a:cubicBezTo>
                  <a:cubicBezTo>
                    <a:pt x="18335" y="20268"/>
                    <a:pt x="17581" y="19381"/>
                    <a:pt x="17330" y="18937"/>
                  </a:cubicBezTo>
                  <a:cubicBezTo>
                    <a:pt x="16577" y="17605"/>
                    <a:pt x="16326" y="17457"/>
                    <a:pt x="14819" y="16570"/>
                  </a:cubicBezTo>
                  <a:cubicBezTo>
                    <a:pt x="12558" y="14942"/>
                    <a:pt x="10549" y="13019"/>
                    <a:pt x="9042" y="11244"/>
                  </a:cubicBezTo>
                  <a:cubicBezTo>
                    <a:pt x="7535" y="9172"/>
                    <a:pt x="7033" y="8729"/>
                    <a:pt x="4270" y="6362"/>
                  </a:cubicBezTo>
                  <a:cubicBezTo>
                    <a:pt x="2009" y="3995"/>
                    <a:pt x="1256" y="2071"/>
                    <a:pt x="0" y="0"/>
                  </a:cubicBez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5" name="Shape">
              <a:extLst>
                <a:ext uri="{FF2B5EF4-FFF2-40B4-BE49-F238E27FC236}">
                  <a16:creationId xmlns:a16="http://schemas.microsoft.com/office/drawing/2014/main" id="{DC734842-D207-4BAA-97B7-6F9B4600A092}"/>
                </a:ext>
              </a:extLst>
            </p:cNvPr>
            <p:cNvSpPr/>
            <p:nvPr/>
          </p:nvSpPr>
          <p:spPr>
            <a:xfrm>
              <a:off x="5058327" y="4861226"/>
              <a:ext cx="33729" cy="44003"/>
            </a:xfrm>
            <a:custGeom>
              <a:avLst/>
              <a:gdLst/>
              <a:ahLst/>
              <a:cxnLst>
                <a:cxn ang="0">
                  <a:pos x="wd2" y="hd2"/>
                </a:cxn>
                <a:cxn ang="5400000">
                  <a:pos x="wd2" y="hd2"/>
                </a:cxn>
                <a:cxn ang="10800000">
                  <a:pos x="wd2" y="hd2"/>
                </a:cxn>
                <a:cxn ang="16200000">
                  <a:pos x="wd2" y="hd2"/>
                </a:cxn>
              </a:cxnLst>
              <a:rect l="0" t="0" r="r" b="b"/>
              <a:pathLst>
                <a:path w="21352" h="21600" extrusionOk="0">
                  <a:moveTo>
                    <a:pt x="3426" y="0"/>
                  </a:moveTo>
                  <a:cubicBezTo>
                    <a:pt x="5660" y="1386"/>
                    <a:pt x="7746" y="2772"/>
                    <a:pt x="9534" y="4620"/>
                  </a:cubicBezTo>
                  <a:cubicBezTo>
                    <a:pt x="11470" y="6237"/>
                    <a:pt x="13109" y="8317"/>
                    <a:pt x="15045" y="9472"/>
                  </a:cubicBezTo>
                  <a:cubicBezTo>
                    <a:pt x="16535" y="10165"/>
                    <a:pt x="17131" y="11782"/>
                    <a:pt x="17429" y="12706"/>
                  </a:cubicBezTo>
                  <a:cubicBezTo>
                    <a:pt x="17727" y="13745"/>
                    <a:pt x="18472" y="14669"/>
                    <a:pt x="18919" y="15709"/>
                  </a:cubicBezTo>
                  <a:cubicBezTo>
                    <a:pt x="19663" y="16633"/>
                    <a:pt x="19812" y="17904"/>
                    <a:pt x="19961" y="18828"/>
                  </a:cubicBezTo>
                  <a:cubicBezTo>
                    <a:pt x="20110" y="19405"/>
                    <a:pt x="20706" y="19521"/>
                    <a:pt x="21153" y="19983"/>
                  </a:cubicBezTo>
                  <a:cubicBezTo>
                    <a:pt x="21600" y="20560"/>
                    <a:pt x="21153" y="21138"/>
                    <a:pt x="21153" y="21600"/>
                  </a:cubicBezTo>
                  <a:cubicBezTo>
                    <a:pt x="21153" y="21022"/>
                    <a:pt x="21302" y="20445"/>
                    <a:pt x="20855" y="20098"/>
                  </a:cubicBezTo>
                  <a:cubicBezTo>
                    <a:pt x="20557" y="19752"/>
                    <a:pt x="19515" y="19636"/>
                    <a:pt x="19217" y="18943"/>
                  </a:cubicBezTo>
                  <a:cubicBezTo>
                    <a:pt x="18621" y="17788"/>
                    <a:pt x="18472" y="16864"/>
                    <a:pt x="17578" y="15940"/>
                  </a:cubicBezTo>
                  <a:cubicBezTo>
                    <a:pt x="15790" y="14323"/>
                    <a:pt x="15046" y="11551"/>
                    <a:pt x="13407" y="10973"/>
                  </a:cubicBezTo>
                  <a:cubicBezTo>
                    <a:pt x="10577" y="9703"/>
                    <a:pt x="9087" y="8086"/>
                    <a:pt x="6852" y="6700"/>
                  </a:cubicBezTo>
                  <a:cubicBezTo>
                    <a:pt x="4916" y="5198"/>
                    <a:pt x="2533" y="4043"/>
                    <a:pt x="0" y="3003"/>
                  </a:cubicBezTo>
                  <a:lnTo>
                    <a:pt x="3426" y="0"/>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6" name="Shape">
              <a:extLst>
                <a:ext uri="{FF2B5EF4-FFF2-40B4-BE49-F238E27FC236}">
                  <a16:creationId xmlns:a16="http://schemas.microsoft.com/office/drawing/2014/main" id="{D2CEADE8-FE2E-43AC-8D6F-6347E065DFF1}"/>
                </a:ext>
              </a:extLst>
            </p:cNvPr>
            <p:cNvSpPr/>
            <p:nvPr/>
          </p:nvSpPr>
          <p:spPr>
            <a:xfrm>
              <a:off x="5105387" y="4649454"/>
              <a:ext cx="8100" cy="39062"/>
            </a:xfrm>
            <a:custGeom>
              <a:avLst/>
              <a:gdLst/>
              <a:ahLst/>
              <a:cxnLst>
                <a:cxn ang="0">
                  <a:pos x="wd2" y="hd2"/>
                </a:cxn>
                <a:cxn ang="5400000">
                  <a:pos x="wd2" y="hd2"/>
                </a:cxn>
                <a:cxn ang="10800000">
                  <a:pos x="wd2" y="hd2"/>
                </a:cxn>
                <a:cxn ang="16200000">
                  <a:pos x="wd2" y="hd2"/>
                </a:cxn>
              </a:cxnLst>
              <a:rect l="0" t="0" r="r" b="b"/>
              <a:pathLst>
                <a:path w="20646" h="21600" extrusionOk="0">
                  <a:moveTo>
                    <a:pt x="19800" y="0"/>
                  </a:moveTo>
                  <a:lnTo>
                    <a:pt x="18600" y="2342"/>
                  </a:lnTo>
                  <a:cubicBezTo>
                    <a:pt x="18000" y="2342"/>
                    <a:pt x="21600" y="4424"/>
                    <a:pt x="20400" y="5465"/>
                  </a:cubicBezTo>
                  <a:lnTo>
                    <a:pt x="18000" y="10930"/>
                  </a:lnTo>
                  <a:lnTo>
                    <a:pt x="13200" y="16525"/>
                  </a:lnTo>
                  <a:cubicBezTo>
                    <a:pt x="11400" y="18347"/>
                    <a:pt x="4799" y="19778"/>
                    <a:pt x="4200" y="21600"/>
                  </a:cubicBezTo>
                  <a:cubicBezTo>
                    <a:pt x="2999" y="19778"/>
                    <a:pt x="7800" y="17957"/>
                    <a:pt x="7800" y="16265"/>
                  </a:cubicBezTo>
                  <a:lnTo>
                    <a:pt x="7800" y="10930"/>
                  </a:lnTo>
                  <a:lnTo>
                    <a:pt x="5400" y="5465"/>
                  </a:lnTo>
                  <a:cubicBezTo>
                    <a:pt x="5400" y="4554"/>
                    <a:pt x="4200" y="4944"/>
                    <a:pt x="1800" y="3253"/>
                  </a:cubicBezTo>
                  <a:lnTo>
                    <a:pt x="0" y="130"/>
                  </a:lnTo>
                  <a:lnTo>
                    <a:pt x="19800" y="0"/>
                  </a:lnTo>
                  <a:close/>
                </a:path>
              </a:pathLst>
            </a:custGeom>
            <a:solidFill>
              <a:srgbClr val="EFA282"/>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sp>
          <p:nvSpPr>
            <p:cNvPr id="57" name="Freeform: Shape 15">
              <a:extLst>
                <a:ext uri="{FF2B5EF4-FFF2-40B4-BE49-F238E27FC236}">
                  <a16:creationId xmlns:a16="http://schemas.microsoft.com/office/drawing/2014/main" id="{6E7E771F-2D52-47A8-BBE1-1CF7C4F5E846}"/>
                </a:ext>
              </a:extLst>
            </p:cNvPr>
            <p:cNvSpPr/>
            <p:nvPr/>
          </p:nvSpPr>
          <p:spPr>
            <a:xfrm>
              <a:off x="4126076" y="1742009"/>
              <a:ext cx="603089" cy="886140"/>
            </a:xfrm>
            <a:custGeom>
              <a:avLst/>
              <a:gdLst>
                <a:gd name="connsiteX0" fmla="*/ 521676 w 603089"/>
                <a:gd name="connsiteY0" fmla="*/ 1159 h 848290"/>
                <a:gd name="connsiteX1" fmla="*/ 588505 w 603089"/>
                <a:gd name="connsiteY1" fmla="*/ 15226 h 848290"/>
                <a:gd name="connsiteX2" fmla="*/ 588505 w 603089"/>
                <a:gd name="connsiteY2" fmla="*/ 43393 h 848290"/>
                <a:gd name="connsiteX3" fmla="*/ 588505 w 603089"/>
                <a:gd name="connsiteY3" fmla="*/ 60727 h 848290"/>
                <a:gd name="connsiteX4" fmla="*/ 560338 w 603089"/>
                <a:gd name="connsiteY4" fmla="*/ 164729 h 848290"/>
                <a:gd name="connsiteX5" fmla="*/ 549505 w 603089"/>
                <a:gd name="connsiteY5" fmla="*/ 270898 h 848290"/>
                <a:gd name="connsiteX6" fmla="*/ 556005 w 603089"/>
                <a:gd name="connsiteY6" fmla="*/ 372733 h 848290"/>
                <a:gd name="connsiteX7" fmla="*/ 594041 w 603089"/>
                <a:gd name="connsiteY7" fmla="*/ 460637 h 848290"/>
                <a:gd name="connsiteX8" fmla="*/ 597039 w 603089"/>
                <a:gd name="connsiteY8" fmla="*/ 474651 h 848290"/>
                <a:gd name="connsiteX9" fmla="*/ 602286 w 603089"/>
                <a:gd name="connsiteY9" fmla="*/ 479011 h 848290"/>
                <a:gd name="connsiteX10" fmla="*/ 601293 w 603089"/>
                <a:gd name="connsiteY10" fmla="*/ 498706 h 848290"/>
                <a:gd name="connsiteX11" fmla="*/ 518743 w 603089"/>
                <a:gd name="connsiteY11" fmla="*/ 701906 h 848290"/>
                <a:gd name="connsiteX12" fmla="*/ 423493 w 603089"/>
                <a:gd name="connsiteY12" fmla="*/ 797156 h 848290"/>
                <a:gd name="connsiteX13" fmla="*/ 277443 w 603089"/>
                <a:gd name="connsiteY13" fmla="*/ 847956 h 848290"/>
                <a:gd name="connsiteX14" fmla="*/ 135610 w 603089"/>
                <a:gd name="connsiteY14" fmla="*/ 827864 h 848290"/>
                <a:gd name="connsiteX15" fmla="*/ 117073 w 603089"/>
                <a:gd name="connsiteY15" fmla="*/ 820568 h 848290"/>
                <a:gd name="connsiteX16" fmla="*/ 99235 w 603089"/>
                <a:gd name="connsiteY16" fmla="*/ 830315 h 848290"/>
                <a:gd name="connsiteX17" fmla="*/ 74995 w 603089"/>
                <a:gd name="connsiteY17" fmla="*/ 836409 h 848290"/>
                <a:gd name="connsiteX18" fmla="*/ 70662 w 603089"/>
                <a:gd name="connsiteY18" fmla="*/ 782242 h 848290"/>
                <a:gd name="connsiteX19" fmla="*/ 55495 w 603089"/>
                <a:gd name="connsiteY19" fmla="*/ 710740 h 848290"/>
                <a:gd name="connsiteX20" fmla="*/ 35994 w 603089"/>
                <a:gd name="connsiteY20" fmla="*/ 667406 h 848290"/>
                <a:gd name="connsiteX21" fmla="*/ 29494 w 603089"/>
                <a:gd name="connsiteY21" fmla="*/ 643572 h 848290"/>
                <a:gd name="connsiteX22" fmla="*/ 27327 w 603089"/>
                <a:gd name="connsiteY22" fmla="*/ 567737 h 848290"/>
                <a:gd name="connsiteX23" fmla="*/ 12160 w 603089"/>
                <a:gd name="connsiteY23" fmla="*/ 522236 h 848290"/>
                <a:gd name="connsiteX24" fmla="*/ 5660 w 603089"/>
                <a:gd name="connsiteY24" fmla="*/ 478902 h 848290"/>
                <a:gd name="connsiteX25" fmla="*/ 96662 w 603089"/>
                <a:gd name="connsiteY25" fmla="*/ 476735 h 848290"/>
                <a:gd name="connsiteX26" fmla="*/ 250499 w 603089"/>
                <a:gd name="connsiteY26" fmla="*/ 392234 h 848290"/>
                <a:gd name="connsiteX27" fmla="*/ 443336 w 603089"/>
                <a:gd name="connsiteY27" fmla="*/ 205896 h 848290"/>
                <a:gd name="connsiteX28" fmla="*/ 499670 w 603089"/>
                <a:gd name="connsiteY28" fmla="*/ 15226 h 848290"/>
                <a:gd name="connsiteX29" fmla="*/ 521676 w 603089"/>
                <a:gd name="connsiteY29" fmla="*/ 1159 h 848290"/>
                <a:gd name="connsiteX0" fmla="*/ 521676 w 603089"/>
                <a:gd name="connsiteY0" fmla="*/ 1159 h 848290"/>
                <a:gd name="connsiteX1" fmla="*/ 588505 w 603089"/>
                <a:gd name="connsiteY1" fmla="*/ 15226 h 848290"/>
                <a:gd name="connsiteX2" fmla="*/ 588505 w 603089"/>
                <a:gd name="connsiteY2" fmla="*/ 43393 h 848290"/>
                <a:gd name="connsiteX3" fmla="*/ 588505 w 603089"/>
                <a:gd name="connsiteY3" fmla="*/ 60727 h 848290"/>
                <a:gd name="connsiteX4" fmla="*/ 560338 w 603089"/>
                <a:gd name="connsiteY4" fmla="*/ 164729 h 848290"/>
                <a:gd name="connsiteX5" fmla="*/ 549505 w 603089"/>
                <a:gd name="connsiteY5" fmla="*/ 270898 h 848290"/>
                <a:gd name="connsiteX6" fmla="*/ 556005 w 603089"/>
                <a:gd name="connsiteY6" fmla="*/ 372733 h 848290"/>
                <a:gd name="connsiteX7" fmla="*/ 594041 w 603089"/>
                <a:gd name="connsiteY7" fmla="*/ 460637 h 848290"/>
                <a:gd name="connsiteX8" fmla="*/ 597039 w 603089"/>
                <a:gd name="connsiteY8" fmla="*/ 474651 h 848290"/>
                <a:gd name="connsiteX9" fmla="*/ 602286 w 603089"/>
                <a:gd name="connsiteY9" fmla="*/ 479011 h 848290"/>
                <a:gd name="connsiteX10" fmla="*/ 601293 w 603089"/>
                <a:gd name="connsiteY10" fmla="*/ 498706 h 848290"/>
                <a:gd name="connsiteX11" fmla="*/ 518743 w 603089"/>
                <a:gd name="connsiteY11" fmla="*/ 701906 h 848290"/>
                <a:gd name="connsiteX12" fmla="*/ 423493 w 603089"/>
                <a:gd name="connsiteY12" fmla="*/ 797156 h 848290"/>
                <a:gd name="connsiteX13" fmla="*/ 277443 w 603089"/>
                <a:gd name="connsiteY13" fmla="*/ 847956 h 848290"/>
                <a:gd name="connsiteX14" fmla="*/ 135610 w 603089"/>
                <a:gd name="connsiteY14" fmla="*/ 827864 h 848290"/>
                <a:gd name="connsiteX15" fmla="*/ 117073 w 603089"/>
                <a:gd name="connsiteY15" fmla="*/ 820568 h 848290"/>
                <a:gd name="connsiteX16" fmla="*/ 99235 w 603089"/>
                <a:gd name="connsiteY16" fmla="*/ 830315 h 848290"/>
                <a:gd name="connsiteX17" fmla="*/ 70662 w 603089"/>
                <a:gd name="connsiteY17" fmla="*/ 782242 h 848290"/>
                <a:gd name="connsiteX18" fmla="*/ 55495 w 603089"/>
                <a:gd name="connsiteY18" fmla="*/ 710740 h 848290"/>
                <a:gd name="connsiteX19" fmla="*/ 35994 w 603089"/>
                <a:gd name="connsiteY19" fmla="*/ 667406 h 848290"/>
                <a:gd name="connsiteX20" fmla="*/ 29494 w 603089"/>
                <a:gd name="connsiteY20" fmla="*/ 643572 h 848290"/>
                <a:gd name="connsiteX21" fmla="*/ 27327 w 603089"/>
                <a:gd name="connsiteY21" fmla="*/ 567737 h 848290"/>
                <a:gd name="connsiteX22" fmla="*/ 12160 w 603089"/>
                <a:gd name="connsiteY22" fmla="*/ 522236 h 848290"/>
                <a:gd name="connsiteX23" fmla="*/ 5660 w 603089"/>
                <a:gd name="connsiteY23" fmla="*/ 478902 h 848290"/>
                <a:gd name="connsiteX24" fmla="*/ 96662 w 603089"/>
                <a:gd name="connsiteY24" fmla="*/ 476735 h 848290"/>
                <a:gd name="connsiteX25" fmla="*/ 250499 w 603089"/>
                <a:gd name="connsiteY25" fmla="*/ 392234 h 848290"/>
                <a:gd name="connsiteX26" fmla="*/ 443336 w 603089"/>
                <a:gd name="connsiteY26" fmla="*/ 205896 h 848290"/>
                <a:gd name="connsiteX27" fmla="*/ 499670 w 603089"/>
                <a:gd name="connsiteY27" fmla="*/ 15226 h 848290"/>
                <a:gd name="connsiteX28" fmla="*/ 521676 w 603089"/>
                <a:gd name="connsiteY28" fmla="*/ 1159 h 848290"/>
                <a:gd name="connsiteX0" fmla="*/ 521676 w 603089"/>
                <a:gd name="connsiteY0" fmla="*/ 1159 h 848290"/>
                <a:gd name="connsiteX1" fmla="*/ 588505 w 603089"/>
                <a:gd name="connsiteY1" fmla="*/ 15226 h 848290"/>
                <a:gd name="connsiteX2" fmla="*/ 588505 w 603089"/>
                <a:gd name="connsiteY2" fmla="*/ 43393 h 848290"/>
                <a:gd name="connsiteX3" fmla="*/ 588505 w 603089"/>
                <a:gd name="connsiteY3" fmla="*/ 60727 h 848290"/>
                <a:gd name="connsiteX4" fmla="*/ 560338 w 603089"/>
                <a:gd name="connsiteY4" fmla="*/ 164729 h 848290"/>
                <a:gd name="connsiteX5" fmla="*/ 549505 w 603089"/>
                <a:gd name="connsiteY5" fmla="*/ 270898 h 848290"/>
                <a:gd name="connsiteX6" fmla="*/ 556005 w 603089"/>
                <a:gd name="connsiteY6" fmla="*/ 372733 h 848290"/>
                <a:gd name="connsiteX7" fmla="*/ 594041 w 603089"/>
                <a:gd name="connsiteY7" fmla="*/ 460637 h 848290"/>
                <a:gd name="connsiteX8" fmla="*/ 597039 w 603089"/>
                <a:gd name="connsiteY8" fmla="*/ 474651 h 848290"/>
                <a:gd name="connsiteX9" fmla="*/ 602286 w 603089"/>
                <a:gd name="connsiteY9" fmla="*/ 479011 h 848290"/>
                <a:gd name="connsiteX10" fmla="*/ 601293 w 603089"/>
                <a:gd name="connsiteY10" fmla="*/ 498706 h 848290"/>
                <a:gd name="connsiteX11" fmla="*/ 518743 w 603089"/>
                <a:gd name="connsiteY11" fmla="*/ 701906 h 848290"/>
                <a:gd name="connsiteX12" fmla="*/ 423493 w 603089"/>
                <a:gd name="connsiteY12" fmla="*/ 797156 h 848290"/>
                <a:gd name="connsiteX13" fmla="*/ 277443 w 603089"/>
                <a:gd name="connsiteY13" fmla="*/ 847956 h 848290"/>
                <a:gd name="connsiteX14" fmla="*/ 135610 w 603089"/>
                <a:gd name="connsiteY14" fmla="*/ 827864 h 848290"/>
                <a:gd name="connsiteX15" fmla="*/ 117073 w 603089"/>
                <a:gd name="connsiteY15" fmla="*/ 820568 h 848290"/>
                <a:gd name="connsiteX16" fmla="*/ 70662 w 603089"/>
                <a:gd name="connsiteY16" fmla="*/ 782242 h 848290"/>
                <a:gd name="connsiteX17" fmla="*/ 55495 w 603089"/>
                <a:gd name="connsiteY17" fmla="*/ 710740 h 848290"/>
                <a:gd name="connsiteX18" fmla="*/ 35994 w 603089"/>
                <a:gd name="connsiteY18" fmla="*/ 667406 h 848290"/>
                <a:gd name="connsiteX19" fmla="*/ 29494 w 603089"/>
                <a:gd name="connsiteY19" fmla="*/ 643572 h 848290"/>
                <a:gd name="connsiteX20" fmla="*/ 27327 w 603089"/>
                <a:gd name="connsiteY20" fmla="*/ 567737 h 848290"/>
                <a:gd name="connsiteX21" fmla="*/ 12160 w 603089"/>
                <a:gd name="connsiteY21" fmla="*/ 522236 h 848290"/>
                <a:gd name="connsiteX22" fmla="*/ 5660 w 603089"/>
                <a:gd name="connsiteY22" fmla="*/ 478902 h 848290"/>
                <a:gd name="connsiteX23" fmla="*/ 96662 w 603089"/>
                <a:gd name="connsiteY23" fmla="*/ 476735 h 848290"/>
                <a:gd name="connsiteX24" fmla="*/ 250499 w 603089"/>
                <a:gd name="connsiteY24" fmla="*/ 392234 h 848290"/>
                <a:gd name="connsiteX25" fmla="*/ 443336 w 603089"/>
                <a:gd name="connsiteY25" fmla="*/ 205896 h 848290"/>
                <a:gd name="connsiteX26" fmla="*/ 499670 w 603089"/>
                <a:gd name="connsiteY26" fmla="*/ 15226 h 848290"/>
                <a:gd name="connsiteX27" fmla="*/ 521676 w 603089"/>
                <a:gd name="connsiteY27" fmla="*/ 1159 h 848290"/>
                <a:gd name="connsiteX0" fmla="*/ 521676 w 603089"/>
                <a:gd name="connsiteY0" fmla="*/ 1159 h 886140"/>
                <a:gd name="connsiteX1" fmla="*/ 588505 w 603089"/>
                <a:gd name="connsiteY1" fmla="*/ 15226 h 886140"/>
                <a:gd name="connsiteX2" fmla="*/ 588505 w 603089"/>
                <a:gd name="connsiteY2" fmla="*/ 43393 h 886140"/>
                <a:gd name="connsiteX3" fmla="*/ 588505 w 603089"/>
                <a:gd name="connsiteY3" fmla="*/ 60727 h 886140"/>
                <a:gd name="connsiteX4" fmla="*/ 560338 w 603089"/>
                <a:gd name="connsiteY4" fmla="*/ 164729 h 886140"/>
                <a:gd name="connsiteX5" fmla="*/ 549505 w 603089"/>
                <a:gd name="connsiteY5" fmla="*/ 270898 h 886140"/>
                <a:gd name="connsiteX6" fmla="*/ 556005 w 603089"/>
                <a:gd name="connsiteY6" fmla="*/ 372733 h 886140"/>
                <a:gd name="connsiteX7" fmla="*/ 594041 w 603089"/>
                <a:gd name="connsiteY7" fmla="*/ 460637 h 886140"/>
                <a:gd name="connsiteX8" fmla="*/ 597039 w 603089"/>
                <a:gd name="connsiteY8" fmla="*/ 474651 h 886140"/>
                <a:gd name="connsiteX9" fmla="*/ 602286 w 603089"/>
                <a:gd name="connsiteY9" fmla="*/ 479011 h 886140"/>
                <a:gd name="connsiteX10" fmla="*/ 601293 w 603089"/>
                <a:gd name="connsiteY10" fmla="*/ 498706 h 886140"/>
                <a:gd name="connsiteX11" fmla="*/ 518743 w 603089"/>
                <a:gd name="connsiteY11" fmla="*/ 701906 h 886140"/>
                <a:gd name="connsiteX12" fmla="*/ 423493 w 603089"/>
                <a:gd name="connsiteY12" fmla="*/ 797156 h 886140"/>
                <a:gd name="connsiteX13" fmla="*/ 264743 w 603089"/>
                <a:gd name="connsiteY13" fmla="*/ 886056 h 886140"/>
                <a:gd name="connsiteX14" fmla="*/ 135610 w 603089"/>
                <a:gd name="connsiteY14" fmla="*/ 827864 h 886140"/>
                <a:gd name="connsiteX15" fmla="*/ 117073 w 603089"/>
                <a:gd name="connsiteY15" fmla="*/ 820568 h 886140"/>
                <a:gd name="connsiteX16" fmla="*/ 70662 w 603089"/>
                <a:gd name="connsiteY16" fmla="*/ 782242 h 886140"/>
                <a:gd name="connsiteX17" fmla="*/ 55495 w 603089"/>
                <a:gd name="connsiteY17" fmla="*/ 710740 h 886140"/>
                <a:gd name="connsiteX18" fmla="*/ 35994 w 603089"/>
                <a:gd name="connsiteY18" fmla="*/ 667406 h 886140"/>
                <a:gd name="connsiteX19" fmla="*/ 29494 w 603089"/>
                <a:gd name="connsiteY19" fmla="*/ 643572 h 886140"/>
                <a:gd name="connsiteX20" fmla="*/ 27327 w 603089"/>
                <a:gd name="connsiteY20" fmla="*/ 567737 h 886140"/>
                <a:gd name="connsiteX21" fmla="*/ 12160 w 603089"/>
                <a:gd name="connsiteY21" fmla="*/ 522236 h 886140"/>
                <a:gd name="connsiteX22" fmla="*/ 5660 w 603089"/>
                <a:gd name="connsiteY22" fmla="*/ 478902 h 886140"/>
                <a:gd name="connsiteX23" fmla="*/ 96662 w 603089"/>
                <a:gd name="connsiteY23" fmla="*/ 476735 h 886140"/>
                <a:gd name="connsiteX24" fmla="*/ 250499 w 603089"/>
                <a:gd name="connsiteY24" fmla="*/ 392234 h 886140"/>
                <a:gd name="connsiteX25" fmla="*/ 443336 w 603089"/>
                <a:gd name="connsiteY25" fmla="*/ 205896 h 886140"/>
                <a:gd name="connsiteX26" fmla="*/ 499670 w 603089"/>
                <a:gd name="connsiteY26" fmla="*/ 15226 h 886140"/>
                <a:gd name="connsiteX27" fmla="*/ 521676 w 603089"/>
                <a:gd name="connsiteY27" fmla="*/ 1159 h 886140"/>
                <a:gd name="connsiteX0" fmla="*/ 521676 w 603089"/>
                <a:gd name="connsiteY0" fmla="*/ 1159 h 886140"/>
                <a:gd name="connsiteX1" fmla="*/ 588505 w 603089"/>
                <a:gd name="connsiteY1" fmla="*/ 15226 h 886140"/>
                <a:gd name="connsiteX2" fmla="*/ 588505 w 603089"/>
                <a:gd name="connsiteY2" fmla="*/ 43393 h 886140"/>
                <a:gd name="connsiteX3" fmla="*/ 588505 w 603089"/>
                <a:gd name="connsiteY3" fmla="*/ 60727 h 886140"/>
                <a:gd name="connsiteX4" fmla="*/ 560338 w 603089"/>
                <a:gd name="connsiteY4" fmla="*/ 164729 h 886140"/>
                <a:gd name="connsiteX5" fmla="*/ 549505 w 603089"/>
                <a:gd name="connsiteY5" fmla="*/ 270898 h 886140"/>
                <a:gd name="connsiteX6" fmla="*/ 556005 w 603089"/>
                <a:gd name="connsiteY6" fmla="*/ 372733 h 886140"/>
                <a:gd name="connsiteX7" fmla="*/ 594041 w 603089"/>
                <a:gd name="connsiteY7" fmla="*/ 460637 h 886140"/>
                <a:gd name="connsiteX8" fmla="*/ 597039 w 603089"/>
                <a:gd name="connsiteY8" fmla="*/ 474651 h 886140"/>
                <a:gd name="connsiteX9" fmla="*/ 602286 w 603089"/>
                <a:gd name="connsiteY9" fmla="*/ 479011 h 886140"/>
                <a:gd name="connsiteX10" fmla="*/ 601293 w 603089"/>
                <a:gd name="connsiteY10" fmla="*/ 498706 h 886140"/>
                <a:gd name="connsiteX11" fmla="*/ 518743 w 603089"/>
                <a:gd name="connsiteY11" fmla="*/ 701906 h 886140"/>
                <a:gd name="connsiteX12" fmla="*/ 423493 w 603089"/>
                <a:gd name="connsiteY12" fmla="*/ 797156 h 886140"/>
                <a:gd name="connsiteX13" fmla="*/ 264743 w 603089"/>
                <a:gd name="connsiteY13" fmla="*/ 886056 h 886140"/>
                <a:gd name="connsiteX14" fmla="*/ 135610 w 603089"/>
                <a:gd name="connsiteY14" fmla="*/ 827864 h 886140"/>
                <a:gd name="connsiteX15" fmla="*/ 117073 w 603089"/>
                <a:gd name="connsiteY15" fmla="*/ 820568 h 886140"/>
                <a:gd name="connsiteX16" fmla="*/ 70662 w 603089"/>
                <a:gd name="connsiteY16" fmla="*/ 782242 h 886140"/>
                <a:gd name="connsiteX17" fmla="*/ 55495 w 603089"/>
                <a:gd name="connsiteY17" fmla="*/ 710740 h 886140"/>
                <a:gd name="connsiteX18" fmla="*/ 35994 w 603089"/>
                <a:gd name="connsiteY18" fmla="*/ 667406 h 886140"/>
                <a:gd name="connsiteX19" fmla="*/ 27327 w 603089"/>
                <a:gd name="connsiteY19" fmla="*/ 567737 h 886140"/>
                <a:gd name="connsiteX20" fmla="*/ 12160 w 603089"/>
                <a:gd name="connsiteY20" fmla="*/ 522236 h 886140"/>
                <a:gd name="connsiteX21" fmla="*/ 5660 w 603089"/>
                <a:gd name="connsiteY21" fmla="*/ 478902 h 886140"/>
                <a:gd name="connsiteX22" fmla="*/ 96662 w 603089"/>
                <a:gd name="connsiteY22" fmla="*/ 476735 h 886140"/>
                <a:gd name="connsiteX23" fmla="*/ 250499 w 603089"/>
                <a:gd name="connsiteY23" fmla="*/ 392234 h 886140"/>
                <a:gd name="connsiteX24" fmla="*/ 443336 w 603089"/>
                <a:gd name="connsiteY24" fmla="*/ 205896 h 886140"/>
                <a:gd name="connsiteX25" fmla="*/ 499670 w 603089"/>
                <a:gd name="connsiteY25" fmla="*/ 15226 h 886140"/>
                <a:gd name="connsiteX26" fmla="*/ 521676 w 603089"/>
                <a:gd name="connsiteY26" fmla="*/ 1159 h 886140"/>
                <a:gd name="connsiteX0" fmla="*/ 521676 w 603089"/>
                <a:gd name="connsiteY0" fmla="*/ 1159 h 886140"/>
                <a:gd name="connsiteX1" fmla="*/ 588505 w 603089"/>
                <a:gd name="connsiteY1" fmla="*/ 15226 h 886140"/>
                <a:gd name="connsiteX2" fmla="*/ 588505 w 603089"/>
                <a:gd name="connsiteY2" fmla="*/ 43393 h 886140"/>
                <a:gd name="connsiteX3" fmla="*/ 588505 w 603089"/>
                <a:gd name="connsiteY3" fmla="*/ 60727 h 886140"/>
                <a:gd name="connsiteX4" fmla="*/ 560338 w 603089"/>
                <a:gd name="connsiteY4" fmla="*/ 164729 h 886140"/>
                <a:gd name="connsiteX5" fmla="*/ 549505 w 603089"/>
                <a:gd name="connsiteY5" fmla="*/ 270898 h 886140"/>
                <a:gd name="connsiteX6" fmla="*/ 556005 w 603089"/>
                <a:gd name="connsiteY6" fmla="*/ 372733 h 886140"/>
                <a:gd name="connsiteX7" fmla="*/ 594041 w 603089"/>
                <a:gd name="connsiteY7" fmla="*/ 460637 h 886140"/>
                <a:gd name="connsiteX8" fmla="*/ 597039 w 603089"/>
                <a:gd name="connsiteY8" fmla="*/ 474651 h 886140"/>
                <a:gd name="connsiteX9" fmla="*/ 602286 w 603089"/>
                <a:gd name="connsiteY9" fmla="*/ 479011 h 886140"/>
                <a:gd name="connsiteX10" fmla="*/ 601293 w 603089"/>
                <a:gd name="connsiteY10" fmla="*/ 498706 h 886140"/>
                <a:gd name="connsiteX11" fmla="*/ 518743 w 603089"/>
                <a:gd name="connsiteY11" fmla="*/ 701906 h 886140"/>
                <a:gd name="connsiteX12" fmla="*/ 423493 w 603089"/>
                <a:gd name="connsiteY12" fmla="*/ 797156 h 886140"/>
                <a:gd name="connsiteX13" fmla="*/ 264743 w 603089"/>
                <a:gd name="connsiteY13" fmla="*/ 886056 h 886140"/>
                <a:gd name="connsiteX14" fmla="*/ 135610 w 603089"/>
                <a:gd name="connsiteY14" fmla="*/ 827864 h 886140"/>
                <a:gd name="connsiteX15" fmla="*/ 117073 w 603089"/>
                <a:gd name="connsiteY15" fmla="*/ 820568 h 886140"/>
                <a:gd name="connsiteX16" fmla="*/ 70662 w 603089"/>
                <a:gd name="connsiteY16" fmla="*/ 782242 h 886140"/>
                <a:gd name="connsiteX17" fmla="*/ 55495 w 603089"/>
                <a:gd name="connsiteY17" fmla="*/ 710740 h 886140"/>
                <a:gd name="connsiteX18" fmla="*/ 27327 w 603089"/>
                <a:gd name="connsiteY18" fmla="*/ 567737 h 886140"/>
                <a:gd name="connsiteX19" fmla="*/ 12160 w 603089"/>
                <a:gd name="connsiteY19" fmla="*/ 522236 h 886140"/>
                <a:gd name="connsiteX20" fmla="*/ 5660 w 603089"/>
                <a:gd name="connsiteY20" fmla="*/ 478902 h 886140"/>
                <a:gd name="connsiteX21" fmla="*/ 96662 w 603089"/>
                <a:gd name="connsiteY21" fmla="*/ 476735 h 886140"/>
                <a:gd name="connsiteX22" fmla="*/ 250499 w 603089"/>
                <a:gd name="connsiteY22" fmla="*/ 392234 h 886140"/>
                <a:gd name="connsiteX23" fmla="*/ 443336 w 603089"/>
                <a:gd name="connsiteY23" fmla="*/ 205896 h 886140"/>
                <a:gd name="connsiteX24" fmla="*/ 499670 w 603089"/>
                <a:gd name="connsiteY24" fmla="*/ 15226 h 886140"/>
                <a:gd name="connsiteX25" fmla="*/ 521676 w 603089"/>
                <a:gd name="connsiteY25" fmla="*/ 1159 h 88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089" h="886140">
                  <a:moveTo>
                    <a:pt x="521676" y="1159"/>
                  </a:moveTo>
                  <a:cubicBezTo>
                    <a:pt x="546593" y="-4410"/>
                    <a:pt x="577401" y="11705"/>
                    <a:pt x="588505" y="15226"/>
                  </a:cubicBezTo>
                  <a:cubicBezTo>
                    <a:pt x="603311" y="19920"/>
                    <a:pt x="588505" y="35810"/>
                    <a:pt x="588505" y="43393"/>
                  </a:cubicBezTo>
                  <a:cubicBezTo>
                    <a:pt x="588505" y="43393"/>
                    <a:pt x="593200" y="40504"/>
                    <a:pt x="588505" y="60727"/>
                  </a:cubicBezTo>
                  <a:cubicBezTo>
                    <a:pt x="583811" y="80949"/>
                    <a:pt x="566838" y="129700"/>
                    <a:pt x="560338" y="164729"/>
                  </a:cubicBezTo>
                  <a:cubicBezTo>
                    <a:pt x="553838" y="199757"/>
                    <a:pt x="550227" y="236230"/>
                    <a:pt x="549505" y="270898"/>
                  </a:cubicBezTo>
                  <a:cubicBezTo>
                    <a:pt x="548783" y="305565"/>
                    <a:pt x="547699" y="336982"/>
                    <a:pt x="556005" y="372733"/>
                  </a:cubicBezTo>
                  <a:cubicBezTo>
                    <a:pt x="562234" y="399546"/>
                    <a:pt x="583901" y="433266"/>
                    <a:pt x="594041" y="460637"/>
                  </a:cubicBezTo>
                  <a:lnTo>
                    <a:pt x="597039" y="474651"/>
                  </a:lnTo>
                  <a:lnTo>
                    <a:pt x="602286" y="479011"/>
                  </a:lnTo>
                  <a:cubicBezTo>
                    <a:pt x="603542" y="482831"/>
                    <a:pt x="603410" y="488917"/>
                    <a:pt x="601293" y="498706"/>
                  </a:cubicBezTo>
                  <a:cubicBezTo>
                    <a:pt x="592826" y="537864"/>
                    <a:pt x="548376" y="652164"/>
                    <a:pt x="518743" y="701906"/>
                  </a:cubicBezTo>
                  <a:cubicBezTo>
                    <a:pt x="489110" y="751648"/>
                    <a:pt x="465826" y="766464"/>
                    <a:pt x="423493" y="797156"/>
                  </a:cubicBezTo>
                  <a:cubicBezTo>
                    <a:pt x="381160" y="827848"/>
                    <a:pt x="317660" y="882881"/>
                    <a:pt x="264743" y="886056"/>
                  </a:cubicBezTo>
                  <a:cubicBezTo>
                    <a:pt x="225056" y="888437"/>
                    <a:pt x="174851" y="839622"/>
                    <a:pt x="135610" y="827864"/>
                  </a:cubicBezTo>
                  <a:lnTo>
                    <a:pt x="117073" y="820568"/>
                  </a:lnTo>
                  <a:lnTo>
                    <a:pt x="70662" y="782242"/>
                  </a:lnTo>
                  <a:cubicBezTo>
                    <a:pt x="63372" y="762313"/>
                    <a:pt x="62718" y="746491"/>
                    <a:pt x="55495" y="710740"/>
                  </a:cubicBezTo>
                  <a:cubicBezTo>
                    <a:pt x="48273" y="674989"/>
                    <a:pt x="34549" y="599154"/>
                    <a:pt x="27327" y="567737"/>
                  </a:cubicBezTo>
                  <a:cubicBezTo>
                    <a:pt x="20105" y="536320"/>
                    <a:pt x="15772" y="537042"/>
                    <a:pt x="12160" y="522236"/>
                  </a:cubicBezTo>
                  <a:cubicBezTo>
                    <a:pt x="8549" y="507430"/>
                    <a:pt x="-8785" y="485402"/>
                    <a:pt x="5660" y="478902"/>
                  </a:cubicBezTo>
                  <a:cubicBezTo>
                    <a:pt x="20105" y="472402"/>
                    <a:pt x="55856" y="491180"/>
                    <a:pt x="96662" y="476735"/>
                  </a:cubicBezTo>
                  <a:cubicBezTo>
                    <a:pt x="137469" y="462290"/>
                    <a:pt x="192719" y="437374"/>
                    <a:pt x="250499" y="392234"/>
                  </a:cubicBezTo>
                  <a:cubicBezTo>
                    <a:pt x="308278" y="347094"/>
                    <a:pt x="401807" y="268731"/>
                    <a:pt x="443336" y="205896"/>
                  </a:cubicBezTo>
                  <a:cubicBezTo>
                    <a:pt x="484864" y="143062"/>
                    <a:pt x="475475" y="47004"/>
                    <a:pt x="499670" y="15226"/>
                  </a:cubicBezTo>
                  <a:cubicBezTo>
                    <a:pt x="505719" y="7281"/>
                    <a:pt x="513370" y="3015"/>
                    <a:pt x="521676" y="1159"/>
                  </a:cubicBezTo>
                  <a:close/>
                </a:path>
              </a:pathLst>
            </a:custGeom>
            <a:solidFill>
              <a:srgbClr val="F4C0A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Roboton"/>
                <a:cs typeface="Roboton"/>
              </a:endParaRPr>
            </a:p>
          </p:txBody>
        </p:sp>
        <p:sp>
          <p:nvSpPr>
            <p:cNvPr id="58" name="Freeform: Shape 16">
              <a:extLst>
                <a:ext uri="{FF2B5EF4-FFF2-40B4-BE49-F238E27FC236}">
                  <a16:creationId xmlns:a16="http://schemas.microsoft.com/office/drawing/2014/main" id="{BC0CF972-91A5-485F-9AAC-A1A199F97DE4}"/>
                </a:ext>
              </a:extLst>
            </p:cNvPr>
            <p:cNvSpPr/>
            <p:nvPr/>
          </p:nvSpPr>
          <p:spPr>
            <a:xfrm>
              <a:off x="3875262" y="768334"/>
              <a:ext cx="968519" cy="962019"/>
            </a:xfrm>
            <a:custGeom>
              <a:avLst/>
              <a:gdLst>
                <a:gd name="connsiteX0" fmla="*/ 6350 w 1419225"/>
                <a:gd name="connsiteY0" fmla="*/ 784225 h 1409700"/>
                <a:gd name="connsiteX1" fmla="*/ 0 w 1419225"/>
                <a:gd name="connsiteY1" fmla="*/ 631825 h 1409700"/>
                <a:gd name="connsiteX2" fmla="*/ 28575 w 1419225"/>
                <a:gd name="connsiteY2" fmla="*/ 511175 h 1409700"/>
                <a:gd name="connsiteX3" fmla="*/ 34925 w 1419225"/>
                <a:gd name="connsiteY3" fmla="*/ 454025 h 1409700"/>
                <a:gd name="connsiteX4" fmla="*/ 15875 w 1419225"/>
                <a:gd name="connsiteY4" fmla="*/ 381000 h 1409700"/>
                <a:gd name="connsiteX5" fmla="*/ 9525 w 1419225"/>
                <a:gd name="connsiteY5" fmla="*/ 279400 h 1409700"/>
                <a:gd name="connsiteX6" fmla="*/ 22225 w 1419225"/>
                <a:gd name="connsiteY6" fmla="*/ 184150 h 1409700"/>
                <a:gd name="connsiteX7" fmla="*/ 82550 w 1419225"/>
                <a:gd name="connsiteY7" fmla="*/ 133350 h 1409700"/>
                <a:gd name="connsiteX8" fmla="*/ 130175 w 1419225"/>
                <a:gd name="connsiteY8" fmla="*/ 53975 h 1409700"/>
                <a:gd name="connsiteX9" fmla="*/ 177800 w 1419225"/>
                <a:gd name="connsiteY9" fmla="*/ 44450 h 1409700"/>
                <a:gd name="connsiteX10" fmla="*/ 247650 w 1419225"/>
                <a:gd name="connsiteY10" fmla="*/ 85725 h 1409700"/>
                <a:gd name="connsiteX11" fmla="*/ 374650 w 1419225"/>
                <a:gd name="connsiteY11" fmla="*/ 73025 h 1409700"/>
                <a:gd name="connsiteX12" fmla="*/ 444500 w 1419225"/>
                <a:gd name="connsiteY12" fmla="*/ 19050 h 1409700"/>
                <a:gd name="connsiteX13" fmla="*/ 438150 w 1419225"/>
                <a:gd name="connsiteY13" fmla="*/ 0 h 1409700"/>
                <a:gd name="connsiteX14" fmla="*/ 485775 w 1419225"/>
                <a:gd name="connsiteY14" fmla="*/ 44450 h 1409700"/>
                <a:gd name="connsiteX15" fmla="*/ 631825 w 1419225"/>
                <a:gd name="connsiteY15" fmla="*/ 66675 h 1409700"/>
                <a:gd name="connsiteX16" fmla="*/ 673100 w 1419225"/>
                <a:gd name="connsiteY16" fmla="*/ 22225 h 1409700"/>
                <a:gd name="connsiteX17" fmla="*/ 803275 w 1419225"/>
                <a:gd name="connsiteY17" fmla="*/ 50800 h 1409700"/>
                <a:gd name="connsiteX18" fmla="*/ 939800 w 1419225"/>
                <a:gd name="connsiteY18" fmla="*/ 104775 h 1409700"/>
                <a:gd name="connsiteX19" fmla="*/ 1069975 w 1419225"/>
                <a:gd name="connsiteY19" fmla="*/ 193675 h 1409700"/>
                <a:gd name="connsiteX20" fmla="*/ 1111250 w 1419225"/>
                <a:gd name="connsiteY20" fmla="*/ 254000 h 1409700"/>
                <a:gd name="connsiteX21" fmla="*/ 1171575 w 1419225"/>
                <a:gd name="connsiteY21" fmla="*/ 260350 h 1409700"/>
                <a:gd name="connsiteX22" fmla="*/ 1282700 w 1419225"/>
                <a:gd name="connsiteY22" fmla="*/ 323850 h 1409700"/>
                <a:gd name="connsiteX23" fmla="*/ 1346200 w 1419225"/>
                <a:gd name="connsiteY23" fmla="*/ 431800 h 1409700"/>
                <a:gd name="connsiteX24" fmla="*/ 1355725 w 1419225"/>
                <a:gd name="connsiteY24" fmla="*/ 511175 h 1409700"/>
                <a:gd name="connsiteX25" fmla="*/ 1406525 w 1419225"/>
                <a:gd name="connsiteY25" fmla="*/ 606425 h 1409700"/>
                <a:gd name="connsiteX26" fmla="*/ 1419225 w 1419225"/>
                <a:gd name="connsiteY26" fmla="*/ 736600 h 1409700"/>
                <a:gd name="connsiteX27" fmla="*/ 1403350 w 1419225"/>
                <a:gd name="connsiteY27" fmla="*/ 815975 h 1409700"/>
                <a:gd name="connsiteX28" fmla="*/ 1400175 w 1419225"/>
                <a:gd name="connsiteY28" fmla="*/ 873125 h 1409700"/>
                <a:gd name="connsiteX29" fmla="*/ 1390650 w 1419225"/>
                <a:gd name="connsiteY29" fmla="*/ 942975 h 1409700"/>
                <a:gd name="connsiteX30" fmla="*/ 1387475 w 1419225"/>
                <a:gd name="connsiteY30" fmla="*/ 981075 h 1409700"/>
                <a:gd name="connsiteX31" fmla="*/ 1196975 w 1419225"/>
                <a:gd name="connsiteY31" fmla="*/ 1409700 h 1409700"/>
                <a:gd name="connsiteX32" fmla="*/ 936625 w 1419225"/>
                <a:gd name="connsiteY32" fmla="*/ 1108075 h 1409700"/>
                <a:gd name="connsiteX33" fmla="*/ 977900 w 1419225"/>
                <a:gd name="connsiteY33" fmla="*/ 539750 h 1409700"/>
                <a:gd name="connsiteX34" fmla="*/ 546100 w 1419225"/>
                <a:gd name="connsiteY34" fmla="*/ 527050 h 1409700"/>
                <a:gd name="connsiteX35" fmla="*/ 187325 w 1419225"/>
                <a:gd name="connsiteY35" fmla="*/ 574675 h 1409700"/>
                <a:gd name="connsiteX36" fmla="*/ 79375 w 1419225"/>
                <a:gd name="connsiteY36" fmla="*/ 708025 h 1409700"/>
                <a:gd name="connsiteX37" fmla="*/ 6350 w 1419225"/>
                <a:gd name="connsiteY37" fmla="*/ 784225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19225" h="1409700">
                  <a:moveTo>
                    <a:pt x="6350" y="784225"/>
                  </a:moveTo>
                  <a:lnTo>
                    <a:pt x="0" y="631825"/>
                  </a:lnTo>
                  <a:lnTo>
                    <a:pt x="28575" y="511175"/>
                  </a:lnTo>
                  <a:lnTo>
                    <a:pt x="34925" y="454025"/>
                  </a:lnTo>
                  <a:lnTo>
                    <a:pt x="15875" y="381000"/>
                  </a:lnTo>
                  <a:lnTo>
                    <a:pt x="9525" y="279400"/>
                  </a:lnTo>
                  <a:lnTo>
                    <a:pt x="22225" y="184150"/>
                  </a:lnTo>
                  <a:lnTo>
                    <a:pt x="82550" y="133350"/>
                  </a:lnTo>
                  <a:lnTo>
                    <a:pt x="130175" y="53975"/>
                  </a:lnTo>
                  <a:lnTo>
                    <a:pt x="177800" y="44450"/>
                  </a:lnTo>
                  <a:lnTo>
                    <a:pt x="247650" y="85725"/>
                  </a:lnTo>
                  <a:lnTo>
                    <a:pt x="374650" y="73025"/>
                  </a:lnTo>
                  <a:lnTo>
                    <a:pt x="444500" y="19050"/>
                  </a:lnTo>
                  <a:lnTo>
                    <a:pt x="438150" y="0"/>
                  </a:lnTo>
                  <a:lnTo>
                    <a:pt x="485775" y="44450"/>
                  </a:lnTo>
                  <a:lnTo>
                    <a:pt x="631825" y="66675"/>
                  </a:lnTo>
                  <a:lnTo>
                    <a:pt x="673100" y="22225"/>
                  </a:lnTo>
                  <a:lnTo>
                    <a:pt x="803275" y="50800"/>
                  </a:lnTo>
                  <a:lnTo>
                    <a:pt x="939800" y="104775"/>
                  </a:lnTo>
                  <a:lnTo>
                    <a:pt x="1069975" y="193675"/>
                  </a:lnTo>
                  <a:lnTo>
                    <a:pt x="1111250" y="254000"/>
                  </a:lnTo>
                  <a:lnTo>
                    <a:pt x="1171575" y="260350"/>
                  </a:lnTo>
                  <a:lnTo>
                    <a:pt x="1282700" y="323850"/>
                  </a:lnTo>
                  <a:lnTo>
                    <a:pt x="1346200" y="431800"/>
                  </a:lnTo>
                  <a:lnTo>
                    <a:pt x="1355725" y="511175"/>
                  </a:lnTo>
                  <a:lnTo>
                    <a:pt x="1406525" y="606425"/>
                  </a:lnTo>
                  <a:lnTo>
                    <a:pt x="1419225" y="736600"/>
                  </a:lnTo>
                  <a:lnTo>
                    <a:pt x="1403350" y="815975"/>
                  </a:lnTo>
                  <a:lnTo>
                    <a:pt x="1400175" y="873125"/>
                  </a:lnTo>
                  <a:lnTo>
                    <a:pt x="1390650" y="942975"/>
                  </a:lnTo>
                  <a:lnTo>
                    <a:pt x="1387475" y="981075"/>
                  </a:lnTo>
                  <a:lnTo>
                    <a:pt x="1196975" y="1409700"/>
                  </a:lnTo>
                  <a:lnTo>
                    <a:pt x="936625" y="1108075"/>
                  </a:lnTo>
                  <a:lnTo>
                    <a:pt x="977900" y="539750"/>
                  </a:lnTo>
                  <a:lnTo>
                    <a:pt x="546100" y="527050"/>
                  </a:lnTo>
                  <a:lnTo>
                    <a:pt x="187325" y="574675"/>
                  </a:lnTo>
                  <a:lnTo>
                    <a:pt x="79375" y="708025"/>
                  </a:lnTo>
                  <a:lnTo>
                    <a:pt x="6350" y="784225"/>
                  </a:lnTo>
                  <a:close/>
                </a:path>
              </a:pathLst>
            </a:custGeom>
            <a:solidFill>
              <a:srgbClr val="49392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Roboton"/>
                <a:cs typeface="Roboton"/>
              </a:endParaRPr>
            </a:p>
          </p:txBody>
        </p:sp>
        <p:sp>
          <p:nvSpPr>
            <p:cNvPr id="59" name="Freeform: Shape 17">
              <a:extLst>
                <a:ext uri="{FF2B5EF4-FFF2-40B4-BE49-F238E27FC236}">
                  <a16:creationId xmlns:a16="http://schemas.microsoft.com/office/drawing/2014/main" id="{B4A5D08D-F956-467B-94F0-6334C79977FA}"/>
                </a:ext>
              </a:extLst>
            </p:cNvPr>
            <p:cNvSpPr/>
            <p:nvPr/>
          </p:nvSpPr>
          <p:spPr>
            <a:xfrm>
              <a:off x="3866173" y="1045153"/>
              <a:ext cx="979391" cy="1209905"/>
            </a:xfrm>
            <a:custGeom>
              <a:avLst/>
              <a:gdLst>
                <a:gd name="connsiteX0" fmla="*/ 983826 w 1435156"/>
                <a:gd name="connsiteY0" fmla="*/ 43 h 1772941"/>
                <a:gd name="connsiteX1" fmla="*/ 1003918 w 1435156"/>
                <a:gd name="connsiteY1" fmla="*/ 762 h 1772941"/>
                <a:gd name="connsiteX2" fmla="*/ 1029318 w 1435156"/>
                <a:gd name="connsiteY2" fmla="*/ 22987 h 1772941"/>
                <a:gd name="connsiteX3" fmla="*/ 1038843 w 1435156"/>
                <a:gd name="connsiteY3" fmla="*/ 92837 h 1772941"/>
                <a:gd name="connsiteX4" fmla="*/ 1089643 w 1435156"/>
                <a:gd name="connsiteY4" fmla="*/ 162687 h 1772941"/>
                <a:gd name="connsiteX5" fmla="*/ 1092818 w 1435156"/>
                <a:gd name="connsiteY5" fmla="*/ 238887 h 1772941"/>
                <a:gd name="connsiteX6" fmla="*/ 1089643 w 1435156"/>
                <a:gd name="connsiteY6" fmla="*/ 311912 h 1772941"/>
                <a:gd name="connsiteX7" fmla="*/ 1051543 w 1435156"/>
                <a:gd name="connsiteY7" fmla="*/ 353187 h 1772941"/>
                <a:gd name="connsiteX8" fmla="*/ 1026143 w 1435156"/>
                <a:gd name="connsiteY8" fmla="*/ 429387 h 1772941"/>
                <a:gd name="connsiteX9" fmla="*/ 1026143 w 1435156"/>
                <a:gd name="connsiteY9" fmla="*/ 477012 h 1772941"/>
                <a:gd name="connsiteX10" fmla="*/ 1080118 w 1435156"/>
                <a:gd name="connsiteY10" fmla="*/ 527812 h 1772941"/>
                <a:gd name="connsiteX11" fmla="*/ 1099168 w 1435156"/>
                <a:gd name="connsiteY11" fmla="*/ 575437 h 1772941"/>
                <a:gd name="connsiteX12" fmla="*/ 1095993 w 1435156"/>
                <a:gd name="connsiteY12" fmla="*/ 667512 h 1772941"/>
                <a:gd name="connsiteX13" fmla="*/ 1105518 w 1435156"/>
                <a:gd name="connsiteY13" fmla="*/ 743712 h 1772941"/>
                <a:gd name="connsiteX14" fmla="*/ 1146793 w 1435156"/>
                <a:gd name="connsiteY14" fmla="*/ 797687 h 1772941"/>
                <a:gd name="connsiteX15" fmla="*/ 1181718 w 1435156"/>
                <a:gd name="connsiteY15" fmla="*/ 864362 h 1772941"/>
                <a:gd name="connsiteX16" fmla="*/ 1194418 w 1435156"/>
                <a:gd name="connsiteY16" fmla="*/ 902462 h 1772941"/>
                <a:gd name="connsiteX17" fmla="*/ 1203943 w 1435156"/>
                <a:gd name="connsiteY17" fmla="*/ 810387 h 1772941"/>
                <a:gd name="connsiteX18" fmla="*/ 1222993 w 1435156"/>
                <a:gd name="connsiteY18" fmla="*/ 715137 h 1772941"/>
                <a:gd name="connsiteX19" fmla="*/ 1264268 w 1435156"/>
                <a:gd name="connsiteY19" fmla="*/ 664337 h 1772941"/>
                <a:gd name="connsiteX20" fmla="*/ 1286493 w 1435156"/>
                <a:gd name="connsiteY20" fmla="*/ 635762 h 1772941"/>
                <a:gd name="connsiteX21" fmla="*/ 1282084 w 1435156"/>
                <a:gd name="connsiteY21" fmla="*/ 657811 h 1772941"/>
                <a:gd name="connsiteX22" fmla="*/ 1311893 w 1435156"/>
                <a:gd name="connsiteY22" fmla="*/ 591312 h 1772941"/>
                <a:gd name="connsiteX23" fmla="*/ 1318243 w 1435156"/>
                <a:gd name="connsiteY23" fmla="*/ 575437 h 1772941"/>
                <a:gd name="connsiteX24" fmla="*/ 1369043 w 1435156"/>
                <a:gd name="connsiteY24" fmla="*/ 569087 h 1772941"/>
                <a:gd name="connsiteX25" fmla="*/ 1416668 w 1435156"/>
                <a:gd name="connsiteY25" fmla="*/ 610362 h 1772941"/>
                <a:gd name="connsiteX26" fmla="*/ 1432543 w 1435156"/>
                <a:gd name="connsiteY26" fmla="*/ 677037 h 1772941"/>
                <a:gd name="connsiteX27" fmla="*/ 1432543 w 1435156"/>
                <a:gd name="connsiteY27" fmla="*/ 734187 h 1772941"/>
                <a:gd name="connsiteX28" fmla="*/ 1407143 w 1435156"/>
                <a:gd name="connsiteY28" fmla="*/ 838962 h 1772941"/>
                <a:gd name="connsiteX29" fmla="*/ 1381743 w 1435156"/>
                <a:gd name="connsiteY29" fmla="*/ 915162 h 1772941"/>
                <a:gd name="connsiteX30" fmla="*/ 1378568 w 1435156"/>
                <a:gd name="connsiteY30" fmla="*/ 991362 h 1772941"/>
                <a:gd name="connsiteX31" fmla="*/ 1340468 w 1435156"/>
                <a:gd name="connsiteY31" fmla="*/ 1058037 h 1772941"/>
                <a:gd name="connsiteX32" fmla="*/ 1289668 w 1435156"/>
                <a:gd name="connsiteY32" fmla="*/ 1070737 h 1772941"/>
                <a:gd name="connsiteX33" fmla="*/ 1242043 w 1435156"/>
                <a:gd name="connsiteY33" fmla="*/ 1061212 h 1772941"/>
                <a:gd name="connsiteX34" fmla="*/ 1204529 w 1435156"/>
                <a:gd name="connsiteY34" fmla="*/ 1045581 h 1772941"/>
                <a:gd name="connsiteX35" fmla="*/ 1175368 w 1435156"/>
                <a:gd name="connsiteY35" fmla="*/ 1191387 h 1772941"/>
                <a:gd name="connsiteX36" fmla="*/ 1086468 w 1435156"/>
                <a:gd name="connsiteY36" fmla="*/ 1416812 h 1772941"/>
                <a:gd name="connsiteX37" fmla="*/ 959468 w 1435156"/>
                <a:gd name="connsiteY37" fmla="*/ 1550162 h 1772941"/>
                <a:gd name="connsiteX38" fmla="*/ 813418 w 1435156"/>
                <a:gd name="connsiteY38" fmla="*/ 1677162 h 1772941"/>
                <a:gd name="connsiteX39" fmla="*/ 613393 w 1435156"/>
                <a:gd name="connsiteY39" fmla="*/ 1743837 h 1772941"/>
                <a:gd name="connsiteX40" fmla="*/ 438768 w 1435156"/>
                <a:gd name="connsiteY40" fmla="*/ 1772412 h 1772941"/>
                <a:gd name="connsiteX41" fmla="*/ 302243 w 1435156"/>
                <a:gd name="connsiteY41" fmla="*/ 1721612 h 1772941"/>
                <a:gd name="connsiteX42" fmla="*/ 235568 w 1435156"/>
                <a:gd name="connsiteY42" fmla="*/ 1610487 h 1772941"/>
                <a:gd name="connsiteX43" fmla="*/ 165718 w 1435156"/>
                <a:gd name="connsiteY43" fmla="*/ 1486662 h 1772941"/>
                <a:gd name="connsiteX44" fmla="*/ 73643 w 1435156"/>
                <a:gd name="connsiteY44" fmla="*/ 1292987 h 1772941"/>
                <a:gd name="connsiteX45" fmla="*/ 35543 w 1435156"/>
                <a:gd name="connsiteY45" fmla="*/ 1191387 h 1772941"/>
                <a:gd name="connsiteX46" fmla="*/ 10143 w 1435156"/>
                <a:gd name="connsiteY46" fmla="*/ 1070737 h 1772941"/>
                <a:gd name="connsiteX47" fmla="*/ 618 w 1435156"/>
                <a:gd name="connsiteY47" fmla="*/ 845312 h 1772941"/>
                <a:gd name="connsiteX48" fmla="*/ 26018 w 1435156"/>
                <a:gd name="connsiteY48" fmla="*/ 702437 h 1772941"/>
                <a:gd name="connsiteX49" fmla="*/ 26018 w 1435156"/>
                <a:gd name="connsiteY49" fmla="*/ 619887 h 1772941"/>
                <a:gd name="connsiteX50" fmla="*/ 26018 w 1435156"/>
                <a:gd name="connsiteY50" fmla="*/ 416687 h 1772941"/>
                <a:gd name="connsiteX51" fmla="*/ 41893 w 1435156"/>
                <a:gd name="connsiteY51" fmla="*/ 270637 h 1772941"/>
                <a:gd name="connsiteX52" fmla="*/ 54593 w 1435156"/>
                <a:gd name="connsiteY52" fmla="*/ 210312 h 1772941"/>
                <a:gd name="connsiteX53" fmla="*/ 121268 w 1435156"/>
                <a:gd name="connsiteY53" fmla="*/ 70612 h 1772941"/>
                <a:gd name="connsiteX54" fmla="*/ 143493 w 1435156"/>
                <a:gd name="connsiteY54" fmla="*/ 38862 h 1772941"/>
                <a:gd name="connsiteX55" fmla="*/ 187943 w 1435156"/>
                <a:gd name="connsiteY55" fmla="*/ 80137 h 1772941"/>
                <a:gd name="connsiteX56" fmla="*/ 349868 w 1435156"/>
                <a:gd name="connsiteY56" fmla="*/ 105537 h 1772941"/>
                <a:gd name="connsiteX57" fmla="*/ 464168 w 1435156"/>
                <a:gd name="connsiteY57" fmla="*/ 86487 h 1772941"/>
                <a:gd name="connsiteX58" fmla="*/ 772143 w 1435156"/>
                <a:gd name="connsiteY58" fmla="*/ 26162 h 1772941"/>
                <a:gd name="connsiteX59" fmla="*/ 899143 w 1435156"/>
                <a:gd name="connsiteY59" fmla="*/ 7112 h 1772941"/>
                <a:gd name="connsiteX60" fmla="*/ 983826 w 1435156"/>
                <a:gd name="connsiteY60" fmla="*/ 43 h 17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35156" h="1772941">
                  <a:moveTo>
                    <a:pt x="983826" y="43"/>
                  </a:moveTo>
                  <a:cubicBezTo>
                    <a:pt x="991648" y="-98"/>
                    <a:pt x="998494" y="101"/>
                    <a:pt x="1003918" y="762"/>
                  </a:cubicBezTo>
                  <a:cubicBezTo>
                    <a:pt x="1025614" y="3408"/>
                    <a:pt x="1023497" y="7641"/>
                    <a:pt x="1029318" y="22987"/>
                  </a:cubicBezTo>
                  <a:cubicBezTo>
                    <a:pt x="1035139" y="38333"/>
                    <a:pt x="1028789" y="69554"/>
                    <a:pt x="1038843" y="92837"/>
                  </a:cubicBezTo>
                  <a:cubicBezTo>
                    <a:pt x="1048897" y="116120"/>
                    <a:pt x="1080647" y="138345"/>
                    <a:pt x="1089643" y="162687"/>
                  </a:cubicBezTo>
                  <a:cubicBezTo>
                    <a:pt x="1098639" y="187029"/>
                    <a:pt x="1092818" y="214016"/>
                    <a:pt x="1092818" y="238887"/>
                  </a:cubicBezTo>
                  <a:cubicBezTo>
                    <a:pt x="1092818" y="263758"/>
                    <a:pt x="1096522" y="292862"/>
                    <a:pt x="1089643" y="311912"/>
                  </a:cubicBezTo>
                  <a:cubicBezTo>
                    <a:pt x="1082764" y="330962"/>
                    <a:pt x="1062126" y="333608"/>
                    <a:pt x="1051543" y="353187"/>
                  </a:cubicBezTo>
                  <a:cubicBezTo>
                    <a:pt x="1040960" y="372766"/>
                    <a:pt x="1030376" y="408750"/>
                    <a:pt x="1026143" y="429387"/>
                  </a:cubicBezTo>
                  <a:cubicBezTo>
                    <a:pt x="1021910" y="450024"/>
                    <a:pt x="1017147" y="460608"/>
                    <a:pt x="1026143" y="477012"/>
                  </a:cubicBezTo>
                  <a:cubicBezTo>
                    <a:pt x="1035139" y="493416"/>
                    <a:pt x="1067947" y="511408"/>
                    <a:pt x="1080118" y="527812"/>
                  </a:cubicBezTo>
                  <a:cubicBezTo>
                    <a:pt x="1092289" y="544216"/>
                    <a:pt x="1096522" y="552154"/>
                    <a:pt x="1099168" y="575437"/>
                  </a:cubicBezTo>
                  <a:cubicBezTo>
                    <a:pt x="1101814" y="598720"/>
                    <a:pt x="1094935" y="639466"/>
                    <a:pt x="1095993" y="667512"/>
                  </a:cubicBezTo>
                  <a:cubicBezTo>
                    <a:pt x="1097051" y="695558"/>
                    <a:pt x="1097051" y="722016"/>
                    <a:pt x="1105518" y="743712"/>
                  </a:cubicBezTo>
                  <a:cubicBezTo>
                    <a:pt x="1113985" y="765408"/>
                    <a:pt x="1134093" y="777579"/>
                    <a:pt x="1146793" y="797687"/>
                  </a:cubicBezTo>
                  <a:cubicBezTo>
                    <a:pt x="1159493" y="817795"/>
                    <a:pt x="1173781" y="846900"/>
                    <a:pt x="1181718" y="864362"/>
                  </a:cubicBezTo>
                  <a:cubicBezTo>
                    <a:pt x="1189655" y="881824"/>
                    <a:pt x="1190714" y="911458"/>
                    <a:pt x="1194418" y="902462"/>
                  </a:cubicBezTo>
                  <a:cubicBezTo>
                    <a:pt x="1198122" y="893466"/>
                    <a:pt x="1199181" y="841608"/>
                    <a:pt x="1203943" y="810387"/>
                  </a:cubicBezTo>
                  <a:cubicBezTo>
                    <a:pt x="1208705" y="779166"/>
                    <a:pt x="1212939" y="739479"/>
                    <a:pt x="1222993" y="715137"/>
                  </a:cubicBezTo>
                  <a:cubicBezTo>
                    <a:pt x="1233047" y="690795"/>
                    <a:pt x="1253685" y="677566"/>
                    <a:pt x="1264268" y="664337"/>
                  </a:cubicBezTo>
                  <a:cubicBezTo>
                    <a:pt x="1274851" y="651108"/>
                    <a:pt x="1280672" y="643435"/>
                    <a:pt x="1286493" y="635762"/>
                  </a:cubicBezTo>
                  <a:lnTo>
                    <a:pt x="1282084" y="657811"/>
                  </a:lnTo>
                  <a:lnTo>
                    <a:pt x="1311893" y="591312"/>
                  </a:lnTo>
                  <a:cubicBezTo>
                    <a:pt x="1319831" y="573320"/>
                    <a:pt x="1308718" y="579141"/>
                    <a:pt x="1318243" y="575437"/>
                  </a:cubicBezTo>
                  <a:cubicBezTo>
                    <a:pt x="1327768" y="571733"/>
                    <a:pt x="1352639" y="563266"/>
                    <a:pt x="1369043" y="569087"/>
                  </a:cubicBezTo>
                  <a:cubicBezTo>
                    <a:pt x="1385447" y="574908"/>
                    <a:pt x="1406085" y="592370"/>
                    <a:pt x="1416668" y="610362"/>
                  </a:cubicBezTo>
                  <a:cubicBezTo>
                    <a:pt x="1427251" y="628354"/>
                    <a:pt x="1429897" y="656400"/>
                    <a:pt x="1432543" y="677037"/>
                  </a:cubicBezTo>
                  <a:cubicBezTo>
                    <a:pt x="1435189" y="697674"/>
                    <a:pt x="1436776" y="707200"/>
                    <a:pt x="1432543" y="734187"/>
                  </a:cubicBezTo>
                  <a:cubicBezTo>
                    <a:pt x="1428310" y="761175"/>
                    <a:pt x="1415610" y="808800"/>
                    <a:pt x="1407143" y="838962"/>
                  </a:cubicBezTo>
                  <a:cubicBezTo>
                    <a:pt x="1398676" y="869125"/>
                    <a:pt x="1386505" y="889762"/>
                    <a:pt x="1381743" y="915162"/>
                  </a:cubicBezTo>
                  <a:cubicBezTo>
                    <a:pt x="1376981" y="940562"/>
                    <a:pt x="1385447" y="967550"/>
                    <a:pt x="1378568" y="991362"/>
                  </a:cubicBezTo>
                  <a:cubicBezTo>
                    <a:pt x="1371689" y="1015174"/>
                    <a:pt x="1355285" y="1044808"/>
                    <a:pt x="1340468" y="1058037"/>
                  </a:cubicBezTo>
                  <a:cubicBezTo>
                    <a:pt x="1325651" y="1071266"/>
                    <a:pt x="1306072" y="1070208"/>
                    <a:pt x="1289668" y="1070737"/>
                  </a:cubicBezTo>
                  <a:cubicBezTo>
                    <a:pt x="1273264" y="1071266"/>
                    <a:pt x="1256330" y="1065445"/>
                    <a:pt x="1242043" y="1061212"/>
                  </a:cubicBezTo>
                  <a:lnTo>
                    <a:pt x="1204529" y="1045581"/>
                  </a:lnTo>
                  <a:lnTo>
                    <a:pt x="1175368" y="1191387"/>
                  </a:lnTo>
                  <a:cubicBezTo>
                    <a:pt x="1148909" y="1274201"/>
                    <a:pt x="1122451" y="1357016"/>
                    <a:pt x="1086468" y="1416812"/>
                  </a:cubicBezTo>
                  <a:cubicBezTo>
                    <a:pt x="1050485" y="1476608"/>
                    <a:pt x="1004976" y="1506770"/>
                    <a:pt x="959468" y="1550162"/>
                  </a:cubicBezTo>
                  <a:cubicBezTo>
                    <a:pt x="913960" y="1593554"/>
                    <a:pt x="871097" y="1644883"/>
                    <a:pt x="813418" y="1677162"/>
                  </a:cubicBezTo>
                  <a:cubicBezTo>
                    <a:pt x="755739" y="1709441"/>
                    <a:pt x="675835" y="1727962"/>
                    <a:pt x="613393" y="1743837"/>
                  </a:cubicBezTo>
                  <a:cubicBezTo>
                    <a:pt x="550951" y="1759712"/>
                    <a:pt x="490626" y="1776116"/>
                    <a:pt x="438768" y="1772412"/>
                  </a:cubicBezTo>
                  <a:cubicBezTo>
                    <a:pt x="386910" y="1768708"/>
                    <a:pt x="336110" y="1748599"/>
                    <a:pt x="302243" y="1721612"/>
                  </a:cubicBezTo>
                  <a:cubicBezTo>
                    <a:pt x="268376" y="1694625"/>
                    <a:pt x="258322" y="1649645"/>
                    <a:pt x="235568" y="1610487"/>
                  </a:cubicBezTo>
                  <a:cubicBezTo>
                    <a:pt x="212814" y="1571329"/>
                    <a:pt x="192705" y="1539579"/>
                    <a:pt x="165718" y="1486662"/>
                  </a:cubicBezTo>
                  <a:cubicBezTo>
                    <a:pt x="138731" y="1433745"/>
                    <a:pt x="95339" y="1342199"/>
                    <a:pt x="73643" y="1292987"/>
                  </a:cubicBezTo>
                  <a:cubicBezTo>
                    <a:pt x="51947" y="1243775"/>
                    <a:pt x="46126" y="1228429"/>
                    <a:pt x="35543" y="1191387"/>
                  </a:cubicBezTo>
                  <a:cubicBezTo>
                    <a:pt x="24960" y="1154345"/>
                    <a:pt x="15964" y="1128416"/>
                    <a:pt x="10143" y="1070737"/>
                  </a:cubicBezTo>
                  <a:cubicBezTo>
                    <a:pt x="4322" y="1013058"/>
                    <a:pt x="-2028" y="906695"/>
                    <a:pt x="618" y="845312"/>
                  </a:cubicBezTo>
                  <a:cubicBezTo>
                    <a:pt x="3264" y="783929"/>
                    <a:pt x="21785" y="740008"/>
                    <a:pt x="26018" y="702437"/>
                  </a:cubicBezTo>
                  <a:cubicBezTo>
                    <a:pt x="30251" y="664866"/>
                    <a:pt x="26018" y="619887"/>
                    <a:pt x="26018" y="619887"/>
                  </a:cubicBezTo>
                  <a:cubicBezTo>
                    <a:pt x="26018" y="572262"/>
                    <a:pt x="23372" y="474895"/>
                    <a:pt x="26018" y="416687"/>
                  </a:cubicBezTo>
                  <a:cubicBezTo>
                    <a:pt x="28664" y="358479"/>
                    <a:pt x="37131" y="305033"/>
                    <a:pt x="41893" y="270637"/>
                  </a:cubicBezTo>
                  <a:cubicBezTo>
                    <a:pt x="46655" y="236241"/>
                    <a:pt x="41364" y="243649"/>
                    <a:pt x="54593" y="210312"/>
                  </a:cubicBezTo>
                  <a:cubicBezTo>
                    <a:pt x="67822" y="176975"/>
                    <a:pt x="106451" y="99187"/>
                    <a:pt x="121268" y="70612"/>
                  </a:cubicBezTo>
                  <a:cubicBezTo>
                    <a:pt x="136085" y="42037"/>
                    <a:pt x="132381" y="37275"/>
                    <a:pt x="143493" y="38862"/>
                  </a:cubicBezTo>
                  <a:cubicBezTo>
                    <a:pt x="154605" y="40449"/>
                    <a:pt x="153547" y="69024"/>
                    <a:pt x="187943" y="80137"/>
                  </a:cubicBezTo>
                  <a:cubicBezTo>
                    <a:pt x="222339" y="91250"/>
                    <a:pt x="303831" y="104479"/>
                    <a:pt x="349868" y="105537"/>
                  </a:cubicBezTo>
                  <a:cubicBezTo>
                    <a:pt x="395905" y="106595"/>
                    <a:pt x="464168" y="86487"/>
                    <a:pt x="464168" y="86487"/>
                  </a:cubicBezTo>
                  <a:lnTo>
                    <a:pt x="772143" y="26162"/>
                  </a:lnTo>
                  <a:cubicBezTo>
                    <a:pt x="844639" y="12933"/>
                    <a:pt x="860514" y="11345"/>
                    <a:pt x="899143" y="7112"/>
                  </a:cubicBezTo>
                  <a:cubicBezTo>
                    <a:pt x="928115" y="3937"/>
                    <a:pt x="960361" y="464"/>
                    <a:pt x="983826" y="43"/>
                  </a:cubicBezTo>
                  <a:close/>
                </a:path>
              </a:pathLst>
            </a:custGeom>
            <a:solidFill>
              <a:srgbClr val="F4C0A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FFFFFF"/>
                </a:solidFill>
                <a:effectLst/>
                <a:uLnTx/>
                <a:uFillTx/>
                <a:latin typeface="Roboton"/>
                <a:cs typeface="Roboton"/>
              </a:endParaRPr>
            </a:p>
          </p:txBody>
        </p:sp>
        <p:sp>
          <p:nvSpPr>
            <p:cNvPr id="60" name="Shape">
              <a:extLst>
                <a:ext uri="{FF2B5EF4-FFF2-40B4-BE49-F238E27FC236}">
                  <a16:creationId xmlns:a16="http://schemas.microsoft.com/office/drawing/2014/main" id="{988736CF-7342-4024-ACA8-F28D3A1E5001}"/>
                </a:ext>
              </a:extLst>
            </p:cNvPr>
            <p:cNvSpPr/>
            <p:nvPr/>
          </p:nvSpPr>
          <p:spPr>
            <a:xfrm>
              <a:off x="4187718" y="2531754"/>
              <a:ext cx="500719" cy="3108080"/>
            </a:xfrm>
            <a:custGeom>
              <a:avLst/>
              <a:gdLst/>
              <a:ahLst/>
              <a:cxnLst>
                <a:cxn ang="0">
                  <a:pos x="wd2" y="hd2"/>
                </a:cxn>
                <a:cxn ang="5400000">
                  <a:pos x="wd2" y="hd2"/>
                </a:cxn>
                <a:cxn ang="10800000">
                  <a:pos x="wd2" y="hd2"/>
                </a:cxn>
                <a:cxn ang="16200000">
                  <a:pos x="wd2" y="hd2"/>
                </a:cxn>
              </a:cxnLst>
              <a:rect l="0" t="0" r="r" b="b"/>
              <a:pathLst>
                <a:path w="21600" h="21600" extrusionOk="0">
                  <a:moveTo>
                    <a:pt x="0" y="795"/>
                  </a:moveTo>
                  <a:cubicBezTo>
                    <a:pt x="0" y="795"/>
                    <a:pt x="2568" y="1128"/>
                    <a:pt x="4436" y="1287"/>
                  </a:cubicBezTo>
                  <a:cubicBezTo>
                    <a:pt x="4436" y="1287"/>
                    <a:pt x="4537" y="1843"/>
                    <a:pt x="5024" y="2255"/>
                  </a:cubicBezTo>
                  <a:cubicBezTo>
                    <a:pt x="5024" y="2255"/>
                    <a:pt x="1177" y="3509"/>
                    <a:pt x="1380" y="5272"/>
                  </a:cubicBezTo>
                  <a:cubicBezTo>
                    <a:pt x="1573" y="7035"/>
                    <a:pt x="2568" y="14992"/>
                    <a:pt x="2568" y="15962"/>
                  </a:cubicBezTo>
                  <a:cubicBezTo>
                    <a:pt x="2568" y="16931"/>
                    <a:pt x="2517" y="20123"/>
                    <a:pt x="2517" y="20123"/>
                  </a:cubicBezTo>
                  <a:lnTo>
                    <a:pt x="12231" y="21600"/>
                  </a:lnTo>
                  <a:cubicBezTo>
                    <a:pt x="12231" y="21600"/>
                    <a:pt x="18738" y="20679"/>
                    <a:pt x="21600" y="20107"/>
                  </a:cubicBezTo>
                  <a:cubicBezTo>
                    <a:pt x="21600" y="20107"/>
                    <a:pt x="20808" y="17963"/>
                    <a:pt x="20412" y="17424"/>
                  </a:cubicBezTo>
                  <a:cubicBezTo>
                    <a:pt x="20017" y="16884"/>
                    <a:pt x="19225" y="14501"/>
                    <a:pt x="18930" y="13787"/>
                  </a:cubicBezTo>
                  <a:cubicBezTo>
                    <a:pt x="18636" y="13072"/>
                    <a:pt x="17053" y="9911"/>
                    <a:pt x="16565" y="8688"/>
                  </a:cubicBezTo>
                  <a:cubicBezTo>
                    <a:pt x="16068" y="7465"/>
                    <a:pt x="14596" y="3463"/>
                    <a:pt x="14099" y="3114"/>
                  </a:cubicBezTo>
                  <a:cubicBezTo>
                    <a:pt x="13601" y="2764"/>
                    <a:pt x="11632" y="1874"/>
                    <a:pt x="11632" y="1874"/>
                  </a:cubicBezTo>
                  <a:cubicBezTo>
                    <a:pt x="11632" y="1874"/>
                    <a:pt x="14495" y="953"/>
                    <a:pt x="16068" y="651"/>
                  </a:cubicBezTo>
                  <a:lnTo>
                    <a:pt x="18930" y="476"/>
                  </a:lnTo>
                  <a:cubicBezTo>
                    <a:pt x="18930" y="476"/>
                    <a:pt x="17448" y="126"/>
                    <a:pt x="16170" y="0"/>
                  </a:cubicBezTo>
                  <a:lnTo>
                    <a:pt x="14688" y="239"/>
                  </a:lnTo>
                  <a:cubicBezTo>
                    <a:pt x="14688" y="239"/>
                    <a:pt x="8476" y="589"/>
                    <a:pt x="5522" y="492"/>
                  </a:cubicBezTo>
                  <a:cubicBezTo>
                    <a:pt x="5522" y="492"/>
                    <a:pt x="2659" y="142"/>
                    <a:pt x="1482" y="222"/>
                  </a:cubicBezTo>
                  <a:cubicBezTo>
                    <a:pt x="294" y="303"/>
                    <a:pt x="0" y="795"/>
                    <a:pt x="0" y="795"/>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0" cap="none" spc="0" normalizeH="0" baseline="0" noProof="0">
                <a:ln>
                  <a:noFill/>
                </a:ln>
                <a:solidFill>
                  <a:srgbClr val="FFFFFF"/>
                </a:solidFill>
                <a:effectLst/>
                <a:uLnTx/>
                <a:uFillTx/>
                <a:latin typeface="Roboton"/>
                <a:cs typeface="Roboton"/>
              </a:endParaRPr>
            </a:p>
          </p:txBody>
        </p:sp>
      </p:grpSp>
    </p:spTree>
    <p:extLst>
      <p:ext uri="{BB962C8B-B14F-4D97-AF65-F5344CB8AC3E}">
        <p14:creationId xmlns:p14="http://schemas.microsoft.com/office/powerpoint/2010/main" val="38629501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B73400AB-B1D4-B342-B842-346FFC34DF99}"/>
              </a:ext>
            </a:extLst>
          </p:cNvPr>
          <p:cNvSpPr>
            <a:spLocks noGrp="1"/>
          </p:cNvSpPr>
          <p:nvPr>
            <p:ph idx="1"/>
          </p:nvPr>
        </p:nvSpPr>
        <p:spPr>
          <a:ln>
            <a:solidFill>
              <a:srgbClr val="00B0F0"/>
            </a:solidFill>
          </a:ln>
        </p:spPr>
        <p:txBody>
          <a:bodyPr/>
          <a:lstStyle/>
          <a:p>
            <a:pPr marL="0" indent="0">
              <a:buNone/>
            </a:pPr>
            <a:endParaRPr lang="en-US"/>
          </a:p>
        </p:txBody>
      </p:sp>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p:cNvSpPr>
            <a:spLocks noGrp="1"/>
          </p:cNvSpPr>
          <p:nvPr>
            <p:ph type="title"/>
          </p:nvPr>
        </p:nvSpPr>
        <p:spPr/>
        <p:txBody>
          <a:bodyPr>
            <a:normAutofit/>
          </a:bodyPr>
          <a:lstStyle/>
          <a:p>
            <a:r>
              <a:rPr lang="de-DE" sz="4000" b="1" err="1"/>
              <a:t>How</a:t>
            </a:r>
            <a:r>
              <a:rPr lang="de-DE" sz="4000" b="1"/>
              <a:t> </a:t>
            </a:r>
            <a:r>
              <a:rPr lang="de-DE" sz="4000" b="1" err="1"/>
              <a:t>to</a:t>
            </a:r>
            <a:r>
              <a:rPr lang="de-DE" sz="4000" b="1"/>
              <a:t> </a:t>
            </a:r>
            <a:r>
              <a:rPr lang="de-DE" sz="4000" b="1" err="1"/>
              <a:t>achieve</a:t>
            </a:r>
            <a:r>
              <a:rPr lang="de-DE" sz="4000" b="1"/>
              <a:t> </a:t>
            </a:r>
            <a:r>
              <a:rPr lang="de-DE" sz="4000" b="1" err="1"/>
              <a:t>public</a:t>
            </a:r>
            <a:r>
              <a:rPr lang="de-DE" sz="4000" b="1"/>
              <a:t> </a:t>
            </a:r>
            <a:r>
              <a:rPr lang="de-DE" sz="4000" b="1" err="1"/>
              <a:t>integrity</a:t>
            </a:r>
            <a:endParaRPr lang="de-DE" sz="4000" b="1"/>
          </a:p>
        </p:txBody>
      </p:sp>
      <p:grpSp>
        <p:nvGrpSpPr>
          <p:cNvPr id="6" name="Gruppieren 5">
            <a:extLst>
              <a:ext uri="{FF2B5EF4-FFF2-40B4-BE49-F238E27FC236}">
                <a16:creationId xmlns:a16="http://schemas.microsoft.com/office/drawing/2014/main" id="{4E21386D-898C-8945-98ED-16440AD450DA}"/>
              </a:ext>
            </a:extLst>
          </p:cNvPr>
          <p:cNvGrpSpPr>
            <a:grpSpLocks noChangeAspect="1"/>
          </p:cNvGrpSpPr>
          <p:nvPr/>
        </p:nvGrpSpPr>
        <p:grpSpPr>
          <a:xfrm>
            <a:off x="846000" y="1363512"/>
            <a:ext cx="7452000" cy="3253730"/>
            <a:chOff x="283770" y="1159008"/>
            <a:chExt cx="8232973" cy="3594731"/>
          </a:xfrm>
        </p:grpSpPr>
        <p:sp>
          <p:nvSpPr>
            <p:cNvPr id="15" name="Freihandform 14"/>
            <p:cNvSpPr/>
            <p:nvPr/>
          </p:nvSpPr>
          <p:spPr>
            <a:xfrm rot="16200000">
              <a:off x="4208825" y="1531191"/>
              <a:ext cx="1883851" cy="1883851"/>
            </a:xfrm>
            <a:custGeom>
              <a:avLst/>
              <a:gdLst>
                <a:gd name="connsiteX0" fmla="*/ 1274047 w 1794927"/>
                <a:gd name="connsiteY0" fmla="*/ 286180 h 1794927"/>
                <a:gd name="connsiteX1" fmla="*/ 1413664 w 1794927"/>
                <a:gd name="connsiteY1" fmla="*/ 169022 h 1794927"/>
                <a:gd name="connsiteX2" fmla="*/ 1525201 w 1794927"/>
                <a:gd name="connsiteY2" fmla="*/ 262613 h 1794927"/>
                <a:gd name="connsiteX3" fmla="*/ 1434067 w 1794927"/>
                <a:gd name="connsiteY3" fmla="*/ 420453 h 1794927"/>
                <a:gd name="connsiteX4" fmla="*/ 1578869 w 1794927"/>
                <a:gd name="connsiteY4" fmla="*/ 671257 h 1794927"/>
                <a:gd name="connsiteX5" fmla="*/ 1761129 w 1794927"/>
                <a:gd name="connsiteY5" fmla="*/ 671252 h 1794927"/>
                <a:gd name="connsiteX6" fmla="*/ 1786413 w 1794927"/>
                <a:gd name="connsiteY6" fmla="*/ 814642 h 1794927"/>
                <a:gd name="connsiteX7" fmla="*/ 1615142 w 1794927"/>
                <a:gd name="connsiteY7" fmla="*/ 876974 h 1794927"/>
                <a:gd name="connsiteX8" fmla="*/ 1564853 w 1794927"/>
                <a:gd name="connsiteY8" fmla="*/ 1162177 h 1794927"/>
                <a:gd name="connsiteX9" fmla="*/ 1704476 w 1794927"/>
                <a:gd name="connsiteY9" fmla="*/ 1279329 h 1794927"/>
                <a:gd name="connsiteX10" fmla="*/ 1631675 w 1794927"/>
                <a:gd name="connsiteY10" fmla="*/ 1405424 h 1794927"/>
                <a:gd name="connsiteX11" fmla="*/ 1460407 w 1794927"/>
                <a:gd name="connsiteY11" fmla="*/ 1343083 h 1794927"/>
                <a:gd name="connsiteX12" fmla="*/ 1238558 w 1794927"/>
                <a:gd name="connsiteY12" fmla="*/ 1529236 h 1794927"/>
                <a:gd name="connsiteX13" fmla="*/ 1270212 w 1794927"/>
                <a:gd name="connsiteY13" fmla="*/ 1708727 h 1794927"/>
                <a:gd name="connsiteX14" fmla="*/ 1133391 w 1794927"/>
                <a:gd name="connsiteY14" fmla="*/ 1758526 h 1794927"/>
                <a:gd name="connsiteX15" fmla="*/ 1042265 w 1794927"/>
                <a:gd name="connsiteY15" fmla="*/ 1600681 h 1794927"/>
                <a:gd name="connsiteX16" fmla="*/ 752662 w 1794927"/>
                <a:gd name="connsiteY16" fmla="*/ 1600681 h 1794927"/>
                <a:gd name="connsiteX17" fmla="*/ 661536 w 1794927"/>
                <a:gd name="connsiteY17" fmla="*/ 1758526 h 1794927"/>
                <a:gd name="connsiteX18" fmla="*/ 524715 w 1794927"/>
                <a:gd name="connsiteY18" fmla="*/ 1708727 h 1794927"/>
                <a:gd name="connsiteX19" fmla="*/ 556368 w 1794927"/>
                <a:gd name="connsiteY19" fmla="*/ 1529236 h 1794927"/>
                <a:gd name="connsiteX20" fmla="*/ 334519 w 1794927"/>
                <a:gd name="connsiteY20" fmla="*/ 1343083 h 1794927"/>
                <a:gd name="connsiteX21" fmla="*/ 163252 w 1794927"/>
                <a:gd name="connsiteY21" fmla="*/ 1405424 h 1794927"/>
                <a:gd name="connsiteX22" fmla="*/ 90451 w 1794927"/>
                <a:gd name="connsiteY22" fmla="*/ 1279329 h 1794927"/>
                <a:gd name="connsiteX23" fmla="*/ 230074 w 1794927"/>
                <a:gd name="connsiteY23" fmla="*/ 1162178 h 1794927"/>
                <a:gd name="connsiteX24" fmla="*/ 179785 w 1794927"/>
                <a:gd name="connsiteY24" fmla="*/ 876975 h 1794927"/>
                <a:gd name="connsiteX25" fmla="*/ 8514 w 1794927"/>
                <a:gd name="connsiteY25" fmla="*/ 814642 h 1794927"/>
                <a:gd name="connsiteX26" fmla="*/ 33798 w 1794927"/>
                <a:gd name="connsiteY26" fmla="*/ 671252 h 1794927"/>
                <a:gd name="connsiteX27" fmla="*/ 216059 w 1794927"/>
                <a:gd name="connsiteY27" fmla="*/ 671257 h 1794927"/>
                <a:gd name="connsiteX28" fmla="*/ 360860 w 1794927"/>
                <a:gd name="connsiteY28" fmla="*/ 420453 h 1794927"/>
                <a:gd name="connsiteX29" fmla="*/ 269726 w 1794927"/>
                <a:gd name="connsiteY29" fmla="*/ 262613 h 1794927"/>
                <a:gd name="connsiteX30" fmla="*/ 381263 w 1794927"/>
                <a:gd name="connsiteY30" fmla="*/ 169022 h 1794927"/>
                <a:gd name="connsiteX31" fmla="*/ 520880 w 1794927"/>
                <a:gd name="connsiteY31" fmla="*/ 286180 h 1794927"/>
                <a:gd name="connsiteX32" fmla="*/ 793018 w 1794927"/>
                <a:gd name="connsiteY32" fmla="*/ 187130 h 1794927"/>
                <a:gd name="connsiteX33" fmla="*/ 824662 w 1794927"/>
                <a:gd name="connsiteY33" fmla="*/ 7638 h 1794927"/>
                <a:gd name="connsiteX34" fmla="*/ 970265 w 1794927"/>
                <a:gd name="connsiteY34" fmla="*/ 7638 h 1794927"/>
                <a:gd name="connsiteX35" fmla="*/ 1001909 w 1794927"/>
                <a:gd name="connsiteY35" fmla="*/ 187130 h 1794927"/>
                <a:gd name="connsiteX36" fmla="*/ 1274047 w 1794927"/>
                <a:gd name="connsiteY36" fmla="*/ 286180 h 179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94927" h="1794927">
                  <a:moveTo>
                    <a:pt x="1274047" y="286180"/>
                  </a:moveTo>
                  <a:lnTo>
                    <a:pt x="1413664" y="169022"/>
                  </a:lnTo>
                  <a:lnTo>
                    <a:pt x="1525201" y="262613"/>
                  </a:lnTo>
                  <a:lnTo>
                    <a:pt x="1434067" y="420453"/>
                  </a:lnTo>
                  <a:cubicBezTo>
                    <a:pt x="1498869" y="493351"/>
                    <a:pt x="1548138" y="578688"/>
                    <a:pt x="1578869" y="671257"/>
                  </a:cubicBezTo>
                  <a:lnTo>
                    <a:pt x="1761129" y="671252"/>
                  </a:lnTo>
                  <a:lnTo>
                    <a:pt x="1786413" y="814642"/>
                  </a:lnTo>
                  <a:lnTo>
                    <a:pt x="1615142" y="876974"/>
                  </a:lnTo>
                  <a:cubicBezTo>
                    <a:pt x="1617925" y="974471"/>
                    <a:pt x="1600814" y="1071512"/>
                    <a:pt x="1564853" y="1162177"/>
                  </a:cubicBezTo>
                  <a:lnTo>
                    <a:pt x="1704476" y="1279329"/>
                  </a:lnTo>
                  <a:lnTo>
                    <a:pt x="1631675" y="1405424"/>
                  </a:lnTo>
                  <a:lnTo>
                    <a:pt x="1460407" y="1343083"/>
                  </a:lnTo>
                  <a:cubicBezTo>
                    <a:pt x="1399870" y="1419559"/>
                    <a:pt x="1324385" y="1482898"/>
                    <a:pt x="1238558" y="1529236"/>
                  </a:cubicBezTo>
                  <a:lnTo>
                    <a:pt x="1270212" y="1708727"/>
                  </a:lnTo>
                  <a:lnTo>
                    <a:pt x="1133391" y="1758526"/>
                  </a:lnTo>
                  <a:lnTo>
                    <a:pt x="1042265" y="1600681"/>
                  </a:lnTo>
                  <a:cubicBezTo>
                    <a:pt x="946733" y="1620352"/>
                    <a:pt x="848194" y="1620352"/>
                    <a:pt x="752662" y="1600681"/>
                  </a:cubicBezTo>
                  <a:lnTo>
                    <a:pt x="661536" y="1758526"/>
                  </a:lnTo>
                  <a:lnTo>
                    <a:pt x="524715" y="1708727"/>
                  </a:lnTo>
                  <a:lnTo>
                    <a:pt x="556368" y="1529236"/>
                  </a:lnTo>
                  <a:cubicBezTo>
                    <a:pt x="470542" y="1482898"/>
                    <a:pt x="395057" y="1419559"/>
                    <a:pt x="334519" y="1343083"/>
                  </a:cubicBezTo>
                  <a:lnTo>
                    <a:pt x="163252" y="1405424"/>
                  </a:lnTo>
                  <a:lnTo>
                    <a:pt x="90451" y="1279329"/>
                  </a:lnTo>
                  <a:lnTo>
                    <a:pt x="230074" y="1162178"/>
                  </a:lnTo>
                  <a:cubicBezTo>
                    <a:pt x="194113" y="1071513"/>
                    <a:pt x="177001" y="974471"/>
                    <a:pt x="179785" y="876975"/>
                  </a:cubicBezTo>
                  <a:lnTo>
                    <a:pt x="8514" y="814642"/>
                  </a:lnTo>
                  <a:lnTo>
                    <a:pt x="33798" y="671252"/>
                  </a:lnTo>
                  <a:lnTo>
                    <a:pt x="216059" y="671257"/>
                  </a:lnTo>
                  <a:cubicBezTo>
                    <a:pt x="246789" y="578688"/>
                    <a:pt x="296059" y="493351"/>
                    <a:pt x="360860" y="420453"/>
                  </a:cubicBezTo>
                  <a:lnTo>
                    <a:pt x="269726" y="262613"/>
                  </a:lnTo>
                  <a:lnTo>
                    <a:pt x="381263" y="169022"/>
                  </a:lnTo>
                  <a:lnTo>
                    <a:pt x="520880" y="286180"/>
                  </a:lnTo>
                  <a:cubicBezTo>
                    <a:pt x="603923" y="235021"/>
                    <a:pt x="696519" y="201319"/>
                    <a:pt x="793018" y="187130"/>
                  </a:cubicBezTo>
                  <a:lnTo>
                    <a:pt x="824662" y="7638"/>
                  </a:lnTo>
                  <a:lnTo>
                    <a:pt x="970265" y="7638"/>
                  </a:lnTo>
                  <a:lnTo>
                    <a:pt x="1001909" y="187130"/>
                  </a:lnTo>
                  <a:cubicBezTo>
                    <a:pt x="1098408" y="201319"/>
                    <a:pt x="1191004" y="235021"/>
                    <a:pt x="1274047" y="286180"/>
                  </a:cubicBezTo>
                  <a:close/>
                </a:path>
              </a:pathLst>
            </a:custGeom>
            <a:solidFill>
              <a:srgbClr val="00B0F0"/>
            </a:solidFill>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vert" wrap="square" lIns="180000" tIns="180000" rIns="180000" bIns="180000" numCol="1" spcCol="1270" anchor="ctr" anchorCtr="0">
              <a:noAutofit/>
            </a:bodyPr>
            <a:lstStyle/>
            <a:p>
              <a:pPr lvl="0" algn="ctr" defTabSz="622300">
                <a:lnSpc>
                  <a:spcPct val="90000"/>
                </a:lnSpc>
                <a:spcBef>
                  <a:spcPct val="0"/>
                </a:spcBef>
                <a:spcAft>
                  <a:spcPct val="35000"/>
                </a:spcAft>
              </a:pPr>
              <a:r>
                <a:rPr lang="de-DE" sz="1400" b="1" kern="1200" err="1">
                  <a:latin typeface="Roboton"/>
                  <a:cs typeface="Roboton"/>
                </a:rPr>
                <a:t>Accountability</a:t>
              </a:r>
              <a:endParaRPr lang="de-DE" sz="1400" b="1" kern="1200">
                <a:latin typeface="Roboton"/>
                <a:cs typeface="Roboton"/>
              </a:endParaRPr>
            </a:p>
          </p:txBody>
        </p:sp>
        <p:sp>
          <p:nvSpPr>
            <p:cNvPr id="16" name="Freihandform 15"/>
            <p:cNvSpPr/>
            <p:nvPr/>
          </p:nvSpPr>
          <p:spPr>
            <a:xfrm rot="16200000">
              <a:off x="3763551" y="3141028"/>
              <a:ext cx="1370073" cy="1370073"/>
            </a:xfrm>
            <a:custGeom>
              <a:avLst/>
              <a:gdLst>
                <a:gd name="connsiteX0" fmla="*/ 976762 w 1305401"/>
                <a:gd name="connsiteY0" fmla="*/ 330625 h 1305401"/>
                <a:gd name="connsiteX1" fmla="*/ 1169353 w 1305401"/>
                <a:gd name="connsiteY1" fmla="*/ 272582 h 1305401"/>
                <a:gd name="connsiteX2" fmla="*/ 1240219 w 1305401"/>
                <a:gd name="connsiteY2" fmla="*/ 395326 h 1305401"/>
                <a:gd name="connsiteX3" fmla="*/ 1093657 w 1305401"/>
                <a:gd name="connsiteY3" fmla="*/ 533092 h 1305401"/>
                <a:gd name="connsiteX4" fmla="*/ 1093657 w 1305401"/>
                <a:gd name="connsiteY4" fmla="*/ 772308 h 1305401"/>
                <a:gd name="connsiteX5" fmla="*/ 1240219 w 1305401"/>
                <a:gd name="connsiteY5" fmla="*/ 910075 h 1305401"/>
                <a:gd name="connsiteX6" fmla="*/ 1169353 w 1305401"/>
                <a:gd name="connsiteY6" fmla="*/ 1032819 h 1305401"/>
                <a:gd name="connsiteX7" fmla="*/ 976762 w 1305401"/>
                <a:gd name="connsiteY7" fmla="*/ 974776 h 1305401"/>
                <a:gd name="connsiteX8" fmla="*/ 769595 w 1305401"/>
                <a:gd name="connsiteY8" fmla="*/ 1094384 h 1305401"/>
                <a:gd name="connsiteX9" fmla="*/ 723567 w 1305401"/>
                <a:gd name="connsiteY9" fmla="*/ 1290194 h 1305401"/>
                <a:gd name="connsiteX10" fmla="*/ 581834 w 1305401"/>
                <a:gd name="connsiteY10" fmla="*/ 1290194 h 1305401"/>
                <a:gd name="connsiteX11" fmla="*/ 535806 w 1305401"/>
                <a:gd name="connsiteY11" fmla="*/ 1094384 h 1305401"/>
                <a:gd name="connsiteX12" fmla="*/ 328639 w 1305401"/>
                <a:gd name="connsiteY12" fmla="*/ 974776 h 1305401"/>
                <a:gd name="connsiteX13" fmla="*/ 136048 w 1305401"/>
                <a:gd name="connsiteY13" fmla="*/ 1032819 h 1305401"/>
                <a:gd name="connsiteX14" fmla="*/ 65182 w 1305401"/>
                <a:gd name="connsiteY14" fmla="*/ 910075 h 1305401"/>
                <a:gd name="connsiteX15" fmla="*/ 211744 w 1305401"/>
                <a:gd name="connsiteY15" fmla="*/ 772309 h 1305401"/>
                <a:gd name="connsiteX16" fmla="*/ 211744 w 1305401"/>
                <a:gd name="connsiteY16" fmla="*/ 533093 h 1305401"/>
                <a:gd name="connsiteX17" fmla="*/ 65182 w 1305401"/>
                <a:gd name="connsiteY17" fmla="*/ 395326 h 1305401"/>
                <a:gd name="connsiteX18" fmla="*/ 136048 w 1305401"/>
                <a:gd name="connsiteY18" fmla="*/ 272582 h 1305401"/>
                <a:gd name="connsiteX19" fmla="*/ 328639 w 1305401"/>
                <a:gd name="connsiteY19" fmla="*/ 330625 h 1305401"/>
                <a:gd name="connsiteX20" fmla="*/ 535806 w 1305401"/>
                <a:gd name="connsiteY20" fmla="*/ 211017 h 1305401"/>
                <a:gd name="connsiteX21" fmla="*/ 581834 w 1305401"/>
                <a:gd name="connsiteY21" fmla="*/ 15207 h 1305401"/>
                <a:gd name="connsiteX22" fmla="*/ 723567 w 1305401"/>
                <a:gd name="connsiteY22" fmla="*/ 15207 h 1305401"/>
                <a:gd name="connsiteX23" fmla="*/ 769595 w 1305401"/>
                <a:gd name="connsiteY23" fmla="*/ 211017 h 1305401"/>
                <a:gd name="connsiteX24" fmla="*/ 976762 w 1305401"/>
                <a:gd name="connsiteY24" fmla="*/ 330625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5401" h="1305401">
                  <a:moveTo>
                    <a:pt x="976762" y="330625"/>
                  </a:moveTo>
                  <a:lnTo>
                    <a:pt x="1169353" y="272582"/>
                  </a:lnTo>
                  <a:lnTo>
                    <a:pt x="1240219" y="395326"/>
                  </a:lnTo>
                  <a:lnTo>
                    <a:pt x="1093657" y="533092"/>
                  </a:lnTo>
                  <a:cubicBezTo>
                    <a:pt x="1114902" y="611416"/>
                    <a:pt x="1114902" y="693984"/>
                    <a:pt x="1093657" y="772308"/>
                  </a:cubicBezTo>
                  <a:lnTo>
                    <a:pt x="1240219" y="910075"/>
                  </a:lnTo>
                  <a:lnTo>
                    <a:pt x="1169353" y="1032819"/>
                  </a:lnTo>
                  <a:lnTo>
                    <a:pt x="976762" y="974776"/>
                  </a:lnTo>
                  <a:cubicBezTo>
                    <a:pt x="919554" y="1032336"/>
                    <a:pt x="848048" y="1073621"/>
                    <a:pt x="769595" y="1094384"/>
                  </a:cubicBezTo>
                  <a:lnTo>
                    <a:pt x="723567" y="1290194"/>
                  </a:lnTo>
                  <a:lnTo>
                    <a:pt x="581834" y="1290194"/>
                  </a:lnTo>
                  <a:lnTo>
                    <a:pt x="535806" y="1094384"/>
                  </a:lnTo>
                  <a:cubicBezTo>
                    <a:pt x="457353" y="1073621"/>
                    <a:pt x="385847" y="1032337"/>
                    <a:pt x="328639" y="974776"/>
                  </a:cubicBezTo>
                  <a:lnTo>
                    <a:pt x="136048" y="1032819"/>
                  </a:lnTo>
                  <a:lnTo>
                    <a:pt x="65182" y="910075"/>
                  </a:lnTo>
                  <a:lnTo>
                    <a:pt x="211744" y="772309"/>
                  </a:lnTo>
                  <a:cubicBezTo>
                    <a:pt x="190499" y="693985"/>
                    <a:pt x="190499" y="611417"/>
                    <a:pt x="211744" y="533093"/>
                  </a:cubicBezTo>
                  <a:lnTo>
                    <a:pt x="65182" y="395326"/>
                  </a:lnTo>
                  <a:lnTo>
                    <a:pt x="136048" y="272582"/>
                  </a:lnTo>
                  <a:lnTo>
                    <a:pt x="328639" y="330625"/>
                  </a:lnTo>
                  <a:cubicBezTo>
                    <a:pt x="385847" y="273065"/>
                    <a:pt x="457353" y="231780"/>
                    <a:pt x="535806" y="211017"/>
                  </a:cubicBezTo>
                  <a:lnTo>
                    <a:pt x="581834" y="15207"/>
                  </a:lnTo>
                  <a:lnTo>
                    <a:pt x="723567" y="15207"/>
                  </a:lnTo>
                  <a:lnTo>
                    <a:pt x="769595" y="211017"/>
                  </a:lnTo>
                  <a:cubicBezTo>
                    <a:pt x="848048" y="231780"/>
                    <a:pt x="919554" y="273064"/>
                    <a:pt x="976762" y="330625"/>
                  </a:cubicBezTo>
                  <a:close/>
                </a:path>
              </a:pathLst>
            </a:custGeom>
            <a:solidFill>
              <a:srgbClr val="00B0F0"/>
            </a:solidFill>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vert" wrap="square" lIns="180000" tIns="180000" rIns="180000" bIns="180000" numCol="1" spcCol="1270" anchor="ctr" anchorCtr="0">
              <a:noAutofit/>
            </a:bodyPr>
            <a:lstStyle/>
            <a:p>
              <a:pPr lvl="0" algn="ctr" defTabSz="622300">
                <a:lnSpc>
                  <a:spcPct val="90000"/>
                </a:lnSpc>
                <a:spcBef>
                  <a:spcPct val="0"/>
                </a:spcBef>
                <a:spcAft>
                  <a:spcPct val="35000"/>
                </a:spcAft>
              </a:pPr>
              <a:r>
                <a:rPr lang="de-DE" sz="1400" b="1" kern="1200" err="1">
                  <a:latin typeface="Roboton"/>
                  <a:cs typeface="Roboton"/>
                </a:rPr>
                <a:t>Integrity</a:t>
              </a:r>
              <a:endParaRPr lang="de-DE" sz="1400" b="1" kern="1200">
                <a:latin typeface="Roboton"/>
                <a:cs typeface="Roboton"/>
              </a:endParaRPr>
            </a:p>
          </p:txBody>
        </p:sp>
        <p:sp>
          <p:nvSpPr>
            <p:cNvPr id="17" name="Freihandform 16"/>
            <p:cNvSpPr/>
            <p:nvPr/>
          </p:nvSpPr>
          <p:spPr>
            <a:xfrm rot="16200000">
              <a:off x="2667492" y="2250479"/>
              <a:ext cx="1644090" cy="1644089"/>
            </a:xfrm>
            <a:custGeom>
              <a:avLst/>
              <a:gdLst>
                <a:gd name="connsiteX0" fmla="*/ 957028 w 1279027"/>
                <a:gd name="connsiteY0" fmla="*/ 323945 h 1279027"/>
                <a:gd name="connsiteX1" fmla="*/ 1145728 w 1279027"/>
                <a:gd name="connsiteY1" fmla="*/ 267074 h 1279027"/>
                <a:gd name="connsiteX2" fmla="*/ 1215162 w 1279027"/>
                <a:gd name="connsiteY2" fmla="*/ 387339 h 1279027"/>
                <a:gd name="connsiteX3" fmla="*/ 1071561 w 1279027"/>
                <a:gd name="connsiteY3" fmla="*/ 522322 h 1279027"/>
                <a:gd name="connsiteX4" fmla="*/ 1071561 w 1279027"/>
                <a:gd name="connsiteY4" fmla="*/ 756705 h 1279027"/>
                <a:gd name="connsiteX5" fmla="*/ 1215162 w 1279027"/>
                <a:gd name="connsiteY5" fmla="*/ 891688 h 1279027"/>
                <a:gd name="connsiteX6" fmla="*/ 1145728 w 1279027"/>
                <a:gd name="connsiteY6" fmla="*/ 1011953 h 1279027"/>
                <a:gd name="connsiteX7" fmla="*/ 957028 w 1279027"/>
                <a:gd name="connsiteY7" fmla="*/ 955082 h 1279027"/>
                <a:gd name="connsiteX8" fmla="*/ 754047 w 1279027"/>
                <a:gd name="connsiteY8" fmla="*/ 1072273 h 1279027"/>
                <a:gd name="connsiteX9" fmla="*/ 708948 w 1279027"/>
                <a:gd name="connsiteY9" fmla="*/ 1264127 h 1279027"/>
                <a:gd name="connsiteX10" fmla="*/ 570079 w 1279027"/>
                <a:gd name="connsiteY10" fmla="*/ 1264127 h 1279027"/>
                <a:gd name="connsiteX11" fmla="*/ 524980 w 1279027"/>
                <a:gd name="connsiteY11" fmla="*/ 1072273 h 1279027"/>
                <a:gd name="connsiteX12" fmla="*/ 321999 w 1279027"/>
                <a:gd name="connsiteY12" fmla="*/ 955082 h 1279027"/>
                <a:gd name="connsiteX13" fmla="*/ 133299 w 1279027"/>
                <a:gd name="connsiteY13" fmla="*/ 1011953 h 1279027"/>
                <a:gd name="connsiteX14" fmla="*/ 63865 w 1279027"/>
                <a:gd name="connsiteY14" fmla="*/ 891688 h 1279027"/>
                <a:gd name="connsiteX15" fmla="*/ 207466 w 1279027"/>
                <a:gd name="connsiteY15" fmla="*/ 756705 h 1279027"/>
                <a:gd name="connsiteX16" fmla="*/ 207466 w 1279027"/>
                <a:gd name="connsiteY16" fmla="*/ 522322 h 1279027"/>
                <a:gd name="connsiteX17" fmla="*/ 63865 w 1279027"/>
                <a:gd name="connsiteY17" fmla="*/ 387339 h 1279027"/>
                <a:gd name="connsiteX18" fmla="*/ 133299 w 1279027"/>
                <a:gd name="connsiteY18" fmla="*/ 267074 h 1279027"/>
                <a:gd name="connsiteX19" fmla="*/ 321999 w 1279027"/>
                <a:gd name="connsiteY19" fmla="*/ 323945 h 1279027"/>
                <a:gd name="connsiteX20" fmla="*/ 524980 w 1279027"/>
                <a:gd name="connsiteY20" fmla="*/ 206754 h 1279027"/>
                <a:gd name="connsiteX21" fmla="*/ 570079 w 1279027"/>
                <a:gd name="connsiteY21" fmla="*/ 14900 h 1279027"/>
                <a:gd name="connsiteX22" fmla="*/ 708948 w 1279027"/>
                <a:gd name="connsiteY22" fmla="*/ 14900 h 1279027"/>
                <a:gd name="connsiteX23" fmla="*/ 754047 w 1279027"/>
                <a:gd name="connsiteY23" fmla="*/ 206754 h 1279027"/>
                <a:gd name="connsiteX24" fmla="*/ 957028 w 1279027"/>
                <a:gd name="connsiteY24" fmla="*/ 323945 h 127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79027" h="1279027">
                  <a:moveTo>
                    <a:pt x="823242" y="323534"/>
                  </a:moveTo>
                  <a:lnTo>
                    <a:pt x="960046" y="238804"/>
                  </a:lnTo>
                  <a:lnTo>
                    <a:pt x="1040222" y="318981"/>
                  </a:lnTo>
                  <a:lnTo>
                    <a:pt x="955493" y="455785"/>
                  </a:lnTo>
                  <a:cubicBezTo>
                    <a:pt x="988127" y="511910"/>
                    <a:pt x="1005224" y="575715"/>
                    <a:pt x="1005024" y="640637"/>
                  </a:cubicBezTo>
                  <a:lnTo>
                    <a:pt x="1146803" y="716748"/>
                  </a:lnTo>
                  <a:lnTo>
                    <a:pt x="1117458" y="826271"/>
                  </a:lnTo>
                  <a:lnTo>
                    <a:pt x="956617" y="821296"/>
                  </a:lnTo>
                  <a:cubicBezTo>
                    <a:pt x="924328" y="877621"/>
                    <a:pt x="877620" y="924328"/>
                    <a:pt x="821296" y="956616"/>
                  </a:cubicBezTo>
                  <a:lnTo>
                    <a:pt x="826271" y="1117457"/>
                  </a:lnTo>
                  <a:lnTo>
                    <a:pt x="716749" y="1146803"/>
                  </a:lnTo>
                  <a:lnTo>
                    <a:pt x="640637" y="1005024"/>
                  </a:lnTo>
                  <a:cubicBezTo>
                    <a:pt x="575714" y="1005223"/>
                    <a:pt x="511909" y="988127"/>
                    <a:pt x="455785" y="955493"/>
                  </a:cubicBezTo>
                  <a:lnTo>
                    <a:pt x="318981" y="1040223"/>
                  </a:lnTo>
                  <a:lnTo>
                    <a:pt x="238805" y="960046"/>
                  </a:lnTo>
                  <a:lnTo>
                    <a:pt x="323534" y="823242"/>
                  </a:lnTo>
                  <a:cubicBezTo>
                    <a:pt x="290900" y="767117"/>
                    <a:pt x="273803" y="703312"/>
                    <a:pt x="274003" y="638390"/>
                  </a:cubicBezTo>
                  <a:lnTo>
                    <a:pt x="132224" y="562279"/>
                  </a:lnTo>
                  <a:lnTo>
                    <a:pt x="161569" y="452756"/>
                  </a:lnTo>
                  <a:lnTo>
                    <a:pt x="322410" y="457731"/>
                  </a:lnTo>
                  <a:cubicBezTo>
                    <a:pt x="354699" y="401406"/>
                    <a:pt x="401407" y="354699"/>
                    <a:pt x="457731" y="322411"/>
                  </a:cubicBezTo>
                  <a:lnTo>
                    <a:pt x="452756" y="161570"/>
                  </a:lnTo>
                  <a:lnTo>
                    <a:pt x="562278" y="132224"/>
                  </a:lnTo>
                  <a:lnTo>
                    <a:pt x="638390" y="274003"/>
                  </a:lnTo>
                  <a:cubicBezTo>
                    <a:pt x="703313" y="273804"/>
                    <a:pt x="767118" y="290900"/>
                    <a:pt x="823242" y="323534"/>
                  </a:cubicBezTo>
                  <a:close/>
                </a:path>
              </a:pathLst>
            </a:custGeom>
            <a:solidFill>
              <a:srgbClr val="00B0F0"/>
            </a:solidFill>
            <a:scene3d>
              <a:camera prst="orthographicFront"/>
              <a:lightRig rig="threePt" dir="t"/>
            </a:scene3d>
            <a:sp3d>
              <a:bevel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vert" wrap="square" lIns="180000" tIns="180000" rIns="180000" bIns="180000" numCol="1" spcCol="1270" anchor="ctr" anchorCtr="0">
              <a:noAutofit/>
            </a:bodyPr>
            <a:lstStyle/>
            <a:p>
              <a:pPr lvl="0" algn="ctr" defTabSz="622300">
                <a:lnSpc>
                  <a:spcPct val="90000"/>
                </a:lnSpc>
                <a:spcBef>
                  <a:spcPct val="0"/>
                </a:spcBef>
                <a:spcAft>
                  <a:spcPct val="35000"/>
                </a:spcAft>
              </a:pPr>
              <a:r>
                <a:rPr lang="de-DE" sz="1400" b="1" kern="1200">
                  <a:latin typeface="Roboton"/>
                  <a:cs typeface="Roboton"/>
                </a:rPr>
                <a:t>Ethics</a:t>
              </a:r>
            </a:p>
          </p:txBody>
        </p:sp>
        <p:sp>
          <p:nvSpPr>
            <p:cNvPr id="18" name="Gebogener Pfeil 17"/>
            <p:cNvSpPr/>
            <p:nvPr/>
          </p:nvSpPr>
          <p:spPr>
            <a:xfrm rot="16200000">
              <a:off x="3930444" y="1159008"/>
              <a:ext cx="2411329" cy="2411329"/>
            </a:xfrm>
            <a:prstGeom prst="circularArrow">
              <a:avLst>
                <a:gd name="adj1" fmla="val 4687"/>
                <a:gd name="adj2" fmla="val 299029"/>
                <a:gd name="adj3" fmla="val 2488999"/>
                <a:gd name="adj4" fmla="val 15921091"/>
                <a:gd name="adj5" fmla="val 5469"/>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9" name="Form 18"/>
            <p:cNvSpPr/>
            <p:nvPr/>
          </p:nvSpPr>
          <p:spPr>
            <a:xfrm rot="16200000">
              <a:off x="3464598" y="3001757"/>
              <a:ext cx="1751982" cy="1751981"/>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0" name="Gebogener Pfeil 19"/>
            <p:cNvSpPr/>
            <p:nvPr/>
          </p:nvSpPr>
          <p:spPr>
            <a:xfrm rot="16200000">
              <a:off x="2528499" y="2165240"/>
              <a:ext cx="1888989" cy="1888988"/>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3" name="Textfeld 22"/>
            <p:cNvSpPr txBox="1">
              <a:spLocks noChangeAspect="1"/>
            </p:cNvSpPr>
            <p:nvPr/>
          </p:nvSpPr>
          <p:spPr>
            <a:xfrm>
              <a:off x="5298647" y="3460021"/>
              <a:ext cx="2375996" cy="918088"/>
            </a:xfrm>
            <a:prstGeom prst="rect">
              <a:avLst/>
            </a:prstGeom>
            <a:noFill/>
            <a:ln>
              <a:solidFill>
                <a:srgbClr val="00B0F0"/>
              </a:solidFill>
            </a:ln>
          </p:spPr>
          <p:txBody>
            <a:bodyPr wrap="square" rtlCol="0">
              <a:spAutoFit/>
            </a:bodyPr>
            <a:lstStyle/>
            <a:p>
              <a:r>
                <a:rPr lang="de-DE" sz="1600">
                  <a:latin typeface="Roboton"/>
                  <a:cs typeface="Roboton"/>
                </a:rPr>
                <a:t>2. </a:t>
              </a:r>
              <a:r>
                <a:rPr lang="de-DE" sz="1600" err="1">
                  <a:latin typeface="Roboton"/>
                  <a:cs typeface="Roboton"/>
                </a:rPr>
                <a:t>Adjust</a:t>
              </a:r>
              <a:r>
                <a:rPr lang="de-DE" sz="1600">
                  <a:latin typeface="Roboton"/>
                  <a:cs typeface="Roboton"/>
                </a:rPr>
                <a:t> personal </a:t>
              </a:r>
              <a:r>
                <a:rPr lang="de-DE" sz="1600" err="1">
                  <a:latin typeface="Roboton"/>
                  <a:cs typeface="Roboton"/>
                </a:rPr>
                <a:t>values</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established</a:t>
              </a:r>
              <a:r>
                <a:rPr lang="de-DE" sz="1600">
                  <a:latin typeface="Roboton"/>
                  <a:cs typeface="Roboton"/>
                </a:rPr>
                <a:t> </a:t>
              </a:r>
              <a:r>
                <a:rPr lang="de-DE" sz="1600" err="1">
                  <a:latin typeface="Roboton"/>
                  <a:cs typeface="Roboton"/>
                </a:rPr>
                <a:t>norms</a:t>
              </a:r>
              <a:endParaRPr lang="de-DE" sz="1600">
                <a:latin typeface="Roboton"/>
                <a:cs typeface="Roboton"/>
              </a:endParaRPr>
            </a:p>
          </p:txBody>
        </p:sp>
        <p:sp>
          <p:nvSpPr>
            <p:cNvPr id="24" name="Textfeld 23"/>
            <p:cNvSpPr txBox="1">
              <a:spLocks noChangeAspect="1"/>
            </p:cNvSpPr>
            <p:nvPr/>
          </p:nvSpPr>
          <p:spPr>
            <a:xfrm>
              <a:off x="6140747" y="2035702"/>
              <a:ext cx="2375996" cy="1200329"/>
            </a:xfrm>
            <a:prstGeom prst="rect">
              <a:avLst/>
            </a:prstGeom>
            <a:noFill/>
            <a:ln>
              <a:solidFill>
                <a:srgbClr val="00B0F0"/>
              </a:solidFill>
            </a:ln>
          </p:spPr>
          <p:txBody>
            <a:bodyPr wrap="square" rtlCol="0">
              <a:spAutoFit/>
            </a:bodyPr>
            <a:lstStyle/>
            <a:p>
              <a:r>
                <a:rPr lang="de-DE" sz="1600">
                  <a:latin typeface="Roboton"/>
                  <a:cs typeface="Roboton"/>
                </a:rPr>
                <a:t>3. </a:t>
              </a:r>
              <a:r>
                <a:rPr lang="de-DE" sz="1600" err="1">
                  <a:latin typeface="Roboton"/>
                  <a:cs typeface="Roboton"/>
                </a:rPr>
                <a:t>Ensure</a:t>
              </a:r>
              <a:r>
                <a:rPr lang="de-DE" sz="1600">
                  <a:latin typeface="Roboton"/>
                  <a:cs typeface="Roboton"/>
                </a:rPr>
                <a:t> </a:t>
              </a:r>
              <a:r>
                <a:rPr lang="de-DE" sz="1600" err="1">
                  <a:latin typeface="Roboton"/>
                  <a:cs typeface="Roboton"/>
                </a:rPr>
                <a:t>adherence</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applicable</a:t>
              </a:r>
              <a:r>
                <a:rPr lang="de-DE" sz="1600">
                  <a:latin typeface="Roboton"/>
                  <a:cs typeface="Roboton"/>
                </a:rPr>
                <a:t> </a:t>
              </a:r>
              <a:r>
                <a:rPr lang="de-DE" sz="1600" err="1">
                  <a:latin typeface="Roboton"/>
                  <a:cs typeface="Roboton"/>
                </a:rPr>
                <a:t>norms</a:t>
              </a:r>
              <a:r>
                <a:rPr lang="de-DE" sz="1600">
                  <a:latin typeface="Roboton"/>
                  <a:cs typeface="Roboton"/>
                </a:rPr>
                <a:t> </a:t>
              </a:r>
              <a:r>
                <a:rPr lang="de-DE" sz="1600" err="1">
                  <a:latin typeface="Roboton"/>
                  <a:cs typeface="Roboton"/>
                </a:rPr>
                <a:t>through</a:t>
              </a:r>
              <a:r>
                <a:rPr lang="de-DE" sz="1600">
                  <a:latin typeface="Roboton"/>
                  <a:cs typeface="Roboton"/>
                </a:rPr>
                <a:t> </a:t>
              </a:r>
              <a:r>
                <a:rPr lang="de-DE" sz="1600" err="1">
                  <a:latin typeface="Roboton"/>
                  <a:cs typeface="Roboton"/>
                </a:rPr>
                <a:t>justification</a:t>
              </a:r>
              <a:r>
                <a:rPr lang="de-DE" sz="1600">
                  <a:latin typeface="Roboton"/>
                  <a:cs typeface="Roboton"/>
                </a:rPr>
                <a:t> </a:t>
              </a:r>
              <a:r>
                <a:rPr lang="de-DE" sz="1600" err="1">
                  <a:latin typeface="Roboton"/>
                  <a:cs typeface="Roboton"/>
                </a:rPr>
                <a:t>and</a:t>
              </a:r>
              <a:r>
                <a:rPr lang="de-DE" sz="1600">
                  <a:latin typeface="Roboton"/>
                  <a:cs typeface="Roboton"/>
                </a:rPr>
                <a:t> </a:t>
              </a:r>
              <a:r>
                <a:rPr lang="de-DE" sz="1600" err="1">
                  <a:latin typeface="Roboton"/>
                  <a:cs typeface="Roboton"/>
                </a:rPr>
                <a:t>feedback</a:t>
              </a:r>
              <a:endParaRPr lang="de-DE" sz="1600">
                <a:latin typeface="Roboton"/>
                <a:cs typeface="Roboton"/>
              </a:endParaRPr>
            </a:p>
          </p:txBody>
        </p:sp>
        <p:sp>
          <p:nvSpPr>
            <p:cNvPr id="25" name="Textfeld 24"/>
            <p:cNvSpPr txBox="1">
              <a:spLocks noChangeAspect="1"/>
            </p:cNvSpPr>
            <p:nvPr/>
          </p:nvSpPr>
          <p:spPr>
            <a:xfrm>
              <a:off x="283770" y="2550326"/>
              <a:ext cx="2375996" cy="1200329"/>
            </a:xfrm>
            <a:prstGeom prst="rect">
              <a:avLst/>
            </a:prstGeom>
            <a:noFill/>
            <a:ln>
              <a:solidFill>
                <a:srgbClr val="00B0F0"/>
              </a:solidFill>
            </a:ln>
          </p:spPr>
          <p:txBody>
            <a:bodyPr wrap="square" rtlCol="0">
              <a:spAutoFit/>
            </a:bodyPr>
            <a:lstStyle/>
            <a:p>
              <a:pPr algn="r"/>
              <a:r>
                <a:rPr lang="de-DE" sz="1600">
                  <a:latin typeface="Roboton"/>
                  <a:cs typeface="Roboton"/>
                </a:rPr>
                <a:t>1. </a:t>
              </a:r>
              <a:r>
                <a:rPr lang="de-DE" sz="1600" err="1">
                  <a:latin typeface="Roboton"/>
                  <a:cs typeface="Roboton"/>
                </a:rPr>
                <a:t>Establish</a:t>
              </a:r>
              <a:r>
                <a:rPr lang="de-DE" sz="1600">
                  <a:latin typeface="Roboton"/>
                  <a:cs typeface="Roboton"/>
                </a:rPr>
                <a:t> </a:t>
              </a:r>
              <a:r>
                <a:rPr lang="de-DE" sz="1600" err="1">
                  <a:latin typeface="Roboton"/>
                  <a:cs typeface="Roboton"/>
                </a:rPr>
                <a:t>generally</a:t>
              </a:r>
              <a:r>
                <a:rPr lang="de-DE" sz="1600">
                  <a:latin typeface="Roboton"/>
                  <a:cs typeface="Roboton"/>
                </a:rPr>
                <a:t> </a:t>
              </a:r>
              <a:r>
                <a:rPr lang="de-DE" sz="1600" err="1">
                  <a:latin typeface="Roboton"/>
                  <a:cs typeface="Roboton"/>
                </a:rPr>
                <a:t>accepted</a:t>
              </a:r>
              <a:r>
                <a:rPr lang="de-DE" sz="1600">
                  <a:latin typeface="Roboton"/>
                  <a:cs typeface="Roboton"/>
                </a:rPr>
                <a:t> </a:t>
              </a:r>
              <a:r>
                <a:rPr lang="de-DE" sz="1600" err="1">
                  <a:latin typeface="Roboton"/>
                  <a:cs typeface="Roboton"/>
                </a:rPr>
                <a:t>norms</a:t>
              </a:r>
              <a:r>
                <a:rPr lang="de-DE" sz="1600">
                  <a:latin typeface="Roboton"/>
                  <a:cs typeface="Roboton"/>
                </a:rPr>
                <a:t> </a:t>
              </a:r>
              <a:r>
                <a:rPr lang="de-DE" sz="1600" err="1">
                  <a:latin typeface="Roboton"/>
                  <a:cs typeface="Roboton"/>
                </a:rPr>
                <a:t>through</a:t>
              </a:r>
              <a:r>
                <a:rPr lang="de-DE" sz="1600">
                  <a:latin typeface="Roboton"/>
                  <a:cs typeface="Roboton"/>
                </a:rPr>
                <a:t> </a:t>
              </a:r>
              <a:r>
                <a:rPr lang="de-DE" sz="1600" err="1">
                  <a:latin typeface="Roboton"/>
                  <a:cs typeface="Roboton"/>
                </a:rPr>
                <a:t>moral</a:t>
              </a:r>
              <a:r>
                <a:rPr lang="de-DE" sz="1600">
                  <a:latin typeface="Roboton"/>
                  <a:cs typeface="Roboton"/>
                </a:rPr>
                <a:t> </a:t>
              </a:r>
              <a:r>
                <a:rPr lang="de-DE" sz="1600" err="1">
                  <a:latin typeface="Roboton"/>
                  <a:cs typeface="Roboton"/>
                </a:rPr>
                <a:t>reflection</a:t>
              </a:r>
              <a:r>
                <a:rPr lang="de-DE" sz="1600">
                  <a:latin typeface="Roboton"/>
                  <a:cs typeface="Roboton"/>
                </a:rPr>
                <a:t> </a:t>
              </a:r>
            </a:p>
          </p:txBody>
        </p:sp>
      </p:grpSp>
    </p:spTree>
    <p:extLst>
      <p:ext uri="{BB962C8B-B14F-4D97-AF65-F5344CB8AC3E}">
        <p14:creationId xmlns:p14="http://schemas.microsoft.com/office/powerpoint/2010/main" val="392325867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solidFill>
            <a:srgbClr val="00B0F0"/>
          </a:solidFill>
          <a:ln>
            <a:solidFill>
              <a:srgbClr val="00B0F0"/>
            </a:solidFill>
          </a:ln>
        </p:spPr>
        <p:txBody>
          <a:bodyPr/>
          <a:lstStyle/>
          <a:p>
            <a:r>
              <a:rPr lang="de-DE" err="1">
                <a:solidFill>
                  <a:schemeClr val="bg1"/>
                </a:solidFill>
              </a:rPr>
              <a:t>Objectives</a:t>
            </a:r>
            <a:endParaRPr lang="de-DE">
              <a:solidFill>
                <a:schemeClr val="bg1"/>
              </a:solidFill>
            </a:endParaRPr>
          </a:p>
        </p:txBody>
      </p:sp>
      <p:sp>
        <p:nvSpPr>
          <p:cNvPr id="4" name="Content Placeholder 2">
            <a:extLst>
              <a:ext uri="{FF2B5EF4-FFF2-40B4-BE49-F238E27FC236}">
                <a16:creationId xmlns:a16="http://schemas.microsoft.com/office/drawing/2014/main" id="{3A75E001-70EC-6A43-AE39-003298ACADED}"/>
              </a:ext>
            </a:extLst>
          </p:cNvPr>
          <p:cNvSpPr>
            <a:spLocks noGrp="1" noChangeArrowheads="1"/>
          </p:cNvSpPr>
          <p:nvPr>
            <p:ph sz="half" idx="2"/>
          </p:nvPr>
        </p:nvSpPr>
        <p:spPr>
          <a:ln>
            <a:solidFill>
              <a:srgbClr val="00B0F0"/>
            </a:solidFill>
          </a:ln>
        </p:spPr>
        <p:txBody>
          <a:bodyPr>
            <a:normAutofit fontScale="85000" lnSpcReduction="10000"/>
          </a:bodyPr>
          <a:lstStyle/>
          <a:p>
            <a:pPr marL="0" indent="0">
              <a:spcBef>
                <a:spcPct val="0"/>
              </a:spcBef>
              <a:buFont typeface="Arial" panose="020B0604020202020204" pitchFamily="34" charset="0"/>
              <a:buNone/>
              <a:defRPr/>
            </a:pPr>
            <a:r>
              <a:rPr lang="en-US" altLang="en-US" sz="2400">
                <a:solidFill>
                  <a:srgbClr val="000000"/>
                </a:solidFill>
                <a:ea typeface="+mj-ea"/>
                <a:cs typeface="+mj-cs"/>
              </a:rPr>
              <a:t>Accountability is to:</a:t>
            </a:r>
          </a:p>
          <a:p>
            <a:pPr marL="0" indent="0">
              <a:spcBef>
                <a:spcPct val="0"/>
              </a:spcBef>
              <a:buFont typeface="Arial" panose="020B0604020202020204" pitchFamily="34" charset="0"/>
              <a:buNone/>
              <a:defRPr/>
            </a:pPr>
            <a:endParaRPr lang="en-US" altLang="en-US" sz="2400">
              <a:solidFill>
                <a:srgbClr val="000000"/>
              </a:solidFill>
              <a:ea typeface="+mj-ea"/>
              <a:cs typeface="+mj-cs"/>
            </a:endParaRPr>
          </a:p>
          <a:p>
            <a:pPr marL="457200" indent="-457200">
              <a:spcBef>
                <a:spcPct val="0"/>
              </a:spcBef>
              <a:buFont typeface="+mj-lt"/>
              <a:buAutoNum type="arabicPeriod"/>
              <a:defRPr/>
            </a:pPr>
            <a:r>
              <a:rPr lang="en-US" altLang="en-US" sz="2400">
                <a:solidFill>
                  <a:srgbClr val="000000"/>
                </a:solidFill>
                <a:ea typeface="+mj-ea"/>
                <a:cs typeface="+mj-cs"/>
              </a:rPr>
              <a:t>Demonstrate that work has been conducted in accordance with agreed rules and standards; and</a:t>
            </a:r>
          </a:p>
          <a:p>
            <a:pPr marL="457200" indent="-457200">
              <a:spcBef>
                <a:spcPct val="0"/>
              </a:spcBef>
              <a:buFont typeface="+mj-lt"/>
              <a:buAutoNum type="arabicPeriod"/>
              <a:defRPr/>
            </a:pPr>
            <a:r>
              <a:rPr lang="en-US" altLang="en-US" sz="2400">
                <a:solidFill>
                  <a:srgbClr val="000000"/>
                </a:solidFill>
                <a:ea typeface="+mj-ea"/>
                <a:cs typeface="+mj-cs"/>
              </a:rPr>
              <a:t>Report fairly and accurately on performance results vis-à-vis mandated roles and/or plans (UNDP 2008: 4)</a:t>
            </a:r>
          </a:p>
        </p:txBody>
      </p:sp>
      <p:sp>
        <p:nvSpPr>
          <p:cNvPr id="7" name="Textplatzhalter 6"/>
          <p:cNvSpPr>
            <a:spLocks noGrp="1"/>
          </p:cNvSpPr>
          <p:nvPr>
            <p:ph type="body" sz="quarter" idx="3"/>
          </p:nvPr>
        </p:nvSpPr>
        <p:spPr>
          <a:solidFill>
            <a:srgbClr val="00B0F0"/>
          </a:solidFill>
          <a:ln>
            <a:solidFill>
              <a:srgbClr val="00B0F0"/>
            </a:solidFill>
          </a:ln>
        </p:spPr>
        <p:txBody>
          <a:bodyPr/>
          <a:lstStyle/>
          <a:p>
            <a:r>
              <a:rPr lang="de-DE" err="1">
                <a:solidFill>
                  <a:srgbClr val="FFFFFF"/>
                </a:solidFill>
              </a:rPr>
              <a:t>Dimensions</a:t>
            </a:r>
            <a:endParaRPr lang="de-DE">
              <a:solidFill>
                <a:srgbClr val="FFFFFF"/>
              </a:solidFill>
            </a:endParaRPr>
          </a:p>
        </p:txBody>
      </p:sp>
      <p:sp>
        <p:nvSpPr>
          <p:cNvPr id="25" name="Rechteck 24"/>
          <p:cNvSpPr/>
          <p:nvPr/>
        </p:nvSpPr>
        <p:spPr>
          <a:xfrm>
            <a:off x="4629151" y="1878806"/>
            <a:ext cx="3887391" cy="2763441"/>
          </a:xfrm>
          <a:prstGeom prst="rect">
            <a:avLst/>
          </a:prstGeom>
          <a:ln>
            <a:solidFill>
              <a:srgbClr val="00B0F0"/>
            </a:solidFill>
          </a:ln>
        </p:spPr>
      </p:sp>
      <p:sp>
        <p:nvSpPr>
          <p:cNvPr id="26" name="Oval 25"/>
          <p:cNvSpPr/>
          <p:nvPr/>
        </p:nvSpPr>
        <p:spPr>
          <a:xfrm>
            <a:off x="6146723" y="2514950"/>
            <a:ext cx="852245" cy="852245"/>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7" name="Freihandform 26"/>
          <p:cNvSpPr/>
          <p:nvPr/>
        </p:nvSpPr>
        <p:spPr>
          <a:xfrm>
            <a:off x="6040193" y="1878806"/>
            <a:ext cx="1065306" cy="580322"/>
          </a:xfrm>
          <a:custGeom>
            <a:avLst/>
            <a:gdLst>
              <a:gd name="connsiteX0" fmla="*/ 0 w 1065306"/>
              <a:gd name="connsiteY0" fmla="*/ 0 h 580322"/>
              <a:gd name="connsiteX1" fmla="*/ 1065306 w 1065306"/>
              <a:gd name="connsiteY1" fmla="*/ 0 h 580322"/>
              <a:gd name="connsiteX2" fmla="*/ 1065306 w 1065306"/>
              <a:gd name="connsiteY2" fmla="*/ 580322 h 580322"/>
              <a:gd name="connsiteX3" fmla="*/ 0 w 1065306"/>
              <a:gd name="connsiteY3" fmla="*/ 580322 h 580322"/>
              <a:gd name="connsiteX4" fmla="*/ 0 w 1065306"/>
              <a:gd name="connsiteY4" fmla="*/ 0 h 58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06" h="580322">
                <a:moveTo>
                  <a:pt x="0" y="0"/>
                </a:moveTo>
                <a:lnTo>
                  <a:pt x="1065306" y="0"/>
                </a:lnTo>
                <a:lnTo>
                  <a:pt x="1065306" y="580322"/>
                </a:lnTo>
                <a:lnTo>
                  <a:pt x="0" y="580322"/>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de-DE" sz="1300" kern="1200">
                <a:latin typeface="Roboton"/>
                <a:cs typeface="Roboton"/>
              </a:rPr>
              <a:t>Reporting</a:t>
            </a:r>
          </a:p>
        </p:txBody>
      </p:sp>
      <p:sp>
        <p:nvSpPr>
          <p:cNvPr id="28" name="Oval 27"/>
          <p:cNvSpPr/>
          <p:nvPr/>
        </p:nvSpPr>
        <p:spPr>
          <a:xfrm>
            <a:off x="6423348" y="2674677"/>
            <a:ext cx="852245" cy="852245"/>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Freihandform 28"/>
          <p:cNvSpPr/>
          <p:nvPr/>
        </p:nvSpPr>
        <p:spPr>
          <a:xfrm>
            <a:off x="7338801" y="2431494"/>
            <a:ext cx="1009555" cy="635591"/>
          </a:xfrm>
          <a:custGeom>
            <a:avLst/>
            <a:gdLst>
              <a:gd name="connsiteX0" fmla="*/ 0 w 1009555"/>
              <a:gd name="connsiteY0" fmla="*/ 0 h 635591"/>
              <a:gd name="connsiteX1" fmla="*/ 1009555 w 1009555"/>
              <a:gd name="connsiteY1" fmla="*/ 0 h 635591"/>
              <a:gd name="connsiteX2" fmla="*/ 1009555 w 1009555"/>
              <a:gd name="connsiteY2" fmla="*/ 635591 h 635591"/>
              <a:gd name="connsiteX3" fmla="*/ 0 w 1009555"/>
              <a:gd name="connsiteY3" fmla="*/ 635591 h 635591"/>
              <a:gd name="connsiteX4" fmla="*/ 0 w 1009555"/>
              <a:gd name="connsiteY4" fmla="*/ 0 h 635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555" h="635591">
                <a:moveTo>
                  <a:pt x="0" y="0"/>
                </a:moveTo>
                <a:lnTo>
                  <a:pt x="1009555" y="0"/>
                </a:lnTo>
                <a:lnTo>
                  <a:pt x="1009555" y="635591"/>
                </a:lnTo>
                <a:lnTo>
                  <a:pt x="0" y="635591"/>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de-DE" sz="1300" kern="1200" err="1">
                <a:latin typeface="Roboton"/>
                <a:cs typeface="Roboton"/>
              </a:rPr>
              <a:t>Control</a:t>
            </a:r>
            <a:endParaRPr lang="de-DE" sz="1300" kern="1200">
              <a:latin typeface="Roboton"/>
              <a:cs typeface="Roboton"/>
            </a:endParaRPr>
          </a:p>
        </p:txBody>
      </p:sp>
      <p:sp>
        <p:nvSpPr>
          <p:cNvPr id="30" name="Oval 29"/>
          <p:cNvSpPr/>
          <p:nvPr/>
        </p:nvSpPr>
        <p:spPr>
          <a:xfrm>
            <a:off x="6423348" y="2994130"/>
            <a:ext cx="852245" cy="852245"/>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1" name="Freihandform 30"/>
          <p:cNvSpPr/>
          <p:nvPr/>
        </p:nvSpPr>
        <p:spPr>
          <a:xfrm>
            <a:off x="7338801" y="3379354"/>
            <a:ext cx="1009555" cy="710204"/>
          </a:xfrm>
          <a:custGeom>
            <a:avLst/>
            <a:gdLst>
              <a:gd name="connsiteX0" fmla="*/ 0 w 1009555"/>
              <a:gd name="connsiteY0" fmla="*/ 0 h 710204"/>
              <a:gd name="connsiteX1" fmla="*/ 1009555 w 1009555"/>
              <a:gd name="connsiteY1" fmla="*/ 0 h 710204"/>
              <a:gd name="connsiteX2" fmla="*/ 1009555 w 1009555"/>
              <a:gd name="connsiteY2" fmla="*/ 710204 h 710204"/>
              <a:gd name="connsiteX3" fmla="*/ 0 w 1009555"/>
              <a:gd name="connsiteY3" fmla="*/ 710204 h 710204"/>
              <a:gd name="connsiteX4" fmla="*/ 0 w 1009555"/>
              <a:gd name="connsiteY4" fmla="*/ 0 h 7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555" h="710204">
                <a:moveTo>
                  <a:pt x="0" y="0"/>
                </a:moveTo>
                <a:lnTo>
                  <a:pt x="1009555" y="0"/>
                </a:lnTo>
                <a:lnTo>
                  <a:pt x="1009555" y="710204"/>
                </a:lnTo>
                <a:lnTo>
                  <a:pt x="0" y="71020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de-DE" sz="1300" kern="1200" err="1">
                <a:latin typeface="Roboton"/>
                <a:cs typeface="Roboton"/>
              </a:rPr>
              <a:t>Answerability</a:t>
            </a:r>
            <a:endParaRPr lang="de-DE" sz="1300" kern="1200">
              <a:latin typeface="Roboton"/>
              <a:cs typeface="Roboton"/>
            </a:endParaRPr>
          </a:p>
        </p:txBody>
      </p:sp>
      <p:sp>
        <p:nvSpPr>
          <p:cNvPr id="51200" name="Oval 51199"/>
          <p:cNvSpPr/>
          <p:nvPr/>
        </p:nvSpPr>
        <p:spPr>
          <a:xfrm>
            <a:off x="6146723" y="3154134"/>
            <a:ext cx="852245" cy="852245"/>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51201" name="Freihandform 51200"/>
          <p:cNvSpPr/>
          <p:nvPr/>
        </p:nvSpPr>
        <p:spPr>
          <a:xfrm>
            <a:off x="6040193" y="4061924"/>
            <a:ext cx="1065306" cy="580322"/>
          </a:xfrm>
          <a:custGeom>
            <a:avLst/>
            <a:gdLst>
              <a:gd name="connsiteX0" fmla="*/ 0 w 1065306"/>
              <a:gd name="connsiteY0" fmla="*/ 0 h 580322"/>
              <a:gd name="connsiteX1" fmla="*/ 1065306 w 1065306"/>
              <a:gd name="connsiteY1" fmla="*/ 0 h 580322"/>
              <a:gd name="connsiteX2" fmla="*/ 1065306 w 1065306"/>
              <a:gd name="connsiteY2" fmla="*/ 580322 h 580322"/>
              <a:gd name="connsiteX3" fmla="*/ 0 w 1065306"/>
              <a:gd name="connsiteY3" fmla="*/ 580322 h 580322"/>
              <a:gd name="connsiteX4" fmla="*/ 0 w 1065306"/>
              <a:gd name="connsiteY4" fmla="*/ 0 h 58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06" h="580322">
                <a:moveTo>
                  <a:pt x="0" y="0"/>
                </a:moveTo>
                <a:lnTo>
                  <a:pt x="1065306" y="0"/>
                </a:lnTo>
                <a:lnTo>
                  <a:pt x="1065306" y="580322"/>
                </a:lnTo>
                <a:lnTo>
                  <a:pt x="0" y="580322"/>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de-DE" sz="1300" kern="1200" err="1">
                <a:latin typeface="Roboton"/>
                <a:cs typeface="Roboton"/>
              </a:rPr>
              <a:t>Responsibility</a:t>
            </a:r>
            <a:endParaRPr lang="de-DE" sz="1300" kern="1200">
              <a:latin typeface="Roboton"/>
              <a:cs typeface="Roboton"/>
            </a:endParaRPr>
          </a:p>
        </p:txBody>
      </p:sp>
      <p:sp>
        <p:nvSpPr>
          <p:cNvPr id="51202" name="Oval 51201"/>
          <p:cNvSpPr/>
          <p:nvPr/>
        </p:nvSpPr>
        <p:spPr>
          <a:xfrm>
            <a:off x="5870099" y="2994130"/>
            <a:ext cx="852245" cy="852245"/>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1204" name="Freihandform 51203"/>
          <p:cNvSpPr/>
          <p:nvPr/>
        </p:nvSpPr>
        <p:spPr>
          <a:xfrm>
            <a:off x="4797335" y="3379354"/>
            <a:ext cx="1009555" cy="710204"/>
          </a:xfrm>
          <a:custGeom>
            <a:avLst/>
            <a:gdLst>
              <a:gd name="connsiteX0" fmla="*/ 0 w 1009555"/>
              <a:gd name="connsiteY0" fmla="*/ 0 h 710204"/>
              <a:gd name="connsiteX1" fmla="*/ 1009555 w 1009555"/>
              <a:gd name="connsiteY1" fmla="*/ 0 h 710204"/>
              <a:gd name="connsiteX2" fmla="*/ 1009555 w 1009555"/>
              <a:gd name="connsiteY2" fmla="*/ 710204 h 710204"/>
              <a:gd name="connsiteX3" fmla="*/ 0 w 1009555"/>
              <a:gd name="connsiteY3" fmla="*/ 710204 h 710204"/>
              <a:gd name="connsiteX4" fmla="*/ 0 w 1009555"/>
              <a:gd name="connsiteY4" fmla="*/ 0 h 7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555" h="710204">
                <a:moveTo>
                  <a:pt x="0" y="0"/>
                </a:moveTo>
                <a:lnTo>
                  <a:pt x="1009555" y="0"/>
                </a:lnTo>
                <a:lnTo>
                  <a:pt x="1009555" y="710204"/>
                </a:lnTo>
                <a:lnTo>
                  <a:pt x="0" y="71020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de-DE" sz="1300" kern="1200">
                <a:latin typeface="Roboton"/>
                <a:cs typeface="Roboton"/>
              </a:rPr>
              <a:t>Compliance</a:t>
            </a:r>
          </a:p>
        </p:txBody>
      </p:sp>
      <p:sp>
        <p:nvSpPr>
          <p:cNvPr id="51205" name="Oval 51204"/>
          <p:cNvSpPr/>
          <p:nvPr/>
        </p:nvSpPr>
        <p:spPr>
          <a:xfrm>
            <a:off x="5870099" y="2674677"/>
            <a:ext cx="852245" cy="852245"/>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1206" name="Freihandform 51205"/>
          <p:cNvSpPr/>
          <p:nvPr/>
        </p:nvSpPr>
        <p:spPr>
          <a:xfrm>
            <a:off x="4797335" y="2431494"/>
            <a:ext cx="1009555" cy="710204"/>
          </a:xfrm>
          <a:custGeom>
            <a:avLst/>
            <a:gdLst>
              <a:gd name="connsiteX0" fmla="*/ 0 w 1009555"/>
              <a:gd name="connsiteY0" fmla="*/ 0 h 710204"/>
              <a:gd name="connsiteX1" fmla="*/ 1009555 w 1009555"/>
              <a:gd name="connsiteY1" fmla="*/ 0 h 710204"/>
              <a:gd name="connsiteX2" fmla="*/ 1009555 w 1009555"/>
              <a:gd name="connsiteY2" fmla="*/ 710204 h 710204"/>
              <a:gd name="connsiteX3" fmla="*/ 0 w 1009555"/>
              <a:gd name="connsiteY3" fmla="*/ 710204 h 710204"/>
              <a:gd name="connsiteX4" fmla="*/ 0 w 1009555"/>
              <a:gd name="connsiteY4" fmla="*/ 0 h 7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555" h="710204">
                <a:moveTo>
                  <a:pt x="0" y="0"/>
                </a:moveTo>
                <a:lnTo>
                  <a:pt x="1009555" y="0"/>
                </a:lnTo>
                <a:lnTo>
                  <a:pt x="1009555" y="710204"/>
                </a:lnTo>
                <a:lnTo>
                  <a:pt x="0" y="71020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de-DE" sz="1300" kern="1200" err="1">
                <a:latin typeface="Roboton"/>
                <a:cs typeface="Roboton"/>
              </a:rPr>
              <a:t>Liability</a:t>
            </a:r>
            <a:endParaRPr lang="de-DE" sz="1300" kern="1200">
              <a:latin typeface="Roboton"/>
              <a:cs typeface="Roboton"/>
            </a:endParaRPr>
          </a:p>
        </p:txBody>
      </p:sp>
      <p:sp>
        <p:nvSpPr>
          <p:cNvPr id="51203" name="Title 1">
            <a:extLst>
              <a:ext uri="{FF2B5EF4-FFF2-40B4-BE49-F238E27FC236}">
                <a16:creationId xmlns:a16="http://schemas.microsoft.com/office/drawing/2014/main" id="{32591475-2AAD-41A7-AD4A-31C67E8AEB10}"/>
              </a:ext>
            </a:extLst>
          </p:cNvPr>
          <p:cNvSpPr>
            <a:spLocks noGrp="1" noChangeArrowheads="1"/>
          </p:cNvSpPr>
          <p:nvPr>
            <p:ph type="title"/>
          </p:nvPr>
        </p:nvSpPr>
        <p:spPr/>
        <p:txBody>
          <a:bodyPr>
            <a:normAutofit/>
          </a:bodyPr>
          <a:lstStyle/>
          <a:p>
            <a:r>
              <a:rPr lang="en-US" altLang="en-US" sz="4000" b="1">
                <a:solidFill>
                  <a:srgbClr val="000000"/>
                </a:solidFill>
              </a:rPr>
              <a:t>Accountability</a:t>
            </a:r>
          </a:p>
        </p:txBody>
      </p:sp>
      <p:sp>
        <p:nvSpPr>
          <p:cNvPr id="3" name="Fußzeilenplatzhalter 2"/>
          <p:cNvSpPr>
            <a:spLocks noGrp="1"/>
          </p:cNvSpPr>
          <p:nvPr>
            <p:ph type="ftr" sz="quarter" idx="13"/>
          </p:nvPr>
        </p:nvSpPr>
        <p:spPr/>
        <p:txBody>
          <a:bodyPr/>
          <a:lstStyle/>
          <a:p>
            <a:r>
              <a:rPr lang="en-US" b="1"/>
              <a:t>Module 2 – Essentials of ethics and public integrity</a:t>
            </a:r>
            <a:endParaRPr lang="en-US"/>
          </a:p>
        </p:txBody>
      </p:sp>
      <p:sp>
        <p:nvSpPr>
          <p:cNvPr id="5" name="Foliennummernplatzhalter 4"/>
          <p:cNvSpPr>
            <a:spLocks noGrp="1"/>
          </p:cNvSpPr>
          <p:nvPr>
            <p:ph type="sldNum" sz="quarter" idx="12"/>
          </p:nvPr>
        </p:nvSpPr>
        <p:spPr/>
        <p:txBody>
          <a:bodyPr/>
          <a:lstStyle/>
          <a:p>
            <a:fld id="{961E0DA8-AC27-403E-90E8-404BCA9BAC80}" type="slidenum">
              <a:rPr lang="en-US" smtClean="0"/>
              <a:pPr/>
              <a:t>18</a:t>
            </a:fld>
            <a:endParaRPr lang="en-US"/>
          </a:p>
        </p:txBody>
      </p:sp>
    </p:spTree>
    <p:extLst>
      <p:ext uri="{BB962C8B-B14F-4D97-AF65-F5344CB8AC3E}">
        <p14:creationId xmlns:p14="http://schemas.microsoft.com/office/powerpoint/2010/main" val="23378845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1200"/>
                                        </p:tgtEl>
                                        <p:attrNameLst>
                                          <p:attrName>style.visibility</p:attrName>
                                        </p:attrNameLst>
                                      </p:cBhvr>
                                      <p:to>
                                        <p:strVal val="visible"/>
                                      </p:to>
                                    </p:set>
                                    <p:animEffect transition="in" filter="barn(inVertical)">
                                      <p:cBhvr>
                                        <p:cTn id="37" dur="500"/>
                                        <p:tgtEl>
                                          <p:spTgt spid="5120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1201"/>
                                        </p:tgtEl>
                                        <p:attrNameLst>
                                          <p:attrName>style.visibility</p:attrName>
                                        </p:attrNameLst>
                                      </p:cBhvr>
                                      <p:to>
                                        <p:strVal val="visible"/>
                                      </p:to>
                                    </p:set>
                                    <p:animEffect transition="in" filter="barn(inVertical)">
                                      <p:cBhvr>
                                        <p:cTn id="40" dur="500"/>
                                        <p:tgtEl>
                                          <p:spTgt spid="5120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1204"/>
                                        </p:tgtEl>
                                        <p:attrNameLst>
                                          <p:attrName>style.visibility</p:attrName>
                                        </p:attrNameLst>
                                      </p:cBhvr>
                                      <p:to>
                                        <p:strVal val="visible"/>
                                      </p:to>
                                    </p:set>
                                    <p:animEffect transition="in" filter="barn(inVertical)">
                                      <p:cBhvr>
                                        <p:cTn id="45" dur="500"/>
                                        <p:tgtEl>
                                          <p:spTgt spid="51204"/>
                                        </p:tgtEl>
                                      </p:cBhvr>
                                    </p:animEffect>
                                  </p:childTnLst>
                                </p:cTn>
                              </p:par>
                              <p:par>
                                <p:cTn id="46" presetID="16" presetClass="entr" presetSubtype="21" fill="hold" nodeType="withEffect">
                                  <p:stCondLst>
                                    <p:cond delay="0"/>
                                  </p:stCondLst>
                                  <p:childTnLst>
                                    <p:set>
                                      <p:cBhvr>
                                        <p:cTn id="47" dur="1" fill="hold">
                                          <p:stCondLst>
                                            <p:cond delay="0"/>
                                          </p:stCondLst>
                                        </p:cTn>
                                        <p:tgtEl>
                                          <p:spTgt spid="51202"/>
                                        </p:tgtEl>
                                        <p:attrNameLst>
                                          <p:attrName>style.visibility</p:attrName>
                                        </p:attrNameLst>
                                      </p:cBhvr>
                                      <p:to>
                                        <p:strVal val="visible"/>
                                      </p:to>
                                    </p:set>
                                    <p:animEffect transition="in" filter="barn(inVertical)">
                                      <p:cBhvr>
                                        <p:cTn id="48" dur="500"/>
                                        <p:tgtEl>
                                          <p:spTgt spid="5120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1206"/>
                                        </p:tgtEl>
                                        <p:attrNameLst>
                                          <p:attrName>style.visibility</p:attrName>
                                        </p:attrNameLst>
                                      </p:cBhvr>
                                      <p:to>
                                        <p:strVal val="visible"/>
                                      </p:to>
                                    </p:set>
                                    <p:animEffect transition="in" filter="barn(inVertical)">
                                      <p:cBhvr>
                                        <p:cTn id="53" dur="500"/>
                                        <p:tgtEl>
                                          <p:spTgt spid="51206"/>
                                        </p:tgtEl>
                                      </p:cBhvr>
                                    </p:animEffect>
                                  </p:childTnLst>
                                </p:cTn>
                              </p:par>
                              <p:par>
                                <p:cTn id="54" presetID="16" presetClass="entr" presetSubtype="21" fill="hold" nodeType="withEffect">
                                  <p:stCondLst>
                                    <p:cond delay="0"/>
                                  </p:stCondLst>
                                  <p:childTnLst>
                                    <p:set>
                                      <p:cBhvr>
                                        <p:cTn id="55" dur="1" fill="hold">
                                          <p:stCondLst>
                                            <p:cond delay="0"/>
                                          </p:stCondLst>
                                        </p:cTn>
                                        <p:tgtEl>
                                          <p:spTgt spid="51205"/>
                                        </p:tgtEl>
                                        <p:attrNameLst>
                                          <p:attrName>style.visibility</p:attrName>
                                        </p:attrNameLst>
                                      </p:cBhvr>
                                      <p:to>
                                        <p:strVal val="visible"/>
                                      </p:to>
                                    </p:set>
                                    <p:animEffect transition="in" filter="barn(inVertical)">
                                      <p:cBhvr>
                                        <p:cTn id="56"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p:bldP spid="30" grpId="0" animBg="1"/>
      <p:bldP spid="31" grpId="0"/>
      <p:bldP spid="51200" grpId="0" animBg="1"/>
      <p:bldP spid="51201" grpId="0"/>
      <p:bldP spid="51204" grpId="0"/>
      <p:bldP spid="512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684611042"/>
              </p:ext>
            </p:extLst>
          </p:nvPr>
        </p:nvGraphicFramePr>
        <p:xfrm>
          <a:off x="628650" y="1370013"/>
          <a:ext cx="7886700" cy="3246120"/>
        </p:xfrm>
        <a:graphic>
          <a:graphicData uri="http://schemas.openxmlformats.org/drawingml/2006/table">
            <a:tbl>
              <a:tblPr firstRow="1" bandRow="1">
                <a:tableStyleId>{F5AB1C69-6EDB-4FF4-983F-18BD219EF322}</a:tableStyleId>
              </a:tblPr>
              <a:tblGrid>
                <a:gridCol w="1535430">
                  <a:extLst>
                    <a:ext uri="{9D8B030D-6E8A-4147-A177-3AD203B41FA5}">
                      <a16:colId xmlns:a16="http://schemas.microsoft.com/office/drawing/2014/main" val="20000"/>
                    </a:ext>
                  </a:extLst>
                </a:gridCol>
                <a:gridCol w="3175635">
                  <a:extLst>
                    <a:ext uri="{9D8B030D-6E8A-4147-A177-3AD203B41FA5}">
                      <a16:colId xmlns:a16="http://schemas.microsoft.com/office/drawing/2014/main" val="20001"/>
                    </a:ext>
                  </a:extLst>
                </a:gridCol>
                <a:gridCol w="3175635">
                  <a:extLst>
                    <a:ext uri="{9D8B030D-6E8A-4147-A177-3AD203B41FA5}">
                      <a16:colId xmlns:a16="http://schemas.microsoft.com/office/drawing/2014/main" val="20002"/>
                    </a:ext>
                  </a:extLst>
                </a:gridCol>
              </a:tblGrid>
              <a:tr h="370840">
                <a:tc>
                  <a:txBody>
                    <a:bodyPr/>
                    <a:lstStyle/>
                    <a:p>
                      <a:r>
                        <a:rPr lang="de-DE" sz="1600">
                          <a:latin typeface="Roboton"/>
                          <a:cs typeface="Roboton"/>
                        </a:rPr>
                        <a:t>Dimension</a:t>
                      </a:r>
                    </a:p>
                  </a:txBody>
                  <a:tcPr>
                    <a:solidFill>
                      <a:srgbClr val="3A9EE9"/>
                    </a:solidFill>
                  </a:tcPr>
                </a:tc>
                <a:tc>
                  <a:txBody>
                    <a:bodyPr/>
                    <a:lstStyle/>
                    <a:p>
                      <a:r>
                        <a:rPr lang="de-DE" sz="1600">
                          <a:latin typeface="Roboton"/>
                          <a:cs typeface="Roboton"/>
                        </a:rPr>
                        <a:t>Rules-</a:t>
                      </a:r>
                      <a:r>
                        <a:rPr lang="de-DE" sz="1600" err="1">
                          <a:latin typeface="Roboton"/>
                          <a:cs typeface="Roboton"/>
                        </a:rPr>
                        <a:t>based</a:t>
                      </a:r>
                      <a:r>
                        <a:rPr lang="de-DE" sz="1600" baseline="0">
                          <a:latin typeface="Roboton"/>
                          <a:cs typeface="Roboton"/>
                        </a:rPr>
                        <a:t> </a:t>
                      </a:r>
                      <a:r>
                        <a:rPr lang="de-DE" sz="1600" baseline="0" err="1">
                          <a:latin typeface="Roboton"/>
                          <a:cs typeface="Roboton"/>
                        </a:rPr>
                        <a:t>strategies</a:t>
                      </a:r>
                      <a:endParaRPr lang="de-DE" sz="1600">
                        <a:latin typeface="Roboton"/>
                        <a:cs typeface="Roboton"/>
                      </a:endParaRPr>
                    </a:p>
                  </a:txBody>
                  <a:tcPr>
                    <a:solidFill>
                      <a:srgbClr val="3A9EE9"/>
                    </a:solidFill>
                  </a:tcPr>
                </a:tc>
                <a:tc>
                  <a:txBody>
                    <a:bodyPr/>
                    <a:lstStyle/>
                    <a:p>
                      <a:r>
                        <a:rPr lang="de-DE" sz="1600">
                          <a:latin typeface="Roboton"/>
                          <a:cs typeface="Roboton"/>
                        </a:rPr>
                        <a:t>Values-</a:t>
                      </a:r>
                      <a:r>
                        <a:rPr lang="de-DE" sz="1600" err="1">
                          <a:latin typeface="Roboton"/>
                          <a:cs typeface="Roboton"/>
                        </a:rPr>
                        <a:t>based</a:t>
                      </a:r>
                      <a:r>
                        <a:rPr lang="de-DE" sz="1600" baseline="0">
                          <a:latin typeface="Roboton"/>
                          <a:cs typeface="Roboton"/>
                        </a:rPr>
                        <a:t> </a:t>
                      </a:r>
                      <a:r>
                        <a:rPr lang="de-DE" sz="1600" baseline="0" err="1">
                          <a:latin typeface="Roboton"/>
                          <a:cs typeface="Roboton"/>
                        </a:rPr>
                        <a:t>strategies</a:t>
                      </a:r>
                      <a:endParaRPr lang="de-DE" sz="1600">
                        <a:latin typeface="Roboton"/>
                        <a:cs typeface="Roboton"/>
                      </a:endParaRPr>
                    </a:p>
                  </a:txBody>
                  <a:tcPr>
                    <a:solidFill>
                      <a:srgbClr val="3A9EE9"/>
                    </a:solidFill>
                  </a:tcPr>
                </a:tc>
                <a:extLst>
                  <a:ext uri="{0D108BD9-81ED-4DB2-BD59-A6C34878D82A}">
                    <a16:rowId xmlns:a16="http://schemas.microsoft.com/office/drawing/2014/main" val="10000"/>
                  </a:ext>
                </a:extLst>
              </a:tr>
              <a:tr h="370840">
                <a:tc>
                  <a:txBody>
                    <a:bodyPr/>
                    <a:lstStyle/>
                    <a:p>
                      <a:r>
                        <a:rPr lang="de-DE" sz="1600" b="1" err="1">
                          <a:latin typeface="Roboton"/>
                          <a:cs typeface="Roboton"/>
                        </a:rPr>
                        <a:t>Objective</a:t>
                      </a:r>
                      <a:endParaRPr lang="de-DE" sz="1600" b="1">
                        <a:latin typeface="Roboton"/>
                        <a:cs typeface="Roboton"/>
                      </a:endParaRPr>
                    </a:p>
                  </a:txBody>
                  <a:tcPr/>
                </a:tc>
                <a:tc>
                  <a:txBody>
                    <a:bodyPr/>
                    <a:lstStyle/>
                    <a:p>
                      <a:r>
                        <a:rPr lang="de-DE" sz="1200">
                          <a:latin typeface="Roboton"/>
                          <a:cs typeface="Roboton"/>
                        </a:rPr>
                        <a:t>Prevent </a:t>
                      </a:r>
                      <a:r>
                        <a:rPr lang="de-DE" sz="1200" err="1">
                          <a:latin typeface="Roboton"/>
                          <a:cs typeface="Roboton"/>
                        </a:rPr>
                        <a:t>misconduct</a:t>
                      </a:r>
                      <a:endParaRPr lang="de-DE" sz="1200">
                        <a:latin typeface="Roboton"/>
                        <a:cs typeface="Roboton"/>
                      </a:endParaRPr>
                    </a:p>
                  </a:txBody>
                  <a:tcPr/>
                </a:tc>
                <a:tc>
                  <a:txBody>
                    <a:bodyPr/>
                    <a:lstStyle/>
                    <a:p>
                      <a:r>
                        <a:rPr lang="de-DE" sz="1200" err="1">
                          <a:latin typeface="Roboton"/>
                          <a:cs typeface="Roboton"/>
                        </a:rPr>
                        <a:t>Enable</a:t>
                      </a:r>
                      <a:r>
                        <a:rPr lang="de-DE" sz="1200">
                          <a:latin typeface="Roboton"/>
                          <a:cs typeface="Roboton"/>
                        </a:rPr>
                        <a:t> </a:t>
                      </a:r>
                      <a:r>
                        <a:rPr lang="de-DE" sz="1200" err="1">
                          <a:latin typeface="Roboton"/>
                          <a:cs typeface="Roboton"/>
                        </a:rPr>
                        <a:t>responsible</a:t>
                      </a:r>
                      <a:r>
                        <a:rPr lang="de-DE" sz="1200">
                          <a:latin typeface="Roboton"/>
                          <a:cs typeface="Roboton"/>
                        </a:rPr>
                        <a:t> </a:t>
                      </a:r>
                      <a:r>
                        <a:rPr lang="de-DE" sz="1200" err="1">
                          <a:latin typeface="Roboton"/>
                          <a:cs typeface="Roboton"/>
                        </a:rPr>
                        <a:t>conduct</a:t>
                      </a:r>
                      <a:endParaRPr lang="de-DE" sz="1200">
                        <a:latin typeface="Roboton"/>
                        <a:cs typeface="Roboton"/>
                      </a:endParaRPr>
                    </a:p>
                  </a:txBody>
                  <a:tcPr/>
                </a:tc>
                <a:extLst>
                  <a:ext uri="{0D108BD9-81ED-4DB2-BD59-A6C34878D82A}">
                    <a16:rowId xmlns:a16="http://schemas.microsoft.com/office/drawing/2014/main" val="10001"/>
                  </a:ext>
                </a:extLst>
              </a:tr>
              <a:tr h="370840">
                <a:tc>
                  <a:txBody>
                    <a:bodyPr/>
                    <a:lstStyle/>
                    <a:p>
                      <a:r>
                        <a:rPr lang="de-DE" sz="1600" b="1">
                          <a:latin typeface="Roboton"/>
                          <a:cs typeface="Roboton"/>
                        </a:rPr>
                        <a:t>Ethos</a:t>
                      </a:r>
                    </a:p>
                  </a:txBody>
                  <a:tcPr/>
                </a:tc>
                <a:tc>
                  <a:txBody>
                    <a:bodyPr/>
                    <a:lstStyle/>
                    <a:p>
                      <a:r>
                        <a:rPr lang="de-DE" sz="1200" err="1">
                          <a:solidFill>
                            <a:schemeClr val="tx1"/>
                          </a:solidFill>
                          <a:latin typeface="Roboton"/>
                          <a:cs typeface="Roboton"/>
                        </a:rPr>
                        <a:t>Conformity</a:t>
                      </a:r>
                      <a:r>
                        <a:rPr lang="de-DE" sz="1200">
                          <a:solidFill>
                            <a:schemeClr val="tx1"/>
                          </a:solidFill>
                          <a:latin typeface="Roboton"/>
                          <a:cs typeface="Roboton"/>
                        </a:rPr>
                        <a:t> </a:t>
                      </a:r>
                      <a:r>
                        <a:rPr lang="de-DE" sz="1200" err="1">
                          <a:solidFill>
                            <a:schemeClr val="tx1"/>
                          </a:solidFill>
                          <a:latin typeface="Roboton"/>
                          <a:cs typeface="Roboton"/>
                        </a:rPr>
                        <a:t>with</a:t>
                      </a:r>
                      <a:r>
                        <a:rPr lang="de-DE" sz="1200">
                          <a:solidFill>
                            <a:schemeClr val="tx1"/>
                          </a:solidFill>
                          <a:latin typeface="Roboton"/>
                          <a:cs typeface="Roboton"/>
                        </a:rPr>
                        <a:t> </a:t>
                      </a:r>
                      <a:r>
                        <a:rPr lang="de-DE" sz="1200" err="1">
                          <a:latin typeface="Roboton"/>
                          <a:cs typeface="Roboton"/>
                        </a:rPr>
                        <a:t>externally</a:t>
                      </a:r>
                      <a:r>
                        <a:rPr lang="de-DE" sz="1200">
                          <a:latin typeface="Roboton"/>
                          <a:cs typeface="Roboton"/>
                        </a:rPr>
                        <a:t> </a:t>
                      </a:r>
                      <a:r>
                        <a:rPr lang="de-DE" sz="1200" err="1">
                          <a:latin typeface="Roboton"/>
                          <a:cs typeface="Roboton"/>
                        </a:rPr>
                        <a:t>imposed</a:t>
                      </a:r>
                      <a:r>
                        <a:rPr lang="de-DE" sz="1200">
                          <a:latin typeface="Roboton"/>
                          <a:cs typeface="Roboton"/>
                        </a:rPr>
                        <a:t> </a:t>
                      </a:r>
                      <a:r>
                        <a:rPr lang="de-DE" sz="1200" err="1">
                          <a:latin typeface="Roboton"/>
                          <a:cs typeface="Roboton"/>
                        </a:rPr>
                        <a:t>standards</a:t>
                      </a:r>
                      <a:endParaRPr lang="de-DE" sz="1200">
                        <a:latin typeface="Roboton"/>
                        <a:cs typeface="Roboton"/>
                      </a:endParaRPr>
                    </a:p>
                  </a:txBody>
                  <a:tcPr/>
                </a:tc>
                <a:tc>
                  <a:txBody>
                    <a:bodyPr/>
                    <a:lstStyle/>
                    <a:p>
                      <a:r>
                        <a:rPr lang="de-DE" sz="1200">
                          <a:latin typeface="Roboton"/>
                          <a:cs typeface="Roboton"/>
                        </a:rPr>
                        <a:t>Self-</a:t>
                      </a:r>
                      <a:r>
                        <a:rPr lang="de-DE" sz="1200" err="1">
                          <a:latin typeface="Roboton"/>
                          <a:cs typeface="Roboton"/>
                        </a:rPr>
                        <a:t>governance</a:t>
                      </a:r>
                      <a:r>
                        <a:rPr lang="de-DE" sz="1200">
                          <a:latin typeface="Roboton"/>
                          <a:cs typeface="Roboton"/>
                        </a:rPr>
                        <a:t> </a:t>
                      </a:r>
                      <a:r>
                        <a:rPr lang="de-DE" sz="1200" err="1">
                          <a:latin typeface="Roboton"/>
                          <a:cs typeface="Roboton"/>
                        </a:rPr>
                        <a:t>according</a:t>
                      </a:r>
                      <a:r>
                        <a:rPr lang="de-DE" sz="1200">
                          <a:latin typeface="Roboton"/>
                          <a:cs typeface="Roboton"/>
                        </a:rPr>
                        <a:t> </a:t>
                      </a:r>
                      <a:r>
                        <a:rPr lang="de-DE" sz="1200" err="1">
                          <a:latin typeface="Roboton"/>
                          <a:cs typeface="Roboton"/>
                        </a:rPr>
                        <a:t>to</a:t>
                      </a:r>
                      <a:r>
                        <a:rPr lang="de-DE" sz="1200">
                          <a:latin typeface="Roboton"/>
                          <a:cs typeface="Roboton"/>
                        </a:rPr>
                        <a:t> </a:t>
                      </a:r>
                      <a:r>
                        <a:rPr lang="de-DE" sz="1200" err="1">
                          <a:latin typeface="Roboton"/>
                          <a:cs typeface="Roboton"/>
                        </a:rPr>
                        <a:t>chosen</a:t>
                      </a:r>
                      <a:r>
                        <a:rPr lang="de-DE" sz="1200">
                          <a:latin typeface="Roboton"/>
                          <a:cs typeface="Roboton"/>
                        </a:rPr>
                        <a:t> </a:t>
                      </a:r>
                      <a:r>
                        <a:rPr lang="de-DE" sz="1200" err="1">
                          <a:latin typeface="Roboton"/>
                          <a:cs typeface="Roboton"/>
                        </a:rPr>
                        <a:t>values</a:t>
                      </a:r>
                      <a:r>
                        <a:rPr lang="de-DE" sz="1200">
                          <a:latin typeface="Roboton"/>
                          <a:cs typeface="Roboton"/>
                        </a:rPr>
                        <a:t> and </a:t>
                      </a:r>
                      <a:r>
                        <a:rPr lang="de-DE" sz="1200" err="1">
                          <a:latin typeface="Roboton"/>
                          <a:cs typeface="Roboton"/>
                        </a:rPr>
                        <a:t>standards</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conduct</a:t>
                      </a:r>
                      <a:endParaRPr lang="de-DE" sz="1200">
                        <a:latin typeface="Roboton"/>
                        <a:cs typeface="Roboton"/>
                      </a:endParaRPr>
                    </a:p>
                  </a:txBody>
                  <a:tcPr/>
                </a:tc>
                <a:extLst>
                  <a:ext uri="{0D108BD9-81ED-4DB2-BD59-A6C34878D82A}">
                    <a16:rowId xmlns:a16="http://schemas.microsoft.com/office/drawing/2014/main" val="10002"/>
                  </a:ext>
                </a:extLst>
              </a:tr>
              <a:tr h="370840">
                <a:tc>
                  <a:txBody>
                    <a:bodyPr/>
                    <a:lstStyle/>
                    <a:p>
                      <a:r>
                        <a:rPr lang="de-DE" sz="1600" b="1">
                          <a:latin typeface="Roboton"/>
                          <a:cs typeface="Roboton"/>
                        </a:rPr>
                        <a:t>Management</a:t>
                      </a:r>
                    </a:p>
                  </a:txBody>
                  <a:tcPr/>
                </a:tc>
                <a:tc>
                  <a:txBody>
                    <a:bodyPr/>
                    <a:lstStyle/>
                    <a:p>
                      <a:r>
                        <a:rPr lang="de-DE" sz="1200" err="1">
                          <a:latin typeface="Roboton"/>
                          <a:cs typeface="Roboton"/>
                        </a:rPr>
                        <a:t>Lawyer</a:t>
                      </a:r>
                      <a:r>
                        <a:rPr lang="de-DE" sz="1200">
                          <a:latin typeface="Roboton"/>
                          <a:cs typeface="Roboton"/>
                        </a:rPr>
                        <a:t>/</a:t>
                      </a:r>
                      <a:r>
                        <a:rPr lang="de-DE" sz="1200" err="1">
                          <a:latin typeface="Roboton"/>
                          <a:cs typeface="Roboton"/>
                        </a:rPr>
                        <a:t>compliance</a:t>
                      </a:r>
                      <a:r>
                        <a:rPr lang="de-DE" sz="1200">
                          <a:latin typeface="Roboton"/>
                          <a:cs typeface="Roboton"/>
                        </a:rPr>
                        <a:t> </a:t>
                      </a:r>
                      <a:r>
                        <a:rPr lang="de-DE" sz="1200" err="1">
                          <a:latin typeface="Roboton"/>
                          <a:cs typeface="Roboton"/>
                        </a:rPr>
                        <a:t>officer-driven</a:t>
                      </a:r>
                      <a:endParaRPr lang="de-DE" sz="1200">
                        <a:latin typeface="Roboton"/>
                        <a:cs typeface="Roboton"/>
                      </a:endParaRPr>
                    </a:p>
                  </a:txBody>
                  <a:tcPr/>
                </a:tc>
                <a:tc>
                  <a:txBody>
                    <a:bodyPr/>
                    <a:lstStyle/>
                    <a:p>
                      <a:r>
                        <a:rPr lang="de-DE" sz="1200">
                          <a:latin typeface="Roboton"/>
                          <a:cs typeface="Roboton"/>
                        </a:rPr>
                        <a:t>Management-</a:t>
                      </a:r>
                      <a:r>
                        <a:rPr lang="de-DE" sz="1200" err="1">
                          <a:latin typeface="Roboton"/>
                          <a:cs typeface="Roboton"/>
                        </a:rPr>
                        <a:t>driven</a:t>
                      </a:r>
                      <a:r>
                        <a:rPr lang="de-DE" sz="1200">
                          <a:latin typeface="Roboton"/>
                          <a:cs typeface="Roboton"/>
                        </a:rPr>
                        <a:t> </a:t>
                      </a:r>
                      <a:r>
                        <a:rPr lang="de-DE" sz="1200" err="1">
                          <a:latin typeface="Roboton"/>
                          <a:cs typeface="Roboton"/>
                        </a:rPr>
                        <a:t>with</a:t>
                      </a:r>
                      <a:r>
                        <a:rPr lang="de-DE" sz="1200">
                          <a:latin typeface="Roboton"/>
                          <a:cs typeface="Roboton"/>
                        </a:rPr>
                        <a:t> the </a:t>
                      </a:r>
                      <a:r>
                        <a:rPr lang="de-DE" sz="1200" err="1">
                          <a:latin typeface="Roboton"/>
                          <a:cs typeface="Roboton"/>
                        </a:rPr>
                        <a:t>aid</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integrity</a:t>
                      </a:r>
                      <a:r>
                        <a:rPr lang="de-DE" sz="1200">
                          <a:latin typeface="Roboton"/>
                          <a:cs typeface="Roboton"/>
                        </a:rPr>
                        <a:t> </a:t>
                      </a:r>
                      <a:r>
                        <a:rPr lang="de-DE" sz="1200" err="1">
                          <a:latin typeface="Roboton"/>
                          <a:cs typeface="Roboton"/>
                        </a:rPr>
                        <a:t>and</a:t>
                      </a:r>
                      <a:r>
                        <a:rPr lang="de-DE" sz="1200">
                          <a:latin typeface="Roboton"/>
                          <a:cs typeface="Roboton"/>
                        </a:rPr>
                        <a:t> ethics </a:t>
                      </a:r>
                      <a:r>
                        <a:rPr lang="de-DE" sz="1200" err="1">
                          <a:latin typeface="Roboton"/>
                          <a:cs typeface="Roboton"/>
                        </a:rPr>
                        <a:t>counsellors</a:t>
                      </a:r>
                      <a:r>
                        <a:rPr lang="de-DE" sz="1200">
                          <a:latin typeface="Roboton"/>
                          <a:cs typeface="Roboton"/>
                        </a:rPr>
                        <a:t>, </a:t>
                      </a:r>
                      <a:r>
                        <a:rPr lang="de-DE" sz="1200" err="1">
                          <a:latin typeface="Roboton"/>
                          <a:cs typeface="Roboton"/>
                        </a:rPr>
                        <a:t>and</a:t>
                      </a:r>
                      <a:r>
                        <a:rPr lang="de-DE" sz="1200">
                          <a:latin typeface="Roboton"/>
                          <a:cs typeface="Roboton"/>
                        </a:rPr>
                        <a:t> HR </a:t>
                      </a:r>
                      <a:r>
                        <a:rPr lang="de-DE" sz="1200" err="1">
                          <a:latin typeface="Roboton"/>
                          <a:cs typeface="Roboton"/>
                        </a:rPr>
                        <a:t>and</a:t>
                      </a:r>
                      <a:r>
                        <a:rPr lang="de-DE" sz="1200">
                          <a:latin typeface="Roboton"/>
                          <a:cs typeface="Roboton"/>
                        </a:rPr>
                        <a:t> legal </a:t>
                      </a:r>
                      <a:r>
                        <a:rPr lang="de-DE" sz="1200" err="1">
                          <a:latin typeface="Roboton"/>
                          <a:cs typeface="Roboton"/>
                        </a:rPr>
                        <a:t>officers</a:t>
                      </a:r>
                      <a:endParaRPr lang="de-DE" sz="1200">
                        <a:latin typeface="Roboton"/>
                        <a:cs typeface="Roboton"/>
                      </a:endParaRPr>
                    </a:p>
                  </a:txBody>
                  <a:tcPr/>
                </a:tc>
                <a:extLst>
                  <a:ext uri="{0D108BD9-81ED-4DB2-BD59-A6C34878D82A}">
                    <a16:rowId xmlns:a16="http://schemas.microsoft.com/office/drawing/2014/main" val="10003"/>
                  </a:ext>
                </a:extLst>
              </a:tr>
              <a:tr h="370840">
                <a:tc>
                  <a:txBody>
                    <a:bodyPr/>
                    <a:lstStyle/>
                    <a:p>
                      <a:r>
                        <a:rPr lang="de-DE" sz="1600" b="1">
                          <a:latin typeface="Roboton"/>
                          <a:cs typeface="Roboton"/>
                        </a:rPr>
                        <a:t>Behavioral </a:t>
                      </a:r>
                      <a:r>
                        <a:rPr lang="de-DE" sz="1600" b="1" err="1">
                          <a:latin typeface="Roboton"/>
                          <a:cs typeface="Roboton"/>
                        </a:rPr>
                        <a:t>assumptions</a:t>
                      </a:r>
                      <a:endParaRPr lang="de-DE" sz="1600" b="1">
                        <a:latin typeface="Roboton"/>
                        <a:cs typeface="Roboton"/>
                      </a:endParaRPr>
                    </a:p>
                  </a:txBody>
                  <a:tcPr/>
                </a:tc>
                <a:tc>
                  <a:txBody>
                    <a:bodyPr/>
                    <a:lstStyle/>
                    <a:p>
                      <a:r>
                        <a:rPr lang="de-DE" sz="1200" err="1">
                          <a:latin typeface="Roboton"/>
                          <a:cs typeface="Roboton"/>
                        </a:rPr>
                        <a:t>Autonomous</a:t>
                      </a:r>
                      <a:r>
                        <a:rPr lang="de-DE" sz="1200">
                          <a:latin typeface="Roboton"/>
                          <a:cs typeface="Roboton"/>
                        </a:rPr>
                        <a:t> </a:t>
                      </a:r>
                      <a:r>
                        <a:rPr lang="de-DE" sz="1200" err="1">
                          <a:latin typeface="Roboton"/>
                          <a:cs typeface="Roboton"/>
                        </a:rPr>
                        <a:t>beings</a:t>
                      </a:r>
                      <a:r>
                        <a:rPr lang="de-DE" sz="1200">
                          <a:latin typeface="Roboton"/>
                          <a:cs typeface="Roboton"/>
                        </a:rPr>
                        <a:t> </a:t>
                      </a:r>
                      <a:r>
                        <a:rPr lang="de-DE" sz="1200" err="1">
                          <a:latin typeface="Roboton"/>
                          <a:cs typeface="Roboton"/>
                        </a:rPr>
                        <a:t>guided</a:t>
                      </a:r>
                      <a:r>
                        <a:rPr lang="de-DE" sz="1200">
                          <a:latin typeface="Roboton"/>
                          <a:cs typeface="Roboton"/>
                        </a:rPr>
                        <a:t> </a:t>
                      </a:r>
                      <a:r>
                        <a:rPr lang="de-DE" sz="1200" err="1">
                          <a:latin typeface="Roboton"/>
                          <a:cs typeface="Roboton"/>
                        </a:rPr>
                        <a:t>by</a:t>
                      </a:r>
                      <a:r>
                        <a:rPr lang="de-DE" sz="1200" baseline="0">
                          <a:latin typeface="Roboton"/>
                          <a:cs typeface="Roboton"/>
                        </a:rPr>
                        <a:t> </a:t>
                      </a:r>
                      <a:r>
                        <a:rPr lang="de-DE" sz="1200">
                          <a:latin typeface="Roboton"/>
                          <a:cs typeface="Roboton"/>
                        </a:rPr>
                        <a:t>material </a:t>
                      </a:r>
                      <a:r>
                        <a:rPr lang="de-DE" sz="1200" err="1">
                          <a:latin typeface="Roboton"/>
                          <a:cs typeface="Roboton"/>
                        </a:rPr>
                        <a:t>self-interest</a:t>
                      </a:r>
                      <a:endParaRPr lang="de-DE" sz="1200">
                        <a:latin typeface="Roboton"/>
                        <a:cs typeface="Roboton"/>
                      </a:endParaRPr>
                    </a:p>
                  </a:txBody>
                  <a:tcPr/>
                </a:tc>
                <a:tc>
                  <a:txBody>
                    <a:bodyPr/>
                    <a:lstStyle/>
                    <a:p>
                      <a:r>
                        <a:rPr lang="de-DE" sz="1200" err="1">
                          <a:latin typeface="Roboton"/>
                          <a:cs typeface="Roboton"/>
                        </a:rPr>
                        <a:t>Social</a:t>
                      </a:r>
                      <a:r>
                        <a:rPr lang="de-DE" sz="1200">
                          <a:latin typeface="Roboton"/>
                          <a:cs typeface="Roboton"/>
                        </a:rPr>
                        <a:t> </a:t>
                      </a:r>
                      <a:r>
                        <a:rPr lang="de-DE" sz="1200" err="1">
                          <a:latin typeface="Roboton"/>
                          <a:cs typeface="Roboton"/>
                        </a:rPr>
                        <a:t>beings</a:t>
                      </a:r>
                      <a:r>
                        <a:rPr lang="de-DE" sz="1200">
                          <a:latin typeface="Roboton"/>
                          <a:cs typeface="Roboton"/>
                        </a:rPr>
                        <a:t> </a:t>
                      </a:r>
                      <a:r>
                        <a:rPr lang="de-DE" sz="1200" err="1">
                          <a:latin typeface="Roboton"/>
                          <a:cs typeface="Roboton"/>
                        </a:rPr>
                        <a:t>guided</a:t>
                      </a:r>
                      <a:r>
                        <a:rPr lang="de-DE" sz="1200">
                          <a:latin typeface="Roboton"/>
                          <a:cs typeface="Roboton"/>
                        </a:rPr>
                        <a:t> </a:t>
                      </a:r>
                      <a:r>
                        <a:rPr lang="de-DE" sz="1200" err="1">
                          <a:latin typeface="Roboton"/>
                          <a:cs typeface="Roboton"/>
                        </a:rPr>
                        <a:t>by</a:t>
                      </a:r>
                      <a:r>
                        <a:rPr lang="de-DE" sz="1200">
                          <a:latin typeface="Roboton"/>
                          <a:cs typeface="Roboton"/>
                        </a:rPr>
                        <a:t> </a:t>
                      </a:r>
                      <a:r>
                        <a:rPr lang="de-DE" sz="1200" err="1">
                          <a:latin typeface="Roboton"/>
                          <a:cs typeface="Roboton"/>
                        </a:rPr>
                        <a:t>values</a:t>
                      </a:r>
                      <a:r>
                        <a:rPr lang="de-DE" sz="1200">
                          <a:latin typeface="Roboton"/>
                          <a:cs typeface="Roboton"/>
                        </a:rPr>
                        <a:t>, </a:t>
                      </a:r>
                      <a:r>
                        <a:rPr lang="de-DE" sz="1200" err="1">
                          <a:latin typeface="Roboton"/>
                          <a:cs typeface="Roboton"/>
                        </a:rPr>
                        <a:t>standards</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conduct</a:t>
                      </a:r>
                      <a:r>
                        <a:rPr lang="de-DE" sz="1200">
                          <a:latin typeface="Roboton"/>
                          <a:cs typeface="Roboton"/>
                        </a:rPr>
                        <a:t> and </a:t>
                      </a:r>
                      <a:r>
                        <a:rPr lang="de-DE" sz="1200" err="1">
                          <a:latin typeface="Roboton"/>
                          <a:cs typeface="Roboton"/>
                        </a:rPr>
                        <a:t>peers</a:t>
                      </a:r>
                      <a:endParaRPr lang="de-DE" sz="1200">
                        <a:latin typeface="Roboton"/>
                        <a:cs typeface="Roboton"/>
                      </a:endParaRPr>
                    </a:p>
                  </a:txBody>
                  <a:tcPr/>
                </a:tc>
                <a:extLst>
                  <a:ext uri="{0D108BD9-81ED-4DB2-BD59-A6C34878D82A}">
                    <a16:rowId xmlns:a16="http://schemas.microsoft.com/office/drawing/2014/main" val="10004"/>
                  </a:ext>
                </a:extLst>
              </a:tr>
              <a:tr h="370840">
                <a:tc>
                  <a:txBody>
                    <a:bodyPr/>
                    <a:lstStyle/>
                    <a:p>
                      <a:r>
                        <a:rPr lang="de-DE" sz="1600" b="1">
                          <a:latin typeface="Roboton"/>
                          <a:cs typeface="Roboton"/>
                        </a:rPr>
                        <a:t>Standards</a:t>
                      </a:r>
                    </a:p>
                  </a:txBody>
                  <a:tcPr/>
                </a:tc>
                <a:tc>
                  <a:txBody>
                    <a:bodyPr/>
                    <a:lstStyle/>
                    <a:p>
                      <a:r>
                        <a:rPr lang="de-DE" sz="1200" err="1">
                          <a:latin typeface="Roboton"/>
                          <a:cs typeface="Roboton"/>
                        </a:rPr>
                        <a:t>Criminal</a:t>
                      </a:r>
                      <a:r>
                        <a:rPr lang="de-DE" sz="1200">
                          <a:latin typeface="Roboton"/>
                          <a:cs typeface="Roboton"/>
                        </a:rPr>
                        <a:t> and </a:t>
                      </a:r>
                      <a:r>
                        <a:rPr lang="de-DE" sz="1200" err="1">
                          <a:latin typeface="Roboton"/>
                          <a:cs typeface="Roboton"/>
                        </a:rPr>
                        <a:t>regulatory</a:t>
                      </a:r>
                      <a:r>
                        <a:rPr lang="de-DE" sz="1200">
                          <a:latin typeface="Roboton"/>
                          <a:cs typeface="Roboton"/>
                        </a:rPr>
                        <a:t> </a:t>
                      </a:r>
                      <a:r>
                        <a:rPr lang="de-DE" sz="1200" err="1">
                          <a:latin typeface="Roboton"/>
                          <a:cs typeface="Roboton"/>
                        </a:rPr>
                        <a:t>law</a:t>
                      </a:r>
                      <a:endParaRPr lang="de-DE" sz="1200">
                        <a:latin typeface="Roboton"/>
                        <a:cs typeface="Roboton"/>
                      </a:endParaRPr>
                    </a:p>
                  </a:txBody>
                  <a:tcPr/>
                </a:tc>
                <a:tc>
                  <a:txBody>
                    <a:bodyPr/>
                    <a:lstStyle/>
                    <a:p>
                      <a:r>
                        <a:rPr lang="de-DE" sz="1200">
                          <a:latin typeface="Roboton"/>
                          <a:cs typeface="Roboton"/>
                        </a:rPr>
                        <a:t>Code</a:t>
                      </a:r>
                      <a:r>
                        <a:rPr lang="de-DE" sz="1200" baseline="0">
                          <a:latin typeface="Roboton"/>
                          <a:cs typeface="Roboton"/>
                        </a:rPr>
                        <a:t> </a:t>
                      </a:r>
                      <a:r>
                        <a:rPr lang="de-DE" sz="1200" baseline="0" err="1">
                          <a:latin typeface="Roboton"/>
                          <a:cs typeface="Roboton"/>
                        </a:rPr>
                        <a:t>of</a:t>
                      </a:r>
                      <a:r>
                        <a:rPr lang="de-DE" sz="1200" baseline="0">
                          <a:latin typeface="Roboton"/>
                          <a:cs typeface="Roboton"/>
                        </a:rPr>
                        <a:t> ethics, </a:t>
                      </a:r>
                      <a:r>
                        <a:rPr lang="de-DE" sz="1200" baseline="0" err="1">
                          <a:latin typeface="Roboton"/>
                          <a:cs typeface="Roboton"/>
                        </a:rPr>
                        <a:t>code</a:t>
                      </a:r>
                      <a:r>
                        <a:rPr lang="de-DE" sz="1200" baseline="0">
                          <a:latin typeface="Roboton"/>
                          <a:cs typeface="Roboton"/>
                        </a:rPr>
                        <a:t> </a:t>
                      </a:r>
                      <a:r>
                        <a:rPr lang="de-DE" sz="1200" baseline="0" err="1">
                          <a:latin typeface="Roboton"/>
                          <a:cs typeface="Roboton"/>
                        </a:rPr>
                        <a:t>of</a:t>
                      </a:r>
                      <a:r>
                        <a:rPr lang="de-DE" sz="1200" baseline="0">
                          <a:latin typeface="Roboton"/>
                          <a:cs typeface="Roboton"/>
                        </a:rPr>
                        <a:t> </a:t>
                      </a:r>
                      <a:r>
                        <a:rPr lang="de-DE" sz="1200" baseline="0" err="1">
                          <a:latin typeface="Roboton"/>
                          <a:cs typeface="Roboton"/>
                        </a:rPr>
                        <a:t>conduct</a:t>
                      </a:r>
                      <a:r>
                        <a:rPr lang="de-DE" sz="1200" baseline="0">
                          <a:latin typeface="Roboton"/>
                          <a:cs typeface="Roboton"/>
                        </a:rPr>
                        <a:t> </a:t>
                      </a:r>
                      <a:r>
                        <a:rPr lang="de-DE" sz="1200" baseline="0" err="1">
                          <a:latin typeface="Roboton"/>
                          <a:cs typeface="Roboton"/>
                        </a:rPr>
                        <a:t>and</a:t>
                      </a:r>
                      <a:r>
                        <a:rPr lang="de-DE" sz="1200" baseline="0">
                          <a:latin typeface="Roboton"/>
                          <a:cs typeface="Roboton"/>
                        </a:rPr>
                        <a:t> </a:t>
                      </a:r>
                      <a:r>
                        <a:rPr lang="de-DE" sz="1200" baseline="0" err="1">
                          <a:latin typeface="Roboton"/>
                          <a:cs typeface="Roboton"/>
                        </a:rPr>
                        <a:t>related</a:t>
                      </a:r>
                      <a:r>
                        <a:rPr lang="de-DE" sz="1200" baseline="0">
                          <a:latin typeface="Roboton"/>
                          <a:cs typeface="Roboton"/>
                        </a:rPr>
                        <a:t> </a:t>
                      </a:r>
                      <a:r>
                        <a:rPr lang="de-DE" sz="1200" baseline="0" err="1">
                          <a:latin typeface="Roboton"/>
                          <a:cs typeface="Roboton"/>
                        </a:rPr>
                        <a:t>policies</a:t>
                      </a:r>
                      <a:r>
                        <a:rPr lang="de-DE" sz="1200" baseline="0">
                          <a:latin typeface="Roboton"/>
                          <a:cs typeface="Roboton"/>
                        </a:rPr>
                        <a:t>, </a:t>
                      </a:r>
                      <a:r>
                        <a:rPr lang="de-DE" sz="1200" baseline="0" err="1">
                          <a:latin typeface="Roboton"/>
                          <a:cs typeface="Roboton"/>
                        </a:rPr>
                        <a:t>regulations</a:t>
                      </a:r>
                      <a:r>
                        <a:rPr lang="de-DE" sz="1200" baseline="0">
                          <a:latin typeface="Roboton"/>
                          <a:cs typeface="Roboton"/>
                        </a:rPr>
                        <a:t> </a:t>
                      </a:r>
                      <a:r>
                        <a:rPr lang="de-DE" sz="1200" baseline="0" err="1">
                          <a:latin typeface="Roboton"/>
                          <a:cs typeface="Roboton"/>
                        </a:rPr>
                        <a:t>and</a:t>
                      </a:r>
                      <a:r>
                        <a:rPr lang="de-DE" sz="1200" baseline="0">
                          <a:latin typeface="Roboton"/>
                          <a:cs typeface="Roboton"/>
                        </a:rPr>
                        <a:t> </a:t>
                      </a:r>
                      <a:r>
                        <a:rPr lang="de-DE" sz="1200" baseline="0" err="1">
                          <a:latin typeface="Roboton"/>
                          <a:cs typeface="Roboton"/>
                        </a:rPr>
                        <a:t>laws</a:t>
                      </a:r>
                      <a:endParaRPr lang="de-DE" sz="1200">
                        <a:latin typeface="Roboton"/>
                        <a:cs typeface="Roboton"/>
                      </a:endParaRPr>
                    </a:p>
                  </a:txBody>
                  <a:tcPr/>
                </a:tc>
                <a:extLst>
                  <a:ext uri="{0D108BD9-81ED-4DB2-BD59-A6C34878D82A}">
                    <a16:rowId xmlns:a16="http://schemas.microsoft.com/office/drawing/2014/main" val="10005"/>
                  </a:ext>
                </a:extLst>
              </a:tr>
              <a:tr h="370840">
                <a:tc>
                  <a:txBody>
                    <a:bodyPr/>
                    <a:lstStyle/>
                    <a:p>
                      <a:r>
                        <a:rPr lang="de-DE" sz="1600" b="1" err="1">
                          <a:latin typeface="Roboton"/>
                          <a:cs typeface="Roboton"/>
                        </a:rPr>
                        <a:t>Staffing</a:t>
                      </a:r>
                      <a:endParaRPr lang="de-DE" sz="1600" b="1">
                        <a:latin typeface="Roboton"/>
                        <a:cs typeface="Roboton"/>
                      </a:endParaRPr>
                    </a:p>
                  </a:txBody>
                  <a:tcPr/>
                </a:tc>
                <a:tc>
                  <a:txBody>
                    <a:bodyPr/>
                    <a:lstStyle/>
                    <a:p>
                      <a:r>
                        <a:rPr lang="de-DE" sz="1200" err="1">
                          <a:latin typeface="Roboton"/>
                          <a:cs typeface="Roboton"/>
                        </a:rPr>
                        <a:t>Lawyers</a:t>
                      </a:r>
                      <a:r>
                        <a:rPr lang="de-DE" sz="1200">
                          <a:latin typeface="Roboton"/>
                          <a:cs typeface="Roboton"/>
                        </a:rPr>
                        <a:t>/HR/</a:t>
                      </a:r>
                      <a:r>
                        <a:rPr lang="de-DE" sz="1200" err="1">
                          <a:latin typeface="Roboton"/>
                          <a:cs typeface="Roboton"/>
                        </a:rPr>
                        <a:t>compliance</a:t>
                      </a:r>
                      <a:r>
                        <a:rPr lang="de-DE" sz="1200">
                          <a:latin typeface="Roboton"/>
                          <a:cs typeface="Roboton"/>
                        </a:rPr>
                        <a:t> </a:t>
                      </a:r>
                      <a:r>
                        <a:rPr lang="de-DE" sz="1200" err="1">
                          <a:latin typeface="Roboton"/>
                          <a:cs typeface="Roboton"/>
                        </a:rPr>
                        <a:t>officers</a:t>
                      </a:r>
                      <a:endParaRPr lang="de-DE" sz="1200">
                        <a:latin typeface="Roboton"/>
                        <a:cs typeface="Roboton"/>
                      </a:endParaRPr>
                    </a:p>
                  </a:txBody>
                  <a:tcPr/>
                </a:tc>
                <a:tc>
                  <a:txBody>
                    <a:bodyPr/>
                    <a:lstStyle/>
                    <a:p>
                      <a:r>
                        <a:rPr lang="de-DE" sz="1200">
                          <a:latin typeface="Roboton"/>
                          <a:cs typeface="Roboton"/>
                        </a:rPr>
                        <a:t>Integrity </a:t>
                      </a:r>
                      <a:r>
                        <a:rPr lang="de-DE" sz="1200" err="1">
                          <a:latin typeface="Roboton"/>
                          <a:cs typeface="Roboton"/>
                        </a:rPr>
                        <a:t>officers</a:t>
                      </a:r>
                      <a:r>
                        <a:rPr lang="de-DE" sz="1200">
                          <a:latin typeface="Roboton"/>
                          <a:cs typeface="Roboton"/>
                        </a:rPr>
                        <a:t>, HR, </a:t>
                      </a:r>
                      <a:r>
                        <a:rPr lang="de-DE" sz="1200" err="1">
                          <a:latin typeface="Roboton"/>
                          <a:cs typeface="Roboton"/>
                        </a:rPr>
                        <a:t>managers</a:t>
                      </a:r>
                      <a:endParaRPr lang="de-DE" sz="1200">
                        <a:latin typeface="Roboton"/>
                        <a:cs typeface="Roboton"/>
                      </a:endParaRPr>
                    </a:p>
                  </a:txBody>
                  <a:tcPr/>
                </a:tc>
                <a:extLst>
                  <a:ext uri="{0D108BD9-81ED-4DB2-BD59-A6C34878D82A}">
                    <a16:rowId xmlns:a16="http://schemas.microsoft.com/office/drawing/2014/main" val="10006"/>
                  </a:ext>
                </a:extLst>
              </a:tr>
            </a:tbl>
          </a:graphicData>
        </a:graphic>
      </p:graphicFrame>
      <p:sp>
        <p:nvSpPr>
          <p:cNvPr id="49154" name="Title 1">
            <a:extLst>
              <a:ext uri="{FF2B5EF4-FFF2-40B4-BE49-F238E27FC236}">
                <a16:creationId xmlns:a16="http://schemas.microsoft.com/office/drawing/2014/main" id="{CAE06A7C-4325-4DE3-9DC2-18F95ED4E14C}"/>
              </a:ext>
            </a:extLst>
          </p:cNvPr>
          <p:cNvSpPr>
            <a:spLocks noGrp="1" noChangeArrowheads="1"/>
          </p:cNvSpPr>
          <p:nvPr>
            <p:ph type="title"/>
          </p:nvPr>
        </p:nvSpPr>
        <p:spPr/>
        <p:txBody>
          <a:bodyPr>
            <a:noAutofit/>
          </a:bodyPr>
          <a:lstStyle/>
          <a:p>
            <a:r>
              <a:rPr lang="en-US" altLang="en-US" sz="2800" b="1">
                <a:solidFill>
                  <a:srgbClr val="000000"/>
                </a:solidFill>
              </a:rPr>
              <a:t>Balancing rules-based and values-based integrity strategies (1)</a:t>
            </a:r>
          </a:p>
        </p:txBody>
      </p:sp>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19</a:t>
            </a:fld>
            <a:endParaRPr lang="en-US"/>
          </a:p>
        </p:txBody>
      </p:sp>
      <p:sp>
        <p:nvSpPr>
          <p:cNvPr id="6" name="Textfeld 5"/>
          <p:cNvSpPr txBox="1"/>
          <p:nvPr/>
        </p:nvSpPr>
        <p:spPr>
          <a:xfrm>
            <a:off x="629399" y="4549588"/>
            <a:ext cx="5055720" cy="200055"/>
          </a:xfrm>
          <a:prstGeom prst="rect">
            <a:avLst/>
          </a:prstGeom>
          <a:noFill/>
        </p:spPr>
        <p:txBody>
          <a:bodyPr wrap="square" rtlCol="0">
            <a:spAutoFit/>
          </a:bodyPr>
          <a:lstStyle/>
          <a:p>
            <a:r>
              <a:rPr lang="de-DE" sz="700">
                <a:latin typeface="Roboto"/>
                <a:cs typeface="Roboto"/>
              </a:rPr>
              <a:t>OECD 2020: 57</a:t>
            </a:r>
          </a:p>
        </p:txBody>
      </p:sp>
    </p:spTree>
    <p:extLst>
      <p:ext uri="{BB962C8B-B14F-4D97-AF65-F5344CB8AC3E}">
        <p14:creationId xmlns:p14="http://schemas.microsoft.com/office/powerpoint/2010/main" val="230842893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sp>
        <p:nvSpPr>
          <p:cNvPr id="7" name="TextBox 6">
            <a:extLst>
              <a:ext uri="{FF2B5EF4-FFF2-40B4-BE49-F238E27FC236}">
                <a16:creationId xmlns:a16="http://schemas.microsoft.com/office/drawing/2014/main" id="{D2E17299-2765-4411-BED9-10201088AD07}"/>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8" name="Tabelle 7">
            <a:extLst>
              <a:ext uri="{FF2B5EF4-FFF2-40B4-BE49-F238E27FC236}">
                <a16:creationId xmlns:a16="http://schemas.microsoft.com/office/drawing/2014/main" id="{3971C42D-C16E-134D-B7E0-43FD7ECFE936}"/>
              </a:ext>
            </a:extLst>
          </p:cNvPr>
          <p:cNvGraphicFramePr>
            <a:graphicFrameLocks noGrp="1"/>
          </p:cNvGraphicFramePr>
          <p:nvPr>
            <p:extLst>
              <p:ext uri="{D42A27DB-BD31-4B8C-83A1-F6EECF244321}">
                <p14:modId xmlns:p14="http://schemas.microsoft.com/office/powerpoint/2010/main" val="904529238"/>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1: Fundamentals of ethics and public 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2: Ethics and public integrity at the institutional and policy level</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 3: Organizational change for enhanced ethics and integrity</a:t>
                      </a:r>
                      <a:endParaRPr lang="de-DE" sz="800" b="1" dirty="0">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a:solidFill>
                            <a:schemeClr val="bg1"/>
                          </a:solidFill>
                          <a:latin typeface="Roboto"/>
                          <a:cs typeface="Roboto"/>
                        </a:rPr>
                        <a:t>Day</a:t>
                      </a:r>
                      <a:r>
                        <a:rPr lang="de-DE" sz="800" b="1" baseline="0">
                          <a:solidFill>
                            <a:schemeClr val="bg1"/>
                          </a:solidFill>
                          <a:latin typeface="Roboto"/>
                          <a:cs typeface="Roboto"/>
                        </a:rPr>
                        <a:t> 4:</a:t>
                      </a:r>
                      <a:r>
                        <a:rPr lang="de-DE" sz="800" b="1">
                          <a:solidFill>
                            <a:schemeClr val="bg1"/>
                          </a:solidFill>
                          <a:latin typeface="Roboto"/>
                          <a:cs typeface="Roboto"/>
                        </a:rPr>
                        <a:t> Individual </a:t>
                      </a:r>
                      <a:r>
                        <a:rPr lang="de-DE" sz="800" b="1" err="1">
                          <a:solidFill>
                            <a:schemeClr val="bg1"/>
                          </a:solidFill>
                          <a:latin typeface="Roboto"/>
                          <a:cs typeface="Roboto"/>
                        </a:rPr>
                        <a:t>ethical</a:t>
                      </a:r>
                      <a:r>
                        <a:rPr lang="de-DE" sz="800" b="1">
                          <a:solidFill>
                            <a:schemeClr val="bg1"/>
                          </a:solidFill>
                          <a:latin typeface="Roboto"/>
                          <a:cs typeface="Roboto"/>
                        </a:rPr>
                        <a:t> </a:t>
                      </a:r>
                      <a:r>
                        <a:rPr lang="de-DE" sz="800" b="1" err="1">
                          <a:solidFill>
                            <a:schemeClr val="bg1"/>
                          </a:solidFill>
                          <a:latin typeface="Roboto"/>
                          <a:cs typeface="Roboto"/>
                        </a:rPr>
                        <a:t>behavior</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a:ln>
                            <a:noFill/>
                          </a:ln>
                          <a:solidFill>
                            <a:schemeClr val="bg1"/>
                          </a:solidFill>
                          <a:effectLst/>
                          <a:uLnTx/>
                          <a:uFillTx/>
                          <a:latin typeface="Roboto"/>
                          <a:cs typeface="Roboto"/>
                        </a:rPr>
                        <a:t>Day 5: Developing a strategy, roadmap and action plan for enhanced ethics and public integrity</a:t>
                      </a:r>
                      <a:endParaRPr lang="de-DE" sz="800" b="1" dirty="0">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a:latin typeface="Roboto"/>
                          <a:cs typeface="Roboto"/>
                        </a:rPr>
                        <a:t>Module 1 - </a:t>
                      </a:r>
                      <a:r>
                        <a:rPr lang="de-DE" sz="800" err="1">
                          <a:latin typeface="Roboto"/>
                          <a:cs typeface="Roboto"/>
                        </a:rPr>
                        <a:t>How</a:t>
                      </a:r>
                      <a:r>
                        <a:rPr lang="de-DE" sz="800">
                          <a:latin typeface="Roboto"/>
                          <a:cs typeface="Roboto"/>
                        </a:rPr>
                        <a:t> </a:t>
                      </a:r>
                      <a:r>
                        <a:rPr lang="de-DE" sz="800" err="1">
                          <a:latin typeface="Roboto"/>
                          <a:cs typeface="Roboto"/>
                        </a:rPr>
                        <a:t>would</a:t>
                      </a:r>
                      <a:r>
                        <a:rPr lang="de-DE" sz="800">
                          <a:latin typeface="Roboto"/>
                          <a:cs typeface="Roboto"/>
                        </a:rPr>
                        <a:t> a </a:t>
                      </a:r>
                      <a:r>
                        <a:rPr lang="de-DE" sz="800" err="1">
                          <a:latin typeface="Roboto"/>
                          <a:cs typeface="Roboto"/>
                        </a:rPr>
                        <a:t>world</a:t>
                      </a:r>
                      <a:r>
                        <a:rPr lang="de-DE" sz="800">
                          <a:latin typeface="Roboto"/>
                          <a:cs typeface="Roboto"/>
                        </a:rPr>
                        <a:t> </a:t>
                      </a:r>
                      <a:r>
                        <a:rPr lang="de-DE" sz="800" err="1">
                          <a:latin typeface="Roboto"/>
                          <a:cs typeface="Roboto"/>
                        </a:rPr>
                        <a:t>without</a:t>
                      </a:r>
                      <a:r>
                        <a:rPr lang="de-DE" sz="800">
                          <a:latin typeface="Roboto"/>
                          <a:cs typeface="Roboto"/>
                        </a:rPr>
                        <a:t> </a:t>
                      </a:r>
                      <a:r>
                        <a:rPr lang="de-DE" sz="800" err="1">
                          <a:latin typeface="Roboto"/>
                          <a:cs typeface="Roboto"/>
                        </a:rPr>
                        <a:t>corruption</a:t>
                      </a:r>
                      <a:r>
                        <a:rPr lang="de-DE" sz="800">
                          <a:latin typeface="Roboto"/>
                          <a:cs typeface="Roboto"/>
                        </a:rPr>
                        <a:t> </a:t>
                      </a:r>
                      <a:r>
                        <a:rPr lang="de-DE" sz="800" err="1">
                          <a:latin typeface="Roboto"/>
                          <a:cs typeface="Roboto"/>
                        </a:rPr>
                        <a:t>look</a:t>
                      </a:r>
                      <a:r>
                        <a:rPr lang="de-DE" sz="800">
                          <a:latin typeface="Roboto"/>
                          <a:cs typeface="Roboto"/>
                        </a:rPr>
                        <a:t>?</a:t>
                      </a:r>
                      <a:endParaRPr lang="de-DE" sz="800" b="0">
                        <a:latin typeface="Roboto"/>
                        <a:cs typeface="Roboto"/>
                      </a:endParaRPr>
                    </a:p>
                  </a:txBody>
                  <a:tcPr>
                    <a:noFill/>
                  </a:tcPr>
                </a:tc>
                <a:tc>
                  <a:txBody>
                    <a:bodyPr/>
                    <a:lstStyle/>
                    <a:p>
                      <a:pPr marL="0" lvl="0" indent="0">
                        <a:spcBef>
                          <a:spcPts val="400"/>
                        </a:spcBef>
                        <a:buNone/>
                      </a:pPr>
                      <a:r>
                        <a:rPr lang="de-DE" sz="800" b="0" i="0" u="none" strike="noStrike" noProof="0">
                          <a:latin typeface="Roboto"/>
                        </a:rPr>
                        <a:t>Module 6 - Oversight institutions</a:t>
                      </a:r>
                      <a:endParaRPr lang="de-DE" sz="800" b="0" i="0" u="none" strike="noStrike" noProof="0" dirty="0" err="1">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a:latin typeface="Roboto"/>
                          <a:cs typeface="Roboto"/>
                        </a:rPr>
                        <a:t>Module 11 - </a:t>
                      </a:r>
                      <a:r>
                        <a:rPr lang="de-DE" sz="800" err="1">
                          <a:latin typeface="Roboto"/>
                          <a:cs typeface="Roboto"/>
                        </a:rPr>
                        <a:t>Staff</a:t>
                      </a:r>
                      <a:r>
                        <a:rPr lang="de-DE" sz="800">
                          <a:latin typeface="Roboto"/>
                          <a:cs typeface="Roboto"/>
                        </a:rPr>
                        <a:t> </a:t>
                      </a:r>
                      <a:r>
                        <a:rPr lang="de-DE" sz="800" err="1">
                          <a:latin typeface="Roboto"/>
                          <a:cs typeface="Roboto"/>
                        </a:rPr>
                        <a:t>management</a:t>
                      </a:r>
                      <a:r>
                        <a:rPr lang="de-DE" sz="800">
                          <a:latin typeface="Roboto"/>
                          <a:cs typeface="Roboto"/>
                        </a:rPr>
                        <a:t> and </a:t>
                      </a:r>
                      <a:r>
                        <a:rPr lang="de-DE" sz="800" err="1">
                          <a:latin typeface="Roboto"/>
                          <a:cs typeface="Roboto"/>
                        </a:rPr>
                        <a:t>developing</a:t>
                      </a:r>
                      <a:r>
                        <a:rPr lang="de-DE" sz="800">
                          <a:latin typeface="Roboto"/>
                          <a:cs typeface="Roboto"/>
                        </a:rPr>
                        <a:t> </a:t>
                      </a:r>
                      <a:r>
                        <a:rPr lang="de-DE" sz="800" err="1">
                          <a:latin typeface="Roboto"/>
                          <a:cs typeface="Roboto"/>
                        </a:rPr>
                        <a:t>capacities</a:t>
                      </a:r>
                      <a:r>
                        <a:rPr lang="de-DE" sz="800">
                          <a:latin typeface="Roboto"/>
                          <a:cs typeface="Roboto"/>
                        </a:rPr>
                        <a:t> </a:t>
                      </a:r>
                      <a:r>
                        <a:rPr lang="de-DE" sz="800" err="1">
                          <a:latin typeface="Roboto"/>
                          <a:cs typeface="Roboto"/>
                        </a:rPr>
                        <a:t>for</a:t>
                      </a:r>
                      <a:r>
                        <a:rPr lang="de-DE" sz="800">
                          <a:latin typeface="Roboto"/>
                          <a:cs typeface="Roboto"/>
                        </a:rPr>
                        <a:t> </a:t>
                      </a:r>
                      <a:r>
                        <a:rPr lang="de-DE" sz="800" err="1">
                          <a:latin typeface="Roboto"/>
                          <a:cs typeface="Roboto"/>
                        </a:rPr>
                        <a:t>integrity</a:t>
                      </a:r>
                      <a:r>
                        <a:rPr lang="de-DE" sz="80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a:latin typeface="Roboto"/>
                          <a:cs typeface="Roboto"/>
                        </a:rPr>
                        <a:t>Module 14 - </a:t>
                      </a:r>
                      <a:r>
                        <a:rPr lang="de-DE" sz="800" err="1">
                          <a:latin typeface="Roboto"/>
                          <a:cs typeface="Roboto"/>
                        </a:rPr>
                        <a:t>Ethical</a:t>
                      </a:r>
                      <a:r>
                        <a:rPr lang="de-DE" sz="800">
                          <a:latin typeface="Roboto"/>
                          <a:cs typeface="Roboto"/>
                        </a:rPr>
                        <a:t> </a:t>
                      </a:r>
                      <a:r>
                        <a:rPr lang="de-DE" sz="800" err="1">
                          <a:latin typeface="Roboto"/>
                          <a:cs typeface="Roboto"/>
                        </a:rPr>
                        <a:t>leadership</a:t>
                      </a:r>
                      <a:endParaRPr lang="de-DE" sz="800" b="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a:ln>
                            <a:noFill/>
                          </a:ln>
                          <a:effectLst/>
                          <a:uLnTx/>
                          <a:uFillTx/>
                          <a:latin typeface="Roboto"/>
                          <a:cs typeface="Roboto"/>
                        </a:rPr>
                        <a:t>Module 18 - </a:t>
                      </a:r>
                      <a:r>
                        <a:rPr kumimoji="0" lang="de-DE" sz="800" u="none" strike="noStrike" kern="1200" cap="none" spc="0" normalizeH="0" baseline="0" noProof="0" err="1">
                          <a:ln>
                            <a:noFill/>
                          </a:ln>
                          <a:effectLst/>
                          <a:uLnTx/>
                          <a:uFillTx/>
                          <a:latin typeface="Roboto"/>
                          <a:cs typeface="Roboto"/>
                        </a:rPr>
                        <a:t>Preparation</a:t>
                      </a:r>
                      <a:r>
                        <a:rPr kumimoji="0"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2 - Essentials </a:t>
                      </a:r>
                      <a:r>
                        <a:rPr lang="de-DE" sz="800" err="1">
                          <a:latin typeface="Roboto"/>
                          <a:cs typeface="Roboto"/>
                        </a:rPr>
                        <a:t>of</a:t>
                      </a:r>
                      <a:r>
                        <a:rPr lang="de-DE" sz="800">
                          <a:latin typeface="Roboto"/>
                          <a:cs typeface="Roboto"/>
                        </a:rPr>
                        <a:t> ethics and </a:t>
                      </a:r>
                      <a:r>
                        <a:rPr lang="de-DE" sz="800" err="1">
                          <a:latin typeface="Roboto"/>
                          <a:cs typeface="Roboto"/>
                        </a:rPr>
                        <a:t>public</a:t>
                      </a:r>
                      <a:r>
                        <a:rPr lang="de-DE" sz="800">
                          <a:latin typeface="Roboto"/>
                          <a:cs typeface="Roboto"/>
                        </a:rPr>
                        <a:t> </a:t>
                      </a:r>
                      <a:r>
                        <a:rPr lang="de-DE" sz="800" err="1">
                          <a:latin typeface="Roboto"/>
                          <a:cs typeface="Roboto"/>
                        </a:rPr>
                        <a:t>integrity</a:t>
                      </a:r>
                      <a:endParaRPr lang="de-DE" sz="800" b="0">
                        <a:latin typeface="Roboto"/>
                        <a:cs typeface="Roboto"/>
                      </a:endParaRPr>
                    </a:p>
                  </a:txBody>
                  <a:tcPr>
                    <a:solidFill>
                      <a:schemeClr val="accent6">
                        <a:lumMod val="40000"/>
                        <a:lumOff val="60000"/>
                      </a:schemeClr>
                    </a:solidFill>
                  </a:tcPr>
                </a:tc>
                <a:tc>
                  <a:txBody>
                    <a:bodyPr/>
                    <a:lstStyle/>
                    <a:p>
                      <a:pPr marL="0" lvl="0" indent="0" algn="l">
                        <a:lnSpc>
                          <a:spcPct val="100000"/>
                        </a:lnSpc>
                        <a:spcBef>
                          <a:spcPts val="0"/>
                        </a:spcBef>
                        <a:spcAft>
                          <a:spcPts val="0"/>
                        </a:spcAft>
                        <a:buNone/>
                      </a:pPr>
                      <a:r>
                        <a:rPr lang="de-DE" sz="800" b="0" i="0" u="none" strike="noStrike" noProof="0">
                          <a:latin typeface="Roboto"/>
                        </a:rPr>
                        <a:t>Module 7 - </a:t>
                      </a:r>
                      <a:r>
                        <a:rPr lang="de-DE" sz="800" b="0" i="0" u="none" strike="noStrike" noProof="0" err="1">
                          <a:latin typeface="Roboto"/>
                        </a:rPr>
                        <a:t>Social</a:t>
                      </a:r>
                      <a:r>
                        <a:rPr lang="de-DE" sz="800" b="0" i="0" u="none" strike="noStrike" noProof="0">
                          <a:latin typeface="Roboto"/>
                        </a:rPr>
                        <a:t> </a:t>
                      </a:r>
                      <a:r>
                        <a:rPr lang="de-DE" sz="800" b="0" i="0" u="none" strike="noStrike" noProof="0" err="1">
                          <a:latin typeface="Roboto"/>
                        </a:rPr>
                        <a:t>accountability</a:t>
                      </a:r>
                      <a:r>
                        <a:rPr lang="de-DE" sz="800" b="0" i="0" u="none" strike="noStrike" noProof="0">
                          <a:latin typeface="Roboto"/>
                        </a:rPr>
                        <a:t> </a:t>
                      </a:r>
                      <a:r>
                        <a:rPr lang="de-DE" sz="800" b="0" i="0" u="none" strike="noStrike" noProof="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12 - </a:t>
                      </a:r>
                      <a:r>
                        <a:rPr lang="de-DE" sz="800" err="1">
                          <a:latin typeface="Roboto"/>
                          <a:cs typeface="Roboto"/>
                        </a:rPr>
                        <a:t>Creating</a:t>
                      </a:r>
                      <a:r>
                        <a:rPr lang="de-DE" sz="800">
                          <a:latin typeface="Roboto"/>
                          <a:cs typeface="Roboto"/>
                        </a:rPr>
                        <a:t> an organizational </a:t>
                      </a:r>
                      <a:r>
                        <a:rPr lang="de-DE" sz="800" err="1">
                          <a:latin typeface="Roboto"/>
                          <a:cs typeface="Roboto"/>
                        </a:rPr>
                        <a:t>culture</a:t>
                      </a:r>
                      <a:r>
                        <a:rPr lang="de-DE" sz="800">
                          <a:latin typeface="Roboto"/>
                          <a:cs typeface="Roboto"/>
                        </a:rPr>
                        <a:t> </a:t>
                      </a:r>
                      <a:r>
                        <a:rPr lang="de-DE" sz="800" err="1">
                          <a:latin typeface="Roboto"/>
                          <a:cs typeface="Roboto"/>
                        </a:rPr>
                        <a:t>of</a:t>
                      </a:r>
                      <a:r>
                        <a:rPr lang="de-DE" sz="800">
                          <a:latin typeface="Roboto"/>
                          <a:cs typeface="Roboto"/>
                        </a:rPr>
                        <a:t> ethics and </a:t>
                      </a:r>
                      <a:r>
                        <a:rPr lang="de-DE" sz="800" err="1">
                          <a:latin typeface="Roboto"/>
                          <a:cs typeface="Roboto"/>
                        </a:rPr>
                        <a:t>integrity</a:t>
                      </a:r>
                      <a:endParaRPr lang="de-DE" sz="800" b="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a:latin typeface="Roboto"/>
                        </a:rPr>
                        <a:t>Module 15 - </a:t>
                      </a:r>
                      <a:r>
                        <a:rPr lang="de-DE" sz="800" b="0" i="0" u="none" strike="noStrike" noProof="0" err="1">
                          <a:latin typeface="Roboto"/>
                        </a:rPr>
                        <a:t>Assessing</a:t>
                      </a:r>
                      <a:r>
                        <a:rPr lang="de-DE" sz="800" b="0" i="0" u="none" strike="noStrike" noProof="0">
                          <a:latin typeface="Roboto"/>
                        </a:rPr>
                        <a:t> personal vis-à-vis organizational </a:t>
                      </a:r>
                      <a:r>
                        <a:rPr lang="de-DE" sz="800" b="0" i="0" u="none" strike="noStrike" noProof="0" err="1">
                          <a:latin typeface="Roboto"/>
                        </a:rPr>
                        <a:t>values</a:t>
                      </a:r>
                      <a:endParaRPr lang="en-US" sz="80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err="1">
                          <a:latin typeface="Roboto"/>
                        </a:rPr>
                        <a:t>Afternoon</a:t>
                      </a:r>
                      <a:endParaRPr lang="en-US" sz="80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3 - Transparency and </a:t>
                      </a:r>
                      <a:r>
                        <a:rPr lang="de-DE" sz="800" err="1">
                          <a:latin typeface="Roboto"/>
                          <a:cs typeface="Roboto"/>
                        </a:rPr>
                        <a:t>accountability</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8 - Integrity </a:t>
                      </a:r>
                      <a:r>
                        <a:rPr lang="de-DE" sz="800" err="1">
                          <a:latin typeface="Roboto"/>
                          <a:cs typeface="Roboto"/>
                        </a:rPr>
                        <a:t>codes</a:t>
                      </a:r>
                      <a:endParaRPr lang="de-DE" sz="800" b="0">
                        <a:latin typeface="Roboto"/>
                        <a:cs typeface="Roboto"/>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a:latin typeface="Roboto"/>
                          <a:cs typeface="Roboto"/>
                        </a:rPr>
                        <a:t>Module 13 - Transparent </a:t>
                      </a:r>
                      <a:r>
                        <a:rPr lang="de-DE" sz="800" err="1">
                          <a:latin typeface="Roboto"/>
                          <a:cs typeface="Roboto"/>
                        </a:rPr>
                        <a:t>public</a:t>
                      </a:r>
                      <a:r>
                        <a:rPr lang="de-DE" sz="800">
                          <a:latin typeface="Roboto"/>
                          <a:cs typeface="Roboto"/>
                        </a:rPr>
                        <a:t> </a:t>
                      </a:r>
                      <a:r>
                        <a:rPr lang="de-DE" sz="800" err="1">
                          <a:latin typeface="Roboto"/>
                          <a:cs typeface="Roboto"/>
                        </a:rPr>
                        <a:t>procurement</a:t>
                      </a:r>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16 - Behavioral </a:t>
                      </a:r>
                      <a:r>
                        <a:rPr lang="de-DE" sz="800" err="1">
                          <a:latin typeface="Roboto"/>
                          <a:cs typeface="Roboto"/>
                        </a:rPr>
                        <a:t>insights</a:t>
                      </a:r>
                      <a:r>
                        <a:rPr lang="de-DE" sz="800">
                          <a:latin typeface="Roboto"/>
                          <a:cs typeface="Roboto"/>
                        </a:rPr>
                        <a:t> and </a:t>
                      </a:r>
                      <a:r>
                        <a:rPr lang="de-DE" sz="800" err="1">
                          <a:latin typeface="Roboto"/>
                          <a:cs typeface="Roboto"/>
                        </a:rPr>
                        <a:t>staff</a:t>
                      </a:r>
                      <a:r>
                        <a:rPr lang="de-DE" sz="800">
                          <a:latin typeface="Roboto"/>
                          <a:cs typeface="Roboto"/>
                        </a:rPr>
                        <a:t> </a:t>
                      </a:r>
                      <a:r>
                        <a:rPr lang="de-DE" sz="800" err="1">
                          <a:latin typeface="Roboto"/>
                          <a:cs typeface="Roboto"/>
                        </a:rPr>
                        <a:t>incentives</a:t>
                      </a:r>
                      <a:endParaRPr lang="de-DE" sz="800" b="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a:ln>
                            <a:noFill/>
                          </a:ln>
                          <a:effectLst/>
                          <a:uLnTx/>
                          <a:uFillTx/>
                          <a:latin typeface="Roboto"/>
                          <a:cs typeface="Roboto"/>
                        </a:rPr>
                        <a:t>Module 18 -</a:t>
                      </a:r>
                      <a:r>
                        <a:rPr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a:ln>
                            <a:noFill/>
                          </a:ln>
                          <a:effectLst/>
                          <a:uLnTx/>
                          <a:uFillTx/>
                          <a:latin typeface="Roboto"/>
                          <a:cs typeface="Roboto"/>
                        </a:rPr>
                        <a:t>Presentation and </a:t>
                      </a:r>
                      <a:r>
                        <a:rPr kumimoji="0" lang="de-DE" sz="800" u="none" strike="noStrike" kern="1200" cap="none" spc="0" normalizeH="0" baseline="0" noProof="0" err="1">
                          <a:ln>
                            <a:noFill/>
                          </a:ln>
                          <a:effectLst/>
                          <a:uLnTx/>
                          <a:uFillTx/>
                          <a:latin typeface="Roboto"/>
                          <a:cs typeface="Roboto"/>
                        </a:rPr>
                        <a:t>feedback</a:t>
                      </a:r>
                      <a:r>
                        <a:rPr kumimoji="0" lang="de-DE" sz="800" u="none" strike="noStrike" kern="1200" cap="none" spc="0" normalizeH="0" baseline="0" noProof="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4 - Understanding and </a:t>
                      </a:r>
                      <a:r>
                        <a:rPr lang="de-DE" sz="800" err="1">
                          <a:latin typeface="Roboto"/>
                          <a:cs typeface="Roboto"/>
                        </a:rPr>
                        <a:t>assessing</a:t>
                      </a:r>
                      <a:r>
                        <a:rPr lang="de-DE" sz="800">
                          <a:latin typeface="Roboto"/>
                          <a:cs typeface="Roboto"/>
                        </a:rPr>
                        <a:t> </a:t>
                      </a:r>
                      <a:r>
                        <a:rPr lang="de-DE" sz="800" err="1">
                          <a:latin typeface="Roboto"/>
                          <a:cs typeface="Roboto"/>
                        </a:rPr>
                        <a:t>corruption</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9 - Managing </a:t>
                      </a:r>
                      <a:r>
                        <a:rPr lang="de-DE" sz="800" err="1">
                          <a:latin typeface="Roboto"/>
                          <a:cs typeface="Roboto"/>
                        </a:rPr>
                        <a:t>conflict</a:t>
                      </a:r>
                      <a:r>
                        <a:rPr lang="de-DE" sz="800">
                          <a:latin typeface="Roboto"/>
                          <a:cs typeface="Roboto"/>
                        </a:rPr>
                        <a:t> </a:t>
                      </a:r>
                      <a:r>
                        <a:rPr lang="de-DE" sz="800" err="1">
                          <a:latin typeface="Roboto"/>
                          <a:cs typeface="Roboto"/>
                        </a:rPr>
                        <a:t>of</a:t>
                      </a:r>
                      <a:r>
                        <a:rPr lang="de-DE" sz="800">
                          <a:latin typeface="Roboto"/>
                          <a:cs typeface="Roboto"/>
                        </a:rPr>
                        <a:t> </a:t>
                      </a:r>
                      <a:r>
                        <a:rPr lang="de-DE" sz="800" err="1">
                          <a:latin typeface="Roboto"/>
                          <a:cs typeface="Roboto"/>
                        </a:rPr>
                        <a:t>interest</a:t>
                      </a:r>
                      <a:endParaRPr lang="de-DE" sz="800" b="0">
                        <a:latin typeface="Roboto"/>
                        <a:cs typeface="Roboto"/>
                      </a:endParaRPr>
                    </a:p>
                  </a:txBody>
                  <a:tcPr>
                    <a:noFill/>
                  </a:tcPr>
                </a:tc>
                <a:tc>
                  <a:txBody>
                    <a:bodyPr/>
                    <a:lstStyle/>
                    <a:p>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a:latin typeface="Roboto"/>
                          <a:cs typeface="Roboto"/>
                        </a:rPr>
                        <a:t>Module 17 - </a:t>
                      </a:r>
                      <a:r>
                        <a:rPr lang="de-DE" sz="800" err="1">
                          <a:latin typeface="Roboto"/>
                          <a:cs typeface="Roboto"/>
                        </a:rPr>
                        <a:t>How</a:t>
                      </a:r>
                      <a:r>
                        <a:rPr lang="de-DE" sz="800">
                          <a:latin typeface="Roboto"/>
                          <a:cs typeface="Roboto"/>
                        </a:rPr>
                        <a:t> </a:t>
                      </a:r>
                      <a:r>
                        <a:rPr lang="de-DE" sz="800" err="1">
                          <a:latin typeface="Roboto"/>
                          <a:cs typeface="Roboto"/>
                        </a:rPr>
                        <a:t>to</a:t>
                      </a:r>
                      <a:r>
                        <a:rPr lang="de-DE" sz="800">
                          <a:latin typeface="Roboto"/>
                          <a:cs typeface="Roboto"/>
                        </a:rPr>
                        <a:t> promote </a:t>
                      </a:r>
                      <a:r>
                        <a:rPr lang="de-DE" sz="800" err="1">
                          <a:latin typeface="Roboto"/>
                          <a:cs typeface="Roboto"/>
                        </a:rPr>
                        <a:t>desired</a:t>
                      </a:r>
                      <a:r>
                        <a:rPr lang="de-DE" sz="800">
                          <a:latin typeface="Roboto"/>
                          <a:cs typeface="Roboto"/>
                        </a:rPr>
                        <a:t> behavioral </a:t>
                      </a:r>
                      <a:r>
                        <a:rPr lang="de-DE" sz="800" err="1">
                          <a:latin typeface="Roboto"/>
                          <a:cs typeface="Roboto"/>
                        </a:rPr>
                        <a:t>change</a:t>
                      </a:r>
                      <a:r>
                        <a:rPr lang="de-DE" sz="800">
                          <a:latin typeface="Roboto"/>
                          <a:cs typeface="Roboto"/>
                        </a:rPr>
                        <a:t>?</a:t>
                      </a: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353785">
                <a:tc vMerge="1">
                  <a:txBody>
                    <a:bodyPr/>
                    <a:lstStyle/>
                    <a:p>
                      <a:endParaRPr lang="en-US"/>
                    </a:p>
                  </a:txBody>
                  <a:tcPr/>
                </a:tc>
                <a:tc>
                  <a:txBody>
                    <a:bodyPr/>
                    <a:lstStyle/>
                    <a:p>
                      <a:pPr lvl="0">
                        <a:buNone/>
                      </a:pPr>
                      <a:r>
                        <a:rPr lang="de-DE" sz="800" b="0" i="0" u="none" strike="noStrike" noProof="0">
                          <a:latin typeface="Roboto"/>
                        </a:rPr>
                        <a:t>Module 5 - International frameworks for integrity and anti-corruption</a:t>
                      </a:r>
                    </a:p>
                  </a:txBody>
                  <a:tcPr/>
                </a:tc>
                <a:tc>
                  <a:txBody>
                    <a:bodyPr/>
                    <a:lstStyle/>
                    <a:p>
                      <a:pPr marL="0" marR="0" lvl="0" indent="0" algn="l" rtl="0">
                        <a:lnSpc>
                          <a:spcPct val="100000"/>
                        </a:lnSpc>
                        <a:spcBef>
                          <a:spcPts val="0"/>
                        </a:spcBef>
                        <a:spcAft>
                          <a:spcPts val="0"/>
                        </a:spcAft>
                        <a:buFontTx/>
                        <a:buNone/>
                      </a:pPr>
                      <a:r>
                        <a:rPr lang="de-DE" sz="800">
                          <a:latin typeface="Roboto"/>
                          <a:cs typeface="Roboto"/>
                        </a:rPr>
                        <a:t>Module 10 - Whistleblowing</a:t>
                      </a:r>
                    </a:p>
                  </a:txBody>
                  <a:tcPr>
                    <a:solidFill>
                      <a:srgbClr val="FFFFFF"/>
                    </a:solidFill>
                  </a:tcPr>
                </a:tc>
                <a:tc>
                  <a:txBody>
                    <a:bodyPr/>
                    <a:lstStyle/>
                    <a:p>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720087132"/>
              </p:ext>
            </p:extLst>
          </p:nvPr>
        </p:nvGraphicFramePr>
        <p:xfrm>
          <a:off x="628650" y="1370013"/>
          <a:ext cx="7886700" cy="3205480"/>
        </p:xfrm>
        <a:graphic>
          <a:graphicData uri="http://schemas.openxmlformats.org/drawingml/2006/table">
            <a:tbl>
              <a:tblPr firstRow="1" bandRow="1">
                <a:tableStyleId>{F5AB1C69-6EDB-4FF4-983F-18BD219EF322}</a:tableStyleId>
              </a:tblPr>
              <a:tblGrid>
                <a:gridCol w="1535430">
                  <a:extLst>
                    <a:ext uri="{9D8B030D-6E8A-4147-A177-3AD203B41FA5}">
                      <a16:colId xmlns:a16="http://schemas.microsoft.com/office/drawing/2014/main" val="20000"/>
                    </a:ext>
                  </a:extLst>
                </a:gridCol>
                <a:gridCol w="3175635">
                  <a:extLst>
                    <a:ext uri="{9D8B030D-6E8A-4147-A177-3AD203B41FA5}">
                      <a16:colId xmlns:a16="http://schemas.microsoft.com/office/drawing/2014/main" val="20001"/>
                    </a:ext>
                  </a:extLst>
                </a:gridCol>
                <a:gridCol w="3175635">
                  <a:extLst>
                    <a:ext uri="{9D8B030D-6E8A-4147-A177-3AD203B41FA5}">
                      <a16:colId xmlns:a16="http://schemas.microsoft.com/office/drawing/2014/main" val="20002"/>
                    </a:ext>
                  </a:extLst>
                </a:gridCol>
              </a:tblGrid>
              <a:tr h="370840">
                <a:tc>
                  <a:txBody>
                    <a:bodyPr/>
                    <a:lstStyle/>
                    <a:p>
                      <a:r>
                        <a:rPr lang="de-DE" sz="1600">
                          <a:latin typeface="Roboton"/>
                          <a:cs typeface="Roboton"/>
                        </a:rPr>
                        <a:t>Dimension</a:t>
                      </a:r>
                    </a:p>
                  </a:txBody>
                  <a:tcPr>
                    <a:solidFill>
                      <a:srgbClr val="3A9EE9"/>
                    </a:solidFill>
                  </a:tcPr>
                </a:tc>
                <a:tc>
                  <a:txBody>
                    <a:bodyPr/>
                    <a:lstStyle/>
                    <a:p>
                      <a:r>
                        <a:rPr lang="de-DE" sz="1600">
                          <a:latin typeface="Roboton"/>
                          <a:cs typeface="Roboton"/>
                        </a:rPr>
                        <a:t>Rules-</a:t>
                      </a:r>
                      <a:r>
                        <a:rPr lang="de-DE" sz="1600" err="1">
                          <a:latin typeface="Roboton"/>
                          <a:cs typeface="Roboton"/>
                        </a:rPr>
                        <a:t>based</a:t>
                      </a:r>
                      <a:r>
                        <a:rPr lang="de-DE" sz="1600" baseline="0">
                          <a:latin typeface="Roboton"/>
                          <a:cs typeface="Roboton"/>
                        </a:rPr>
                        <a:t> </a:t>
                      </a:r>
                      <a:r>
                        <a:rPr lang="de-DE" sz="1600" baseline="0" err="1">
                          <a:latin typeface="Roboton"/>
                          <a:cs typeface="Roboton"/>
                        </a:rPr>
                        <a:t>strategies</a:t>
                      </a:r>
                      <a:endParaRPr lang="de-DE" sz="1600">
                        <a:latin typeface="Roboton"/>
                        <a:cs typeface="Roboton"/>
                      </a:endParaRPr>
                    </a:p>
                  </a:txBody>
                  <a:tcPr>
                    <a:solidFill>
                      <a:srgbClr val="3A9EE9"/>
                    </a:solidFill>
                  </a:tcPr>
                </a:tc>
                <a:tc>
                  <a:txBody>
                    <a:bodyPr/>
                    <a:lstStyle/>
                    <a:p>
                      <a:r>
                        <a:rPr lang="de-DE" sz="1600">
                          <a:latin typeface="Roboton"/>
                          <a:cs typeface="Roboton"/>
                        </a:rPr>
                        <a:t>Values-</a:t>
                      </a:r>
                      <a:r>
                        <a:rPr lang="de-DE" sz="1600" err="1">
                          <a:latin typeface="Roboton"/>
                          <a:cs typeface="Roboton"/>
                        </a:rPr>
                        <a:t>based</a:t>
                      </a:r>
                      <a:r>
                        <a:rPr lang="de-DE" sz="1600" baseline="0">
                          <a:latin typeface="Roboton"/>
                          <a:cs typeface="Roboton"/>
                        </a:rPr>
                        <a:t> </a:t>
                      </a:r>
                      <a:r>
                        <a:rPr lang="de-DE" sz="1600" baseline="0" err="1">
                          <a:latin typeface="Roboton"/>
                          <a:cs typeface="Roboton"/>
                        </a:rPr>
                        <a:t>strategies</a:t>
                      </a:r>
                      <a:endParaRPr lang="de-DE" sz="1600">
                        <a:latin typeface="Roboton"/>
                        <a:cs typeface="Roboton"/>
                      </a:endParaRPr>
                    </a:p>
                  </a:txBody>
                  <a:tcPr>
                    <a:solidFill>
                      <a:srgbClr val="3A9EE9"/>
                    </a:solidFill>
                  </a:tcPr>
                </a:tc>
                <a:extLst>
                  <a:ext uri="{0D108BD9-81ED-4DB2-BD59-A6C34878D82A}">
                    <a16:rowId xmlns:a16="http://schemas.microsoft.com/office/drawing/2014/main" val="10000"/>
                  </a:ext>
                </a:extLst>
              </a:tr>
              <a:tr h="370840">
                <a:tc>
                  <a:txBody>
                    <a:bodyPr/>
                    <a:lstStyle/>
                    <a:p>
                      <a:r>
                        <a:rPr lang="de-DE" sz="1600" b="1">
                          <a:latin typeface="Roboton"/>
                          <a:cs typeface="Roboton"/>
                        </a:rPr>
                        <a:t>Method</a:t>
                      </a:r>
                    </a:p>
                  </a:txBody>
                  <a:tcPr/>
                </a:tc>
                <a:tc>
                  <a:txBody>
                    <a:bodyPr/>
                    <a:lstStyle/>
                    <a:p>
                      <a:pPr marL="171450" indent="-171450">
                        <a:buFont typeface="Arial"/>
                        <a:buChar char="•"/>
                      </a:pPr>
                      <a:r>
                        <a:rPr lang="de-DE" sz="1200">
                          <a:latin typeface="Roboton"/>
                          <a:cs typeface="Roboton"/>
                        </a:rPr>
                        <a:t>Education in </a:t>
                      </a:r>
                      <a:r>
                        <a:rPr lang="de-DE" sz="1200" err="1">
                          <a:latin typeface="Roboton"/>
                          <a:cs typeface="Roboton"/>
                        </a:rPr>
                        <a:t>existing</a:t>
                      </a:r>
                      <a:r>
                        <a:rPr lang="de-DE" sz="1200">
                          <a:latin typeface="Roboton"/>
                          <a:cs typeface="Roboton"/>
                        </a:rPr>
                        <a:t> legal </a:t>
                      </a:r>
                      <a:r>
                        <a:rPr lang="de-DE" sz="1200" err="1">
                          <a:latin typeface="Roboton"/>
                          <a:cs typeface="Roboton"/>
                        </a:rPr>
                        <a:t>framework</a:t>
                      </a:r>
                      <a:r>
                        <a:rPr lang="de-DE" sz="1200">
                          <a:latin typeface="Roboton"/>
                          <a:cs typeface="Roboton"/>
                        </a:rPr>
                        <a:t>,</a:t>
                      </a:r>
                      <a:r>
                        <a:rPr lang="de-DE" sz="1200" baseline="0">
                          <a:latin typeface="Roboton"/>
                          <a:cs typeface="Roboton"/>
                        </a:rPr>
                        <a:t> </a:t>
                      </a:r>
                      <a:r>
                        <a:rPr lang="de-DE" sz="1200" baseline="0" err="1">
                          <a:latin typeface="Roboton"/>
                          <a:cs typeface="Roboton"/>
                        </a:rPr>
                        <a:t>c</a:t>
                      </a:r>
                      <a:r>
                        <a:rPr lang="de-DE" sz="1200" err="1">
                          <a:latin typeface="Roboton"/>
                          <a:cs typeface="Roboton"/>
                        </a:rPr>
                        <a:t>ompliance</a:t>
                      </a:r>
                      <a:r>
                        <a:rPr lang="de-DE" sz="1200">
                          <a:latin typeface="Roboton"/>
                          <a:cs typeface="Roboton"/>
                        </a:rPr>
                        <a:t> </a:t>
                      </a:r>
                      <a:r>
                        <a:rPr lang="de-DE" sz="1200" err="1">
                          <a:latin typeface="Roboton"/>
                          <a:cs typeface="Roboton"/>
                        </a:rPr>
                        <a:t>standards</a:t>
                      </a:r>
                      <a:r>
                        <a:rPr lang="de-DE" sz="1200">
                          <a:latin typeface="Roboton"/>
                          <a:cs typeface="Roboton"/>
                        </a:rPr>
                        <a:t> and </a:t>
                      </a:r>
                      <a:r>
                        <a:rPr lang="de-DE" sz="1200" err="1">
                          <a:latin typeface="Roboton"/>
                          <a:cs typeface="Roboton"/>
                        </a:rPr>
                        <a:t>systems</a:t>
                      </a:r>
                      <a:r>
                        <a:rPr lang="de-DE" sz="1200">
                          <a:latin typeface="Roboton"/>
                          <a:cs typeface="Roboton"/>
                        </a:rPr>
                        <a:t>;</a:t>
                      </a:r>
                    </a:p>
                    <a:p>
                      <a:pPr marL="171450" indent="-171450">
                        <a:buFont typeface="Arial"/>
                        <a:buChar char="•"/>
                      </a:pPr>
                      <a:r>
                        <a:rPr lang="de-DE" sz="1200" err="1">
                          <a:latin typeface="Roboton"/>
                          <a:cs typeface="Roboton"/>
                        </a:rPr>
                        <a:t>Reduced</a:t>
                      </a:r>
                      <a:r>
                        <a:rPr lang="de-DE" sz="1200">
                          <a:latin typeface="Roboton"/>
                          <a:cs typeface="Roboton"/>
                        </a:rPr>
                        <a:t> </a:t>
                      </a:r>
                      <a:r>
                        <a:rPr lang="de-DE" sz="1200" err="1">
                          <a:latin typeface="Roboton"/>
                          <a:cs typeface="Roboton"/>
                        </a:rPr>
                        <a:t>discretion</a:t>
                      </a:r>
                      <a:r>
                        <a:rPr lang="de-DE" sz="1200">
                          <a:latin typeface="Roboton"/>
                          <a:cs typeface="Roboton"/>
                        </a:rPr>
                        <a:t>;</a:t>
                      </a:r>
                    </a:p>
                    <a:p>
                      <a:pPr marL="171450" indent="-171450">
                        <a:buFont typeface="Arial"/>
                        <a:buChar char="•"/>
                      </a:pPr>
                      <a:r>
                        <a:rPr lang="de-DE" sz="1200" err="1">
                          <a:latin typeface="Roboton"/>
                          <a:cs typeface="Roboton"/>
                        </a:rPr>
                        <a:t>Misconduct</a:t>
                      </a:r>
                      <a:r>
                        <a:rPr lang="de-DE" sz="1200">
                          <a:latin typeface="Roboton"/>
                          <a:cs typeface="Roboton"/>
                        </a:rPr>
                        <a:t> </a:t>
                      </a:r>
                      <a:r>
                        <a:rPr lang="de-DE" sz="1200" err="1">
                          <a:latin typeface="Roboton"/>
                          <a:cs typeface="Roboton"/>
                        </a:rPr>
                        <a:t>reporting</a:t>
                      </a:r>
                      <a:r>
                        <a:rPr lang="de-DE" sz="1200">
                          <a:latin typeface="Roboton"/>
                          <a:cs typeface="Roboton"/>
                        </a:rPr>
                        <a:t>, </a:t>
                      </a:r>
                      <a:r>
                        <a:rPr lang="de-DE" sz="1200" err="1">
                          <a:latin typeface="Roboton"/>
                          <a:cs typeface="Roboton"/>
                        </a:rPr>
                        <a:t>audit</a:t>
                      </a:r>
                      <a:r>
                        <a:rPr lang="de-DE" sz="1200">
                          <a:latin typeface="Roboton"/>
                          <a:cs typeface="Roboton"/>
                        </a:rPr>
                        <a:t> and </a:t>
                      </a:r>
                      <a:r>
                        <a:rPr lang="de-DE" sz="1200" err="1">
                          <a:latin typeface="Roboton"/>
                          <a:cs typeface="Roboton"/>
                        </a:rPr>
                        <a:t>controls</a:t>
                      </a:r>
                      <a:r>
                        <a:rPr lang="de-DE" sz="1200">
                          <a:latin typeface="Roboton"/>
                          <a:cs typeface="Roboton"/>
                        </a:rPr>
                        <a:t>;</a:t>
                      </a:r>
                    </a:p>
                    <a:p>
                      <a:pPr marL="171450" indent="-171450">
                        <a:buFont typeface="Arial"/>
                        <a:buChar char="•"/>
                      </a:pPr>
                      <a:r>
                        <a:rPr lang="de-DE" sz="1200">
                          <a:latin typeface="Roboton"/>
                          <a:cs typeface="Roboton"/>
                        </a:rPr>
                        <a:t>Investigation </a:t>
                      </a:r>
                      <a:r>
                        <a:rPr lang="de-DE" sz="1200" err="1">
                          <a:latin typeface="Roboton"/>
                          <a:cs typeface="Roboton"/>
                        </a:rPr>
                        <a:t>processes</a:t>
                      </a:r>
                      <a:r>
                        <a:rPr lang="de-DE" sz="1200">
                          <a:latin typeface="Roboton"/>
                          <a:cs typeface="Roboton"/>
                        </a:rPr>
                        <a:t>;</a:t>
                      </a:r>
                    </a:p>
                    <a:p>
                      <a:pPr marL="171450" indent="-171450">
                        <a:buFont typeface="Arial"/>
                        <a:buChar char="•"/>
                      </a:pPr>
                      <a:r>
                        <a:rPr lang="de-DE" sz="1200" err="1">
                          <a:latin typeface="Roboton"/>
                          <a:cs typeface="Roboton"/>
                        </a:rPr>
                        <a:t>Sanctions</a:t>
                      </a:r>
                      <a:r>
                        <a:rPr lang="de-DE" sz="1200">
                          <a:latin typeface="Roboton"/>
                          <a:cs typeface="Roboton"/>
                        </a:rPr>
                        <a:t> etc.</a:t>
                      </a:r>
                    </a:p>
                  </a:txBody>
                  <a:tcPr/>
                </a:tc>
                <a:tc>
                  <a:txBody>
                    <a:bodyPr/>
                    <a:lstStyle/>
                    <a:p>
                      <a:pPr marL="171450" indent="-171450">
                        <a:buFont typeface="Arial"/>
                        <a:buChar char="•"/>
                      </a:pPr>
                      <a:r>
                        <a:rPr lang="de-DE" sz="1200" err="1">
                          <a:latin typeface="Roboton"/>
                          <a:cs typeface="Roboton"/>
                        </a:rPr>
                        <a:t>Strengthening</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ethical</a:t>
                      </a:r>
                      <a:r>
                        <a:rPr lang="de-DE" sz="1200">
                          <a:latin typeface="Roboton"/>
                          <a:cs typeface="Roboton"/>
                        </a:rPr>
                        <a:t> </a:t>
                      </a:r>
                      <a:r>
                        <a:rPr lang="de-DE" sz="1200" err="1">
                          <a:latin typeface="Roboton"/>
                          <a:cs typeface="Roboton"/>
                        </a:rPr>
                        <a:t>competence</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public</a:t>
                      </a:r>
                      <a:r>
                        <a:rPr lang="de-DE" sz="1200">
                          <a:latin typeface="Roboton"/>
                          <a:cs typeface="Roboton"/>
                        </a:rPr>
                        <a:t> </a:t>
                      </a:r>
                      <a:r>
                        <a:rPr lang="de-DE" sz="1200" err="1">
                          <a:latin typeface="Roboton"/>
                          <a:cs typeface="Roboton"/>
                        </a:rPr>
                        <a:t>servants</a:t>
                      </a:r>
                      <a:r>
                        <a:rPr lang="de-DE" sz="1200">
                          <a:latin typeface="Roboton"/>
                          <a:cs typeface="Roboton"/>
                        </a:rPr>
                        <a:t> </a:t>
                      </a:r>
                      <a:r>
                        <a:rPr lang="de-DE" sz="1200" err="1">
                          <a:latin typeface="Roboton"/>
                          <a:cs typeface="Roboton"/>
                        </a:rPr>
                        <a:t>through</a:t>
                      </a:r>
                      <a:r>
                        <a:rPr lang="de-DE" sz="1200">
                          <a:latin typeface="Roboton"/>
                          <a:cs typeface="Roboton"/>
                        </a:rPr>
                        <a:t> </a:t>
                      </a:r>
                      <a:r>
                        <a:rPr lang="de-DE" sz="1200" err="1">
                          <a:latin typeface="Roboton"/>
                          <a:cs typeface="Roboton"/>
                        </a:rPr>
                        <a:t>development</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organizational</a:t>
                      </a:r>
                      <a:r>
                        <a:rPr lang="de-DE" sz="1200">
                          <a:latin typeface="Roboton"/>
                          <a:cs typeface="Roboton"/>
                        </a:rPr>
                        <a:t> </a:t>
                      </a:r>
                      <a:r>
                        <a:rPr lang="de-DE" sz="1200" err="1">
                          <a:latin typeface="Roboton"/>
                          <a:cs typeface="Roboton"/>
                        </a:rPr>
                        <a:t>values</a:t>
                      </a:r>
                      <a:r>
                        <a:rPr lang="de-DE" sz="1200">
                          <a:latin typeface="Roboton"/>
                          <a:cs typeface="Roboton"/>
                        </a:rPr>
                        <a:t>;</a:t>
                      </a:r>
                    </a:p>
                    <a:p>
                      <a:pPr marL="171450" indent="-171450">
                        <a:buFont typeface="Arial"/>
                        <a:buChar char="•"/>
                      </a:pPr>
                      <a:r>
                        <a:rPr lang="de-DE" sz="1200">
                          <a:latin typeface="Roboton"/>
                          <a:cs typeface="Roboton"/>
                        </a:rPr>
                        <a:t>Education </a:t>
                      </a:r>
                      <a:r>
                        <a:rPr lang="de-DE" sz="1200" err="1">
                          <a:latin typeface="Roboton"/>
                          <a:cs typeface="Roboton"/>
                        </a:rPr>
                        <a:t>and</a:t>
                      </a:r>
                      <a:r>
                        <a:rPr lang="de-DE" sz="1200">
                          <a:latin typeface="Roboton"/>
                          <a:cs typeface="Roboton"/>
                        </a:rPr>
                        <a:t> </a:t>
                      </a:r>
                      <a:r>
                        <a:rPr lang="de-DE" sz="1200" err="1">
                          <a:latin typeface="Roboton"/>
                          <a:cs typeface="Roboton"/>
                        </a:rPr>
                        <a:t>training</a:t>
                      </a:r>
                      <a:r>
                        <a:rPr lang="de-DE" sz="1200">
                          <a:latin typeface="Roboton"/>
                          <a:cs typeface="Roboton"/>
                        </a:rPr>
                        <a:t> on </a:t>
                      </a:r>
                      <a:r>
                        <a:rPr lang="de-DE" sz="1200" err="1">
                          <a:latin typeface="Roboton"/>
                          <a:cs typeface="Roboton"/>
                        </a:rPr>
                        <a:t>values</a:t>
                      </a:r>
                      <a:r>
                        <a:rPr lang="de-DE" sz="1200">
                          <a:latin typeface="Roboton"/>
                          <a:cs typeface="Roboton"/>
                        </a:rPr>
                        <a:t> </a:t>
                      </a:r>
                      <a:r>
                        <a:rPr lang="de-DE" sz="1200" err="1">
                          <a:latin typeface="Roboton"/>
                          <a:cs typeface="Roboton"/>
                        </a:rPr>
                        <a:t>and</a:t>
                      </a:r>
                      <a:r>
                        <a:rPr lang="de-DE" sz="1200">
                          <a:latin typeface="Roboton"/>
                          <a:cs typeface="Roboton"/>
                        </a:rPr>
                        <a:t> </a:t>
                      </a:r>
                      <a:r>
                        <a:rPr lang="de-DE" sz="1200" err="1">
                          <a:latin typeface="Roboton"/>
                          <a:cs typeface="Roboton"/>
                        </a:rPr>
                        <a:t>standards</a:t>
                      </a:r>
                      <a:r>
                        <a:rPr lang="de-DE" sz="1200">
                          <a:latin typeface="Roboton"/>
                          <a:cs typeface="Roboton"/>
                        </a:rPr>
                        <a:t> </a:t>
                      </a:r>
                      <a:r>
                        <a:rPr lang="de-DE" sz="1200" err="1">
                          <a:latin typeface="Roboton"/>
                          <a:cs typeface="Roboton"/>
                        </a:rPr>
                        <a:t>of</a:t>
                      </a:r>
                      <a:r>
                        <a:rPr lang="de-DE" sz="1200">
                          <a:latin typeface="Roboton"/>
                          <a:cs typeface="Roboton"/>
                        </a:rPr>
                        <a:t> </a:t>
                      </a:r>
                      <a:r>
                        <a:rPr lang="de-DE" sz="1200" err="1">
                          <a:latin typeface="Roboton"/>
                          <a:cs typeface="Roboton"/>
                        </a:rPr>
                        <a:t>conduct</a:t>
                      </a:r>
                      <a:r>
                        <a:rPr lang="de-DE" sz="1200">
                          <a:latin typeface="Roboton"/>
                          <a:cs typeface="Roboton"/>
                        </a:rPr>
                        <a:t>;</a:t>
                      </a:r>
                    </a:p>
                    <a:p>
                      <a:pPr marL="171450" indent="-171450">
                        <a:buFont typeface="Arial"/>
                        <a:buChar char="•"/>
                      </a:pPr>
                      <a:r>
                        <a:rPr lang="de-DE" sz="1200" err="1">
                          <a:latin typeface="Roboton"/>
                          <a:cs typeface="Roboton"/>
                        </a:rPr>
                        <a:t>Integrity</a:t>
                      </a:r>
                      <a:r>
                        <a:rPr lang="de-DE" sz="1200">
                          <a:latin typeface="Roboton"/>
                          <a:cs typeface="Roboton"/>
                        </a:rPr>
                        <a:t> </a:t>
                      </a:r>
                      <a:r>
                        <a:rPr lang="de-DE" sz="1200" err="1">
                          <a:latin typeface="Roboton"/>
                          <a:cs typeface="Roboton"/>
                        </a:rPr>
                        <a:t>training</a:t>
                      </a:r>
                      <a:r>
                        <a:rPr lang="de-DE" sz="1200">
                          <a:latin typeface="Roboton"/>
                          <a:cs typeface="Roboton"/>
                        </a:rPr>
                        <a:t> </a:t>
                      </a:r>
                      <a:r>
                        <a:rPr lang="de-DE" sz="1200" err="1">
                          <a:latin typeface="Roboton"/>
                          <a:cs typeface="Roboton"/>
                        </a:rPr>
                        <a:t>and</a:t>
                      </a:r>
                      <a:r>
                        <a:rPr lang="de-DE" sz="1200">
                          <a:latin typeface="Roboton"/>
                          <a:cs typeface="Roboton"/>
                        </a:rPr>
                        <a:t> ethics </a:t>
                      </a:r>
                      <a:r>
                        <a:rPr lang="de-DE" sz="1200" err="1">
                          <a:latin typeface="Roboton"/>
                          <a:cs typeface="Roboton"/>
                        </a:rPr>
                        <a:t>counselling</a:t>
                      </a:r>
                      <a:r>
                        <a:rPr lang="de-DE" sz="1200">
                          <a:latin typeface="Roboton"/>
                          <a:cs typeface="Roboton"/>
                        </a:rPr>
                        <a:t>;</a:t>
                      </a:r>
                    </a:p>
                    <a:p>
                      <a:pPr marL="171450" indent="-171450">
                        <a:buFont typeface="Arial"/>
                        <a:buChar char="•"/>
                      </a:pPr>
                      <a:r>
                        <a:rPr lang="de-DE" sz="1200">
                          <a:latin typeface="Roboton"/>
                          <a:cs typeface="Roboton"/>
                        </a:rPr>
                        <a:t>Leadership </a:t>
                      </a:r>
                      <a:r>
                        <a:rPr lang="de-DE" sz="1200" err="1">
                          <a:latin typeface="Roboton"/>
                          <a:cs typeface="Roboton"/>
                        </a:rPr>
                        <a:t>and</a:t>
                      </a:r>
                      <a:r>
                        <a:rPr lang="de-DE" sz="1200">
                          <a:latin typeface="Roboton"/>
                          <a:cs typeface="Roboton"/>
                        </a:rPr>
                        <a:t> </a:t>
                      </a:r>
                      <a:r>
                        <a:rPr lang="de-DE" sz="1200" err="1">
                          <a:latin typeface="Roboton"/>
                          <a:cs typeface="Roboton"/>
                        </a:rPr>
                        <a:t>managerial</a:t>
                      </a:r>
                      <a:r>
                        <a:rPr lang="de-DE" sz="1200">
                          <a:latin typeface="Roboton"/>
                          <a:cs typeface="Roboton"/>
                        </a:rPr>
                        <a:t> </a:t>
                      </a:r>
                      <a:r>
                        <a:rPr lang="de-DE" sz="1200" err="1">
                          <a:latin typeface="Roboton"/>
                          <a:cs typeface="Roboton"/>
                        </a:rPr>
                        <a:t>role</a:t>
                      </a:r>
                      <a:r>
                        <a:rPr lang="de-DE" sz="1200">
                          <a:latin typeface="Roboton"/>
                          <a:cs typeface="Roboton"/>
                        </a:rPr>
                        <a:t> </a:t>
                      </a:r>
                      <a:r>
                        <a:rPr lang="de-DE" sz="1200" err="1">
                          <a:latin typeface="Roboton"/>
                          <a:cs typeface="Roboton"/>
                        </a:rPr>
                        <a:t>modelling</a:t>
                      </a:r>
                      <a:r>
                        <a:rPr lang="de-DE" sz="1200">
                          <a:latin typeface="Roboton"/>
                          <a:cs typeface="Roboton"/>
                        </a:rPr>
                        <a:t>;</a:t>
                      </a:r>
                    </a:p>
                    <a:p>
                      <a:pPr marL="171450" indent="-171450">
                        <a:buFont typeface="Arial"/>
                        <a:buChar char="•"/>
                      </a:pPr>
                      <a:r>
                        <a:rPr lang="de-DE" sz="1200" err="1">
                          <a:latin typeface="Roboton"/>
                          <a:cs typeface="Roboton"/>
                        </a:rPr>
                        <a:t>Accountability</a:t>
                      </a:r>
                      <a:r>
                        <a:rPr lang="de-DE" sz="1200">
                          <a:latin typeface="Roboton"/>
                          <a:cs typeface="Roboton"/>
                        </a:rPr>
                        <a:t>, </a:t>
                      </a:r>
                      <a:r>
                        <a:rPr lang="de-DE" sz="1200" err="1">
                          <a:latin typeface="Roboton"/>
                          <a:cs typeface="Roboton"/>
                        </a:rPr>
                        <a:t>transparency</a:t>
                      </a:r>
                      <a:r>
                        <a:rPr lang="de-DE" sz="1200">
                          <a:latin typeface="Roboton"/>
                          <a:cs typeface="Roboton"/>
                        </a:rPr>
                        <a:t>, </a:t>
                      </a:r>
                      <a:r>
                        <a:rPr lang="de-DE" sz="1200" err="1">
                          <a:latin typeface="Roboton"/>
                          <a:cs typeface="Roboton"/>
                        </a:rPr>
                        <a:t>integrity</a:t>
                      </a:r>
                      <a:r>
                        <a:rPr lang="de-DE" sz="1200">
                          <a:latin typeface="Roboton"/>
                          <a:cs typeface="Roboton"/>
                        </a:rPr>
                        <a:t> </a:t>
                      </a:r>
                      <a:r>
                        <a:rPr lang="de-DE" sz="1200" err="1">
                          <a:latin typeface="Roboton"/>
                          <a:cs typeface="Roboton"/>
                        </a:rPr>
                        <a:t>frameworks</a:t>
                      </a:r>
                      <a:r>
                        <a:rPr lang="de-DE" sz="1200">
                          <a:latin typeface="Roboton"/>
                          <a:cs typeface="Roboton"/>
                        </a:rPr>
                        <a:t>;</a:t>
                      </a:r>
                    </a:p>
                    <a:p>
                      <a:pPr marL="171450" indent="-171450">
                        <a:buFont typeface="Arial"/>
                        <a:buChar char="•"/>
                      </a:pPr>
                      <a:r>
                        <a:rPr lang="de-DE" sz="1200">
                          <a:latin typeface="Roboton"/>
                          <a:cs typeface="Roboton"/>
                        </a:rPr>
                        <a:t>Auditing;</a:t>
                      </a:r>
                    </a:p>
                    <a:p>
                      <a:pPr marL="171450" indent="-171450">
                        <a:buFont typeface="Arial"/>
                        <a:buChar char="•"/>
                      </a:pPr>
                      <a:r>
                        <a:rPr lang="de-DE" sz="1200" err="1">
                          <a:latin typeface="Roboton"/>
                          <a:cs typeface="Roboton"/>
                        </a:rPr>
                        <a:t>Sanctions</a:t>
                      </a:r>
                      <a:r>
                        <a:rPr lang="de-DE" sz="1200">
                          <a:latin typeface="Roboton"/>
                          <a:cs typeface="Roboton"/>
                        </a:rPr>
                        <a:t>;</a:t>
                      </a:r>
                    </a:p>
                    <a:p>
                      <a:pPr marL="171450" indent="-171450">
                        <a:buFont typeface="Arial"/>
                        <a:buChar char="•"/>
                      </a:pPr>
                      <a:r>
                        <a:rPr lang="de-DE" sz="1200" baseline="0">
                          <a:latin typeface="Roboton"/>
                          <a:cs typeface="Roboton"/>
                        </a:rPr>
                        <a:t>Mainstreaming </a:t>
                      </a:r>
                      <a:r>
                        <a:rPr lang="de-DE" sz="1200" baseline="0" err="1">
                          <a:latin typeface="Roboton"/>
                          <a:cs typeface="Roboton"/>
                        </a:rPr>
                        <a:t>values</a:t>
                      </a:r>
                      <a:r>
                        <a:rPr lang="de-DE" sz="1200" baseline="0">
                          <a:latin typeface="Roboton"/>
                          <a:cs typeface="Roboton"/>
                        </a:rPr>
                        <a:t> </a:t>
                      </a:r>
                      <a:r>
                        <a:rPr lang="de-DE" sz="1200" baseline="0" err="1">
                          <a:latin typeface="Roboton"/>
                          <a:cs typeface="Roboton"/>
                        </a:rPr>
                        <a:t>into</a:t>
                      </a:r>
                      <a:r>
                        <a:rPr lang="de-DE" sz="1200" baseline="0">
                          <a:latin typeface="Roboton"/>
                          <a:cs typeface="Roboton"/>
                        </a:rPr>
                        <a:t> the </a:t>
                      </a:r>
                      <a:r>
                        <a:rPr lang="de-DE" sz="1200" baseline="0" err="1">
                          <a:latin typeface="Roboton"/>
                          <a:cs typeface="Roboton"/>
                        </a:rPr>
                        <a:t>daily</a:t>
                      </a:r>
                      <a:r>
                        <a:rPr lang="de-DE" sz="1200" baseline="0">
                          <a:latin typeface="Roboton"/>
                          <a:cs typeface="Roboton"/>
                        </a:rPr>
                        <a:t> </a:t>
                      </a:r>
                      <a:r>
                        <a:rPr lang="de-DE" sz="1200" baseline="0" err="1">
                          <a:latin typeface="Roboton"/>
                          <a:cs typeface="Roboton"/>
                        </a:rPr>
                        <a:t>processes</a:t>
                      </a:r>
                      <a:r>
                        <a:rPr lang="de-DE" sz="1200" baseline="0">
                          <a:latin typeface="Roboton"/>
                          <a:cs typeface="Roboton"/>
                        </a:rPr>
                        <a:t> </a:t>
                      </a:r>
                      <a:r>
                        <a:rPr lang="de-DE" sz="1200" baseline="0" err="1">
                          <a:latin typeface="Roboton"/>
                          <a:cs typeface="Roboton"/>
                        </a:rPr>
                        <a:t>of</a:t>
                      </a:r>
                      <a:r>
                        <a:rPr lang="de-DE" sz="1200" baseline="0">
                          <a:latin typeface="Roboton"/>
                          <a:cs typeface="Roboton"/>
                        </a:rPr>
                        <a:t> the </a:t>
                      </a:r>
                      <a:r>
                        <a:rPr lang="de-DE" sz="1200" baseline="0" err="1">
                          <a:latin typeface="Roboton"/>
                          <a:cs typeface="Roboton"/>
                        </a:rPr>
                        <a:t>administration</a:t>
                      </a:r>
                      <a:r>
                        <a:rPr lang="de-DE" sz="1200" baseline="0">
                          <a:latin typeface="Roboton"/>
                          <a:cs typeface="Roboton"/>
                        </a:rPr>
                        <a:t>;</a:t>
                      </a:r>
                    </a:p>
                    <a:p>
                      <a:pPr marL="171450" indent="-171450">
                        <a:buFont typeface="Arial"/>
                        <a:buChar char="•"/>
                      </a:pPr>
                      <a:r>
                        <a:rPr lang="de-DE" sz="1200" baseline="0">
                          <a:latin typeface="Roboton"/>
                          <a:cs typeface="Roboton"/>
                        </a:rPr>
                        <a:t>Communication </a:t>
                      </a:r>
                      <a:r>
                        <a:rPr lang="de-DE" sz="1200" baseline="0" err="1">
                          <a:latin typeface="Roboton"/>
                          <a:cs typeface="Roboton"/>
                        </a:rPr>
                        <a:t>and</a:t>
                      </a:r>
                      <a:r>
                        <a:rPr lang="de-DE" sz="1200" baseline="0">
                          <a:latin typeface="Roboton"/>
                          <a:cs typeface="Roboton"/>
                        </a:rPr>
                        <a:t> </a:t>
                      </a:r>
                      <a:r>
                        <a:rPr lang="de-DE" sz="1200" baseline="0" err="1">
                          <a:latin typeface="Roboton"/>
                          <a:cs typeface="Roboton"/>
                        </a:rPr>
                        <a:t>raising</a:t>
                      </a:r>
                      <a:r>
                        <a:rPr lang="de-DE" sz="1200" baseline="0">
                          <a:latin typeface="Roboton"/>
                          <a:cs typeface="Roboton"/>
                        </a:rPr>
                        <a:t> </a:t>
                      </a:r>
                      <a:r>
                        <a:rPr lang="de-DE" sz="1200" baseline="0" err="1">
                          <a:latin typeface="Roboton"/>
                          <a:cs typeface="Roboton"/>
                        </a:rPr>
                        <a:t>awareness</a:t>
                      </a:r>
                      <a:r>
                        <a:rPr lang="de-DE" sz="1200" baseline="0">
                          <a:latin typeface="Roboton"/>
                          <a:cs typeface="Roboton"/>
                        </a:rPr>
                        <a:t>.</a:t>
                      </a:r>
                      <a:endParaRPr lang="de-DE" sz="1200">
                        <a:latin typeface="Roboton"/>
                        <a:cs typeface="Roboton"/>
                      </a:endParaRPr>
                    </a:p>
                  </a:txBody>
                  <a:tcPr/>
                </a:tc>
                <a:extLst>
                  <a:ext uri="{0D108BD9-81ED-4DB2-BD59-A6C34878D82A}">
                    <a16:rowId xmlns:a16="http://schemas.microsoft.com/office/drawing/2014/main" val="10001"/>
                  </a:ext>
                </a:extLst>
              </a:tr>
            </a:tbl>
          </a:graphicData>
        </a:graphic>
      </p:graphicFrame>
      <p:sp>
        <p:nvSpPr>
          <p:cNvPr id="49154" name="Title 1">
            <a:extLst>
              <a:ext uri="{FF2B5EF4-FFF2-40B4-BE49-F238E27FC236}">
                <a16:creationId xmlns:a16="http://schemas.microsoft.com/office/drawing/2014/main" id="{CAE06A7C-4325-4DE3-9DC2-18F95ED4E14C}"/>
              </a:ext>
            </a:extLst>
          </p:cNvPr>
          <p:cNvSpPr>
            <a:spLocks noGrp="1" noChangeArrowheads="1"/>
          </p:cNvSpPr>
          <p:nvPr>
            <p:ph type="title"/>
          </p:nvPr>
        </p:nvSpPr>
        <p:spPr/>
        <p:txBody>
          <a:bodyPr>
            <a:noAutofit/>
          </a:bodyPr>
          <a:lstStyle/>
          <a:p>
            <a:r>
              <a:rPr lang="en-US" altLang="en-US" sz="2800" b="1">
                <a:solidFill>
                  <a:srgbClr val="000000"/>
                </a:solidFill>
              </a:rPr>
              <a:t>Balancing rules-based and values-based integrity strategies (2)</a:t>
            </a:r>
          </a:p>
        </p:txBody>
      </p:sp>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20</a:t>
            </a:fld>
            <a:endParaRPr lang="en-US"/>
          </a:p>
        </p:txBody>
      </p:sp>
      <p:sp>
        <p:nvSpPr>
          <p:cNvPr id="7" name="Textfeld 6"/>
          <p:cNvSpPr txBox="1"/>
          <p:nvPr/>
        </p:nvSpPr>
        <p:spPr>
          <a:xfrm>
            <a:off x="629399" y="4549588"/>
            <a:ext cx="5055720" cy="200055"/>
          </a:xfrm>
          <a:prstGeom prst="rect">
            <a:avLst/>
          </a:prstGeom>
          <a:noFill/>
        </p:spPr>
        <p:txBody>
          <a:bodyPr wrap="square" rtlCol="0">
            <a:spAutoFit/>
          </a:bodyPr>
          <a:lstStyle/>
          <a:p>
            <a:r>
              <a:rPr lang="de-DE" sz="700">
                <a:latin typeface="Roboto"/>
                <a:cs typeface="Roboto"/>
              </a:rPr>
              <a:t>OECD 2020: 57</a:t>
            </a:r>
          </a:p>
        </p:txBody>
      </p:sp>
    </p:spTree>
    <p:extLst>
      <p:ext uri="{BB962C8B-B14F-4D97-AF65-F5344CB8AC3E}">
        <p14:creationId xmlns:p14="http://schemas.microsoft.com/office/powerpoint/2010/main" val="287956397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61F64D3-948C-4B98-B018-91F49C07D910}"/>
              </a:ext>
            </a:extLst>
          </p:cNvPr>
          <p:cNvSpPr>
            <a:spLocks noGrp="1" noChangeArrowheads="1"/>
          </p:cNvSpPr>
          <p:nvPr>
            <p:ph type="title"/>
          </p:nvPr>
        </p:nvSpPr>
        <p:spPr/>
        <p:txBody>
          <a:bodyPr>
            <a:normAutofit/>
          </a:bodyPr>
          <a:lstStyle/>
          <a:p>
            <a:r>
              <a:rPr lang="en-US" altLang="en-US" sz="4000" b="1">
                <a:solidFill>
                  <a:srgbClr val="000000"/>
                </a:solidFill>
              </a:rPr>
              <a:t>Ethics and integrity across cultures</a:t>
            </a:r>
          </a:p>
        </p:txBody>
      </p:sp>
      <p:sp>
        <p:nvSpPr>
          <p:cNvPr id="4" name="Inhaltsplatzhalter 3">
            <a:extLst>
              <a:ext uri="{FF2B5EF4-FFF2-40B4-BE49-F238E27FC236}">
                <a16:creationId xmlns:a16="http://schemas.microsoft.com/office/drawing/2014/main" id="{DBAE7138-DB4B-BE4C-9334-A64DA0F67C64}"/>
              </a:ext>
            </a:extLst>
          </p:cNvPr>
          <p:cNvSpPr>
            <a:spLocks noGrp="1"/>
          </p:cNvSpPr>
          <p:nvPr>
            <p:ph sz="half" idx="1"/>
          </p:nvPr>
        </p:nvSpPr>
        <p:spPr>
          <a:ln>
            <a:solidFill>
              <a:srgbClr val="00B0F0"/>
            </a:solidFill>
          </a:ln>
        </p:spPr>
        <p:txBody>
          <a:bodyPr>
            <a:normAutofit fontScale="62500" lnSpcReduction="20000"/>
          </a:bodyPr>
          <a:lstStyle/>
          <a:p>
            <a:pPr marL="0" indent="0">
              <a:buNone/>
              <a:defRPr/>
            </a:pPr>
            <a:r>
              <a:rPr lang="en-US" kern="0" noProof="1">
                <a:ea typeface="+mn-lt"/>
                <a:cs typeface="+mn-lt"/>
              </a:rPr>
              <a:t>Some ways to building ethical workplaces across cultures include:</a:t>
            </a:r>
            <a:endParaRPr lang="en-US" noProof="1">
              <a:cs typeface="+mn-lt"/>
            </a:endParaRPr>
          </a:p>
          <a:p>
            <a:pPr marL="514350" indent="-514350">
              <a:buFont typeface="+mj-lt"/>
              <a:buAutoNum type="arabicPeriod"/>
              <a:defRPr/>
            </a:pPr>
            <a:r>
              <a:rPr lang="en-US" kern="0" noProof="1">
                <a:ea typeface="+mn-lt"/>
                <a:cs typeface="+mn-lt"/>
              </a:rPr>
              <a:t>Acknowledge the reality of the context;</a:t>
            </a:r>
          </a:p>
          <a:p>
            <a:pPr marL="514350" indent="-514350">
              <a:buFont typeface="+mj-lt"/>
              <a:buAutoNum type="arabicPeriod"/>
              <a:defRPr/>
            </a:pPr>
            <a:r>
              <a:rPr lang="en-US" kern="0" noProof="1">
                <a:ea typeface="+mn-lt"/>
                <a:cs typeface="+mn-lt"/>
              </a:rPr>
              <a:t>Start from a place of respect;</a:t>
            </a:r>
          </a:p>
          <a:p>
            <a:pPr marL="514350" indent="-514350">
              <a:buFont typeface="+mj-lt"/>
              <a:buAutoNum type="arabicPeriod"/>
              <a:defRPr/>
            </a:pPr>
            <a:r>
              <a:rPr lang="en-US" kern="0" noProof="1">
                <a:ea typeface="+mn-lt"/>
                <a:cs typeface="+mn-lt"/>
              </a:rPr>
              <a:t>Give people emotional distance from the issues;</a:t>
            </a:r>
          </a:p>
          <a:p>
            <a:pPr marL="514350" indent="-514350">
              <a:buFont typeface="+mj-lt"/>
              <a:buAutoNum type="arabicPeriod"/>
              <a:defRPr/>
            </a:pPr>
            <a:r>
              <a:rPr lang="en-US" kern="0" noProof="1">
                <a:ea typeface="+mn-lt"/>
                <a:cs typeface="+mn-lt"/>
              </a:rPr>
              <a:t>Use real-life examples of people who’ve acted ethically in the culture where the conversation occurs;</a:t>
            </a:r>
          </a:p>
          <a:p>
            <a:pPr marL="514350" indent="-514350">
              <a:buFont typeface="+mj-lt"/>
              <a:buAutoNum type="arabicPeriod"/>
              <a:defRPr/>
            </a:pPr>
            <a:r>
              <a:rPr lang="en-US" kern="0" noProof="1">
                <a:ea typeface="+mn-lt"/>
                <a:cs typeface="+mn-lt"/>
              </a:rPr>
              <a:t>Be clear about what taking action looks like (Gentile 2016).</a:t>
            </a:r>
          </a:p>
          <a:p>
            <a:endParaRPr lang="en-US"/>
          </a:p>
        </p:txBody>
      </p:sp>
      <p:sp>
        <p:nvSpPr>
          <p:cNvPr id="3" name="Foliennummernplatzhalter 2"/>
          <p:cNvSpPr>
            <a:spLocks noGrp="1"/>
          </p:cNvSpPr>
          <p:nvPr>
            <p:ph type="sldNum" sz="quarter" idx="12"/>
          </p:nvPr>
        </p:nvSpPr>
        <p:spPr/>
        <p:txBody>
          <a:bodyPr/>
          <a:lstStyle/>
          <a:p>
            <a:fld id="{961E0DA8-AC27-403E-90E8-404BCA9BAC80}" type="slidenum">
              <a:rPr lang="en-US" smtClean="0"/>
              <a:pPr/>
              <a:t>21</a:t>
            </a:fld>
            <a:endParaRPr lang="en-US"/>
          </a:p>
        </p:txBody>
      </p:sp>
      <p:sp>
        <p:nvSpPr>
          <p:cNvPr id="2" name="Fußzeilenplatzhalter 1"/>
          <p:cNvSpPr>
            <a:spLocks noGrp="1"/>
          </p:cNvSpPr>
          <p:nvPr>
            <p:ph type="ftr" sz="quarter" idx="3"/>
          </p:nvPr>
        </p:nvSpPr>
        <p:spPr/>
        <p:txBody>
          <a:bodyPr/>
          <a:lstStyle/>
          <a:p>
            <a:r>
              <a:rPr lang="en-US" b="1"/>
              <a:t>Module 2 – Essentials of ethics and public integrity</a:t>
            </a:r>
            <a:endParaRPr lang="en-US"/>
          </a:p>
        </p:txBody>
      </p:sp>
      <p:sp>
        <p:nvSpPr>
          <p:cNvPr id="29" name="Shape">
            <a:extLst>
              <a:ext uri="{FF2B5EF4-FFF2-40B4-BE49-F238E27FC236}">
                <a16:creationId xmlns:a16="http://schemas.microsoft.com/office/drawing/2014/main" id="{3E584562-CB7D-499A-9F3D-B03F0347A96C}"/>
              </a:ext>
            </a:extLst>
          </p:cNvPr>
          <p:cNvSpPr/>
          <p:nvPr/>
        </p:nvSpPr>
        <p:spPr>
          <a:xfrm>
            <a:off x="5662286" y="3256078"/>
            <a:ext cx="463455" cy="265946"/>
          </a:xfrm>
          <a:custGeom>
            <a:avLst/>
            <a:gdLst/>
            <a:ahLst/>
            <a:cxnLst>
              <a:cxn ang="0">
                <a:pos x="wd2" y="hd2"/>
              </a:cxn>
              <a:cxn ang="5400000">
                <a:pos x="wd2" y="hd2"/>
              </a:cxn>
              <a:cxn ang="10800000">
                <a:pos x="wd2" y="hd2"/>
              </a:cxn>
              <a:cxn ang="16200000">
                <a:pos x="wd2" y="hd2"/>
              </a:cxn>
            </a:cxnLst>
            <a:rect l="0" t="0" r="r" b="b"/>
            <a:pathLst>
              <a:path w="21134" h="20000" extrusionOk="0">
                <a:moveTo>
                  <a:pt x="0" y="0"/>
                </a:moveTo>
                <a:cubicBezTo>
                  <a:pt x="0" y="0"/>
                  <a:pt x="11721" y="4320"/>
                  <a:pt x="15237" y="12960"/>
                </a:cubicBezTo>
                <a:cubicBezTo>
                  <a:pt x="18753" y="21600"/>
                  <a:pt x="20428" y="20790"/>
                  <a:pt x="21098" y="18360"/>
                </a:cubicBezTo>
                <a:cubicBezTo>
                  <a:pt x="21600" y="16200"/>
                  <a:pt x="17079" y="3780"/>
                  <a:pt x="0" y="0"/>
                </a:cubicBezTo>
                <a:close/>
              </a:path>
            </a:pathLst>
          </a:custGeom>
          <a:solidFill>
            <a:srgbClr val="FFFFF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Roboto"/>
              <a:cs typeface="Roboto"/>
            </a:endParaRPr>
          </a:p>
        </p:txBody>
      </p:sp>
      <p:pic>
        <p:nvPicPr>
          <p:cNvPr id="17" name="Picture 5" descr="A picture containing icon&#10;&#10;Description automatically generated">
            <a:extLst>
              <a:ext uri="{FF2B5EF4-FFF2-40B4-BE49-F238E27FC236}">
                <a16:creationId xmlns:a16="http://schemas.microsoft.com/office/drawing/2014/main" id="{FAAC920F-E598-4241-AE98-AFF68A9B075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4629152" y="2641046"/>
            <a:ext cx="3886200" cy="1991677"/>
          </a:xfrm>
          <a:prstGeom prst="rect">
            <a:avLst/>
          </a:prstGeom>
          <a:ln>
            <a:solidFill>
              <a:srgbClr val="00B0F0"/>
            </a:solidFill>
          </a:ln>
        </p:spPr>
      </p:pic>
      <p:sp>
        <p:nvSpPr>
          <p:cNvPr id="19" name="Textfeld 18">
            <a:extLst>
              <a:ext uri="{FF2B5EF4-FFF2-40B4-BE49-F238E27FC236}">
                <a16:creationId xmlns:a16="http://schemas.microsoft.com/office/drawing/2014/main" id="{8AA60102-AE53-EF47-90B1-FD39300C1BC7}"/>
              </a:ext>
            </a:extLst>
          </p:cNvPr>
          <p:cNvSpPr txBox="1"/>
          <p:nvPr/>
        </p:nvSpPr>
        <p:spPr>
          <a:xfrm>
            <a:off x="4629152" y="1372717"/>
            <a:ext cx="3886187" cy="1223412"/>
          </a:xfrm>
          <a:prstGeom prst="rect">
            <a:avLst/>
          </a:prstGeom>
          <a:noFill/>
        </p:spPr>
        <p:txBody>
          <a:bodyPr wrap="square" rtlCol="0">
            <a:spAutoFit/>
          </a:bodyPr>
          <a:lstStyle/>
          <a:p>
            <a:pPr algn="ctr"/>
            <a:r>
              <a:rPr lang="en-US" sz="1050" i="1" kern="0" noProof="1">
                <a:solidFill>
                  <a:srgbClr val="002060"/>
                </a:solidFill>
                <a:latin typeface="Roboto"/>
                <a:ea typeface="+mn-lt"/>
                <a:cs typeface="Calibri"/>
              </a:rPr>
              <a:t>"First, it’s critical to </a:t>
            </a:r>
            <a:r>
              <a:rPr lang="en-US" sz="1050" b="1" i="1" kern="0" noProof="1">
                <a:solidFill>
                  <a:srgbClr val="002060"/>
                </a:solidFill>
                <a:latin typeface="Roboto"/>
                <a:ea typeface="+mn-lt"/>
                <a:cs typeface="Calibri"/>
              </a:rPr>
              <a:t>acknowledge the reality of the context</a:t>
            </a:r>
            <a:r>
              <a:rPr lang="en-US" sz="1050" i="1" kern="0" noProof="1">
                <a:solidFill>
                  <a:srgbClr val="002060"/>
                </a:solidFill>
                <a:latin typeface="Roboto"/>
                <a:ea typeface="+mn-lt"/>
                <a:cs typeface="Calibri"/>
              </a:rPr>
              <a:t>. (…) Without this acknowledgment, any discussion of values in the workplace seems irrelevant at best and hypocritical at worst. However, just as we acknowledge those realities, we also recognize that this does not mean that individuals in a particular region are necessarily happy to pay the bribe, for example, or content to mute their own concerns, for another.”</a:t>
            </a:r>
            <a:endParaRPr lang="de-DE" sz="900" i="1" kern="0" noProof="1">
              <a:solidFill>
                <a:srgbClr val="002060"/>
              </a:solidFill>
              <a:latin typeface="Roboto"/>
            </a:endParaRPr>
          </a:p>
        </p:txBody>
      </p:sp>
    </p:spTree>
    <p:extLst>
      <p:ext uri="{BB962C8B-B14F-4D97-AF65-F5344CB8AC3E}">
        <p14:creationId xmlns:p14="http://schemas.microsoft.com/office/powerpoint/2010/main" val="7113211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933670-B4B0-4448-A9CB-1548212B8205}"/>
              </a:ext>
            </a:extLst>
          </p:cNvPr>
          <p:cNvSpPr>
            <a:spLocks noGrp="1" noChangeArrowheads="1"/>
          </p:cNvSpPr>
          <p:nvPr>
            <p:ph type="title"/>
          </p:nvPr>
        </p:nvSpPr>
        <p:spPr/>
        <p:txBody>
          <a:bodyPr>
            <a:noAutofit/>
          </a:bodyPr>
          <a:lstStyle/>
          <a:p>
            <a:r>
              <a:rPr lang="en-US" altLang="en-US" sz="3600" b="1">
                <a:solidFill>
                  <a:srgbClr val="000000"/>
                </a:solidFill>
              </a:rPr>
              <a:t>Linking integrity, trust and compliance</a:t>
            </a:r>
          </a:p>
        </p:txBody>
      </p:sp>
      <p:pic>
        <p:nvPicPr>
          <p:cNvPr id="3" name="Inhaltsplatzhalter 2" descr="Unbenannt2.png"/>
          <p:cNvPicPr>
            <a:picLocks noGrp="1" noChangeAspect="1"/>
          </p:cNvPicPr>
          <p:nvPr>
            <p:ph sz="half" idx="1"/>
          </p:nvPr>
        </p:nvPicPr>
        <p:blipFill>
          <a:blip r:embed="rId3">
            <a:extLst>
              <a:ext uri="{28A0092B-C50C-407E-A947-70E740481C1C}">
                <a14:useLocalDpi xmlns:a14="http://schemas.microsoft.com/office/drawing/2010/main" val="0"/>
              </a:ext>
            </a:extLst>
          </a:blip>
          <a:srcRect l="831" r="831"/>
          <a:stretch>
            <a:fillRect/>
          </a:stretch>
        </p:blipFill>
        <p:spPr>
          <a:ln>
            <a:solidFill>
              <a:srgbClr val="00B0F0"/>
            </a:solidFill>
          </a:ln>
        </p:spPr>
      </p:pic>
      <p:sp>
        <p:nvSpPr>
          <p:cNvPr id="2" name="Inhaltsplatzhalter 1"/>
          <p:cNvSpPr>
            <a:spLocks noGrp="1"/>
          </p:cNvSpPr>
          <p:nvPr>
            <p:ph sz="half" idx="2"/>
          </p:nvPr>
        </p:nvSpPr>
        <p:spPr>
          <a:ln>
            <a:solidFill>
              <a:srgbClr val="00B0F0"/>
            </a:solidFill>
          </a:ln>
        </p:spPr>
        <p:txBody>
          <a:bodyPr>
            <a:normAutofit fontScale="85000" lnSpcReduction="20000"/>
          </a:bodyPr>
          <a:lstStyle/>
          <a:p>
            <a:pPr>
              <a:spcBef>
                <a:spcPct val="0"/>
              </a:spcBef>
              <a:defRPr/>
            </a:pPr>
            <a:r>
              <a:rPr lang="en-US" altLang="en-US">
                <a:solidFill>
                  <a:srgbClr val="000000"/>
                </a:solidFill>
              </a:rPr>
              <a:t>Public servants play a crucial role in facilitating a general climate of trust, legitimacy and compliance in society;</a:t>
            </a:r>
          </a:p>
          <a:p>
            <a:pPr>
              <a:spcBef>
                <a:spcPct val="0"/>
              </a:spcBef>
              <a:defRPr/>
            </a:pPr>
            <a:r>
              <a:rPr lang="en-US" altLang="en-US">
                <a:solidFill>
                  <a:srgbClr val="000000"/>
                </a:solidFill>
              </a:rPr>
              <a:t>To generate trust, the public service needs to be transparent, impartial, responsive and compliant (UNODC 2018: Module 13).</a:t>
            </a:r>
          </a:p>
        </p:txBody>
      </p:sp>
      <p:sp>
        <p:nvSpPr>
          <p:cNvPr id="7" name="Fußzeilenplatzhalter 6"/>
          <p:cNvSpPr>
            <a:spLocks noGrp="1"/>
          </p:cNvSpPr>
          <p:nvPr>
            <p:ph type="ftr" sz="quarter" idx="3"/>
          </p:nvPr>
        </p:nvSpPr>
        <p:spPr/>
        <p:txBody>
          <a:bodyPr/>
          <a:lstStyle/>
          <a:p>
            <a:r>
              <a:rPr lang="en-US" b="1"/>
              <a:t>Module 2 – Essentials of ethics and public integrity</a:t>
            </a:r>
            <a:endParaRPr lang="en-US"/>
          </a:p>
        </p:txBody>
      </p:sp>
      <p:sp>
        <p:nvSpPr>
          <p:cNvPr id="8" name="Foliennummernplatzhalter 7"/>
          <p:cNvSpPr>
            <a:spLocks noGrp="1"/>
          </p:cNvSpPr>
          <p:nvPr>
            <p:ph type="sldNum" sz="quarter" idx="12"/>
          </p:nvPr>
        </p:nvSpPr>
        <p:spPr/>
        <p:txBody>
          <a:bodyPr/>
          <a:lstStyle/>
          <a:p>
            <a:fld id="{961E0DA8-AC27-403E-90E8-404BCA9BAC80}" type="slidenum">
              <a:rPr lang="en-US" smtClean="0"/>
              <a:pPr/>
              <a:t>22</a:t>
            </a:fld>
            <a:endParaRPr lang="en-US"/>
          </a:p>
        </p:txBody>
      </p:sp>
      <p:sp>
        <p:nvSpPr>
          <p:cNvPr id="12" name="Textfeld 11"/>
          <p:cNvSpPr txBox="1"/>
          <p:nvPr/>
        </p:nvSpPr>
        <p:spPr>
          <a:xfrm>
            <a:off x="624755" y="4433350"/>
            <a:ext cx="2921428" cy="200055"/>
          </a:xfrm>
          <a:prstGeom prst="rect">
            <a:avLst/>
          </a:prstGeom>
          <a:noFill/>
        </p:spPr>
        <p:txBody>
          <a:bodyPr wrap="square" rtlCol="0">
            <a:spAutoFit/>
          </a:bodyPr>
          <a:lstStyle/>
          <a:p>
            <a:r>
              <a:rPr lang="de-DE" sz="700">
                <a:latin typeface="Roboto"/>
                <a:cs typeface="Roboto"/>
              </a:rPr>
              <a:t>Edelman 2020</a:t>
            </a:r>
          </a:p>
        </p:txBody>
      </p:sp>
    </p:spTree>
    <p:extLst>
      <p:ext uri="{BB962C8B-B14F-4D97-AF65-F5344CB8AC3E}">
        <p14:creationId xmlns:p14="http://schemas.microsoft.com/office/powerpoint/2010/main" val="2112450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 3" descr="Bildschirmfoto 2020-06-16 um 13.47.52.png">
            <a:extLst>
              <a:ext uri="{FF2B5EF4-FFF2-40B4-BE49-F238E27FC236}">
                <a16:creationId xmlns:a16="http://schemas.microsoft.com/office/drawing/2014/main" id="{D38EA6E4-B099-C943-A7B8-76E485E811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3705" y="1370013"/>
            <a:ext cx="3596590" cy="3262312"/>
          </a:xfrm>
          <a:prstGeom prst="rect">
            <a:avLst/>
          </a:prstGeom>
          <a:ln>
            <a:solidFill>
              <a:srgbClr val="00B0F0"/>
            </a:solidFill>
          </a:ln>
          <a:effectLst/>
        </p:spPr>
      </p:pic>
      <p:sp>
        <p:nvSpPr>
          <p:cNvPr id="7" name="Fußzeilenplatzhalter 6"/>
          <p:cNvSpPr>
            <a:spLocks noGrp="1"/>
          </p:cNvSpPr>
          <p:nvPr>
            <p:ph type="ftr" sz="quarter" idx="3"/>
          </p:nvPr>
        </p:nvSpPr>
        <p:spPr/>
        <p:txBody>
          <a:bodyPr/>
          <a:lstStyle/>
          <a:p>
            <a:r>
              <a:rPr lang="en-US" b="1"/>
              <a:t>Module 2 – Essentials of ethics and public integrity</a:t>
            </a:r>
            <a:endParaRPr lang="en-US"/>
          </a:p>
        </p:txBody>
      </p:sp>
      <p:sp>
        <p:nvSpPr>
          <p:cNvPr id="8" name="Foliennummernplatzhalter 7"/>
          <p:cNvSpPr>
            <a:spLocks noGrp="1"/>
          </p:cNvSpPr>
          <p:nvPr>
            <p:ph type="sldNum" sz="quarter" idx="4"/>
          </p:nvPr>
        </p:nvSpPr>
        <p:spPr/>
        <p:txBody>
          <a:bodyPr/>
          <a:lstStyle/>
          <a:p>
            <a:fld id="{961E0DA8-AC27-403E-90E8-404BCA9BAC80}" type="slidenum">
              <a:rPr lang="en-US" smtClean="0"/>
              <a:pPr/>
              <a:t>23</a:t>
            </a:fld>
            <a:endParaRPr lang="en-US"/>
          </a:p>
        </p:txBody>
      </p:sp>
      <p:sp>
        <p:nvSpPr>
          <p:cNvPr id="22530" name="Title 1">
            <a:extLst>
              <a:ext uri="{FF2B5EF4-FFF2-40B4-BE49-F238E27FC236}">
                <a16:creationId xmlns:a16="http://schemas.microsoft.com/office/drawing/2014/main" id="{D6933670-B4B0-4448-A9CB-1548212B8205}"/>
              </a:ext>
            </a:extLst>
          </p:cNvPr>
          <p:cNvSpPr>
            <a:spLocks noGrp="1" noChangeArrowheads="1"/>
          </p:cNvSpPr>
          <p:nvPr>
            <p:ph type="title"/>
          </p:nvPr>
        </p:nvSpPr>
        <p:spPr/>
        <p:txBody>
          <a:bodyPr>
            <a:noAutofit/>
          </a:bodyPr>
          <a:lstStyle/>
          <a:p>
            <a:r>
              <a:rPr lang="en-US" altLang="en-US" sz="3600" b="1">
                <a:solidFill>
                  <a:srgbClr val="000000"/>
                </a:solidFill>
              </a:rPr>
              <a:t>Low trust in government … (1)</a:t>
            </a:r>
          </a:p>
        </p:txBody>
      </p:sp>
      <p:sp>
        <p:nvSpPr>
          <p:cNvPr id="18" name="Textfeld 17">
            <a:extLst>
              <a:ext uri="{FF2B5EF4-FFF2-40B4-BE49-F238E27FC236}">
                <a16:creationId xmlns:a16="http://schemas.microsoft.com/office/drawing/2014/main" id="{FD8CD510-CF6C-5649-A12D-4A4D4F6E375C}"/>
              </a:ext>
            </a:extLst>
          </p:cNvPr>
          <p:cNvSpPr txBox="1"/>
          <p:nvPr/>
        </p:nvSpPr>
        <p:spPr>
          <a:xfrm>
            <a:off x="5593922" y="4432270"/>
            <a:ext cx="2921428" cy="200055"/>
          </a:xfrm>
          <a:prstGeom prst="rect">
            <a:avLst/>
          </a:prstGeom>
          <a:noFill/>
        </p:spPr>
        <p:txBody>
          <a:bodyPr wrap="square" rtlCol="0">
            <a:spAutoFit/>
          </a:bodyPr>
          <a:lstStyle/>
          <a:p>
            <a:pPr algn="r"/>
            <a:r>
              <a:rPr lang="de-DE" sz="700">
                <a:latin typeface="Roboto"/>
                <a:cs typeface="Roboto"/>
              </a:rPr>
              <a:t>Edelman 2020</a:t>
            </a:r>
          </a:p>
        </p:txBody>
      </p:sp>
    </p:spTree>
    <p:extLst>
      <p:ext uri="{BB962C8B-B14F-4D97-AF65-F5344CB8AC3E}">
        <p14:creationId xmlns:p14="http://schemas.microsoft.com/office/powerpoint/2010/main" val="1021708300"/>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 4" descr="Bildschirmfoto 2020-06-16 um 13.49.12.png">
            <a:extLst>
              <a:ext uri="{FF2B5EF4-FFF2-40B4-BE49-F238E27FC236}">
                <a16:creationId xmlns:a16="http://schemas.microsoft.com/office/drawing/2014/main" id="{052305C0-1853-D14A-8689-32E6551304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071" y="1370013"/>
            <a:ext cx="6149857" cy="3262312"/>
          </a:xfrm>
          <a:prstGeom prst="rect">
            <a:avLst/>
          </a:prstGeom>
          <a:ln>
            <a:solidFill>
              <a:srgbClr val="00B0F0"/>
            </a:solidFill>
          </a:ln>
          <a:effectLst/>
        </p:spPr>
      </p:pic>
      <p:sp>
        <p:nvSpPr>
          <p:cNvPr id="7" name="Fußzeilenplatzhalter 6"/>
          <p:cNvSpPr>
            <a:spLocks noGrp="1"/>
          </p:cNvSpPr>
          <p:nvPr>
            <p:ph type="ftr" sz="quarter" idx="3"/>
          </p:nvPr>
        </p:nvSpPr>
        <p:spPr/>
        <p:txBody>
          <a:bodyPr/>
          <a:lstStyle/>
          <a:p>
            <a:r>
              <a:rPr lang="en-US" b="1"/>
              <a:t>Module 2 – Essentials of ethics and public integrity</a:t>
            </a:r>
            <a:endParaRPr lang="en-US"/>
          </a:p>
        </p:txBody>
      </p:sp>
      <p:sp>
        <p:nvSpPr>
          <p:cNvPr id="8" name="Foliennummernplatzhalter 7"/>
          <p:cNvSpPr>
            <a:spLocks noGrp="1"/>
          </p:cNvSpPr>
          <p:nvPr>
            <p:ph type="sldNum" sz="quarter" idx="4"/>
          </p:nvPr>
        </p:nvSpPr>
        <p:spPr/>
        <p:txBody>
          <a:bodyPr/>
          <a:lstStyle/>
          <a:p>
            <a:fld id="{961E0DA8-AC27-403E-90E8-404BCA9BAC80}" type="slidenum">
              <a:rPr lang="en-US" smtClean="0"/>
              <a:pPr/>
              <a:t>24</a:t>
            </a:fld>
            <a:endParaRPr lang="en-US"/>
          </a:p>
        </p:txBody>
      </p:sp>
      <p:sp>
        <p:nvSpPr>
          <p:cNvPr id="22530" name="Title 1">
            <a:extLst>
              <a:ext uri="{FF2B5EF4-FFF2-40B4-BE49-F238E27FC236}">
                <a16:creationId xmlns:a16="http://schemas.microsoft.com/office/drawing/2014/main" id="{D6933670-B4B0-4448-A9CB-1548212B8205}"/>
              </a:ext>
            </a:extLst>
          </p:cNvPr>
          <p:cNvSpPr>
            <a:spLocks noGrp="1" noChangeArrowheads="1"/>
          </p:cNvSpPr>
          <p:nvPr>
            <p:ph type="title"/>
          </p:nvPr>
        </p:nvSpPr>
        <p:spPr/>
        <p:txBody>
          <a:bodyPr>
            <a:noAutofit/>
          </a:bodyPr>
          <a:lstStyle/>
          <a:p>
            <a:r>
              <a:rPr lang="en-US" altLang="en-US" sz="3600" b="1">
                <a:solidFill>
                  <a:srgbClr val="000000"/>
                </a:solidFill>
              </a:rPr>
              <a:t>Low trust in government … (2)</a:t>
            </a:r>
          </a:p>
        </p:txBody>
      </p:sp>
      <p:sp>
        <p:nvSpPr>
          <p:cNvPr id="6" name="Rechteck 5"/>
          <p:cNvSpPr/>
          <p:nvPr/>
        </p:nvSpPr>
        <p:spPr>
          <a:xfrm>
            <a:off x="3537952" y="3594100"/>
            <a:ext cx="642162" cy="46844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BE959E5C-DEBD-C145-B0CC-5352F00A7F64}"/>
              </a:ext>
            </a:extLst>
          </p:cNvPr>
          <p:cNvSpPr txBox="1"/>
          <p:nvPr/>
        </p:nvSpPr>
        <p:spPr>
          <a:xfrm>
            <a:off x="5593922" y="4432270"/>
            <a:ext cx="2921428" cy="200055"/>
          </a:xfrm>
          <a:prstGeom prst="rect">
            <a:avLst/>
          </a:prstGeom>
          <a:noFill/>
        </p:spPr>
        <p:txBody>
          <a:bodyPr wrap="square" rtlCol="0">
            <a:spAutoFit/>
          </a:bodyPr>
          <a:lstStyle/>
          <a:p>
            <a:pPr algn="r"/>
            <a:r>
              <a:rPr lang="de-DE" sz="700">
                <a:latin typeface="Roboto"/>
                <a:cs typeface="Roboto"/>
              </a:rPr>
              <a:t>Edelman 2020</a:t>
            </a:r>
          </a:p>
        </p:txBody>
      </p:sp>
    </p:spTree>
    <p:extLst>
      <p:ext uri="{BB962C8B-B14F-4D97-AF65-F5344CB8AC3E}">
        <p14:creationId xmlns:p14="http://schemas.microsoft.com/office/powerpoint/2010/main" val="2815747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en-US" altLang="ko-KR" sz="4400">
                <a:latin typeface="Roboto"/>
                <a:ea typeface="맑은 고딕"/>
                <a:cs typeface="Roboto"/>
              </a:rPr>
              <a:t>Activity</a:t>
            </a:r>
            <a:endParaRPr lang="en-US" sz="4400">
              <a:ea typeface="맑은 고딕"/>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25</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2100452463"/>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666919435"/>
              </p:ext>
            </p:extLst>
          </p:nvPr>
        </p:nvGraphicFramePr>
        <p:xfrm>
          <a:off x="312777" y="180058"/>
          <a:ext cx="8255429" cy="5145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26</a:t>
            </a:fld>
            <a:endParaRPr lang="en-US"/>
          </a:p>
        </p:txBody>
      </p:sp>
      <p:sp>
        <p:nvSpPr>
          <p:cNvPr id="5" name="Titel 4"/>
          <p:cNvSpPr>
            <a:spLocks noGrp="1"/>
          </p:cNvSpPr>
          <p:nvPr>
            <p:ph type="title"/>
          </p:nvPr>
        </p:nvSpPr>
        <p:spPr/>
        <p:txBody>
          <a:bodyPr>
            <a:normAutofit fontScale="90000"/>
          </a:bodyPr>
          <a:lstStyle/>
          <a:p>
            <a:r>
              <a:rPr lang="de-DE" b="1"/>
              <a:t>Part 1 - </a:t>
            </a:r>
            <a:r>
              <a:rPr lang="de-DE" b="1" err="1"/>
              <a:t>Integrity</a:t>
            </a:r>
            <a:r>
              <a:rPr lang="de-DE" b="1"/>
              <a:t> ID</a:t>
            </a:r>
          </a:p>
        </p:txBody>
      </p:sp>
      <p:sp>
        <p:nvSpPr>
          <p:cNvPr id="7" name="Textfeld 6"/>
          <p:cNvSpPr txBox="1"/>
          <p:nvPr/>
        </p:nvSpPr>
        <p:spPr>
          <a:xfrm>
            <a:off x="629399" y="4549588"/>
            <a:ext cx="5055720" cy="200055"/>
          </a:xfrm>
          <a:prstGeom prst="rect">
            <a:avLst/>
          </a:prstGeom>
          <a:noFill/>
        </p:spPr>
        <p:txBody>
          <a:bodyPr wrap="square" rtlCol="0">
            <a:spAutoFit/>
          </a:bodyPr>
          <a:lstStyle/>
          <a:p>
            <a:r>
              <a:rPr lang="de-DE" sz="700" err="1">
                <a:latin typeface="Roboto"/>
                <a:cs typeface="Roboto"/>
              </a:rPr>
              <a:t>Exercise</a:t>
            </a:r>
            <a:r>
              <a:rPr lang="de-DE" sz="700">
                <a:latin typeface="Roboto"/>
                <a:cs typeface="Roboto"/>
              </a:rPr>
              <a:t> </a:t>
            </a:r>
            <a:r>
              <a:rPr lang="de-DE" sz="700" err="1">
                <a:latin typeface="Roboto"/>
                <a:cs typeface="Roboto"/>
              </a:rPr>
              <a:t>inspired</a:t>
            </a:r>
            <a:r>
              <a:rPr lang="de-DE" sz="700">
                <a:latin typeface="Roboto"/>
                <a:cs typeface="Roboto"/>
              </a:rPr>
              <a:t> </a:t>
            </a:r>
            <a:r>
              <a:rPr lang="de-DE" sz="700" err="1">
                <a:latin typeface="Roboto"/>
                <a:cs typeface="Roboto"/>
              </a:rPr>
              <a:t>by</a:t>
            </a:r>
            <a:r>
              <a:rPr lang="de-DE" sz="700">
                <a:latin typeface="Roboto"/>
                <a:cs typeface="Roboto"/>
              </a:rPr>
              <a:t> UNODC 2018a</a:t>
            </a:r>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704133305"/>
              </p:ext>
            </p:extLst>
          </p:nvPr>
        </p:nvGraphicFramePr>
        <p:xfrm>
          <a:off x="628650" y="1258253"/>
          <a:ext cx="7886700" cy="3230880"/>
        </p:xfrm>
        <a:graphic>
          <a:graphicData uri="http://schemas.openxmlformats.org/drawingml/2006/table">
            <a:tbl>
              <a:tblPr firstRow="1" bandRow="1">
                <a:tableStyleId>{5C22544A-7EE6-4342-B048-85BDC9FD1C3A}</a:tableStyleId>
              </a:tblPr>
              <a:tblGrid>
                <a:gridCol w="1716738">
                  <a:extLst>
                    <a:ext uri="{9D8B030D-6E8A-4147-A177-3AD203B41FA5}">
                      <a16:colId xmlns:a16="http://schemas.microsoft.com/office/drawing/2014/main" val="20000"/>
                    </a:ext>
                  </a:extLst>
                </a:gridCol>
                <a:gridCol w="6169962">
                  <a:extLst>
                    <a:ext uri="{9D8B030D-6E8A-4147-A177-3AD203B41FA5}">
                      <a16:colId xmlns:a16="http://schemas.microsoft.com/office/drawing/2014/main" val="20001"/>
                    </a:ext>
                  </a:extLst>
                </a:gridCol>
              </a:tblGrid>
              <a:tr h="0">
                <a:tc>
                  <a:txBody>
                    <a:bodyPr/>
                    <a:lstStyle/>
                    <a:p>
                      <a:pPr>
                        <a:spcAft>
                          <a:spcPts val="0"/>
                        </a:spcAft>
                      </a:pPr>
                      <a:r>
                        <a:rPr lang="de-DE" sz="1200">
                          <a:effectLst/>
                          <a:latin typeface="Roboton"/>
                          <a:ea typeface="Calibri"/>
                          <a:cs typeface="Roboton"/>
                        </a:rPr>
                        <a:t>Value</a:t>
                      </a:r>
                    </a:p>
                  </a:txBody>
                  <a:tcPr marL="9525" marR="9525" marT="9525" marB="9525" anchor="ctr"/>
                </a:tc>
                <a:tc>
                  <a:txBody>
                    <a:bodyPr/>
                    <a:lstStyle/>
                    <a:p>
                      <a:pPr>
                        <a:spcAft>
                          <a:spcPts val="0"/>
                        </a:spcAft>
                      </a:pPr>
                      <a:r>
                        <a:rPr lang="de-DE" sz="1200">
                          <a:effectLst/>
                          <a:latin typeface="Roboton"/>
                          <a:ea typeface="Calibri"/>
                          <a:cs typeface="Roboton"/>
                        </a:rPr>
                        <a:t>Explanation</a:t>
                      </a:r>
                    </a:p>
                  </a:txBody>
                  <a:tcPr marL="9525" marR="9525" marT="9525" marB="9525" anchor="ctr"/>
                </a:tc>
                <a:extLst>
                  <a:ext uri="{0D108BD9-81ED-4DB2-BD59-A6C34878D82A}">
                    <a16:rowId xmlns:a16="http://schemas.microsoft.com/office/drawing/2014/main" val="10000"/>
                  </a:ext>
                </a:extLst>
              </a:tr>
              <a:tr h="0">
                <a:tc>
                  <a:txBody>
                    <a:bodyPr/>
                    <a:lstStyle/>
                    <a:p>
                      <a:pPr>
                        <a:spcAft>
                          <a:spcPts val="0"/>
                        </a:spcAft>
                      </a:pPr>
                      <a:r>
                        <a:rPr lang="de-DE" sz="1200" b="1" err="1">
                          <a:effectLst/>
                          <a:latin typeface="Roboton"/>
                          <a:ea typeface="Times New Roman"/>
                          <a:cs typeface="Roboton"/>
                        </a:rPr>
                        <a:t>Accountability</a:t>
                      </a:r>
                      <a:r>
                        <a:rPr lang="de-DE" sz="1200" b="1">
                          <a:effectLst/>
                          <a:latin typeface="Roboton"/>
                          <a:ea typeface="Times New Roman"/>
                          <a:cs typeface="Roboton"/>
                        </a:rPr>
                        <a:t>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willingly in justifying and explaining one’s actions to relevant stakeholders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1"/>
                  </a:ext>
                </a:extLst>
              </a:tr>
              <a:tr h="0">
                <a:tc>
                  <a:txBody>
                    <a:bodyPr/>
                    <a:lstStyle/>
                    <a:p>
                      <a:pPr>
                        <a:spcAft>
                          <a:spcPts val="0"/>
                        </a:spcAft>
                      </a:pPr>
                      <a:r>
                        <a:rPr lang="de-DE" sz="1200" b="1" err="1">
                          <a:effectLst/>
                          <a:latin typeface="Roboton"/>
                          <a:ea typeface="Times New Roman"/>
                          <a:cs typeface="Roboton"/>
                        </a:rPr>
                        <a:t>Benevolence</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promotes good and avoids harm for other people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2"/>
                  </a:ext>
                </a:extLst>
              </a:tr>
              <a:tr h="0">
                <a:tc>
                  <a:txBody>
                    <a:bodyPr/>
                    <a:lstStyle/>
                    <a:p>
                      <a:pPr>
                        <a:spcAft>
                          <a:spcPts val="0"/>
                        </a:spcAft>
                      </a:pPr>
                      <a:r>
                        <a:rPr lang="de-DE" sz="1200" b="1">
                          <a:effectLst/>
                          <a:latin typeface="Roboton"/>
                          <a:ea typeface="Times New Roman"/>
                          <a:cs typeface="Roboton"/>
                        </a:rPr>
                        <a:t>Collegiality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loyally and show solidarity toward one’s peers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3"/>
                  </a:ext>
                </a:extLst>
              </a:tr>
              <a:tr h="0">
                <a:tc>
                  <a:txBody>
                    <a:bodyPr/>
                    <a:lstStyle/>
                    <a:p>
                      <a:pPr>
                        <a:spcAft>
                          <a:spcPts val="0"/>
                        </a:spcAft>
                      </a:pPr>
                      <a:r>
                        <a:rPr lang="de-DE" sz="1200" b="1">
                          <a:effectLst/>
                          <a:latin typeface="Roboton"/>
                          <a:ea typeface="Times New Roman"/>
                          <a:cs typeface="Roboton"/>
                        </a:rPr>
                        <a:t>Courage</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confront fear and act rightly in the face of personal risk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4"/>
                  </a:ext>
                </a:extLst>
              </a:tr>
              <a:tr h="0">
                <a:tc>
                  <a:txBody>
                    <a:bodyPr/>
                    <a:lstStyle/>
                    <a:p>
                      <a:pPr>
                        <a:spcAft>
                          <a:spcPts val="0"/>
                        </a:spcAft>
                      </a:pPr>
                      <a:r>
                        <a:rPr lang="de-DE" sz="1200" b="1">
                          <a:effectLst/>
                          <a:latin typeface="Roboton"/>
                          <a:ea typeface="Times New Roman"/>
                          <a:cs typeface="Roboton"/>
                        </a:rPr>
                        <a:t>Dedication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with diligence, enthusiasm, and perseverance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5"/>
                  </a:ext>
                </a:extLst>
              </a:tr>
              <a:tr h="0">
                <a:tc>
                  <a:txBody>
                    <a:bodyPr/>
                    <a:lstStyle/>
                    <a:p>
                      <a:pPr>
                        <a:spcAft>
                          <a:spcPts val="0"/>
                        </a:spcAft>
                      </a:pPr>
                      <a:r>
                        <a:rPr lang="de-DE" sz="1200" b="1">
                          <a:effectLst/>
                          <a:latin typeface="Roboton"/>
                          <a:ea typeface="Times New Roman"/>
                          <a:cs typeface="Roboton"/>
                        </a:rPr>
                        <a:t>Effectiveness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best achieves the desired results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6"/>
                  </a:ext>
                </a:extLst>
              </a:tr>
              <a:tr h="0">
                <a:tc>
                  <a:txBody>
                    <a:bodyPr/>
                    <a:lstStyle/>
                    <a:p>
                      <a:pPr>
                        <a:spcAft>
                          <a:spcPts val="0"/>
                        </a:spcAft>
                      </a:pPr>
                      <a:r>
                        <a:rPr lang="de-DE" sz="1200" b="1">
                          <a:effectLst/>
                          <a:latin typeface="Roboton"/>
                          <a:ea typeface="Times New Roman"/>
                          <a:cs typeface="Roboton"/>
                        </a:rPr>
                        <a:t>Efficiency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achieves the desired results using minimal resources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7"/>
                  </a:ext>
                </a:extLst>
              </a:tr>
              <a:tr h="0">
                <a:tc>
                  <a:txBody>
                    <a:bodyPr/>
                    <a:lstStyle/>
                    <a:p>
                      <a:pPr>
                        <a:spcAft>
                          <a:spcPts val="0"/>
                        </a:spcAft>
                      </a:pPr>
                      <a:r>
                        <a:rPr lang="de-DE" sz="1200" b="1">
                          <a:effectLst/>
                          <a:latin typeface="Roboton"/>
                          <a:ea typeface="Times New Roman"/>
                          <a:cs typeface="Roboton"/>
                        </a:rPr>
                        <a:t>Expertise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with competence, skill and knowledge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8"/>
                  </a:ext>
                </a:extLst>
              </a:tr>
              <a:tr h="0">
                <a:tc>
                  <a:txBody>
                    <a:bodyPr/>
                    <a:lstStyle/>
                    <a:p>
                      <a:pPr>
                        <a:spcAft>
                          <a:spcPts val="0"/>
                        </a:spcAft>
                      </a:pPr>
                      <a:r>
                        <a:rPr lang="de-DE" sz="1200" b="1">
                          <a:effectLst/>
                          <a:latin typeface="Roboton"/>
                          <a:ea typeface="Times New Roman"/>
                          <a:cs typeface="Roboton"/>
                        </a:rPr>
                        <a:t>Honesty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truthful manner and to comply with promises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9"/>
                  </a:ext>
                </a:extLst>
              </a:tr>
              <a:tr h="0">
                <a:tc>
                  <a:txBody>
                    <a:bodyPr/>
                    <a:lstStyle/>
                    <a:p>
                      <a:pPr>
                        <a:spcAft>
                          <a:spcPts val="0"/>
                        </a:spcAft>
                      </a:pPr>
                      <a:r>
                        <a:rPr lang="de-DE" sz="1200" b="1" err="1">
                          <a:effectLst/>
                          <a:latin typeface="Roboton"/>
                          <a:ea typeface="Times New Roman"/>
                          <a:cs typeface="Roboton"/>
                        </a:rPr>
                        <a:t>Humaneness</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exhibits respect, compassion and dignity toward others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0"/>
                  </a:ext>
                </a:extLst>
              </a:tr>
              <a:tr h="0">
                <a:tc>
                  <a:txBody>
                    <a:bodyPr/>
                    <a:lstStyle/>
                    <a:p>
                      <a:pPr>
                        <a:spcAft>
                          <a:spcPts val="0"/>
                        </a:spcAft>
                      </a:pPr>
                      <a:r>
                        <a:rPr lang="de-DE" sz="1200" b="1">
                          <a:effectLst/>
                          <a:latin typeface="Roboton"/>
                          <a:ea typeface="Times New Roman"/>
                          <a:cs typeface="Roboton"/>
                        </a:rPr>
                        <a:t>Impartiality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without prejudice or bias toward particular individuals or groups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1"/>
                  </a:ext>
                </a:extLst>
              </a:tr>
              <a:tr h="0">
                <a:tc>
                  <a:txBody>
                    <a:bodyPr/>
                    <a:lstStyle/>
                    <a:p>
                      <a:pPr>
                        <a:spcAft>
                          <a:spcPts val="0"/>
                        </a:spcAft>
                      </a:pPr>
                      <a:r>
                        <a:rPr lang="de-DE" sz="1200" b="1">
                          <a:effectLst/>
                          <a:latin typeface="Roboton"/>
                          <a:ea typeface="Times New Roman"/>
                          <a:cs typeface="Roboton"/>
                        </a:rPr>
                        <a:t>Inclusiveness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Include people, customers and other relevant stakeholders in the decision-making process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2"/>
                  </a:ext>
                </a:extLst>
              </a:tr>
              <a:tr h="0">
                <a:tc>
                  <a:txBody>
                    <a:bodyPr/>
                    <a:lstStyle/>
                    <a:p>
                      <a:pPr>
                        <a:spcAft>
                          <a:spcPts val="0"/>
                        </a:spcAft>
                      </a:pPr>
                      <a:r>
                        <a:rPr lang="de-DE" sz="1200" b="1">
                          <a:effectLst/>
                          <a:latin typeface="Roboton"/>
                          <a:ea typeface="Times New Roman"/>
                          <a:cs typeface="Roboton"/>
                        </a:rPr>
                        <a:t>Incorruptibility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without prejudice or bias in favor of one’s own private interests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3"/>
                  </a:ext>
                </a:extLst>
              </a:tr>
              <a:tr h="0">
                <a:tc>
                  <a:txBody>
                    <a:bodyPr/>
                    <a:lstStyle/>
                    <a:p>
                      <a:pPr>
                        <a:spcAft>
                          <a:spcPts val="0"/>
                        </a:spcAft>
                      </a:pPr>
                      <a:r>
                        <a:rPr lang="de-DE" sz="1200" b="1">
                          <a:effectLst/>
                          <a:latin typeface="Roboton"/>
                          <a:ea typeface="Times New Roman"/>
                          <a:cs typeface="Roboton"/>
                        </a:rPr>
                        <a:t>Innovativeness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with initiative and creativity in introducing new policies or products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4"/>
                  </a:ext>
                </a:extLst>
              </a:tr>
              <a:tr h="0">
                <a:tc>
                  <a:txBody>
                    <a:bodyPr/>
                    <a:lstStyle/>
                    <a:p>
                      <a:pPr>
                        <a:spcAft>
                          <a:spcPts val="0"/>
                        </a:spcAft>
                      </a:pPr>
                      <a:r>
                        <a:rPr lang="de-DE" sz="1200" b="1" err="1">
                          <a:effectLst/>
                          <a:latin typeface="Roboton"/>
                          <a:ea typeface="Times New Roman"/>
                          <a:cs typeface="Roboton"/>
                        </a:rPr>
                        <a:t>Integrity</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accordance with relevant moral values and norms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5"/>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27</a:t>
            </a:fld>
            <a:endParaRPr lang="en-US"/>
          </a:p>
        </p:txBody>
      </p:sp>
      <p:sp>
        <p:nvSpPr>
          <p:cNvPr id="5" name="Titel 4"/>
          <p:cNvSpPr>
            <a:spLocks noGrp="1"/>
          </p:cNvSpPr>
          <p:nvPr>
            <p:ph type="title"/>
          </p:nvPr>
        </p:nvSpPr>
        <p:spPr/>
        <p:txBody>
          <a:bodyPr>
            <a:normAutofit fontScale="90000"/>
          </a:bodyPr>
          <a:lstStyle/>
          <a:p>
            <a:r>
              <a:rPr lang="de-DE" b="1"/>
              <a:t>List </a:t>
            </a:r>
            <a:r>
              <a:rPr lang="de-DE" b="1" err="1"/>
              <a:t>of</a:t>
            </a:r>
            <a:r>
              <a:rPr lang="de-DE" b="1"/>
              <a:t> administrative </a:t>
            </a:r>
            <a:r>
              <a:rPr lang="de-DE" b="1" err="1"/>
              <a:t>values</a:t>
            </a:r>
            <a:r>
              <a:rPr lang="de-DE" b="1"/>
              <a:t> (1)</a:t>
            </a:r>
          </a:p>
        </p:txBody>
      </p:sp>
      <p:sp>
        <p:nvSpPr>
          <p:cNvPr id="11" name="Textfeld 10"/>
          <p:cNvSpPr txBox="1"/>
          <p:nvPr/>
        </p:nvSpPr>
        <p:spPr>
          <a:xfrm>
            <a:off x="7205592" y="4518355"/>
            <a:ext cx="1483325" cy="200055"/>
          </a:xfrm>
          <a:prstGeom prst="rect">
            <a:avLst/>
          </a:prstGeom>
          <a:noFill/>
        </p:spPr>
        <p:txBody>
          <a:bodyPr wrap="square" rtlCol="0">
            <a:spAutoFit/>
          </a:bodyPr>
          <a:lstStyle/>
          <a:p>
            <a:r>
              <a:rPr lang="de-DE" sz="700">
                <a:latin typeface="Roboto"/>
                <a:cs typeface="Roboto"/>
              </a:rPr>
              <a:t>Van der Wal &amp; Huberts 2008</a:t>
            </a:r>
          </a:p>
        </p:txBody>
      </p:sp>
    </p:spTree>
    <p:extLst>
      <p:ext uri="{BB962C8B-B14F-4D97-AF65-F5344CB8AC3E}">
        <p14:creationId xmlns:p14="http://schemas.microsoft.com/office/powerpoint/2010/main" val="2872542641"/>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4186117026"/>
              </p:ext>
            </p:extLst>
          </p:nvPr>
        </p:nvGraphicFramePr>
        <p:xfrm>
          <a:off x="628650" y="1258253"/>
          <a:ext cx="7886700" cy="3432810"/>
        </p:xfrm>
        <a:graphic>
          <a:graphicData uri="http://schemas.openxmlformats.org/drawingml/2006/table">
            <a:tbl>
              <a:tblPr firstRow="1" bandRow="1">
                <a:tableStyleId>{5C22544A-7EE6-4342-B048-85BDC9FD1C3A}</a:tableStyleId>
              </a:tblPr>
              <a:tblGrid>
                <a:gridCol w="1716738">
                  <a:extLst>
                    <a:ext uri="{9D8B030D-6E8A-4147-A177-3AD203B41FA5}">
                      <a16:colId xmlns:a16="http://schemas.microsoft.com/office/drawing/2014/main" val="20000"/>
                    </a:ext>
                  </a:extLst>
                </a:gridCol>
                <a:gridCol w="6169962">
                  <a:extLst>
                    <a:ext uri="{9D8B030D-6E8A-4147-A177-3AD203B41FA5}">
                      <a16:colId xmlns:a16="http://schemas.microsoft.com/office/drawing/2014/main" val="20001"/>
                    </a:ext>
                  </a:extLst>
                </a:gridCol>
              </a:tblGrid>
              <a:tr h="0">
                <a:tc>
                  <a:txBody>
                    <a:bodyPr/>
                    <a:lstStyle/>
                    <a:p>
                      <a:pPr>
                        <a:spcAft>
                          <a:spcPts val="0"/>
                        </a:spcAft>
                      </a:pPr>
                      <a:r>
                        <a:rPr lang="de-DE" sz="1200">
                          <a:effectLst/>
                          <a:latin typeface="Roboton"/>
                          <a:ea typeface="Calibri"/>
                          <a:cs typeface="Roboton"/>
                        </a:rPr>
                        <a:t>Value</a:t>
                      </a:r>
                    </a:p>
                  </a:txBody>
                  <a:tcPr marL="9525" marR="9525" marT="9525" marB="9525" anchor="ctr"/>
                </a:tc>
                <a:tc>
                  <a:txBody>
                    <a:bodyPr/>
                    <a:lstStyle/>
                    <a:p>
                      <a:pPr>
                        <a:spcAft>
                          <a:spcPts val="0"/>
                        </a:spcAft>
                      </a:pPr>
                      <a:r>
                        <a:rPr lang="de-DE" sz="1200">
                          <a:effectLst/>
                          <a:latin typeface="Roboton"/>
                          <a:ea typeface="Calibri"/>
                          <a:cs typeface="Roboton"/>
                        </a:rPr>
                        <a:t>Explanation</a:t>
                      </a:r>
                    </a:p>
                  </a:txBody>
                  <a:tcPr marL="9525" marR="9525" marT="9525" marB="9525" anchor="ctr"/>
                </a:tc>
                <a:extLst>
                  <a:ext uri="{0D108BD9-81ED-4DB2-BD59-A6C34878D82A}">
                    <a16:rowId xmlns:a16="http://schemas.microsoft.com/office/drawing/2014/main" val="10000"/>
                  </a:ext>
                </a:extLst>
              </a:tr>
              <a:tr h="0">
                <a:tc>
                  <a:txBody>
                    <a:bodyPr/>
                    <a:lstStyle/>
                    <a:p>
                      <a:pPr>
                        <a:spcAft>
                          <a:spcPts val="0"/>
                        </a:spcAft>
                      </a:pPr>
                      <a:r>
                        <a:rPr lang="de-DE" sz="1200" b="1" err="1">
                          <a:effectLst/>
                          <a:latin typeface="Roboton"/>
                          <a:ea typeface="Times New Roman"/>
                          <a:cs typeface="Roboton"/>
                        </a:rPr>
                        <a:t>Lawfulness</a:t>
                      </a:r>
                      <a:r>
                        <a:rPr lang="de-DE" sz="1200" b="1">
                          <a:effectLst/>
                          <a:latin typeface="Roboton"/>
                          <a:ea typeface="Times New Roman"/>
                          <a:cs typeface="Roboton"/>
                        </a:rPr>
                        <a:t>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accordance with existing laws and rules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1"/>
                  </a:ext>
                </a:extLst>
              </a:tr>
              <a:tr h="0">
                <a:tc>
                  <a:txBody>
                    <a:bodyPr/>
                    <a:lstStyle/>
                    <a:p>
                      <a:pPr>
                        <a:spcAft>
                          <a:spcPts val="0"/>
                        </a:spcAft>
                      </a:pPr>
                      <a:r>
                        <a:rPr lang="de-DE" sz="1200" b="1">
                          <a:effectLst/>
                          <a:latin typeface="Roboton"/>
                          <a:ea typeface="Times New Roman"/>
                          <a:cs typeface="Roboton"/>
                        </a:rPr>
                        <a:t>Obedience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compliance with the instructions of superiors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2"/>
                  </a:ext>
                </a:extLst>
              </a:tr>
              <a:tr h="127223">
                <a:tc>
                  <a:txBody>
                    <a:bodyPr/>
                    <a:lstStyle/>
                    <a:p>
                      <a:pPr>
                        <a:spcAft>
                          <a:spcPts val="0"/>
                        </a:spcAft>
                      </a:pPr>
                      <a:r>
                        <a:rPr lang="de-DE" sz="1200" b="1" err="1">
                          <a:effectLst/>
                          <a:latin typeface="Roboton"/>
                          <a:ea typeface="Times New Roman"/>
                          <a:cs typeface="Roboton"/>
                        </a:rPr>
                        <a:t>Organizational</a:t>
                      </a:r>
                      <a:r>
                        <a:rPr lang="de-DE" sz="1200" b="1">
                          <a:effectLst/>
                          <a:latin typeface="Roboton"/>
                          <a:ea typeface="Times New Roman"/>
                          <a:cs typeface="Roboton"/>
                        </a:rPr>
                        <a:t> </a:t>
                      </a:r>
                      <a:r>
                        <a:rPr lang="de-DE" sz="1200" b="1" err="1">
                          <a:effectLst/>
                          <a:latin typeface="Roboton"/>
                          <a:ea typeface="Times New Roman"/>
                          <a:cs typeface="Roboton"/>
                        </a:rPr>
                        <a:t>interest</a:t>
                      </a:r>
                      <a:r>
                        <a:rPr lang="de-DE" sz="1200" b="1">
                          <a:effectLst/>
                          <a:latin typeface="Roboton"/>
                          <a:ea typeface="Times New Roman"/>
                          <a:cs typeface="Roboton"/>
                        </a:rPr>
                        <a:t>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promotes the organization’s interest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3"/>
                  </a:ext>
                </a:extLst>
              </a:tr>
              <a:tr h="0">
                <a:tc>
                  <a:txBody>
                    <a:bodyPr/>
                    <a:lstStyle/>
                    <a:p>
                      <a:pPr>
                        <a:spcAft>
                          <a:spcPts val="0"/>
                        </a:spcAft>
                      </a:pPr>
                      <a:r>
                        <a:rPr lang="de-DE" sz="1200" b="1">
                          <a:effectLst/>
                          <a:latin typeface="Roboton"/>
                          <a:ea typeface="Times New Roman"/>
                          <a:cs typeface="Roboton"/>
                        </a:rPr>
                        <a:t>Participative</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promotes active people’s participation in decision-making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4"/>
                  </a:ext>
                </a:extLst>
              </a:tr>
              <a:tr h="0">
                <a:tc>
                  <a:txBody>
                    <a:bodyPr/>
                    <a:lstStyle/>
                    <a:p>
                      <a:pPr>
                        <a:spcAft>
                          <a:spcPts val="0"/>
                        </a:spcAft>
                      </a:pPr>
                      <a:r>
                        <a:rPr lang="de-DE" sz="1200" b="1">
                          <a:effectLst/>
                          <a:latin typeface="Roboton"/>
                          <a:ea typeface="Times New Roman"/>
                          <a:cs typeface="Roboton"/>
                        </a:rPr>
                        <a:t>Pluralism</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seeks to accommodate the interests of a diverse community</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5"/>
                  </a:ext>
                </a:extLst>
              </a:tr>
              <a:tr h="0">
                <a:tc>
                  <a:txBody>
                    <a:bodyPr/>
                    <a:lstStyle/>
                    <a:p>
                      <a:pPr>
                        <a:spcAft>
                          <a:spcPts val="0"/>
                        </a:spcAft>
                      </a:pPr>
                      <a:r>
                        <a:rPr lang="de-DE" sz="1200" b="1">
                          <a:effectLst/>
                          <a:latin typeface="Roboton"/>
                          <a:ea typeface="Times New Roman"/>
                          <a:cs typeface="Roboton"/>
                        </a:rPr>
                        <a:t>Profitability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achieves financial gains for the organization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6"/>
                  </a:ext>
                </a:extLst>
              </a:tr>
              <a:tr h="0">
                <a:tc>
                  <a:txBody>
                    <a:bodyPr/>
                    <a:lstStyle/>
                    <a:p>
                      <a:pPr>
                        <a:spcAft>
                          <a:spcPts val="0"/>
                        </a:spcAft>
                      </a:pPr>
                      <a:r>
                        <a:rPr lang="de-DE" sz="1200" b="1">
                          <a:effectLst/>
                          <a:latin typeface="Roboton"/>
                          <a:ea typeface="Times New Roman"/>
                          <a:cs typeface="Roboton"/>
                        </a:rPr>
                        <a:t>Public </a:t>
                      </a:r>
                      <a:r>
                        <a:rPr lang="de-DE" sz="1200" b="1" err="1">
                          <a:effectLst/>
                          <a:latin typeface="Roboton"/>
                          <a:ea typeface="Times New Roman"/>
                          <a:cs typeface="Roboton"/>
                        </a:rPr>
                        <a:t>interest</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promotes the public interest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7"/>
                  </a:ext>
                </a:extLst>
              </a:tr>
              <a:tr h="0">
                <a:tc>
                  <a:txBody>
                    <a:bodyPr/>
                    <a:lstStyle/>
                    <a:p>
                      <a:pPr>
                        <a:spcAft>
                          <a:spcPts val="0"/>
                        </a:spcAft>
                      </a:pPr>
                      <a:r>
                        <a:rPr lang="de-DE" sz="1200" b="1">
                          <a:effectLst/>
                          <a:latin typeface="Roboton"/>
                          <a:ea typeface="Times New Roman"/>
                          <a:cs typeface="Roboton"/>
                        </a:rPr>
                        <a:t>Reliability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is consistent, predictable and trustworthy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8"/>
                  </a:ext>
                </a:extLst>
              </a:tr>
              <a:tr h="0">
                <a:tc>
                  <a:txBody>
                    <a:bodyPr/>
                    <a:lstStyle/>
                    <a:p>
                      <a:pPr>
                        <a:spcAft>
                          <a:spcPts val="0"/>
                        </a:spcAft>
                      </a:pPr>
                      <a:r>
                        <a:rPr lang="de-DE" sz="1200" b="1">
                          <a:effectLst/>
                          <a:latin typeface="Roboton"/>
                          <a:ea typeface="Times New Roman"/>
                          <a:cs typeface="Roboton"/>
                        </a:rPr>
                        <a:t>Representative</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is consistent with the values of people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09"/>
                  </a:ext>
                </a:extLst>
              </a:tr>
              <a:tr h="0">
                <a:tc>
                  <a:txBody>
                    <a:bodyPr/>
                    <a:lstStyle/>
                    <a:p>
                      <a:pPr>
                        <a:spcAft>
                          <a:spcPts val="0"/>
                        </a:spcAft>
                      </a:pPr>
                      <a:r>
                        <a:rPr lang="de-DE" sz="1200" b="1">
                          <a:effectLst/>
                          <a:latin typeface="Roboton"/>
                          <a:ea typeface="Times New Roman"/>
                          <a:cs typeface="Roboton"/>
                        </a:rPr>
                        <a:t>Responsiveness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Act upon preferences of people, customers and other relevant stakeholders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0"/>
                  </a:ext>
                </a:extLst>
              </a:tr>
              <a:tr h="0">
                <a:tc>
                  <a:txBody>
                    <a:bodyPr/>
                    <a:lstStyle/>
                    <a:p>
                      <a:pPr>
                        <a:spcAft>
                          <a:spcPts val="0"/>
                        </a:spcAft>
                      </a:pPr>
                      <a:r>
                        <a:rPr lang="de-DE" sz="1200" b="1" err="1">
                          <a:effectLst/>
                          <a:latin typeface="Roboton"/>
                          <a:ea typeface="Times New Roman"/>
                          <a:cs typeface="Roboton"/>
                        </a:rPr>
                        <a:t>Self-interest</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Promote the well-being and professional development of the individual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1"/>
                  </a:ext>
                </a:extLst>
              </a:tr>
              <a:tr h="0">
                <a:tc>
                  <a:txBody>
                    <a:bodyPr/>
                    <a:lstStyle/>
                    <a:p>
                      <a:pPr>
                        <a:spcAft>
                          <a:spcPts val="0"/>
                        </a:spcAft>
                      </a:pPr>
                      <a:r>
                        <a:rPr lang="de-DE" sz="1200" b="1">
                          <a:effectLst/>
                          <a:latin typeface="Roboton"/>
                          <a:ea typeface="Times New Roman"/>
                          <a:cs typeface="Roboton"/>
                        </a:rPr>
                        <a:t>Serviceability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is helpful and provides quality service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2"/>
                  </a:ext>
                </a:extLst>
              </a:tr>
              <a:tr h="0">
                <a:tc>
                  <a:txBody>
                    <a:bodyPr/>
                    <a:lstStyle/>
                    <a:p>
                      <a:pPr>
                        <a:spcAft>
                          <a:spcPts val="0"/>
                        </a:spcAft>
                      </a:pPr>
                      <a:r>
                        <a:rPr lang="de-DE" sz="1200" b="1" err="1">
                          <a:effectLst/>
                          <a:latin typeface="Roboton"/>
                          <a:ea typeface="Times New Roman"/>
                          <a:cs typeface="Roboton"/>
                        </a:rPr>
                        <a:t>Social</a:t>
                      </a:r>
                      <a:r>
                        <a:rPr lang="de-DE" sz="1200" b="1">
                          <a:effectLst/>
                          <a:latin typeface="Roboton"/>
                          <a:ea typeface="Times New Roman"/>
                          <a:cs typeface="Roboton"/>
                        </a:rPr>
                        <a:t> </a:t>
                      </a:r>
                      <a:r>
                        <a:rPr lang="de-DE" sz="1200" b="1" err="1">
                          <a:effectLst/>
                          <a:latin typeface="Roboton"/>
                          <a:ea typeface="Times New Roman"/>
                          <a:cs typeface="Roboton"/>
                        </a:rPr>
                        <a:t>justice</a:t>
                      </a:r>
                      <a:r>
                        <a:rPr lang="de-DE" sz="1200" b="1">
                          <a:effectLst/>
                          <a:latin typeface="Roboton"/>
                          <a:ea typeface="Times New Roman"/>
                          <a:cs typeface="Roboton"/>
                        </a:rPr>
                        <a:t>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promotes a fair and just society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3"/>
                  </a:ext>
                </a:extLst>
              </a:tr>
              <a:tr h="0">
                <a:tc>
                  <a:txBody>
                    <a:bodyPr/>
                    <a:lstStyle/>
                    <a:p>
                      <a:pPr>
                        <a:spcAft>
                          <a:spcPts val="0"/>
                        </a:spcAft>
                      </a:pPr>
                      <a:r>
                        <a:rPr lang="de-DE" sz="1200" b="1">
                          <a:effectLst/>
                          <a:latin typeface="Roboton"/>
                          <a:ea typeface="Times New Roman"/>
                          <a:cs typeface="Roboton"/>
                        </a:rPr>
                        <a:t>Sustainability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 manner that seeks to protect and sustain nature and the environment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4"/>
                  </a:ext>
                </a:extLst>
              </a:tr>
              <a:tr h="0">
                <a:tc>
                  <a:txBody>
                    <a:bodyPr/>
                    <a:lstStyle/>
                    <a:p>
                      <a:pPr>
                        <a:spcAft>
                          <a:spcPts val="0"/>
                        </a:spcAft>
                      </a:pPr>
                      <a:r>
                        <a:rPr lang="de-DE" sz="1200" b="1" err="1">
                          <a:effectLst/>
                          <a:latin typeface="Roboton"/>
                          <a:ea typeface="Times New Roman"/>
                          <a:cs typeface="Roboton"/>
                        </a:rPr>
                        <a:t>Transparency</a:t>
                      </a:r>
                      <a:r>
                        <a:rPr lang="de-DE" sz="1200" b="1">
                          <a:effectLst/>
                          <a:latin typeface="Roboton"/>
                          <a:ea typeface="Times New Roman"/>
                          <a:cs typeface="Roboton"/>
                        </a:rPr>
                        <a:t>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To act in an manner that is open and visible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5"/>
                  </a:ext>
                </a:extLst>
              </a:tr>
              <a:tr h="0">
                <a:tc>
                  <a:txBody>
                    <a:bodyPr/>
                    <a:lstStyle/>
                    <a:p>
                      <a:pPr>
                        <a:spcAft>
                          <a:spcPts val="0"/>
                        </a:spcAft>
                      </a:pPr>
                      <a:r>
                        <a:rPr lang="de-DE" sz="1200" b="1">
                          <a:effectLst/>
                          <a:latin typeface="Roboton"/>
                          <a:ea typeface="Times New Roman"/>
                          <a:cs typeface="Roboton"/>
                        </a:rPr>
                        <a:t>Other: </a:t>
                      </a:r>
                      <a:endParaRPr lang="de-DE" sz="1200">
                        <a:effectLst/>
                        <a:latin typeface="Roboton"/>
                        <a:ea typeface="Calibri"/>
                        <a:cs typeface="Roboton"/>
                      </a:endParaRPr>
                    </a:p>
                  </a:txBody>
                  <a:tcPr marL="9525" marR="9525" marT="9525" marB="9525" anchor="ctr"/>
                </a:tc>
                <a:tc>
                  <a:txBody>
                    <a:bodyPr/>
                    <a:lstStyle/>
                    <a:p>
                      <a:pPr>
                        <a:spcAft>
                          <a:spcPts val="0"/>
                        </a:spcAft>
                      </a:pPr>
                      <a:r>
                        <a:rPr lang="en-US" sz="1200">
                          <a:effectLst/>
                          <a:latin typeface="Roboton"/>
                          <a:ea typeface="Times New Roman"/>
                          <a:cs typeface="Roboton"/>
                        </a:rPr>
                        <a:t> </a:t>
                      </a:r>
                      <a:endParaRPr lang="de-DE" sz="1200">
                        <a:effectLst/>
                        <a:latin typeface="Roboton"/>
                        <a:ea typeface="Calibri"/>
                        <a:cs typeface="Roboton"/>
                      </a:endParaRPr>
                    </a:p>
                  </a:txBody>
                  <a:tcPr marL="9525" marR="9525" marT="9525" marB="9525" anchor="ctr"/>
                </a:tc>
                <a:extLst>
                  <a:ext uri="{0D108BD9-81ED-4DB2-BD59-A6C34878D82A}">
                    <a16:rowId xmlns:a16="http://schemas.microsoft.com/office/drawing/2014/main" val="10016"/>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28</a:t>
            </a:fld>
            <a:endParaRPr lang="en-US"/>
          </a:p>
        </p:txBody>
      </p:sp>
      <p:sp>
        <p:nvSpPr>
          <p:cNvPr id="5" name="Titel 4"/>
          <p:cNvSpPr>
            <a:spLocks noGrp="1"/>
          </p:cNvSpPr>
          <p:nvPr>
            <p:ph type="title"/>
          </p:nvPr>
        </p:nvSpPr>
        <p:spPr/>
        <p:txBody>
          <a:bodyPr>
            <a:normAutofit fontScale="90000"/>
          </a:bodyPr>
          <a:lstStyle/>
          <a:p>
            <a:r>
              <a:rPr lang="de-DE" b="1"/>
              <a:t>List </a:t>
            </a:r>
            <a:r>
              <a:rPr lang="de-DE" b="1" err="1"/>
              <a:t>of</a:t>
            </a:r>
            <a:r>
              <a:rPr lang="de-DE" b="1"/>
              <a:t> administrative </a:t>
            </a:r>
            <a:r>
              <a:rPr lang="de-DE" b="1" err="1"/>
              <a:t>values</a:t>
            </a:r>
            <a:r>
              <a:rPr lang="de-DE" b="1"/>
              <a:t> (2)</a:t>
            </a:r>
          </a:p>
        </p:txBody>
      </p:sp>
      <p:sp>
        <p:nvSpPr>
          <p:cNvPr id="8" name="Textfeld 7"/>
          <p:cNvSpPr txBox="1"/>
          <p:nvPr/>
        </p:nvSpPr>
        <p:spPr>
          <a:xfrm>
            <a:off x="7205592" y="4518355"/>
            <a:ext cx="1483325" cy="200055"/>
          </a:xfrm>
          <a:prstGeom prst="rect">
            <a:avLst/>
          </a:prstGeom>
          <a:noFill/>
        </p:spPr>
        <p:txBody>
          <a:bodyPr wrap="square" rtlCol="0">
            <a:spAutoFit/>
          </a:bodyPr>
          <a:lstStyle/>
          <a:p>
            <a:r>
              <a:rPr lang="de-DE" sz="700">
                <a:latin typeface="Roboto"/>
                <a:cs typeface="Roboto"/>
              </a:rPr>
              <a:t>Van der Wal &amp; Huberts 2008</a:t>
            </a:r>
          </a:p>
        </p:txBody>
      </p:sp>
    </p:spTree>
    <p:extLst>
      <p:ext uri="{BB962C8B-B14F-4D97-AF65-F5344CB8AC3E}">
        <p14:creationId xmlns:p14="http://schemas.microsoft.com/office/powerpoint/2010/main" val="575545480"/>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AFFC6F0-3514-684D-9426-C02C2A235A51}"/>
              </a:ext>
            </a:extLst>
          </p:cNvPr>
          <p:cNvGrpSpPr/>
          <p:nvPr/>
        </p:nvGrpSpPr>
        <p:grpSpPr>
          <a:xfrm>
            <a:off x="312984" y="1310000"/>
            <a:ext cx="8255013" cy="3250993"/>
            <a:chOff x="312984" y="1309999"/>
            <a:chExt cx="8255013" cy="2885986"/>
          </a:xfrm>
        </p:grpSpPr>
        <p:sp>
          <p:nvSpPr>
            <p:cNvPr id="7" name="Freihandform 6">
              <a:extLst>
                <a:ext uri="{FF2B5EF4-FFF2-40B4-BE49-F238E27FC236}">
                  <a16:creationId xmlns:a16="http://schemas.microsoft.com/office/drawing/2014/main" id="{757555D5-BA95-D143-92DB-E72EE3C86A64}"/>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solidFill>
                    <a:schemeClr val="tx1"/>
                  </a:solidFill>
                  <a:latin typeface="Roboton"/>
                  <a:cs typeface="Roboton"/>
                </a:rPr>
                <a:t>Why</a:t>
              </a:r>
              <a:r>
                <a:rPr lang="de-DE" sz="900" b="1" kern="1200">
                  <a:solidFill>
                    <a:schemeClr val="tx1"/>
                  </a:solidFill>
                  <a:latin typeface="Roboton"/>
                  <a:cs typeface="Roboton"/>
                </a:rPr>
                <a:t>?</a:t>
              </a:r>
            </a:p>
            <a:p>
              <a:pPr defTabSz="400050">
                <a:lnSpc>
                  <a:spcPct val="90000"/>
                </a:lnSpc>
                <a:spcBef>
                  <a:spcPct val="0"/>
                </a:spcBef>
                <a:spcAft>
                  <a:spcPct val="35000"/>
                </a:spcAft>
              </a:pPr>
              <a:r>
                <a:rPr lang="en-US" sz="900" kern="1200">
                  <a:latin typeface="Roboton"/>
                  <a:cs typeface="Roboton"/>
                </a:rPr>
                <a:t>This </a:t>
              </a:r>
              <a:r>
                <a:rPr lang="en-US" sz="900">
                  <a:latin typeface="Roboton"/>
                  <a:cs typeface="Roboton"/>
                </a:rPr>
                <a:t>activity serves</a:t>
              </a:r>
              <a:r>
                <a:rPr lang="en-US" sz="900" kern="1200">
                  <a:latin typeface="Roboton"/>
                  <a:cs typeface="Roboton"/>
                </a:rPr>
                <a:t> primarily as an awareness-raising tool, illustrating participants their own progress and level of reflection on integrity emerging throughout the training week. People might avoid discussing their integrity challenges and projects with others.</a:t>
              </a:r>
              <a:r>
                <a:rPr lang="en-US" sz="900">
                  <a:latin typeface="Roboton"/>
                  <a:cs typeface="Roboton"/>
                </a:rPr>
                <a:t> </a:t>
              </a:r>
              <a:endParaRPr lang="de-DE" sz="900" kern="1200">
                <a:latin typeface="Roboton"/>
                <a:cs typeface="Roboton"/>
              </a:endParaRPr>
            </a:p>
          </p:txBody>
        </p:sp>
        <p:sp>
          <p:nvSpPr>
            <p:cNvPr id="8" name="Rechteck 7">
              <a:extLst>
                <a:ext uri="{FF2B5EF4-FFF2-40B4-BE49-F238E27FC236}">
                  <a16:creationId xmlns:a16="http://schemas.microsoft.com/office/drawing/2014/main" id="{E564C37F-AA55-304C-88F6-443344141AA6}"/>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99942A91-69EE-DB41-AFBC-1ACDF9943FB5}"/>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n"/>
                  <a:cs typeface="Roboton"/>
                </a:rPr>
                <a:t>What</a:t>
              </a:r>
              <a:r>
                <a:rPr lang="de-DE" sz="900" b="1" kern="1200">
                  <a:latin typeface="Roboton"/>
                  <a:cs typeface="Roboton"/>
                </a:rPr>
                <a:t>?</a:t>
              </a:r>
            </a:p>
            <a:p>
              <a:pPr marL="0" lvl="0" indent="0" algn="l" defTabSz="400050">
                <a:lnSpc>
                  <a:spcPct val="90000"/>
                </a:lnSpc>
                <a:spcBef>
                  <a:spcPct val="0"/>
                </a:spcBef>
                <a:spcAft>
                  <a:spcPct val="35000"/>
                </a:spcAft>
                <a:buNone/>
              </a:pPr>
              <a:r>
                <a:rPr lang="de-DE" sz="900" kern="1200">
                  <a:latin typeface="Roboton"/>
                  <a:cs typeface="Roboton"/>
                </a:rPr>
                <a:t>- </a:t>
              </a:r>
              <a:r>
                <a:rPr lang="en-US" sz="900" kern="1200">
                  <a:solidFill>
                    <a:schemeClr val="tx1"/>
                  </a:solidFill>
                  <a:effectLst/>
                  <a:latin typeface="Roboton"/>
                  <a:ea typeface="+mn-ea"/>
                  <a:cs typeface="Roboton"/>
                </a:rPr>
                <a:t>Having reflected upon your core value, please take some time to develop your personal integrity action plan;</a:t>
              </a:r>
            </a:p>
            <a:p>
              <a:pPr marL="0" lvl="0" indent="0" algn="l" defTabSz="400050">
                <a:lnSpc>
                  <a:spcPct val="90000"/>
                </a:lnSpc>
                <a:spcBef>
                  <a:spcPct val="0"/>
                </a:spcBef>
                <a:spcAft>
                  <a:spcPct val="35000"/>
                </a:spcAft>
                <a:buNone/>
              </a:pPr>
              <a:r>
                <a:rPr lang="en-US" sz="900" kern="1200">
                  <a:solidFill>
                    <a:schemeClr val="tx1"/>
                  </a:solidFill>
                  <a:effectLst/>
                  <a:latin typeface="Roboton"/>
                  <a:ea typeface="+mn-ea"/>
                  <a:cs typeface="Roboton"/>
                </a:rPr>
                <a:t>- Identify integrity risks and challenges in your current working environment: How could you reinforce your core values in your day-to-day job?</a:t>
              </a:r>
            </a:p>
            <a:p>
              <a:pPr marL="0" lvl="0" indent="0" algn="l" defTabSz="400050">
                <a:lnSpc>
                  <a:spcPct val="90000"/>
                </a:lnSpc>
                <a:spcBef>
                  <a:spcPct val="0"/>
                </a:spcBef>
                <a:spcAft>
                  <a:spcPct val="35000"/>
                </a:spcAft>
                <a:buNone/>
              </a:pPr>
              <a:r>
                <a:rPr lang="en-US" sz="900" kern="1200">
                  <a:solidFill>
                    <a:schemeClr val="tx1"/>
                  </a:solidFill>
                  <a:effectLst/>
                  <a:latin typeface="Roboton"/>
                  <a:ea typeface="+mn-ea"/>
                  <a:cs typeface="Roboton"/>
                </a:rPr>
                <a:t>- Discuss with participants or trainers on developing this plan further and ways to remove barriers to integrity.</a:t>
              </a:r>
              <a:endParaRPr lang="de-DE" sz="900" kern="1200">
                <a:latin typeface="Roboton"/>
                <a:cs typeface="Roboton"/>
              </a:endParaRPr>
            </a:p>
          </p:txBody>
        </p:sp>
        <p:sp>
          <p:nvSpPr>
            <p:cNvPr id="10" name="Rechteck 9">
              <a:extLst>
                <a:ext uri="{FF2B5EF4-FFF2-40B4-BE49-F238E27FC236}">
                  <a16:creationId xmlns:a16="http://schemas.microsoft.com/office/drawing/2014/main" id="{F853B030-A4EE-8F44-B59F-1FEC6DFDF20C}"/>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FDFDE1CE-4317-974D-8E44-68B33131ECB5}"/>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n"/>
                  <a:cs typeface="Roboton"/>
                </a:rPr>
                <a:t>Time</a:t>
              </a:r>
            </a:p>
            <a:p>
              <a:pPr marL="0" lvl="0" indent="0" algn="l" defTabSz="400050">
                <a:lnSpc>
                  <a:spcPct val="90000"/>
                </a:lnSpc>
                <a:spcBef>
                  <a:spcPct val="0"/>
                </a:spcBef>
                <a:spcAft>
                  <a:spcPct val="35000"/>
                </a:spcAft>
                <a:buNone/>
              </a:pPr>
              <a:r>
                <a:rPr lang="de-DE" sz="900" kern="1200">
                  <a:latin typeface="Roboton"/>
                  <a:cs typeface="Roboton"/>
                </a:rPr>
                <a:t>- Reserve ca. 20 </a:t>
              </a:r>
              <a:r>
                <a:rPr lang="de-DE" sz="900" kern="1200" err="1">
                  <a:latin typeface="Roboton"/>
                  <a:cs typeface="Roboton"/>
                </a:rPr>
                <a:t>minutes</a:t>
              </a:r>
              <a:r>
                <a:rPr lang="de-DE" sz="900" kern="1200">
                  <a:latin typeface="Roboton"/>
                  <a:cs typeface="Roboton"/>
                </a:rPr>
                <a:t> </a:t>
              </a:r>
              <a:r>
                <a:rPr lang="de-DE" sz="900" kern="1200" err="1">
                  <a:latin typeface="Roboton"/>
                  <a:cs typeface="Roboton"/>
                </a:rPr>
                <a:t>for</a:t>
              </a:r>
              <a:r>
                <a:rPr lang="de-DE" sz="900" kern="1200">
                  <a:latin typeface="Roboton"/>
                  <a:cs typeface="Roboton"/>
                </a:rPr>
                <a:t> </a:t>
              </a:r>
              <a:r>
                <a:rPr lang="en-US" sz="900" kern="1200">
                  <a:solidFill>
                    <a:schemeClr val="tx1"/>
                  </a:solidFill>
                  <a:effectLst/>
                  <a:latin typeface="Roboton"/>
                  <a:ea typeface="+mn-ea"/>
                  <a:cs typeface="Roboton"/>
                </a:rPr>
                <a:t>developing your draft personal integrity action plan;</a:t>
              </a:r>
            </a:p>
            <a:p>
              <a:pPr marL="0" lvl="0" indent="0" algn="l" defTabSz="400050">
                <a:lnSpc>
                  <a:spcPct val="90000"/>
                </a:lnSpc>
                <a:spcBef>
                  <a:spcPct val="0"/>
                </a:spcBef>
                <a:spcAft>
                  <a:spcPct val="35000"/>
                </a:spcAft>
                <a:buNone/>
              </a:pPr>
              <a:r>
                <a:rPr lang="en-US" sz="900" kern="1200">
                  <a:solidFill>
                    <a:schemeClr val="tx1"/>
                  </a:solidFill>
                  <a:effectLst/>
                  <a:latin typeface="Roboton"/>
                  <a:ea typeface="+mn-ea"/>
                  <a:cs typeface="Roboton"/>
                </a:rPr>
                <a:t>- Your personal integrity action plan is a living document. It can be adapted and modified throughout the course, integrating techniques and reflections from the various lectures and discussions.</a:t>
              </a:r>
            </a:p>
          </p:txBody>
        </p:sp>
        <p:sp>
          <p:nvSpPr>
            <p:cNvPr id="12" name="Rechteck 11">
              <a:extLst>
                <a:ext uri="{FF2B5EF4-FFF2-40B4-BE49-F238E27FC236}">
                  <a16:creationId xmlns:a16="http://schemas.microsoft.com/office/drawing/2014/main" id="{8080530E-64FE-7043-904B-692D6EAF897C}"/>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A01A9BBB-66D2-0D4D-BBEC-A9D5063D1B4D}"/>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Resources</a:t>
              </a:r>
            </a:p>
            <a:p>
              <a:pPr marL="0" lvl="0" indent="0" algn="l" defTabSz="400050">
                <a:lnSpc>
                  <a:spcPct val="90000"/>
                </a:lnSpc>
                <a:spcBef>
                  <a:spcPct val="0"/>
                </a:spcBef>
                <a:spcAft>
                  <a:spcPct val="35000"/>
                </a:spcAft>
                <a:buNone/>
              </a:pPr>
              <a:r>
                <a:rPr lang="de-DE" sz="900" kern="1200" err="1">
                  <a:latin typeface="Roboto"/>
                  <a:cs typeface="Roboto"/>
                </a:rPr>
                <a:t>Previous</a:t>
              </a:r>
              <a:r>
                <a:rPr lang="de-DE" sz="900" kern="1200">
                  <a:latin typeface="Roboto"/>
                  <a:cs typeface="Roboto"/>
                </a:rPr>
                <a:t> </a:t>
              </a:r>
              <a:r>
                <a:rPr lang="de-DE" sz="900" kern="1200" err="1">
                  <a:latin typeface="Roboto"/>
                  <a:cs typeface="Roboto"/>
                </a:rPr>
                <a:t>pages</a:t>
              </a:r>
              <a:r>
                <a:rPr lang="de-DE" sz="900" kern="1200">
                  <a:latin typeface="Roboto"/>
                  <a:cs typeface="Roboto"/>
                </a:rPr>
                <a:t> </a:t>
              </a:r>
              <a:r>
                <a:rPr lang="de-DE" sz="900" kern="1200" err="1">
                  <a:latin typeface="Roboto"/>
                  <a:cs typeface="Roboto"/>
                </a:rPr>
                <a:t>of</a:t>
              </a:r>
              <a:r>
                <a:rPr lang="de-DE" sz="900" kern="1200">
                  <a:latin typeface="Roboto"/>
                  <a:cs typeface="Roboto"/>
                </a:rPr>
                <a:t> </a:t>
              </a:r>
              <a:r>
                <a:rPr lang="de-DE" sz="900" kern="1200" err="1">
                  <a:latin typeface="Roboto"/>
                  <a:cs typeface="Roboto"/>
                </a:rPr>
                <a:t>this</a:t>
              </a:r>
              <a:r>
                <a:rPr lang="de-DE" sz="900" kern="1200">
                  <a:latin typeface="Roboto"/>
                  <a:cs typeface="Roboto"/>
                </a:rPr>
                <a:t> </a:t>
              </a:r>
              <a:r>
                <a:rPr lang="de-DE" sz="900" kern="1200" err="1">
                  <a:latin typeface="Roboto"/>
                  <a:cs typeface="Roboto"/>
                </a:rPr>
                <a:t>module</a:t>
              </a:r>
              <a:r>
                <a:rPr lang="de-DE" sz="900" kern="1200">
                  <a:latin typeface="Roboto"/>
                  <a:cs typeface="Roboto"/>
                </a:rPr>
                <a:t> </a:t>
              </a:r>
              <a:r>
                <a:rPr lang="de-DE" sz="900" kern="1200" err="1">
                  <a:latin typeface="Roboto"/>
                  <a:cs typeface="Roboto"/>
                </a:rPr>
                <a:t>are</a:t>
              </a:r>
              <a:r>
                <a:rPr lang="de-DE" sz="900" kern="1200">
                  <a:latin typeface="Roboto"/>
                  <a:cs typeface="Roboto"/>
                </a:rPr>
                <a:t> </a:t>
              </a:r>
              <a:r>
                <a:rPr lang="de-DE" sz="900" kern="1200" err="1">
                  <a:latin typeface="Roboto"/>
                  <a:cs typeface="Roboto"/>
                </a:rPr>
                <a:t>available</a:t>
              </a:r>
              <a:r>
                <a:rPr lang="de-DE" sz="900" kern="1200">
                  <a:latin typeface="Roboto"/>
                  <a:cs typeface="Roboto"/>
                </a:rPr>
                <a:t> </a:t>
              </a:r>
              <a:r>
                <a:rPr lang="de-DE" sz="900" kern="1200" err="1">
                  <a:latin typeface="Roboto"/>
                  <a:cs typeface="Roboto"/>
                </a:rPr>
                <a:t>for</a:t>
              </a:r>
              <a:r>
                <a:rPr lang="de-DE" sz="900" kern="1200">
                  <a:latin typeface="Roboto"/>
                  <a:cs typeface="Roboto"/>
                </a:rPr>
                <a:t> </a:t>
              </a:r>
              <a:r>
                <a:rPr lang="de-DE" sz="900" kern="1200" err="1">
                  <a:latin typeface="Roboto"/>
                  <a:cs typeface="Roboto"/>
                </a:rPr>
                <a:t>reference</a:t>
              </a:r>
              <a:r>
                <a:rPr lang="de-DE" sz="900" kern="1200">
                  <a:latin typeface="Roboto"/>
                  <a:cs typeface="Roboto"/>
                </a:rPr>
                <a:t> </a:t>
              </a:r>
              <a:r>
                <a:rPr lang="de-DE" sz="900" kern="1200" err="1">
                  <a:latin typeface="Roboto"/>
                  <a:cs typeface="Roboto"/>
                </a:rPr>
                <a:t>to</a:t>
              </a:r>
              <a:r>
                <a:rPr lang="de-DE" sz="900" kern="1200">
                  <a:latin typeface="Roboto"/>
                  <a:cs typeface="Roboto"/>
                </a:rPr>
                <a:t> </a:t>
              </a:r>
              <a:r>
                <a:rPr lang="de-DE" sz="900" kern="1200" err="1">
                  <a:latin typeface="Roboto"/>
                  <a:cs typeface="Roboto"/>
                </a:rPr>
                <a:t>concepts</a:t>
              </a:r>
              <a:r>
                <a:rPr lang="de-DE" sz="900" kern="1200">
                  <a:latin typeface="Roboto"/>
                  <a:cs typeface="Roboto"/>
                </a:rPr>
                <a:t>.</a:t>
              </a:r>
            </a:p>
          </p:txBody>
        </p:sp>
        <p:sp>
          <p:nvSpPr>
            <p:cNvPr id="14" name="Rechteck 13">
              <a:extLst>
                <a:ext uri="{FF2B5EF4-FFF2-40B4-BE49-F238E27FC236}">
                  <a16:creationId xmlns:a16="http://schemas.microsoft.com/office/drawing/2014/main" id="{990A8EA5-83CB-084E-B58B-EFAC73FB4FDF}"/>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29</a:t>
            </a:fld>
            <a:endParaRPr lang="en-US"/>
          </a:p>
        </p:txBody>
      </p:sp>
      <p:sp>
        <p:nvSpPr>
          <p:cNvPr id="5" name="Titel 4"/>
          <p:cNvSpPr>
            <a:spLocks noGrp="1"/>
          </p:cNvSpPr>
          <p:nvPr>
            <p:ph type="title"/>
          </p:nvPr>
        </p:nvSpPr>
        <p:spPr/>
        <p:txBody>
          <a:bodyPr>
            <a:normAutofit fontScale="90000"/>
          </a:bodyPr>
          <a:lstStyle/>
          <a:p>
            <a:r>
              <a:rPr lang="de-DE" sz="4000" b="1"/>
              <a:t>Part 2 - Personal </a:t>
            </a:r>
            <a:r>
              <a:rPr lang="de-DE" sz="4000" b="1" err="1"/>
              <a:t>integrity</a:t>
            </a:r>
            <a:r>
              <a:rPr lang="de-DE" sz="4000" b="1"/>
              <a:t> </a:t>
            </a:r>
            <a:r>
              <a:rPr lang="de-DE" sz="4000" b="1" err="1"/>
              <a:t>action</a:t>
            </a:r>
            <a:r>
              <a:rPr lang="de-DE" sz="4000" b="1"/>
              <a:t> plan</a:t>
            </a:r>
          </a:p>
        </p:txBody>
      </p:sp>
    </p:spTree>
    <p:extLst>
      <p:ext uri="{BB962C8B-B14F-4D97-AF65-F5344CB8AC3E}">
        <p14:creationId xmlns:p14="http://schemas.microsoft.com/office/powerpoint/2010/main" val="223483969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prstClr val="white"/>
                  </a:solidFill>
                  <a:latin typeface="Roboto"/>
                  <a:cs typeface="Roboto"/>
                </a:rPr>
                <a:t>How to achieve public integrity?</a:t>
              </a:r>
              <a:endParaRPr lang="en-US" altLang="ko-KR" sz="1200" b="1">
                <a:solidFill>
                  <a:prstClr val="white"/>
                </a:solidFill>
                <a:latin typeface="Roboto"/>
                <a:cs typeface="Roboto"/>
              </a:endParaRP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lIns="91440" tIns="45720" rIns="91440" bIns="45720" rtlCol="0" anchor="t">
                <a:spAutoFit/>
              </a:bodyPr>
              <a:lstStyle/>
              <a:p>
                <a:r>
                  <a:rPr lang="en-US" altLang="ko-KR" sz="1600" b="1">
                    <a:solidFill>
                      <a:schemeClr val="bg1"/>
                    </a:solidFill>
                    <a:latin typeface="Roboto"/>
                    <a:ea typeface="맑은 고딕"/>
                    <a:cs typeface="Roboto"/>
                  </a:rPr>
                  <a:t>Activity:</a:t>
                </a:r>
              </a:p>
              <a:p>
                <a:pPr marL="171450" indent="-171450">
                  <a:buFont typeface="Arial"/>
                  <a:buChar char="•"/>
                </a:pPr>
                <a:r>
                  <a:rPr lang="en-US" altLang="ko-KR" sz="1200" b="1">
                    <a:solidFill>
                      <a:schemeClr val="bg1"/>
                    </a:solidFill>
                    <a:latin typeface="Roboto"/>
                    <a:cs typeface="Roboto"/>
                  </a:rPr>
                  <a:t>Part 1 </a:t>
                </a:r>
                <a:r>
                  <a:rPr lang="de-DE" altLang="ko-KR" sz="1200" b="1">
                    <a:solidFill>
                      <a:schemeClr val="bg1"/>
                    </a:solidFill>
                    <a:latin typeface="Roboto"/>
                    <a:cs typeface="Roboto"/>
                  </a:rPr>
                  <a:t>-</a:t>
                </a:r>
                <a:r>
                  <a:rPr lang="en-US" altLang="ko-KR" sz="1200" b="1">
                    <a:solidFill>
                      <a:schemeClr val="bg1"/>
                    </a:solidFill>
                    <a:latin typeface="Roboto"/>
                    <a:cs typeface="Roboto"/>
                  </a:rPr>
                  <a:t> Integrity ID</a:t>
                </a:r>
              </a:p>
              <a:p>
                <a:pPr marL="171450" indent="-171450">
                  <a:buFont typeface="Arial"/>
                  <a:buChar char="•"/>
                </a:pPr>
                <a:r>
                  <a:rPr lang="en-US" altLang="ko-KR" sz="1200" b="1">
                    <a:solidFill>
                      <a:schemeClr val="bg1"/>
                    </a:solidFill>
                    <a:latin typeface="Roboto"/>
                    <a:cs typeface="Roboto"/>
                  </a:rPr>
                  <a:t>Part 2 </a:t>
                </a:r>
                <a:r>
                  <a:rPr lang="de-DE" altLang="ko-KR" sz="1200" b="1">
                    <a:solidFill>
                      <a:schemeClr val="bg1"/>
                    </a:solidFill>
                    <a:latin typeface="Roboto"/>
                    <a:cs typeface="Roboto"/>
                  </a:rPr>
                  <a:t>-</a:t>
                </a:r>
                <a:r>
                  <a:rPr lang="en-US" altLang="ko-KR" sz="1200" b="1">
                    <a:solidFill>
                      <a:schemeClr val="bg1"/>
                    </a:solidFill>
                    <a:latin typeface="Roboto"/>
                    <a:cs typeface="Roboto"/>
                  </a:rPr>
                  <a:t> Personal integrity action plan</a:t>
                </a:r>
                <a:endParaRPr lang="ko-KR" altLang="en-US" sz="1200" b="1">
                  <a:solidFill>
                    <a:schemeClr val="bg1"/>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8" name="Gruppierung 7"/>
          <p:cNvGrpSpPr/>
          <p:nvPr/>
        </p:nvGrpSpPr>
        <p:grpSpPr>
          <a:xfrm>
            <a:off x="1593920" y="636207"/>
            <a:ext cx="6922856" cy="597805"/>
            <a:chOff x="1593920" y="636207"/>
            <a:chExt cx="6922856" cy="59780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lIns="91440" tIns="45720" rIns="91440" bIns="45720" rtlCol="0" anchor="t">
              <a:spAutoFit/>
            </a:bodyPr>
            <a:lstStyle/>
            <a:p>
              <a:r>
                <a:rPr lang="en-US" altLang="ko-KR" sz="1600" b="1">
                  <a:solidFill>
                    <a:schemeClr val="bg1"/>
                  </a:solidFill>
                  <a:latin typeface="Roboto"/>
                  <a:ea typeface="맑은 고딕"/>
                  <a:cs typeface="Roboto"/>
                </a:rPr>
                <a:t>Role and responsibilities of public servants</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Integrity challenges and ethical dilemmas</a:t>
              </a:r>
              <a:endParaRPr lang="ko-KR" altLang="en-US"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prstClr val="white"/>
                  </a:solidFill>
                  <a:latin typeface="Roboto"/>
                  <a:cs typeface="Roboto"/>
                </a:rPr>
                <a:t>Quiz marathon</a:t>
              </a:r>
              <a:endParaRPr lang="en-US" altLang="ko-KR" sz="1200" b="1">
                <a:solidFill>
                  <a:prstClr val="white"/>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spTree>
    <p:extLst>
      <p:ext uri="{BB962C8B-B14F-4D97-AF65-F5344CB8AC3E}">
        <p14:creationId xmlns:p14="http://schemas.microsoft.com/office/powerpoint/2010/main" val="195633056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30</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How to achieve public integrity?</a:t>
              </a: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en-US" altLang="ko-KR" sz="1600" b="1">
                    <a:solidFill>
                      <a:srgbClr val="A6A6A6"/>
                    </a:solidFill>
                    <a:latin typeface="Roboto"/>
                    <a:cs typeface="Roboto"/>
                  </a:rPr>
                  <a:t>Interactive session:</a:t>
                </a:r>
              </a:p>
              <a:p>
                <a:pPr marL="171450" indent="-171450">
                  <a:buFont typeface="Arial"/>
                  <a:buChar char="•"/>
                </a:pPr>
                <a:r>
                  <a:rPr lang="en-US" altLang="ko-KR" sz="1200" b="1">
                    <a:solidFill>
                      <a:srgbClr val="A6A6A6"/>
                    </a:solidFill>
                    <a:latin typeface="Roboto"/>
                    <a:cs typeface="Roboto"/>
                  </a:rPr>
                  <a:t>Part 1 </a:t>
                </a:r>
                <a:r>
                  <a:rPr lang="de-DE" altLang="ko-KR" sz="1200" b="1">
                    <a:solidFill>
                      <a:srgbClr val="A6A6A6"/>
                    </a:solidFill>
                    <a:latin typeface="Roboto"/>
                    <a:cs typeface="Roboto"/>
                  </a:rPr>
                  <a:t>-</a:t>
                </a:r>
                <a:r>
                  <a:rPr lang="en-US" altLang="ko-KR" sz="1200" b="1">
                    <a:solidFill>
                      <a:srgbClr val="A6A6A6"/>
                    </a:solidFill>
                    <a:latin typeface="Roboto"/>
                    <a:cs typeface="Roboto"/>
                  </a:rPr>
                  <a:t> Integrity ID</a:t>
                </a:r>
              </a:p>
              <a:p>
                <a:pPr marL="171450" indent="-171450">
                  <a:buFont typeface="Arial"/>
                  <a:buChar char="•"/>
                </a:pPr>
                <a:r>
                  <a:rPr lang="en-US" altLang="ko-KR" sz="1200" b="1">
                    <a:solidFill>
                      <a:srgbClr val="A6A6A6"/>
                    </a:solidFill>
                    <a:latin typeface="Roboto"/>
                    <a:cs typeface="Roboto"/>
                  </a:rPr>
                  <a:t>Part 2 </a:t>
                </a:r>
                <a:r>
                  <a:rPr lang="de-DE" altLang="ko-KR" sz="1200" b="1">
                    <a:solidFill>
                      <a:srgbClr val="A6A6A6"/>
                    </a:solidFill>
                    <a:latin typeface="Roboto"/>
                    <a:cs typeface="Roboto"/>
                  </a:rPr>
                  <a:t>-</a:t>
                </a:r>
                <a:r>
                  <a:rPr lang="en-US" altLang="ko-KR" sz="1200" b="1">
                    <a:solidFill>
                      <a:srgbClr val="A6A6A6"/>
                    </a:solidFill>
                    <a:latin typeface="Roboto"/>
                    <a:cs typeface="Roboto"/>
                  </a:rPr>
                  <a:t> Personal integrity action plan</a:t>
                </a:r>
                <a:endParaRPr lang="ko-KR" altLang="en-US" sz="12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597805"/>
            <a:chOff x="1593920" y="636207"/>
            <a:chExt cx="6922856" cy="59780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Role and responsibilities of public servants</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challenges and ethical dilemmas</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chemeClr val="bg1"/>
                  </a:solidFill>
                  <a:latin typeface="Roboto"/>
                  <a:cs typeface="Roboto"/>
                </a:rPr>
                <a:t>Quiz marathon</a:t>
              </a:r>
              <a:endParaRPr lang="en-US" altLang="ko-KR" sz="1200" b="1">
                <a:solidFill>
                  <a:schemeClr val="bg1"/>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05</a:t>
              </a:r>
              <a:endParaRPr lang="ko-KR" altLang="en-US" sz="2400" b="1">
                <a:solidFill>
                  <a:srgbClr val="FFFFFF"/>
                </a:solidFill>
                <a:latin typeface="Roboto"/>
                <a:cs typeface="Roboto"/>
              </a:endParaRPr>
            </a:p>
          </p:txBody>
        </p:sp>
      </p:grpSp>
    </p:spTree>
    <p:extLst>
      <p:ext uri="{BB962C8B-B14F-4D97-AF65-F5344CB8AC3E}">
        <p14:creationId xmlns:p14="http://schemas.microsoft.com/office/powerpoint/2010/main" val="24451855"/>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leichschenkliges Dreieck 9"/>
          <p:cNvSpPr/>
          <p:nvPr/>
        </p:nvSpPr>
        <p:spPr>
          <a:xfrm>
            <a:off x="-3193142" y="1221619"/>
            <a:ext cx="15010190" cy="3410857"/>
          </a:xfrm>
          <a:prstGeom prst="triangle">
            <a:avLst>
              <a:gd name="adj" fmla="val 82690"/>
            </a:avLst>
          </a:prstGeom>
          <a:blipFill rotWithShape="1">
            <a:blip r:embed="rId2">
              <a:alphaModFix amt="30000"/>
            </a:blip>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7124096" y="1572394"/>
            <a:ext cx="108857" cy="117323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31</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endParaRPr lang="de-DE" b="1"/>
          </a:p>
        </p:txBody>
      </p:sp>
      <p:grpSp>
        <p:nvGrpSpPr>
          <p:cNvPr id="111" name="Group 4">
            <a:extLst>
              <a:ext uri="{FF2B5EF4-FFF2-40B4-BE49-F238E27FC236}">
                <a16:creationId xmlns:a16="http://schemas.microsoft.com/office/drawing/2014/main" id="{91275C48-BFFE-4B21-8D64-A1D0187CD0CB}"/>
              </a:ext>
            </a:extLst>
          </p:cNvPr>
          <p:cNvGrpSpPr>
            <a:grpSpLocks noChangeAspect="1"/>
          </p:cNvGrpSpPr>
          <p:nvPr/>
        </p:nvGrpSpPr>
        <p:grpSpPr>
          <a:xfrm>
            <a:off x="6805081" y="380270"/>
            <a:ext cx="718157" cy="1180544"/>
            <a:chOff x="2668555" y="1312965"/>
            <a:chExt cx="1700598" cy="2795531"/>
          </a:xfrm>
          <a:effectLst>
            <a:outerShdw blurRad="50800" dist="38100" dir="2700000" algn="tl" rotWithShape="0">
              <a:prstClr val="black">
                <a:alpha val="40000"/>
              </a:prstClr>
            </a:outerShdw>
          </a:effectLst>
        </p:grpSpPr>
        <p:sp>
          <p:nvSpPr>
            <p:cNvPr id="112" name="Shape">
              <a:extLst>
                <a:ext uri="{FF2B5EF4-FFF2-40B4-BE49-F238E27FC236}">
                  <a16:creationId xmlns:a16="http://schemas.microsoft.com/office/drawing/2014/main" id="{454787A2-B22D-4B2D-95B7-16E8A4F492B4}"/>
                </a:ext>
              </a:extLst>
            </p:cNvPr>
            <p:cNvSpPr/>
            <p:nvPr/>
          </p:nvSpPr>
          <p:spPr>
            <a:xfrm>
              <a:off x="2963301" y="1312965"/>
              <a:ext cx="1115358" cy="2795531"/>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3" name="Circle">
              <a:extLst>
                <a:ext uri="{FF2B5EF4-FFF2-40B4-BE49-F238E27FC236}">
                  <a16:creationId xmlns:a16="http://schemas.microsoft.com/office/drawing/2014/main" id="{3674BAF3-3DEE-4765-A502-E3B589D29CE6}"/>
                </a:ext>
              </a:extLst>
            </p:cNvPr>
            <p:cNvSpPr/>
            <p:nvPr/>
          </p:nvSpPr>
          <p:spPr>
            <a:xfrm>
              <a:off x="3182254" y="2357205"/>
              <a:ext cx="674960" cy="67496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4" name="Circle">
              <a:extLst>
                <a:ext uri="{FF2B5EF4-FFF2-40B4-BE49-F238E27FC236}">
                  <a16:creationId xmlns:a16="http://schemas.microsoft.com/office/drawing/2014/main" id="{349CABFB-26A5-4968-B9AA-2A0AFE327755}"/>
                </a:ext>
              </a:extLst>
            </p:cNvPr>
            <p:cNvSpPr/>
            <p:nvPr/>
          </p:nvSpPr>
          <p:spPr>
            <a:xfrm>
              <a:off x="3182254" y="3174070"/>
              <a:ext cx="674960" cy="67496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5" name="Shape">
              <a:extLst>
                <a:ext uri="{FF2B5EF4-FFF2-40B4-BE49-F238E27FC236}">
                  <a16:creationId xmlns:a16="http://schemas.microsoft.com/office/drawing/2014/main" id="{D92BE398-6636-445A-8F79-10369B57E21F}"/>
                </a:ext>
              </a:extLst>
            </p:cNvPr>
            <p:cNvSpPr/>
            <p:nvPr/>
          </p:nvSpPr>
          <p:spPr>
            <a:xfrm>
              <a:off x="3220150" y="2399311"/>
              <a:ext cx="597911" cy="59795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6" name="Shape">
              <a:extLst>
                <a:ext uri="{FF2B5EF4-FFF2-40B4-BE49-F238E27FC236}">
                  <a16:creationId xmlns:a16="http://schemas.microsoft.com/office/drawing/2014/main" id="{1260492F-8D81-4E34-9B16-44E23DC19B83}"/>
                </a:ext>
              </a:extLst>
            </p:cNvPr>
            <p:cNvSpPr/>
            <p:nvPr/>
          </p:nvSpPr>
          <p:spPr>
            <a:xfrm>
              <a:off x="3291731" y="2487734"/>
              <a:ext cx="526373" cy="508730"/>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7" name="Shape">
              <a:extLst>
                <a:ext uri="{FF2B5EF4-FFF2-40B4-BE49-F238E27FC236}">
                  <a16:creationId xmlns:a16="http://schemas.microsoft.com/office/drawing/2014/main" id="{C3C1E51E-F77E-4888-88B0-62925AF2EA12}"/>
                </a:ext>
              </a:extLst>
            </p:cNvPr>
            <p:cNvSpPr/>
            <p:nvPr/>
          </p:nvSpPr>
          <p:spPr>
            <a:xfrm>
              <a:off x="3220150" y="3211965"/>
              <a:ext cx="597911" cy="59795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8" name="Shape">
              <a:extLst>
                <a:ext uri="{FF2B5EF4-FFF2-40B4-BE49-F238E27FC236}">
                  <a16:creationId xmlns:a16="http://schemas.microsoft.com/office/drawing/2014/main" id="{FB96FCE1-2B7D-4500-B501-C2F636776FCD}"/>
                </a:ext>
              </a:extLst>
            </p:cNvPr>
            <p:cNvSpPr/>
            <p:nvPr/>
          </p:nvSpPr>
          <p:spPr>
            <a:xfrm>
              <a:off x="3291731" y="3300389"/>
              <a:ext cx="526373" cy="508730"/>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9" name="Shape">
              <a:extLst>
                <a:ext uri="{FF2B5EF4-FFF2-40B4-BE49-F238E27FC236}">
                  <a16:creationId xmlns:a16="http://schemas.microsoft.com/office/drawing/2014/main" id="{5D12A985-25A0-4EA2-A6E2-A8D59DEC88D0}"/>
                </a:ext>
              </a:extLst>
            </p:cNvPr>
            <p:cNvSpPr/>
            <p:nvPr/>
          </p:nvSpPr>
          <p:spPr>
            <a:xfrm>
              <a:off x="4112806" y="1595079"/>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20" name="Shape">
              <a:extLst>
                <a:ext uri="{FF2B5EF4-FFF2-40B4-BE49-F238E27FC236}">
                  <a16:creationId xmlns:a16="http://schemas.microsoft.com/office/drawing/2014/main" id="{2637E9CE-95F4-4202-9701-255A1E5FB1DB}"/>
                </a:ext>
              </a:extLst>
            </p:cNvPr>
            <p:cNvSpPr/>
            <p:nvPr/>
          </p:nvSpPr>
          <p:spPr>
            <a:xfrm>
              <a:off x="4112806" y="2407733"/>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21" name="Shape">
              <a:extLst>
                <a:ext uri="{FF2B5EF4-FFF2-40B4-BE49-F238E27FC236}">
                  <a16:creationId xmlns:a16="http://schemas.microsoft.com/office/drawing/2014/main" id="{9677F73C-097F-4775-A9BC-E1E53D02EDB6}"/>
                </a:ext>
              </a:extLst>
            </p:cNvPr>
            <p:cNvSpPr/>
            <p:nvPr/>
          </p:nvSpPr>
          <p:spPr>
            <a:xfrm>
              <a:off x="4112806" y="3224598"/>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22" name="Shape">
              <a:extLst>
                <a:ext uri="{FF2B5EF4-FFF2-40B4-BE49-F238E27FC236}">
                  <a16:creationId xmlns:a16="http://schemas.microsoft.com/office/drawing/2014/main" id="{024CDE1F-9208-4D0F-8125-A7929CD69BF3}"/>
                </a:ext>
              </a:extLst>
            </p:cNvPr>
            <p:cNvSpPr/>
            <p:nvPr/>
          </p:nvSpPr>
          <p:spPr>
            <a:xfrm>
              <a:off x="2668555" y="1590868"/>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23" name="Shape">
              <a:extLst>
                <a:ext uri="{FF2B5EF4-FFF2-40B4-BE49-F238E27FC236}">
                  <a16:creationId xmlns:a16="http://schemas.microsoft.com/office/drawing/2014/main" id="{5041984A-C8C5-4C66-B604-EE162D3BDD5A}"/>
                </a:ext>
              </a:extLst>
            </p:cNvPr>
            <p:cNvSpPr/>
            <p:nvPr/>
          </p:nvSpPr>
          <p:spPr>
            <a:xfrm>
              <a:off x="2668555" y="2407733"/>
              <a:ext cx="256347" cy="576647"/>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24" name="Shape">
              <a:extLst>
                <a:ext uri="{FF2B5EF4-FFF2-40B4-BE49-F238E27FC236}">
                  <a16:creationId xmlns:a16="http://schemas.microsoft.com/office/drawing/2014/main" id="{5C4CCA47-EE8B-44F3-B354-1A552EBACAF3}"/>
                </a:ext>
              </a:extLst>
            </p:cNvPr>
            <p:cNvSpPr/>
            <p:nvPr/>
          </p:nvSpPr>
          <p:spPr>
            <a:xfrm>
              <a:off x="2668555" y="3224597"/>
              <a:ext cx="256347" cy="576648"/>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pic>
        <p:nvPicPr>
          <p:cNvPr id="9" name="Bild 8" descr="rbs1_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09207">
            <a:off x="-151310" y="1284787"/>
            <a:ext cx="3664858" cy="3065673"/>
          </a:xfrm>
          <a:prstGeom prst="rect">
            <a:avLst/>
          </a:prstGeom>
          <a:ln>
            <a:noFill/>
          </a:ln>
          <a:effectLst>
            <a:outerShdw blurRad="292100" dist="139700" dir="2700000" algn="tl" rotWithShape="0">
              <a:srgbClr val="333333">
                <a:alpha val="65000"/>
              </a:srgbClr>
            </a:outerShdw>
          </a:effectLst>
        </p:spPr>
      </p:pic>
      <p:grpSp>
        <p:nvGrpSpPr>
          <p:cNvPr id="81" name="Group 5">
            <a:extLst>
              <a:ext uri="{FF2B5EF4-FFF2-40B4-BE49-F238E27FC236}">
                <a16:creationId xmlns:a16="http://schemas.microsoft.com/office/drawing/2014/main" id="{05881D49-FD28-4A43-9FC1-91FE49C2453C}"/>
              </a:ext>
            </a:extLst>
          </p:cNvPr>
          <p:cNvGrpSpPr>
            <a:grpSpLocks noChangeAspect="1"/>
          </p:cNvGrpSpPr>
          <p:nvPr/>
        </p:nvGrpSpPr>
        <p:grpSpPr>
          <a:xfrm>
            <a:off x="7656391" y="2261808"/>
            <a:ext cx="1015423" cy="1669207"/>
            <a:chOff x="8103006" y="1312965"/>
            <a:chExt cx="1700598" cy="2795531"/>
          </a:xfrm>
          <a:effectLst>
            <a:outerShdw blurRad="50800" dist="38100" dir="2700000" algn="tl" rotWithShape="0">
              <a:prstClr val="black">
                <a:alpha val="40000"/>
              </a:prstClr>
            </a:outerShdw>
          </a:effectLst>
        </p:grpSpPr>
        <p:sp>
          <p:nvSpPr>
            <p:cNvPr id="82" name="Shape">
              <a:extLst>
                <a:ext uri="{FF2B5EF4-FFF2-40B4-BE49-F238E27FC236}">
                  <a16:creationId xmlns:a16="http://schemas.microsoft.com/office/drawing/2014/main" id="{7A80CCB9-DA9D-4614-BCDC-04CC4887E982}"/>
                </a:ext>
              </a:extLst>
            </p:cNvPr>
            <p:cNvSpPr/>
            <p:nvPr/>
          </p:nvSpPr>
          <p:spPr>
            <a:xfrm>
              <a:off x="8397752" y="1312965"/>
              <a:ext cx="1115358" cy="2795531"/>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3" name="Circle">
              <a:extLst>
                <a:ext uri="{FF2B5EF4-FFF2-40B4-BE49-F238E27FC236}">
                  <a16:creationId xmlns:a16="http://schemas.microsoft.com/office/drawing/2014/main" id="{32B17294-4BBF-4265-91D5-D7B206CF0BB1}"/>
                </a:ext>
              </a:extLst>
            </p:cNvPr>
            <p:cNvSpPr/>
            <p:nvPr/>
          </p:nvSpPr>
          <p:spPr>
            <a:xfrm>
              <a:off x="8616704" y="1544551"/>
              <a:ext cx="674960" cy="674959"/>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4" name="Circle">
              <a:extLst>
                <a:ext uri="{FF2B5EF4-FFF2-40B4-BE49-F238E27FC236}">
                  <a16:creationId xmlns:a16="http://schemas.microsoft.com/office/drawing/2014/main" id="{BE47BC99-1679-4CF5-90D3-08DBCA429CB8}"/>
                </a:ext>
              </a:extLst>
            </p:cNvPr>
            <p:cNvSpPr/>
            <p:nvPr/>
          </p:nvSpPr>
          <p:spPr>
            <a:xfrm>
              <a:off x="8616705" y="2357205"/>
              <a:ext cx="674960" cy="67496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5" name="Shape">
              <a:extLst>
                <a:ext uri="{FF2B5EF4-FFF2-40B4-BE49-F238E27FC236}">
                  <a16:creationId xmlns:a16="http://schemas.microsoft.com/office/drawing/2014/main" id="{75A845CA-F4CD-412B-B0A0-A32FC81E2BF2}"/>
                </a:ext>
              </a:extLst>
            </p:cNvPr>
            <p:cNvSpPr/>
            <p:nvPr/>
          </p:nvSpPr>
          <p:spPr>
            <a:xfrm>
              <a:off x="8654601" y="1582447"/>
              <a:ext cx="597951" cy="597964"/>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6" name="Shape">
              <a:extLst>
                <a:ext uri="{FF2B5EF4-FFF2-40B4-BE49-F238E27FC236}">
                  <a16:creationId xmlns:a16="http://schemas.microsoft.com/office/drawing/2014/main" id="{54ED7EBB-C4BB-43CC-88EF-C3B0018F23A1}"/>
                </a:ext>
              </a:extLst>
            </p:cNvPr>
            <p:cNvSpPr/>
            <p:nvPr/>
          </p:nvSpPr>
          <p:spPr>
            <a:xfrm>
              <a:off x="8726182" y="1670870"/>
              <a:ext cx="526373" cy="508730"/>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7" name="Shape">
              <a:extLst>
                <a:ext uri="{FF2B5EF4-FFF2-40B4-BE49-F238E27FC236}">
                  <a16:creationId xmlns:a16="http://schemas.microsoft.com/office/drawing/2014/main" id="{6C210590-6A64-4264-B74F-9013D963613A}"/>
                </a:ext>
              </a:extLst>
            </p:cNvPr>
            <p:cNvSpPr/>
            <p:nvPr/>
          </p:nvSpPr>
          <p:spPr>
            <a:xfrm>
              <a:off x="8654601" y="2399311"/>
              <a:ext cx="597911" cy="59795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8" name="Shape">
              <a:extLst>
                <a:ext uri="{FF2B5EF4-FFF2-40B4-BE49-F238E27FC236}">
                  <a16:creationId xmlns:a16="http://schemas.microsoft.com/office/drawing/2014/main" id="{A7DE6CA6-987C-4F9F-9243-DD054D95D268}"/>
                </a:ext>
              </a:extLst>
            </p:cNvPr>
            <p:cNvSpPr/>
            <p:nvPr/>
          </p:nvSpPr>
          <p:spPr>
            <a:xfrm>
              <a:off x="8726182" y="2487734"/>
              <a:ext cx="526373" cy="508730"/>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89" name="Shape">
              <a:extLst>
                <a:ext uri="{FF2B5EF4-FFF2-40B4-BE49-F238E27FC236}">
                  <a16:creationId xmlns:a16="http://schemas.microsoft.com/office/drawing/2014/main" id="{4B91AADE-5AD8-4220-A1AE-9FE034CC66CC}"/>
                </a:ext>
              </a:extLst>
            </p:cNvPr>
            <p:cNvSpPr/>
            <p:nvPr/>
          </p:nvSpPr>
          <p:spPr>
            <a:xfrm>
              <a:off x="9547257" y="1595079"/>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90" name="Shape">
              <a:extLst>
                <a:ext uri="{FF2B5EF4-FFF2-40B4-BE49-F238E27FC236}">
                  <a16:creationId xmlns:a16="http://schemas.microsoft.com/office/drawing/2014/main" id="{FDD1C04C-33BB-4FC5-9053-E939B781A829}"/>
                </a:ext>
              </a:extLst>
            </p:cNvPr>
            <p:cNvSpPr/>
            <p:nvPr/>
          </p:nvSpPr>
          <p:spPr>
            <a:xfrm>
              <a:off x="9547257" y="2407733"/>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91" name="Shape">
              <a:extLst>
                <a:ext uri="{FF2B5EF4-FFF2-40B4-BE49-F238E27FC236}">
                  <a16:creationId xmlns:a16="http://schemas.microsoft.com/office/drawing/2014/main" id="{8422633D-FE60-4D76-B50F-36841698B5AF}"/>
                </a:ext>
              </a:extLst>
            </p:cNvPr>
            <p:cNvSpPr/>
            <p:nvPr/>
          </p:nvSpPr>
          <p:spPr>
            <a:xfrm>
              <a:off x="9547257" y="3224598"/>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92" name="Shape">
              <a:extLst>
                <a:ext uri="{FF2B5EF4-FFF2-40B4-BE49-F238E27FC236}">
                  <a16:creationId xmlns:a16="http://schemas.microsoft.com/office/drawing/2014/main" id="{45D37A2B-0C98-4487-93BE-896629D48B45}"/>
                </a:ext>
              </a:extLst>
            </p:cNvPr>
            <p:cNvSpPr/>
            <p:nvPr/>
          </p:nvSpPr>
          <p:spPr>
            <a:xfrm>
              <a:off x="8103006" y="1590868"/>
              <a:ext cx="256347" cy="576647"/>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93" name="Shape">
              <a:extLst>
                <a:ext uri="{FF2B5EF4-FFF2-40B4-BE49-F238E27FC236}">
                  <a16:creationId xmlns:a16="http://schemas.microsoft.com/office/drawing/2014/main" id="{CAC1D8F9-61D2-4CBE-BBEA-AD5CA7874C2E}"/>
                </a:ext>
              </a:extLst>
            </p:cNvPr>
            <p:cNvSpPr/>
            <p:nvPr/>
          </p:nvSpPr>
          <p:spPr>
            <a:xfrm>
              <a:off x="8103006" y="2407733"/>
              <a:ext cx="256347" cy="576647"/>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94" name="Shape">
              <a:extLst>
                <a:ext uri="{FF2B5EF4-FFF2-40B4-BE49-F238E27FC236}">
                  <a16:creationId xmlns:a16="http://schemas.microsoft.com/office/drawing/2014/main" id="{272884A1-F731-4FAF-B4E5-9A4831B59553}"/>
                </a:ext>
              </a:extLst>
            </p:cNvPr>
            <p:cNvSpPr/>
            <p:nvPr/>
          </p:nvSpPr>
          <p:spPr>
            <a:xfrm>
              <a:off x="8103006" y="3224597"/>
              <a:ext cx="256347" cy="576648"/>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pic>
          <p:nvPicPr>
            <p:cNvPr id="95" name="Graphic 108" descr="Thumbs Up Sign">
              <a:extLst>
                <a:ext uri="{FF2B5EF4-FFF2-40B4-BE49-F238E27FC236}">
                  <a16:creationId xmlns:a16="http://schemas.microsoft.com/office/drawing/2014/main" id="{86E99CF7-1EC4-4D74-92AB-9CAAFA77C5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0028" y="3090631"/>
              <a:ext cx="853087" cy="853087"/>
            </a:xfrm>
            <a:prstGeom prst="rect">
              <a:avLst/>
            </a:prstGeom>
          </p:spPr>
        </p:pic>
      </p:grpSp>
      <p:sp>
        <p:nvSpPr>
          <p:cNvPr id="42" name="Rechteck 41"/>
          <p:cNvSpPr/>
          <p:nvPr/>
        </p:nvSpPr>
        <p:spPr>
          <a:xfrm>
            <a:off x="8111068" y="3938209"/>
            <a:ext cx="108000" cy="1407885"/>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ung 13"/>
          <p:cNvGrpSpPr/>
          <p:nvPr/>
        </p:nvGrpSpPr>
        <p:grpSpPr>
          <a:xfrm>
            <a:off x="629920" y="1300480"/>
            <a:ext cx="4917440" cy="2672080"/>
            <a:chOff x="629920" y="1300480"/>
            <a:chExt cx="4686713" cy="2672080"/>
          </a:xfrm>
        </p:grpSpPr>
        <p:sp>
          <p:nvSpPr>
            <p:cNvPr id="13" name="Abgerundetes Rechteck 12"/>
            <p:cNvSpPr/>
            <p:nvPr/>
          </p:nvSpPr>
          <p:spPr>
            <a:xfrm>
              <a:off x="629920" y="1300480"/>
              <a:ext cx="3606800" cy="2672080"/>
            </a:xfrm>
            <a:prstGeom prst="round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a:solidFill>
                    <a:schemeClr val="tx1"/>
                  </a:solidFill>
                  <a:latin typeface="Roboton"/>
                  <a:cs typeface="Roboton"/>
                </a:rPr>
                <a:t>On the </a:t>
              </a:r>
              <a:r>
                <a:rPr lang="de-DE" err="1">
                  <a:solidFill>
                    <a:schemeClr val="tx1"/>
                  </a:solidFill>
                  <a:latin typeface="Roboton"/>
                  <a:cs typeface="Roboton"/>
                </a:rPr>
                <a:t>following</a:t>
              </a:r>
              <a:r>
                <a:rPr lang="de-DE">
                  <a:solidFill>
                    <a:schemeClr val="tx1"/>
                  </a:solidFill>
                  <a:latin typeface="Roboton"/>
                  <a:cs typeface="Roboton"/>
                </a:rPr>
                <a:t> </a:t>
              </a:r>
              <a:r>
                <a:rPr lang="de-DE" err="1">
                  <a:solidFill>
                    <a:schemeClr val="tx1"/>
                  </a:solidFill>
                  <a:latin typeface="Roboton"/>
                  <a:cs typeface="Roboton"/>
                </a:rPr>
                <a:t>slides</a:t>
              </a:r>
              <a:r>
                <a:rPr lang="de-DE">
                  <a:solidFill>
                    <a:schemeClr val="tx1"/>
                  </a:solidFill>
                  <a:latin typeface="Roboton"/>
                  <a:cs typeface="Roboton"/>
                </a:rPr>
                <a:t>, </a:t>
              </a:r>
              <a:r>
                <a:rPr lang="de-DE" err="1">
                  <a:solidFill>
                    <a:schemeClr val="tx1"/>
                  </a:solidFill>
                  <a:latin typeface="Roboton"/>
                  <a:cs typeface="Roboton"/>
                </a:rPr>
                <a:t>you‘ll</a:t>
              </a:r>
              <a:r>
                <a:rPr lang="de-DE">
                  <a:solidFill>
                    <a:schemeClr val="tx1"/>
                  </a:solidFill>
                  <a:latin typeface="Roboton"/>
                  <a:cs typeface="Roboton"/>
                </a:rPr>
                <a:t> find 45 </a:t>
              </a:r>
              <a:r>
                <a:rPr lang="de-DE" err="1">
                  <a:solidFill>
                    <a:schemeClr val="tx1"/>
                  </a:solidFill>
                  <a:latin typeface="Roboton"/>
                  <a:cs typeface="Roboton"/>
                </a:rPr>
                <a:t>stated</a:t>
              </a:r>
              <a:r>
                <a:rPr lang="de-DE">
                  <a:solidFill>
                    <a:schemeClr val="tx1"/>
                  </a:solidFill>
                  <a:latin typeface="Roboton"/>
                  <a:cs typeface="Roboton"/>
                </a:rPr>
                <a:t> </a:t>
              </a:r>
              <a:r>
                <a:rPr lang="de-DE" err="1">
                  <a:solidFill>
                    <a:schemeClr val="tx1"/>
                  </a:solidFill>
                  <a:latin typeface="Roboton"/>
                  <a:cs typeface="Roboton"/>
                </a:rPr>
                <a:t>behaviors</a:t>
              </a:r>
              <a:r>
                <a:rPr lang="de-DE">
                  <a:solidFill>
                    <a:schemeClr val="tx1"/>
                  </a:solidFill>
                  <a:latin typeface="Roboton"/>
                  <a:cs typeface="Roboton"/>
                </a:rPr>
                <a:t>.</a:t>
              </a:r>
            </a:p>
            <a:p>
              <a:pPr algn="ctr"/>
              <a:endParaRPr lang="de-DE" b="1">
                <a:solidFill>
                  <a:schemeClr val="tx1"/>
                </a:solidFill>
                <a:latin typeface="Roboton"/>
                <a:cs typeface="Roboton"/>
              </a:endParaRPr>
            </a:p>
            <a:p>
              <a:pPr algn="ctr"/>
              <a:r>
                <a:rPr lang="de-DE" b="1">
                  <a:solidFill>
                    <a:schemeClr val="tx1"/>
                  </a:solidFill>
                  <a:latin typeface="Roboton"/>
                  <a:cs typeface="Roboton"/>
                </a:rPr>
                <a:t>Can you </a:t>
              </a:r>
              <a:r>
                <a:rPr lang="de-DE" b="1" err="1">
                  <a:solidFill>
                    <a:schemeClr val="tx1"/>
                  </a:solidFill>
                  <a:latin typeface="Roboton"/>
                  <a:cs typeface="Roboton"/>
                </a:rPr>
                <a:t>decide</a:t>
              </a:r>
              <a:r>
                <a:rPr lang="de-DE" b="1">
                  <a:solidFill>
                    <a:schemeClr val="tx1"/>
                  </a:solidFill>
                  <a:latin typeface="Roboton"/>
                  <a:cs typeface="Roboton"/>
                </a:rPr>
                <a:t> </a:t>
              </a:r>
              <a:r>
                <a:rPr lang="de-DE" b="1" err="1">
                  <a:solidFill>
                    <a:schemeClr val="tx1"/>
                  </a:solidFill>
                  <a:latin typeface="Roboton"/>
                  <a:cs typeface="Roboton"/>
                </a:rPr>
                <a:t>for</a:t>
              </a:r>
              <a:r>
                <a:rPr lang="de-DE" b="1">
                  <a:solidFill>
                    <a:schemeClr val="tx1"/>
                  </a:solidFill>
                  <a:latin typeface="Roboton"/>
                  <a:cs typeface="Roboton"/>
                </a:rPr>
                <a:t> </a:t>
              </a:r>
              <a:r>
                <a:rPr lang="de-DE" b="1" err="1">
                  <a:solidFill>
                    <a:schemeClr val="tx1"/>
                  </a:solidFill>
                  <a:latin typeface="Roboton"/>
                  <a:cs typeface="Roboton"/>
                </a:rPr>
                <a:t>each</a:t>
              </a:r>
              <a:r>
                <a:rPr lang="de-DE" b="1">
                  <a:solidFill>
                    <a:schemeClr val="tx1"/>
                  </a:solidFill>
                  <a:latin typeface="Roboton"/>
                  <a:cs typeface="Roboton"/>
                </a:rPr>
                <a:t> </a:t>
              </a:r>
              <a:r>
                <a:rPr lang="de-DE" b="1" err="1">
                  <a:solidFill>
                    <a:schemeClr val="tx1"/>
                  </a:solidFill>
                  <a:latin typeface="Roboton"/>
                  <a:cs typeface="Roboton"/>
                </a:rPr>
                <a:t>statement</a:t>
              </a:r>
              <a:r>
                <a:rPr lang="de-DE" b="1">
                  <a:solidFill>
                    <a:schemeClr val="tx1"/>
                  </a:solidFill>
                  <a:latin typeface="Roboton"/>
                  <a:cs typeface="Roboton"/>
                </a:rPr>
                <a:t> </a:t>
              </a:r>
              <a:r>
                <a:rPr lang="de-DE" b="1" err="1">
                  <a:solidFill>
                    <a:schemeClr val="tx1"/>
                  </a:solidFill>
                  <a:latin typeface="Roboton"/>
                  <a:cs typeface="Roboton"/>
                </a:rPr>
                <a:t>whether</a:t>
              </a:r>
              <a:r>
                <a:rPr lang="de-DE" b="1">
                  <a:solidFill>
                    <a:schemeClr val="tx1"/>
                  </a:solidFill>
                  <a:latin typeface="Roboton"/>
                  <a:cs typeface="Roboton"/>
                </a:rPr>
                <a:t> the </a:t>
              </a:r>
              <a:r>
                <a:rPr lang="de-DE" b="1" err="1">
                  <a:solidFill>
                    <a:schemeClr val="tx1"/>
                  </a:solidFill>
                  <a:latin typeface="Roboton"/>
                  <a:cs typeface="Roboton"/>
                </a:rPr>
                <a:t>behavior</a:t>
              </a:r>
              <a:r>
                <a:rPr lang="de-DE" b="1">
                  <a:solidFill>
                    <a:schemeClr val="tx1"/>
                  </a:solidFill>
                  <a:latin typeface="Roboton"/>
                  <a:cs typeface="Roboton"/>
                </a:rPr>
                <a:t> </a:t>
              </a:r>
              <a:r>
                <a:rPr lang="de-DE" b="1" err="1">
                  <a:solidFill>
                    <a:schemeClr val="tx1"/>
                  </a:solidFill>
                  <a:latin typeface="Roboton"/>
                  <a:cs typeface="Roboton"/>
                </a:rPr>
                <a:t>is</a:t>
              </a:r>
              <a:r>
                <a:rPr lang="de-DE" b="1">
                  <a:solidFill>
                    <a:schemeClr val="tx1"/>
                  </a:solidFill>
                  <a:latin typeface="Roboton"/>
                  <a:cs typeface="Roboton"/>
                </a:rPr>
                <a:t> </a:t>
              </a:r>
              <a:r>
                <a:rPr lang="de-DE" b="1" err="1">
                  <a:solidFill>
                    <a:schemeClr val="tx1"/>
                  </a:solidFill>
                  <a:latin typeface="Roboton"/>
                  <a:cs typeface="Roboton"/>
                </a:rPr>
                <a:t>appropriate</a:t>
              </a:r>
              <a:r>
                <a:rPr lang="de-DE" b="1">
                  <a:solidFill>
                    <a:schemeClr val="tx1"/>
                  </a:solidFill>
                  <a:latin typeface="Roboton"/>
                  <a:cs typeface="Roboton"/>
                </a:rPr>
                <a:t> (“</a:t>
              </a:r>
              <a:r>
                <a:rPr lang="de-DE" b="1" err="1">
                  <a:solidFill>
                    <a:schemeClr val="tx1"/>
                  </a:solidFill>
                  <a:latin typeface="Roboton"/>
                  <a:cs typeface="Roboton"/>
                </a:rPr>
                <a:t>ethical</a:t>
              </a:r>
              <a:r>
                <a:rPr lang="de-DE" b="1">
                  <a:solidFill>
                    <a:schemeClr val="tx1"/>
                  </a:solidFill>
                  <a:latin typeface="Roboton"/>
                  <a:cs typeface="Roboton"/>
                </a:rPr>
                <a:t>“) </a:t>
              </a:r>
              <a:r>
                <a:rPr lang="de-DE" b="1" err="1">
                  <a:solidFill>
                    <a:schemeClr val="tx1"/>
                  </a:solidFill>
                  <a:latin typeface="Roboton"/>
                  <a:cs typeface="Roboton"/>
                </a:rPr>
                <a:t>or</a:t>
              </a:r>
              <a:r>
                <a:rPr lang="de-DE" b="1">
                  <a:solidFill>
                    <a:schemeClr val="tx1"/>
                  </a:solidFill>
                  <a:latin typeface="Roboton"/>
                  <a:cs typeface="Roboton"/>
                </a:rPr>
                <a:t> </a:t>
              </a:r>
              <a:r>
                <a:rPr lang="de-DE" b="1" err="1">
                  <a:solidFill>
                    <a:schemeClr val="tx1"/>
                  </a:solidFill>
                  <a:latin typeface="Roboton"/>
                  <a:cs typeface="Roboton"/>
                </a:rPr>
                <a:t>inappropriate</a:t>
              </a:r>
              <a:r>
                <a:rPr lang="de-DE" b="1">
                  <a:solidFill>
                    <a:schemeClr val="tx1"/>
                  </a:solidFill>
                  <a:latin typeface="Roboton"/>
                  <a:cs typeface="Roboton"/>
                </a:rPr>
                <a:t> (</a:t>
              </a:r>
              <a:r>
                <a:rPr lang="de-DE" b="1" err="1">
                  <a:solidFill>
                    <a:schemeClr val="tx1"/>
                  </a:solidFill>
                  <a:latin typeface="Roboton"/>
                  <a:cs typeface="Roboton"/>
                </a:rPr>
                <a:t>or</a:t>
              </a:r>
              <a:r>
                <a:rPr lang="de-DE" b="1">
                  <a:solidFill>
                    <a:schemeClr val="tx1"/>
                  </a:solidFill>
                  <a:latin typeface="Roboton"/>
                  <a:cs typeface="Roboton"/>
                </a:rPr>
                <a:t> </a:t>
              </a:r>
              <a:r>
                <a:rPr lang="mr-IN" b="1">
                  <a:solidFill>
                    <a:schemeClr val="tx1"/>
                  </a:solidFill>
                  <a:latin typeface="Roboton"/>
                  <a:cs typeface="Roboton"/>
                </a:rPr>
                <a:t>“</a:t>
              </a:r>
              <a:r>
                <a:rPr lang="de-DE" b="1" err="1">
                  <a:solidFill>
                    <a:schemeClr val="tx1"/>
                  </a:solidFill>
                  <a:latin typeface="Roboton"/>
                  <a:cs typeface="Roboton"/>
                </a:rPr>
                <a:t>unethical</a:t>
              </a:r>
              <a:r>
                <a:rPr lang="de-DE" b="1">
                  <a:solidFill>
                    <a:schemeClr val="tx1"/>
                  </a:solidFill>
                  <a:latin typeface="Roboton"/>
                  <a:cs typeface="Roboton"/>
                </a:rPr>
                <a:t>“)?</a:t>
              </a:r>
            </a:p>
          </p:txBody>
        </p:sp>
        <p:grpSp>
          <p:nvGrpSpPr>
            <p:cNvPr id="12" name="Gruppierung 11"/>
            <p:cNvGrpSpPr/>
            <p:nvPr/>
          </p:nvGrpSpPr>
          <p:grpSpPr>
            <a:xfrm>
              <a:off x="4038114" y="1564640"/>
              <a:ext cx="1278519" cy="2298700"/>
              <a:chOff x="2209314" y="2682240"/>
              <a:chExt cx="1278519" cy="2298700"/>
            </a:xfrm>
          </p:grpSpPr>
          <p:pic>
            <p:nvPicPr>
              <p:cNvPr id="7" name="Bild 6" descr="BBA_07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9314" y="2682240"/>
                <a:ext cx="725910" cy="1866392"/>
              </a:xfrm>
              <a:prstGeom prst="rect">
                <a:avLst/>
              </a:prstGeom>
              <a:ln>
                <a:noFill/>
              </a:ln>
              <a:effectLst>
                <a:outerShdw blurRad="292100" dist="139700" dir="2700000" algn="tl" rotWithShape="0">
                  <a:srgbClr val="333333">
                    <a:alpha val="65000"/>
                  </a:srgbClr>
                </a:outerShdw>
              </a:effectLst>
            </p:spPr>
          </p:pic>
          <p:pic>
            <p:nvPicPr>
              <p:cNvPr id="8" name="Bild 7" descr="SP00289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9629" y="3698240"/>
                <a:ext cx="928204" cy="1282700"/>
              </a:xfrm>
              <a:prstGeom prst="rect">
                <a:avLst/>
              </a:prstGeom>
              <a:ln>
                <a:noFill/>
              </a:ln>
              <a:effectLst>
                <a:outerShdw blurRad="292100" dist="139700" dir="2700000" algn="tl" rotWithShape="0">
                  <a:srgbClr val="333333">
                    <a:alpha val="65000"/>
                  </a:srgbClr>
                </a:outerShdw>
              </a:effectLst>
            </p:spPr>
          </p:pic>
        </p:grpSp>
      </p:grpSp>
      <p:pic>
        <p:nvPicPr>
          <p:cNvPr id="44" name="Graphic 108" descr="Thumbs Up Sign">
            <a:extLst>
              <a:ext uri="{FF2B5EF4-FFF2-40B4-BE49-F238E27FC236}">
                <a16:creationId xmlns:a16="http://schemas.microsoft.com/office/drawing/2014/main" id="{32080A39-B87F-8846-9210-E2083DC510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6972382" y="429893"/>
            <a:ext cx="383768" cy="383768"/>
          </a:xfrm>
          <a:prstGeom prst="rect">
            <a:avLst/>
          </a:prstGeom>
        </p:spPr>
      </p:pic>
    </p:spTree>
    <p:extLst>
      <p:ext uri="{BB962C8B-B14F-4D97-AF65-F5344CB8AC3E}">
        <p14:creationId xmlns:p14="http://schemas.microsoft.com/office/powerpoint/2010/main" val="8424932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nodeType="withEffect">
                                  <p:stCondLst>
                                    <p:cond delay="0"/>
                                  </p:stCondLst>
                                  <p:childTnLst>
                                    <p:animMotion origin="layout" path="M -0.07673 -0.02069 C -0.06458 -0.02347 -0.05503 -0.02718 -0.04184 -0.0281 C -0.03385 -0.03027 -0.02621 -0.03335 -0.01822 -0.03552 C -0.01041 -0.03799 -0.00243 -0.03861 0.00539 -0.04015 C 0.04271 -0.03922 0.07118 -0.04015 0.10539 -0.03397 C 0.11025 -0.03027 0.1158 -0.02934 0.12153 -0.02656 C 0.12639 -0.0244 0.13004 -0.02224 0.13525 -0.02069 C 0.15018 -0.00927 0.18021 -0.0139 0.19271 -0.01328 C 0.24167 -0.00741 0.29063 -0.0071 0.33993 -0.00618 C 0.3599 -0.00494 0.35834 -0.00587 0.3724 -0.00278 C 0.37709 -0.00216 0.38143 -0.00124 0.38612 9.45028E-7 C 0.38803 0.00031 0.39254 0.00123 0.39254 0.00154 C 0.40816 0.00093 0.42379 9.45028E-7 0.43976 9.45028E-7 C 0.45556 9.45028E-7 0.47136 0.00031 0.48716 0.00123 C 0.49167 0.00154 0.4941 0.0071 0.49862 0.00741 C 0.56771 0.01143 0.56737 -0.01699 0.56737 0.01204 " pathEditMode="relative" rAng="0" ptsTypes="fffffffffffffffA">
                                      <p:cBhvr>
                                        <p:cTn id="10" dur="2000" fill="hold"/>
                                        <p:tgtEl>
                                          <p:spTgt spid="9"/>
                                        </p:tgtEl>
                                        <p:attrNameLst>
                                          <p:attrName>ppt_x</p:attrName>
                                          <p:attrName>ppt_y</p:attrName>
                                        </p:attrNameLst>
                                      </p:cBhvr>
                                      <p:rCtr x="32222" y="649"/>
                                    </p:animMotion>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755466021"/>
              </p:ext>
            </p:extLst>
          </p:nvPr>
        </p:nvGraphicFramePr>
        <p:xfrm>
          <a:off x="628650" y="1268874"/>
          <a:ext cx="7886700" cy="296672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err="1">
                          <a:latin typeface="Roboton"/>
                          <a:cs typeface="Roboton"/>
                        </a:rPr>
                        <a:t>Accepting</a:t>
                      </a:r>
                      <a:r>
                        <a:rPr lang="de-DE" sz="1600">
                          <a:latin typeface="Roboton"/>
                          <a:cs typeface="Roboton"/>
                        </a:rPr>
                        <a:t> </a:t>
                      </a:r>
                      <a:r>
                        <a:rPr lang="de-DE" sz="1600" err="1">
                          <a:latin typeface="Roboton"/>
                          <a:cs typeface="Roboton"/>
                        </a:rPr>
                        <a:t>or</a:t>
                      </a:r>
                      <a:r>
                        <a:rPr lang="de-DE" sz="1600">
                          <a:latin typeface="Roboton"/>
                          <a:cs typeface="Roboton"/>
                        </a:rPr>
                        <a:t> promising </a:t>
                      </a:r>
                      <a:r>
                        <a:rPr lang="de-DE" sz="1600" err="1">
                          <a:latin typeface="Roboton"/>
                          <a:cs typeface="Roboton"/>
                        </a:rPr>
                        <a:t>improper</a:t>
                      </a:r>
                      <a:r>
                        <a:rPr lang="de-DE" sz="1600">
                          <a:latin typeface="Roboton"/>
                          <a:cs typeface="Roboton"/>
                        </a:rPr>
                        <a:t> </a:t>
                      </a:r>
                      <a:r>
                        <a:rPr lang="de-DE" sz="1600" err="1">
                          <a:latin typeface="Roboton"/>
                          <a:cs typeface="Roboton"/>
                        </a:rPr>
                        <a:t>favors</a:t>
                      </a:r>
                      <a:r>
                        <a:rPr lang="de-DE" sz="1600">
                          <a:latin typeface="Roboton"/>
                          <a:cs typeface="Roboton"/>
                        </a:rPr>
                        <a:t> </a:t>
                      </a:r>
                      <a:r>
                        <a:rPr lang="de-DE" sz="1600" err="1">
                          <a:latin typeface="Roboton"/>
                          <a:cs typeface="Roboton"/>
                        </a:rPr>
                        <a:t>or</a:t>
                      </a:r>
                      <a:r>
                        <a:rPr lang="de-DE" sz="1600">
                          <a:latin typeface="Roboton"/>
                          <a:cs typeface="Roboton"/>
                        </a:rPr>
                        <a:t> </a:t>
                      </a:r>
                      <a:r>
                        <a:rPr lang="de-DE" sz="1600" err="1">
                          <a:latin typeface="Roboton"/>
                          <a:cs typeface="Roboton"/>
                        </a:rPr>
                        <a:t>gifts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err="1">
                          <a:latin typeface="Roboton"/>
                          <a:cs typeface="Roboton"/>
                        </a:rPr>
                        <a:t>Asking</a:t>
                      </a:r>
                      <a:r>
                        <a:rPr lang="de-DE" sz="1600">
                          <a:latin typeface="Roboton"/>
                          <a:cs typeface="Roboton"/>
                        </a:rPr>
                        <a:t> </a:t>
                      </a:r>
                      <a:r>
                        <a:rPr lang="de-DE" sz="1600" err="1">
                          <a:latin typeface="Roboton"/>
                          <a:cs typeface="Roboton"/>
                        </a:rPr>
                        <a:t>for</a:t>
                      </a:r>
                      <a:r>
                        <a:rPr lang="de-DE" sz="1600">
                          <a:latin typeface="Roboton"/>
                          <a:cs typeface="Roboton"/>
                        </a:rPr>
                        <a:t> </a:t>
                      </a:r>
                      <a:r>
                        <a:rPr lang="de-DE" sz="1600" err="1">
                          <a:latin typeface="Roboton"/>
                          <a:cs typeface="Roboton"/>
                        </a:rPr>
                        <a:t>help</a:t>
                      </a:r>
                      <a:r>
                        <a:rPr lang="de-DE" sz="1600">
                          <a:latin typeface="Roboton"/>
                          <a:cs typeface="Roboton"/>
                        </a:rPr>
                        <a:t> </a:t>
                      </a:r>
                      <a:r>
                        <a:rPr lang="de-DE" sz="1600" err="1">
                          <a:latin typeface="Roboton"/>
                          <a:cs typeface="Roboton"/>
                        </a:rPr>
                        <a:t>when</a:t>
                      </a:r>
                      <a:r>
                        <a:rPr lang="de-DE" sz="1600">
                          <a:latin typeface="Roboton"/>
                          <a:cs typeface="Roboton"/>
                        </a:rPr>
                        <a:t> </a:t>
                      </a:r>
                      <a:r>
                        <a:rPr lang="de-DE" sz="1600" err="1">
                          <a:latin typeface="Roboton"/>
                          <a:cs typeface="Roboton"/>
                        </a:rPr>
                        <a:t>right</a:t>
                      </a:r>
                      <a:r>
                        <a:rPr lang="de-DE" sz="1600">
                          <a:latin typeface="Roboton"/>
                          <a:cs typeface="Roboton"/>
                        </a:rPr>
                        <a:t> </a:t>
                      </a:r>
                      <a:r>
                        <a:rPr lang="de-DE" sz="1600" err="1">
                          <a:latin typeface="Roboton"/>
                          <a:cs typeface="Roboton"/>
                        </a:rPr>
                        <a:t>path</a:t>
                      </a:r>
                      <a:r>
                        <a:rPr lang="de-DE" sz="1600" baseline="0">
                          <a:latin typeface="Roboton"/>
                          <a:cs typeface="Roboton"/>
                        </a:rPr>
                        <a:t> </a:t>
                      </a:r>
                      <a:r>
                        <a:rPr lang="de-DE" sz="1600" baseline="0" err="1">
                          <a:latin typeface="Roboton"/>
                          <a:cs typeface="Roboton"/>
                        </a:rPr>
                        <a:t>is</a:t>
                      </a:r>
                      <a:r>
                        <a:rPr lang="de-DE" sz="1600" baseline="0">
                          <a:latin typeface="Roboton"/>
                          <a:cs typeface="Roboton"/>
                        </a:rPr>
                        <a:t> </a:t>
                      </a:r>
                      <a:r>
                        <a:rPr lang="de-DE" sz="1600" baseline="0" err="1">
                          <a:latin typeface="Roboton"/>
                          <a:cs typeface="Roboton"/>
                        </a:rPr>
                        <a:t>unclear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r>
                        <a:rPr lang="de-DE" sz="1600" err="1">
                          <a:latin typeface="Roboton"/>
                          <a:cs typeface="Roboton"/>
                        </a:rPr>
                        <a:t>Being</a:t>
                      </a:r>
                      <a:r>
                        <a:rPr lang="de-DE" sz="1600">
                          <a:latin typeface="Roboton"/>
                          <a:cs typeface="Roboton"/>
                        </a:rPr>
                        <a:t> </a:t>
                      </a:r>
                      <a:r>
                        <a:rPr lang="de-DE" sz="1600" err="1">
                          <a:latin typeface="Roboton"/>
                          <a:cs typeface="Roboton"/>
                        </a:rPr>
                        <a:t>unduly</a:t>
                      </a:r>
                      <a:r>
                        <a:rPr lang="de-DE" sz="1600">
                          <a:latin typeface="Roboton"/>
                          <a:cs typeface="Roboton"/>
                        </a:rPr>
                        <a:t> </a:t>
                      </a:r>
                      <a:r>
                        <a:rPr lang="de-DE" sz="1600" err="1">
                          <a:latin typeface="Roboton"/>
                          <a:cs typeface="Roboton"/>
                        </a:rPr>
                        <a:t>influenced</a:t>
                      </a:r>
                      <a:r>
                        <a:rPr lang="de-DE" sz="1600">
                          <a:latin typeface="Roboton"/>
                          <a:cs typeface="Roboton"/>
                        </a:rPr>
                        <a:t> </a:t>
                      </a:r>
                      <a:r>
                        <a:rPr lang="de-DE" sz="1600" err="1">
                          <a:latin typeface="Roboton"/>
                          <a:cs typeface="Roboton"/>
                        </a:rPr>
                        <a:t>by</a:t>
                      </a:r>
                      <a:r>
                        <a:rPr lang="de-DE" sz="1600">
                          <a:latin typeface="Roboton"/>
                          <a:cs typeface="Roboton"/>
                        </a:rPr>
                        <a:t> </a:t>
                      </a:r>
                      <a:r>
                        <a:rPr lang="de-DE" sz="1600" err="1">
                          <a:latin typeface="Roboton"/>
                          <a:cs typeface="Roboton"/>
                        </a:rPr>
                        <a:t>external</a:t>
                      </a:r>
                      <a:r>
                        <a:rPr lang="de-DE" sz="1600">
                          <a:latin typeface="Roboton"/>
                          <a:cs typeface="Roboton"/>
                        </a:rPr>
                        <a:t> </a:t>
                      </a:r>
                      <a:r>
                        <a:rPr lang="de-DE" sz="1600" err="1">
                          <a:latin typeface="Roboton"/>
                          <a:cs typeface="Roboton"/>
                        </a:rPr>
                        <a:t>pressures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r>
                        <a:rPr lang="de-DE" sz="1600" err="1">
                          <a:latin typeface="Roboton"/>
                          <a:cs typeface="Roboton"/>
                        </a:rPr>
                        <a:t>Disclosing</a:t>
                      </a:r>
                      <a:r>
                        <a:rPr lang="de-DE" sz="1600">
                          <a:latin typeface="Roboton"/>
                          <a:cs typeface="Roboton"/>
                        </a:rPr>
                        <a:t> </a:t>
                      </a:r>
                      <a:r>
                        <a:rPr lang="de-DE" sz="1600" err="1">
                          <a:latin typeface="Roboton"/>
                          <a:cs typeface="Roboton"/>
                        </a:rPr>
                        <a:t>confidential</a:t>
                      </a:r>
                      <a:r>
                        <a:rPr lang="de-DE" sz="1600">
                          <a:latin typeface="Roboton"/>
                          <a:cs typeface="Roboton"/>
                        </a:rPr>
                        <a:t> </a:t>
                      </a:r>
                      <a:r>
                        <a:rPr lang="de-DE" sz="1600" err="1">
                          <a:latin typeface="Roboton"/>
                          <a:cs typeface="Roboton"/>
                        </a:rPr>
                        <a:t>information</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r h="370840">
                <a:tc>
                  <a:txBody>
                    <a:bodyPr/>
                    <a:lstStyle/>
                    <a:p>
                      <a:endParaRPr lang="de-DE" sz="1600">
                        <a:latin typeface="Roboton"/>
                        <a:cs typeface="Roboton"/>
                      </a:endParaRPr>
                    </a:p>
                  </a:txBody>
                  <a:tcPr/>
                </a:tc>
                <a:tc>
                  <a:txBody>
                    <a:bodyPr/>
                    <a:lstStyle/>
                    <a:p>
                      <a:r>
                        <a:rPr lang="de-DE" sz="1600" err="1">
                          <a:latin typeface="Roboton"/>
                          <a:cs typeface="Roboton"/>
                        </a:rPr>
                        <a:t>Discrimination</a:t>
                      </a:r>
                      <a:r>
                        <a:rPr lang="de-DE" sz="1600">
                          <a:latin typeface="Roboton"/>
                          <a:cs typeface="Roboton"/>
                        </a:rPr>
                        <a:t> </a:t>
                      </a:r>
                      <a:r>
                        <a:rPr lang="de-DE" sz="1600" err="1">
                          <a:latin typeface="Roboton"/>
                          <a:cs typeface="Roboton"/>
                        </a:rPr>
                        <a:t>against</a:t>
                      </a:r>
                      <a:r>
                        <a:rPr lang="de-DE" sz="1600">
                          <a:latin typeface="Roboton"/>
                          <a:cs typeface="Roboton"/>
                        </a:rPr>
                        <a:t> </a:t>
                      </a:r>
                      <a:r>
                        <a:rPr lang="de-DE" sz="1600" err="1">
                          <a:latin typeface="Roboton"/>
                          <a:cs typeface="Roboton"/>
                        </a:rPr>
                        <a:t>or</a:t>
                      </a:r>
                      <a:r>
                        <a:rPr lang="de-DE" sz="1600">
                          <a:latin typeface="Roboton"/>
                          <a:cs typeface="Roboton"/>
                        </a:rPr>
                        <a:t> </a:t>
                      </a:r>
                      <a:r>
                        <a:rPr lang="de-DE" sz="1600" err="1">
                          <a:latin typeface="Roboton"/>
                          <a:cs typeface="Roboton"/>
                        </a:rPr>
                        <a:t>harassing</a:t>
                      </a:r>
                      <a:r>
                        <a:rPr lang="de-DE" sz="1600" baseline="0">
                          <a:latin typeface="Roboton"/>
                          <a:cs typeface="Roboton"/>
                        </a:rPr>
                        <a:t> </a:t>
                      </a:r>
                      <a:r>
                        <a:rPr lang="de-DE" sz="1600" baseline="0" err="1">
                          <a:latin typeface="Roboton"/>
                          <a:cs typeface="Roboton"/>
                        </a:rPr>
                        <a:t>colleagues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5"/>
                  </a:ext>
                </a:extLst>
              </a:tr>
              <a:tr h="370840">
                <a:tc>
                  <a:txBody>
                    <a:bodyPr/>
                    <a:lstStyle/>
                    <a:p>
                      <a:endParaRPr lang="de-DE" sz="1600">
                        <a:latin typeface="Roboton"/>
                        <a:cs typeface="Roboton"/>
                      </a:endParaRPr>
                    </a:p>
                  </a:txBody>
                  <a:tcPr/>
                </a:tc>
                <a:tc>
                  <a:txBody>
                    <a:bodyPr/>
                    <a:lstStyle/>
                    <a:p>
                      <a:r>
                        <a:rPr lang="de-DE" sz="1600" err="1">
                          <a:latin typeface="Roboton"/>
                          <a:cs typeface="Roboton"/>
                        </a:rPr>
                        <a:t>Engaging</a:t>
                      </a:r>
                      <a:r>
                        <a:rPr lang="de-DE" sz="1600">
                          <a:latin typeface="Roboton"/>
                          <a:cs typeface="Roboton"/>
                        </a:rPr>
                        <a:t> in </a:t>
                      </a:r>
                      <a:r>
                        <a:rPr lang="de-DE" sz="1600" err="1">
                          <a:latin typeface="Roboton"/>
                          <a:cs typeface="Roboton"/>
                        </a:rPr>
                        <a:t>unauthorized</a:t>
                      </a:r>
                      <a:r>
                        <a:rPr lang="de-DE" sz="1600">
                          <a:latin typeface="Roboton"/>
                          <a:cs typeface="Roboton"/>
                        </a:rPr>
                        <a:t> outside </a:t>
                      </a:r>
                      <a:r>
                        <a:rPr lang="de-DE" sz="1600" err="1">
                          <a:latin typeface="Roboton"/>
                          <a:cs typeface="Roboton"/>
                        </a:rPr>
                        <a:t>activities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6"/>
                  </a:ext>
                </a:extLst>
              </a:tr>
              <a:tr h="370840">
                <a:tc>
                  <a:txBody>
                    <a:bodyPr/>
                    <a:lstStyle/>
                    <a:p>
                      <a:endParaRPr lang="de-DE" sz="1600">
                        <a:latin typeface="Roboton"/>
                        <a:cs typeface="Roboton"/>
                      </a:endParaRPr>
                    </a:p>
                  </a:txBody>
                  <a:tcPr/>
                </a:tc>
                <a:tc>
                  <a:txBody>
                    <a:bodyPr/>
                    <a:lstStyle/>
                    <a:p>
                      <a:r>
                        <a:rPr lang="de-DE" sz="1600" err="1">
                          <a:latin typeface="Roboton"/>
                          <a:cs typeface="Roboton"/>
                        </a:rPr>
                        <a:t>Inspiring</a:t>
                      </a:r>
                      <a:r>
                        <a:rPr lang="de-DE" sz="1600" baseline="0">
                          <a:latin typeface="Roboton"/>
                          <a:cs typeface="Roboton"/>
                        </a:rPr>
                        <a:t> </a:t>
                      </a:r>
                      <a:r>
                        <a:rPr lang="de-DE" sz="1600" baseline="0" err="1">
                          <a:latin typeface="Roboton"/>
                          <a:cs typeface="Roboton"/>
                        </a:rPr>
                        <a:t>and</a:t>
                      </a:r>
                      <a:r>
                        <a:rPr lang="de-DE" sz="1600" baseline="0">
                          <a:latin typeface="Roboton"/>
                          <a:cs typeface="Roboton"/>
                        </a:rPr>
                        <a:t> </a:t>
                      </a:r>
                      <a:r>
                        <a:rPr lang="de-DE" sz="1600" baseline="0" err="1">
                          <a:latin typeface="Roboton"/>
                          <a:cs typeface="Roboton"/>
                        </a:rPr>
                        <a:t>motivating</a:t>
                      </a:r>
                      <a:r>
                        <a:rPr lang="de-DE" sz="1600" baseline="0">
                          <a:latin typeface="Roboton"/>
                          <a:cs typeface="Roboton"/>
                        </a:rPr>
                        <a:t> </a:t>
                      </a:r>
                      <a:r>
                        <a:rPr lang="de-DE" sz="1600" baseline="0" err="1">
                          <a:latin typeface="Roboton"/>
                          <a:cs typeface="Roboton"/>
                        </a:rPr>
                        <a:t>colleagues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7"/>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32</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1-7)</a:t>
            </a:r>
          </a:p>
        </p:txBody>
      </p:sp>
      <p:sp>
        <p:nvSpPr>
          <p:cNvPr id="8" name="Textfeld 7"/>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2307087294"/>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462995041"/>
              </p:ext>
            </p:extLst>
          </p:nvPr>
        </p:nvGraphicFramePr>
        <p:xfrm>
          <a:off x="628650" y="1268874"/>
          <a:ext cx="7886700" cy="317500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err="1">
                          <a:latin typeface="Roboton"/>
                          <a:cs typeface="Roboton"/>
                        </a:rPr>
                        <a:t>Keeping</a:t>
                      </a:r>
                      <a:r>
                        <a:rPr lang="de-DE" sz="1600">
                          <a:latin typeface="Roboton"/>
                          <a:cs typeface="Roboton"/>
                        </a:rPr>
                        <a:t> </a:t>
                      </a:r>
                      <a:r>
                        <a:rPr lang="de-DE" sz="1600" err="1">
                          <a:latin typeface="Roboton"/>
                          <a:cs typeface="Roboton"/>
                        </a:rPr>
                        <a:t>promises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err="1">
                          <a:latin typeface="Roboton"/>
                          <a:cs typeface="Roboton"/>
                        </a:rPr>
                        <a:t>Knowing</a:t>
                      </a:r>
                      <a:r>
                        <a:rPr lang="de-DE" sz="1600">
                          <a:latin typeface="Roboton"/>
                          <a:cs typeface="Roboton"/>
                        </a:rPr>
                        <a:t> </a:t>
                      </a:r>
                      <a:r>
                        <a:rPr lang="de-DE" sz="1600" err="1">
                          <a:latin typeface="Roboton"/>
                          <a:cs typeface="Roboton"/>
                        </a:rPr>
                        <a:t>and</a:t>
                      </a:r>
                      <a:r>
                        <a:rPr lang="de-DE" sz="1600">
                          <a:latin typeface="Roboton"/>
                          <a:cs typeface="Roboton"/>
                        </a:rPr>
                        <a:t> </a:t>
                      </a:r>
                      <a:r>
                        <a:rPr lang="de-DE" sz="1600" err="1">
                          <a:latin typeface="Roboton"/>
                          <a:cs typeface="Roboton"/>
                        </a:rPr>
                        <a:t>respecting</a:t>
                      </a:r>
                      <a:r>
                        <a:rPr lang="de-DE" sz="1600">
                          <a:latin typeface="Roboton"/>
                          <a:cs typeface="Roboton"/>
                        </a:rPr>
                        <a:t> the </a:t>
                      </a:r>
                      <a:r>
                        <a:rPr lang="de-DE" sz="1600" err="1">
                          <a:latin typeface="Roboton"/>
                          <a:cs typeface="Roboton"/>
                        </a:rPr>
                        <a:t>rules</a:t>
                      </a:r>
                      <a:r>
                        <a:rPr lang="de-DE" sz="1600">
                          <a:latin typeface="Roboton"/>
                          <a:cs typeface="Roboton"/>
                        </a:rPr>
                        <a:t> </a:t>
                      </a:r>
                      <a:r>
                        <a:rPr lang="de-DE" sz="1600" err="1">
                          <a:latin typeface="Roboton"/>
                          <a:cs typeface="Roboton"/>
                        </a:rPr>
                        <a:t>and</a:t>
                      </a:r>
                      <a:r>
                        <a:rPr lang="de-DE" sz="1600">
                          <a:latin typeface="Roboton"/>
                          <a:cs typeface="Roboton"/>
                        </a:rPr>
                        <a:t> </a:t>
                      </a:r>
                      <a:r>
                        <a:rPr lang="de-DE" sz="1600" err="1">
                          <a:latin typeface="Roboton"/>
                          <a:cs typeface="Roboton"/>
                        </a:rPr>
                        <a:t>applying</a:t>
                      </a:r>
                      <a:r>
                        <a:rPr lang="de-DE" sz="1600">
                          <a:latin typeface="Roboton"/>
                          <a:cs typeface="Roboton"/>
                        </a:rPr>
                        <a:t> </a:t>
                      </a:r>
                      <a:r>
                        <a:rPr lang="de-DE" sz="1600" err="1">
                          <a:latin typeface="Roboton"/>
                          <a:cs typeface="Roboton"/>
                        </a:rPr>
                        <a:t>them</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r>
                        <a:rPr lang="de-DE" sz="1600" err="1">
                          <a:latin typeface="Roboton"/>
                          <a:cs typeface="Roboton"/>
                        </a:rPr>
                        <a:t>Refraining</a:t>
                      </a:r>
                      <a:r>
                        <a:rPr lang="de-DE" sz="1600" baseline="0">
                          <a:latin typeface="Roboton"/>
                          <a:cs typeface="Roboton"/>
                        </a:rPr>
                        <a:t> </a:t>
                      </a:r>
                      <a:r>
                        <a:rPr lang="de-DE" sz="1600" baseline="0" err="1">
                          <a:latin typeface="Roboton"/>
                          <a:cs typeface="Roboton"/>
                        </a:rPr>
                        <a:t>from</a:t>
                      </a:r>
                      <a:r>
                        <a:rPr lang="de-DE" sz="1600" baseline="0">
                          <a:latin typeface="Roboton"/>
                          <a:cs typeface="Roboton"/>
                        </a:rPr>
                        <a:t> </a:t>
                      </a:r>
                      <a:r>
                        <a:rPr lang="de-DE" sz="1600" baseline="0" err="1">
                          <a:latin typeface="Roboton"/>
                          <a:cs typeface="Roboton"/>
                        </a:rPr>
                        <a:t>abuse</a:t>
                      </a:r>
                      <a:r>
                        <a:rPr lang="de-DE" sz="1600" baseline="0">
                          <a:latin typeface="Roboton"/>
                          <a:cs typeface="Roboton"/>
                        </a:rPr>
                        <a:t> </a:t>
                      </a:r>
                      <a:r>
                        <a:rPr lang="de-DE" sz="1600" baseline="0" err="1">
                          <a:latin typeface="Roboton"/>
                          <a:cs typeface="Roboton"/>
                        </a:rPr>
                        <a:t>of</a:t>
                      </a:r>
                      <a:r>
                        <a:rPr lang="de-DE" sz="1600" baseline="0">
                          <a:latin typeface="Roboton"/>
                          <a:cs typeface="Roboton"/>
                        </a:rPr>
                        <a:t> power </a:t>
                      </a:r>
                      <a:r>
                        <a:rPr lang="de-DE" sz="1600" baseline="0" err="1">
                          <a:latin typeface="Roboton"/>
                          <a:cs typeface="Roboton"/>
                        </a:rPr>
                        <a:t>or</a:t>
                      </a:r>
                      <a:r>
                        <a:rPr lang="de-DE" sz="1600" baseline="0">
                          <a:latin typeface="Roboton"/>
                          <a:cs typeface="Roboton"/>
                        </a:rPr>
                        <a:t> </a:t>
                      </a:r>
                      <a:r>
                        <a:rPr lang="de-DE" sz="1600" baseline="0" err="1">
                          <a:latin typeface="Roboton"/>
                          <a:cs typeface="Roboton"/>
                        </a:rPr>
                        <a:t>authority</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r>
                        <a:rPr lang="de-DE" sz="1600" err="1">
                          <a:latin typeface="Roboton"/>
                          <a:cs typeface="Roboton"/>
                        </a:rPr>
                        <a:t>Taking</a:t>
                      </a:r>
                      <a:r>
                        <a:rPr lang="de-DE" sz="1600">
                          <a:latin typeface="Roboton"/>
                          <a:cs typeface="Roboton"/>
                        </a:rPr>
                        <a:t> prompt </a:t>
                      </a:r>
                      <a:r>
                        <a:rPr lang="de-DE" sz="1600" err="1">
                          <a:latin typeface="Roboton"/>
                          <a:cs typeface="Roboton"/>
                        </a:rPr>
                        <a:t>action</a:t>
                      </a:r>
                      <a:r>
                        <a:rPr lang="de-DE" sz="1600">
                          <a:latin typeface="Roboton"/>
                          <a:cs typeface="Roboton"/>
                        </a:rPr>
                        <a:t> in </a:t>
                      </a:r>
                      <a:r>
                        <a:rPr lang="de-DE" sz="1600" err="1">
                          <a:latin typeface="Roboton"/>
                          <a:cs typeface="Roboton"/>
                        </a:rPr>
                        <a:t>cases</a:t>
                      </a:r>
                      <a:r>
                        <a:rPr lang="de-DE" sz="1600">
                          <a:latin typeface="Roboton"/>
                          <a:cs typeface="Roboton"/>
                        </a:rPr>
                        <a:t> </a:t>
                      </a:r>
                      <a:r>
                        <a:rPr lang="de-DE" sz="1600" err="1">
                          <a:latin typeface="Roboton"/>
                          <a:cs typeface="Roboton"/>
                        </a:rPr>
                        <a:t>of</a:t>
                      </a:r>
                      <a:r>
                        <a:rPr lang="de-DE" sz="1600">
                          <a:latin typeface="Roboton"/>
                          <a:cs typeface="Roboton"/>
                        </a:rPr>
                        <a:t> </a:t>
                      </a:r>
                      <a:r>
                        <a:rPr lang="de-DE" sz="1600" err="1">
                          <a:latin typeface="Roboton"/>
                          <a:cs typeface="Roboton"/>
                        </a:rPr>
                        <a:t>unprofessional</a:t>
                      </a:r>
                      <a:r>
                        <a:rPr lang="de-DE" sz="1600">
                          <a:latin typeface="Roboton"/>
                          <a:cs typeface="Roboton"/>
                        </a:rPr>
                        <a:t> </a:t>
                      </a:r>
                      <a:r>
                        <a:rPr lang="de-DE" sz="1600" err="1">
                          <a:latin typeface="Roboton"/>
                          <a:cs typeface="Roboton"/>
                        </a:rPr>
                        <a:t>or</a:t>
                      </a:r>
                      <a:r>
                        <a:rPr lang="de-DE" sz="1600">
                          <a:latin typeface="Roboton"/>
                          <a:cs typeface="Roboton"/>
                        </a:rPr>
                        <a:t> </a:t>
                      </a:r>
                      <a:r>
                        <a:rPr lang="de-DE" sz="1600" err="1">
                          <a:latin typeface="Roboton"/>
                          <a:cs typeface="Roboton"/>
                        </a:rPr>
                        <a:t>unethical</a:t>
                      </a:r>
                      <a:r>
                        <a:rPr lang="de-DE" sz="1600">
                          <a:latin typeface="Roboton"/>
                          <a:cs typeface="Roboton"/>
                        </a:rPr>
                        <a:t> </a:t>
                      </a:r>
                      <a:r>
                        <a:rPr lang="de-DE" sz="1600" err="1">
                          <a:latin typeface="Roboton"/>
                          <a:cs typeface="Roboton"/>
                        </a:rPr>
                        <a:t>behavior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r h="370840">
                <a:tc>
                  <a:txBody>
                    <a:bodyPr/>
                    <a:lstStyle/>
                    <a:p>
                      <a:endParaRPr lang="de-DE" sz="1600">
                        <a:latin typeface="Roboton"/>
                        <a:cs typeface="Roboton"/>
                      </a:endParaRPr>
                    </a:p>
                  </a:txBody>
                  <a:tcPr/>
                </a:tc>
                <a:tc>
                  <a:txBody>
                    <a:bodyPr/>
                    <a:lstStyle/>
                    <a:p>
                      <a:r>
                        <a:rPr lang="de-DE" sz="1600" err="1">
                          <a:latin typeface="Roboton"/>
                          <a:cs typeface="Roboton"/>
                        </a:rPr>
                        <a:t>Resisting</a:t>
                      </a:r>
                      <a:r>
                        <a:rPr lang="de-DE" sz="1600">
                          <a:latin typeface="Roboton"/>
                          <a:cs typeface="Roboton"/>
                        </a:rPr>
                        <a:t> </a:t>
                      </a:r>
                      <a:r>
                        <a:rPr lang="de-DE" sz="1600" err="1">
                          <a:latin typeface="Roboton"/>
                          <a:cs typeface="Roboton"/>
                        </a:rPr>
                        <a:t>political</a:t>
                      </a:r>
                      <a:r>
                        <a:rPr lang="de-DE" sz="1600">
                          <a:latin typeface="Roboton"/>
                          <a:cs typeface="Roboton"/>
                        </a:rPr>
                        <a:t> </a:t>
                      </a:r>
                      <a:r>
                        <a:rPr lang="de-DE" sz="1600" err="1">
                          <a:latin typeface="Roboton"/>
                          <a:cs typeface="Roboton"/>
                        </a:rPr>
                        <a:t>pressure</a:t>
                      </a:r>
                      <a:r>
                        <a:rPr lang="de-DE" sz="1600">
                          <a:latin typeface="Roboton"/>
                          <a:cs typeface="Roboton"/>
                        </a:rPr>
                        <a:t> in </a:t>
                      </a:r>
                      <a:r>
                        <a:rPr lang="de-DE" sz="1600" err="1">
                          <a:latin typeface="Roboton"/>
                          <a:cs typeface="Roboton"/>
                        </a:rPr>
                        <a:t>decision-making</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5"/>
                  </a:ext>
                </a:extLst>
              </a:tr>
              <a:tr h="370840">
                <a:tc>
                  <a:txBody>
                    <a:bodyPr/>
                    <a:lstStyle/>
                    <a:p>
                      <a:endParaRPr lang="de-DE" sz="1600">
                        <a:latin typeface="Roboton"/>
                        <a:cs typeface="Roboton"/>
                      </a:endParaRPr>
                    </a:p>
                  </a:txBody>
                  <a:tcPr/>
                </a:tc>
                <a:tc>
                  <a:txBody>
                    <a:bodyPr/>
                    <a:lstStyle/>
                    <a:p>
                      <a:r>
                        <a:rPr lang="de-DE" sz="1600" err="1">
                          <a:latin typeface="Roboton"/>
                          <a:cs typeface="Roboton"/>
                        </a:rPr>
                        <a:t>Being</a:t>
                      </a:r>
                      <a:r>
                        <a:rPr lang="de-DE" sz="1600">
                          <a:latin typeface="Roboton"/>
                          <a:cs typeface="Roboton"/>
                        </a:rPr>
                        <a:t> </a:t>
                      </a:r>
                      <a:r>
                        <a:rPr lang="de-DE" sz="1600" err="1">
                          <a:latin typeface="Roboton"/>
                          <a:cs typeface="Roboton"/>
                        </a:rPr>
                        <a:t>unreliable</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6"/>
                  </a:ext>
                </a:extLst>
              </a:tr>
              <a:tr h="370840">
                <a:tc>
                  <a:txBody>
                    <a:bodyPr/>
                    <a:lstStyle/>
                    <a:p>
                      <a:endParaRPr lang="de-DE" sz="1600">
                        <a:latin typeface="Roboton"/>
                        <a:cs typeface="Roboton"/>
                      </a:endParaRPr>
                    </a:p>
                  </a:txBody>
                  <a:tcPr/>
                </a:tc>
                <a:tc>
                  <a:txBody>
                    <a:bodyPr/>
                    <a:lstStyle/>
                    <a:p>
                      <a:r>
                        <a:rPr lang="de-DE" sz="1600" err="1">
                          <a:latin typeface="Roboton"/>
                          <a:cs typeface="Roboton"/>
                        </a:rPr>
                        <a:t>Acting</a:t>
                      </a:r>
                      <a:r>
                        <a:rPr lang="de-DE" sz="1600">
                          <a:latin typeface="Roboton"/>
                          <a:cs typeface="Roboton"/>
                        </a:rPr>
                        <a:t> </a:t>
                      </a:r>
                      <a:r>
                        <a:rPr lang="de-DE" sz="1600" err="1">
                          <a:latin typeface="Roboton"/>
                          <a:cs typeface="Roboton"/>
                        </a:rPr>
                        <a:t>without</a:t>
                      </a:r>
                      <a:r>
                        <a:rPr lang="de-DE" sz="1600">
                          <a:latin typeface="Roboton"/>
                          <a:cs typeface="Roboton"/>
                        </a:rPr>
                        <a:t> </a:t>
                      </a:r>
                      <a:r>
                        <a:rPr lang="de-DE" sz="1600" err="1">
                          <a:latin typeface="Roboton"/>
                          <a:cs typeface="Roboton"/>
                        </a:rPr>
                        <a:t>consideration</a:t>
                      </a:r>
                      <a:r>
                        <a:rPr lang="de-DE" sz="1600">
                          <a:latin typeface="Roboton"/>
                          <a:cs typeface="Roboton"/>
                        </a:rPr>
                        <a:t> </a:t>
                      </a:r>
                      <a:r>
                        <a:rPr lang="de-DE" sz="1600" err="1">
                          <a:latin typeface="Roboton"/>
                          <a:cs typeface="Roboton"/>
                        </a:rPr>
                        <a:t>of</a:t>
                      </a:r>
                      <a:r>
                        <a:rPr lang="de-DE" sz="1600">
                          <a:latin typeface="Roboton"/>
                          <a:cs typeface="Roboton"/>
                        </a:rPr>
                        <a:t> personal </a:t>
                      </a:r>
                      <a:r>
                        <a:rPr lang="de-DE" sz="1600" err="1">
                          <a:latin typeface="Roboton"/>
                          <a:cs typeface="Roboton"/>
                        </a:rPr>
                        <a:t>gain</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7"/>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33</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8-14)</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3708042749"/>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952878222"/>
              </p:ext>
            </p:extLst>
          </p:nvPr>
        </p:nvGraphicFramePr>
        <p:xfrm>
          <a:off x="628650" y="1268874"/>
          <a:ext cx="7886700" cy="288544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err="1">
                          <a:latin typeface="Roboton"/>
                          <a:cs typeface="Roboton"/>
                        </a:rPr>
                        <a:t>Applying</a:t>
                      </a:r>
                      <a:r>
                        <a:rPr lang="de-DE" sz="1600">
                          <a:latin typeface="Roboton"/>
                          <a:cs typeface="Roboton"/>
                        </a:rPr>
                        <a:t> </a:t>
                      </a:r>
                      <a:r>
                        <a:rPr lang="de-DE" sz="1600" err="1">
                          <a:latin typeface="Roboton"/>
                          <a:cs typeface="Roboton"/>
                        </a:rPr>
                        <a:t>rules</a:t>
                      </a:r>
                      <a:r>
                        <a:rPr lang="de-DE" sz="1600">
                          <a:latin typeface="Roboton"/>
                          <a:cs typeface="Roboton"/>
                        </a:rPr>
                        <a:t> in a flexible </a:t>
                      </a:r>
                      <a:r>
                        <a:rPr lang="de-DE" sz="1600" err="1">
                          <a:latin typeface="Roboton"/>
                          <a:cs typeface="Roboton"/>
                        </a:rPr>
                        <a:t>manner</a:t>
                      </a:r>
                      <a:r>
                        <a:rPr lang="de-DE" sz="1600">
                          <a:latin typeface="Roboton"/>
                          <a:cs typeface="Roboton"/>
                        </a:rPr>
                        <a:t> </a:t>
                      </a:r>
                      <a:r>
                        <a:rPr lang="de-DE" sz="1600" err="1">
                          <a:latin typeface="Roboton"/>
                          <a:cs typeface="Roboton"/>
                        </a:rPr>
                        <a:t>based</a:t>
                      </a:r>
                      <a:r>
                        <a:rPr lang="de-DE" sz="1600">
                          <a:latin typeface="Roboton"/>
                          <a:cs typeface="Roboton"/>
                        </a:rPr>
                        <a:t> on personal </a:t>
                      </a:r>
                      <a:r>
                        <a:rPr lang="de-DE" sz="1600" err="1">
                          <a:latin typeface="Roboton"/>
                          <a:cs typeface="Roboton"/>
                        </a:rPr>
                        <a:t>preference</a:t>
                      </a:r>
                      <a:r>
                        <a:rPr lang="de-DE" sz="1600">
                          <a:latin typeface="Roboton"/>
                          <a:cs typeface="Roboton"/>
                        </a:rPr>
                        <a:t>, </a:t>
                      </a:r>
                      <a:r>
                        <a:rPr lang="de-DE" sz="1600" err="1">
                          <a:latin typeface="Roboton"/>
                          <a:cs typeface="Roboton"/>
                        </a:rPr>
                        <a:t>especially</a:t>
                      </a:r>
                      <a:r>
                        <a:rPr lang="de-DE" sz="1600">
                          <a:latin typeface="Roboton"/>
                          <a:cs typeface="Roboton"/>
                        </a:rPr>
                        <a:t> </a:t>
                      </a:r>
                      <a:r>
                        <a:rPr lang="de-DE" sz="1600" err="1">
                          <a:latin typeface="Roboton"/>
                          <a:cs typeface="Roboton"/>
                        </a:rPr>
                        <a:t>without</a:t>
                      </a:r>
                      <a:r>
                        <a:rPr lang="de-DE" sz="1600">
                          <a:latin typeface="Roboton"/>
                          <a:cs typeface="Roboton"/>
                        </a:rPr>
                        <a:t> </a:t>
                      </a:r>
                      <a:r>
                        <a:rPr lang="de-DE" sz="1600" err="1">
                          <a:latin typeface="Roboton"/>
                          <a:cs typeface="Roboton"/>
                        </a:rPr>
                        <a:t>considering</a:t>
                      </a:r>
                      <a:r>
                        <a:rPr lang="de-DE" sz="1600">
                          <a:latin typeface="Roboton"/>
                          <a:cs typeface="Roboton"/>
                        </a:rPr>
                        <a:t> the </a:t>
                      </a:r>
                      <a:r>
                        <a:rPr lang="de-DE" sz="1600" err="1">
                          <a:latin typeface="Roboton"/>
                          <a:cs typeface="Roboton"/>
                        </a:rPr>
                        <a:t>consequences</a:t>
                      </a:r>
                      <a:r>
                        <a:rPr lang="de-DE" sz="1600">
                          <a:latin typeface="Roboton"/>
                          <a:cs typeface="Roboton"/>
                        </a:rPr>
                        <a:t> </a:t>
                      </a: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err="1">
                          <a:latin typeface="Roboton"/>
                          <a:cs typeface="Roboton"/>
                        </a:rPr>
                        <a:t>Compromising</a:t>
                      </a:r>
                      <a:r>
                        <a:rPr lang="de-DE" sz="1600">
                          <a:latin typeface="Roboton"/>
                          <a:cs typeface="Roboton"/>
                        </a:rPr>
                        <a:t> on </a:t>
                      </a:r>
                      <a:r>
                        <a:rPr lang="de-DE" sz="1600" err="1">
                          <a:latin typeface="Roboton"/>
                          <a:cs typeface="Roboton"/>
                        </a:rPr>
                        <a:t>honesty</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r>
                        <a:rPr lang="de-DE" sz="1600" err="1">
                          <a:latin typeface="Roboton"/>
                          <a:cs typeface="Roboton"/>
                        </a:rPr>
                        <a:t>Giving</a:t>
                      </a:r>
                      <a:r>
                        <a:rPr lang="de-DE" sz="1600">
                          <a:latin typeface="Roboton"/>
                          <a:cs typeface="Roboton"/>
                        </a:rPr>
                        <a:t> in </a:t>
                      </a:r>
                      <a:r>
                        <a:rPr lang="de-DE" sz="1600" err="1">
                          <a:latin typeface="Roboton"/>
                          <a:cs typeface="Roboton"/>
                        </a:rPr>
                        <a:t>to</a:t>
                      </a:r>
                      <a:r>
                        <a:rPr lang="de-DE" sz="1600">
                          <a:latin typeface="Roboton"/>
                          <a:cs typeface="Roboton"/>
                        </a:rPr>
                        <a:t> </a:t>
                      </a:r>
                      <a:r>
                        <a:rPr lang="de-DE" sz="1600" err="1">
                          <a:latin typeface="Roboton"/>
                          <a:cs typeface="Roboton"/>
                        </a:rPr>
                        <a:t>pressure</a:t>
                      </a:r>
                      <a:r>
                        <a:rPr lang="de-DE" sz="1600">
                          <a:latin typeface="Roboton"/>
                          <a:cs typeface="Roboton"/>
                        </a:rPr>
                        <a:t> </a:t>
                      </a:r>
                      <a:r>
                        <a:rPr lang="de-DE" sz="1600" err="1">
                          <a:latin typeface="Roboton"/>
                          <a:cs typeface="Roboton"/>
                        </a:rPr>
                        <a:t>easily</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r>
                        <a:rPr lang="de-DE" sz="1600" err="1">
                          <a:latin typeface="Roboton"/>
                          <a:cs typeface="Roboton"/>
                        </a:rPr>
                        <a:t>Favoring</a:t>
                      </a:r>
                      <a:r>
                        <a:rPr lang="de-DE" sz="1600">
                          <a:latin typeface="Roboton"/>
                          <a:cs typeface="Roboton"/>
                        </a:rPr>
                        <a:t> </a:t>
                      </a:r>
                      <a:r>
                        <a:rPr lang="de-DE" sz="1600" err="1">
                          <a:latin typeface="Roboton"/>
                          <a:cs typeface="Roboton"/>
                        </a:rPr>
                        <a:t>certain</a:t>
                      </a:r>
                      <a:r>
                        <a:rPr lang="de-DE" sz="1600">
                          <a:latin typeface="Roboton"/>
                          <a:cs typeface="Roboton"/>
                        </a:rPr>
                        <a:t> </a:t>
                      </a:r>
                      <a:r>
                        <a:rPr lang="de-DE" sz="1600" err="1">
                          <a:latin typeface="Roboton"/>
                          <a:cs typeface="Roboton"/>
                        </a:rPr>
                        <a:t>issues</a:t>
                      </a:r>
                      <a:r>
                        <a:rPr lang="de-DE" sz="1600">
                          <a:latin typeface="Roboton"/>
                          <a:cs typeface="Roboton"/>
                        </a:rPr>
                        <a:t>, </a:t>
                      </a:r>
                      <a:r>
                        <a:rPr lang="de-DE" sz="1600" err="1">
                          <a:latin typeface="Roboton"/>
                          <a:cs typeface="Roboton"/>
                        </a:rPr>
                        <a:t>individuals</a:t>
                      </a:r>
                      <a:r>
                        <a:rPr lang="de-DE" sz="1600" baseline="0">
                          <a:latin typeface="Roboton"/>
                          <a:cs typeface="Roboton"/>
                        </a:rPr>
                        <a:t> </a:t>
                      </a:r>
                      <a:r>
                        <a:rPr lang="de-DE" sz="1600" baseline="0" err="1">
                          <a:latin typeface="Roboton"/>
                          <a:cs typeface="Roboton"/>
                        </a:rPr>
                        <a:t>or</a:t>
                      </a:r>
                      <a:r>
                        <a:rPr lang="de-DE" sz="1600" baseline="0">
                          <a:latin typeface="Roboton"/>
                          <a:cs typeface="Roboton"/>
                        </a:rPr>
                        <a:t> </a:t>
                      </a:r>
                      <a:r>
                        <a:rPr lang="de-DE" sz="1600" baseline="0" err="1">
                          <a:latin typeface="Roboton"/>
                          <a:cs typeface="Roboton"/>
                        </a:rPr>
                        <a:t>groups</a:t>
                      </a:r>
                      <a:r>
                        <a:rPr lang="de-DE" sz="1600" baseline="0">
                          <a:latin typeface="Roboton"/>
                          <a:cs typeface="Roboton"/>
                        </a:rPr>
                        <a:t> in a </a:t>
                      </a:r>
                      <a:r>
                        <a:rPr lang="de-DE" sz="1600" baseline="0" err="1">
                          <a:latin typeface="Roboton"/>
                          <a:cs typeface="Roboton"/>
                        </a:rPr>
                        <a:t>subjective</a:t>
                      </a:r>
                      <a:r>
                        <a:rPr lang="de-DE" sz="1600" baseline="0">
                          <a:latin typeface="Roboton"/>
                          <a:cs typeface="Roboton"/>
                        </a:rPr>
                        <a:t> </a:t>
                      </a:r>
                      <a:r>
                        <a:rPr lang="de-DE" sz="1600" baseline="0" err="1">
                          <a:latin typeface="Roboton"/>
                          <a:cs typeface="Roboton"/>
                        </a:rPr>
                        <a:t>manner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r h="370840">
                <a:tc>
                  <a:txBody>
                    <a:bodyPr/>
                    <a:lstStyle/>
                    <a:p>
                      <a:endParaRPr lang="de-DE" sz="1600">
                        <a:latin typeface="Roboton"/>
                        <a:cs typeface="Roboton"/>
                      </a:endParaRPr>
                    </a:p>
                  </a:txBody>
                  <a:tcPr/>
                </a:tc>
                <a:tc>
                  <a:txBody>
                    <a:bodyPr/>
                    <a:lstStyle/>
                    <a:p>
                      <a:r>
                        <a:rPr lang="de-DE" sz="1600" err="1">
                          <a:latin typeface="Roboton"/>
                          <a:cs typeface="Roboton"/>
                        </a:rPr>
                        <a:t>Seeking</a:t>
                      </a:r>
                      <a:r>
                        <a:rPr lang="de-DE" sz="1600">
                          <a:latin typeface="Roboton"/>
                          <a:cs typeface="Roboton"/>
                        </a:rPr>
                        <a:t> personal </a:t>
                      </a:r>
                      <a:r>
                        <a:rPr lang="de-DE" sz="1600" err="1">
                          <a:latin typeface="Roboton"/>
                          <a:cs typeface="Roboton"/>
                        </a:rPr>
                        <a:t>gain</a:t>
                      </a:r>
                      <a:r>
                        <a:rPr lang="de-DE" sz="1600">
                          <a:latin typeface="Roboton"/>
                          <a:cs typeface="Roboton"/>
                        </a:rPr>
                        <a:t> at the </a:t>
                      </a:r>
                      <a:r>
                        <a:rPr lang="de-DE" sz="1600" err="1">
                          <a:latin typeface="Roboton"/>
                          <a:cs typeface="Roboton"/>
                        </a:rPr>
                        <a:t>expense</a:t>
                      </a:r>
                      <a:r>
                        <a:rPr lang="de-DE" sz="1600">
                          <a:latin typeface="Roboton"/>
                          <a:cs typeface="Roboton"/>
                        </a:rPr>
                        <a:t> </a:t>
                      </a:r>
                      <a:r>
                        <a:rPr lang="de-DE" sz="1600" err="1">
                          <a:latin typeface="Roboton"/>
                          <a:cs typeface="Roboton"/>
                        </a:rPr>
                        <a:t>of</a:t>
                      </a:r>
                      <a:r>
                        <a:rPr lang="de-DE" sz="1600">
                          <a:latin typeface="Roboton"/>
                          <a:cs typeface="Roboton"/>
                        </a:rPr>
                        <a:t> the </a:t>
                      </a:r>
                      <a:r>
                        <a:rPr lang="de-DE" sz="1600" err="1">
                          <a:latin typeface="Roboton"/>
                          <a:cs typeface="Roboton"/>
                        </a:rPr>
                        <a:t>employer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5"/>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34</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15-19)</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2506824642"/>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1966173158"/>
              </p:ext>
            </p:extLst>
          </p:nvPr>
        </p:nvGraphicFramePr>
        <p:xfrm>
          <a:off x="628650" y="1268874"/>
          <a:ext cx="7886700" cy="317500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a:latin typeface="Roboton"/>
                          <a:cs typeface="Roboton"/>
                        </a:rPr>
                        <a:t>A </a:t>
                      </a:r>
                      <a:r>
                        <a:rPr lang="de-DE" sz="1600" err="1">
                          <a:latin typeface="Roboton"/>
                          <a:cs typeface="Roboton"/>
                        </a:rPr>
                        <a:t>staff</a:t>
                      </a:r>
                      <a:r>
                        <a:rPr lang="de-DE" sz="1600">
                          <a:latin typeface="Roboton"/>
                          <a:cs typeface="Roboton"/>
                        </a:rPr>
                        <a:t> </a:t>
                      </a:r>
                      <a:r>
                        <a:rPr lang="de-DE" sz="1600" err="1">
                          <a:latin typeface="Roboton"/>
                          <a:cs typeface="Roboton"/>
                        </a:rPr>
                        <a:t>member</a:t>
                      </a:r>
                      <a:r>
                        <a:rPr lang="de-DE" sz="1600">
                          <a:latin typeface="Roboton"/>
                          <a:cs typeface="Roboton"/>
                        </a:rPr>
                        <a:t> on an interview </a:t>
                      </a:r>
                      <a:r>
                        <a:rPr lang="de-DE" sz="1600" err="1">
                          <a:latin typeface="Roboton"/>
                          <a:cs typeface="Roboton"/>
                        </a:rPr>
                        <a:t>panel</a:t>
                      </a:r>
                      <a:r>
                        <a:rPr lang="de-DE" sz="1600">
                          <a:latin typeface="Roboton"/>
                          <a:cs typeface="Roboton"/>
                        </a:rPr>
                        <a:t> </a:t>
                      </a:r>
                      <a:r>
                        <a:rPr lang="de-DE" sz="1600" err="1">
                          <a:latin typeface="Roboton"/>
                          <a:cs typeface="Roboton"/>
                        </a:rPr>
                        <a:t>accepts</a:t>
                      </a:r>
                      <a:r>
                        <a:rPr lang="de-DE" sz="1600">
                          <a:latin typeface="Roboton"/>
                          <a:cs typeface="Roboton"/>
                        </a:rPr>
                        <a:t> a </a:t>
                      </a:r>
                      <a:r>
                        <a:rPr lang="de-DE" sz="1600" err="1">
                          <a:latin typeface="Roboton"/>
                          <a:cs typeface="Roboton"/>
                        </a:rPr>
                        <a:t>gift</a:t>
                      </a:r>
                      <a:r>
                        <a:rPr lang="de-DE" sz="1600">
                          <a:latin typeface="Roboton"/>
                          <a:cs typeface="Roboton"/>
                        </a:rPr>
                        <a:t> in </a:t>
                      </a:r>
                      <a:r>
                        <a:rPr lang="de-DE" sz="1600" err="1">
                          <a:latin typeface="Roboton"/>
                          <a:cs typeface="Roboton"/>
                        </a:rPr>
                        <a:t>exchange</a:t>
                      </a:r>
                      <a:r>
                        <a:rPr lang="de-DE" sz="1600">
                          <a:latin typeface="Roboton"/>
                          <a:cs typeface="Roboton"/>
                        </a:rPr>
                        <a:t> </a:t>
                      </a:r>
                      <a:r>
                        <a:rPr lang="de-DE" sz="1600" err="1">
                          <a:latin typeface="Roboton"/>
                          <a:cs typeface="Roboton"/>
                        </a:rPr>
                        <a:t>for</a:t>
                      </a:r>
                      <a:r>
                        <a:rPr lang="de-DE" sz="1600">
                          <a:latin typeface="Roboton"/>
                          <a:cs typeface="Roboton"/>
                        </a:rPr>
                        <a:t> a favorable </a:t>
                      </a:r>
                      <a:r>
                        <a:rPr lang="de-DE" sz="1600" err="1">
                          <a:latin typeface="Roboton"/>
                          <a:cs typeface="Roboton"/>
                        </a:rPr>
                        <a:t>evaluation</a:t>
                      </a:r>
                      <a:r>
                        <a:rPr lang="de-DE" sz="1600">
                          <a:latin typeface="Roboton"/>
                          <a:cs typeface="Roboton"/>
                        </a:rPr>
                        <a:t> </a:t>
                      </a:r>
                      <a:r>
                        <a:rPr lang="de-DE" sz="1600" err="1">
                          <a:latin typeface="Roboton"/>
                          <a:cs typeface="Roboton"/>
                        </a:rPr>
                        <a:t>of</a:t>
                      </a:r>
                      <a:r>
                        <a:rPr lang="de-DE" sz="1600">
                          <a:latin typeface="Roboton"/>
                          <a:cs typeface="Roboton"/>
                        </a:rPr>
                        <a:t> a</a:t>
                      </a:r>
                      <a:r>
                        <a:rPr lang="de-DE" sz="1600" baseline="0">
                          <a:latin typeface="Roboton"/>
                          <a:cs typeface="Roboton"/>
                        </a:rPr>
                        <a:t> </a:t>
                      </a:r>
                      <a:r>
                        <a:rPr lang="de-DE" sz="1600" baseline="0" err="1">
                          <a:latin typeface="Roboton"/>
                          <a:cs typeface="Roboton"/>
                        </a:rPr>
                        <a:t>candidate</a:t>
                      </a:r>
                      <a:r>
                        <a:rPr lang="de-DE" sz="1600" baseline="0">
                          <a:latin typeface="Roboton"/>
                          <a:cs typeface="Roboton"/>
                        </a:rPr>
                        <a:t> </a:t>
                      </a:r>
                      <a:r>
                        <a:rPr lang="de-DE" sz="1600" baseline="0" err="1">
                          <a:latin typeface="Roboton"/>
                          <a:cs typeface="Roboton"/>
                        </a:rPr>
                        <a:t>for</a:t>
                      </a:r>
                      <a:r>
                        <a:rPr lang="de-DE" sz="1600" baseline="0">
                          <a:latin typeface="Roboton"/>
                          <a:cs typeface="Roboton"/>
                        </a:rPr>
                        <a:t> </a:t>
                      </a:r>
                      <a:r>
                        <a:rPr lang="de-DE" sz="1600" baseline="0" err="1">
                          <a:latin typeface="Roboton"/>
                          <a:cs typeface="Roboton"/>
                        </a:rPr>
                        <a:t>employment</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a:latin typeface="Roboton"/>
                          <a:cs typeface="Roboton"/>
                        </a:rPr>
                        <a:t>A </a:t>
                      </a:r>
                      <a:r>
                        <a:rPr lang="de-DE" sz="1600" err="1">
                          <a:latin typeface="Roboton"/>
                          <a:cs typeface="Roboton"/>
                        </a:rPr>
                        <a:t>manager</a:t>
                      </a:r>
                      <a:r>
                        <a:rPr lang="de-DE" sz="1600">
                          <a:latin typeface="Roboton"/>
                          <a:cs typeface="Roboton"/>
                        </a:rPr>
                        <a:t> </a:t>
                      </a:r>
                      <a:r>
                        <a:rPr lang="de-DE" sz="1600" err="1">
                          <a:latin typeface="Roboton"/>
                          <a:cs typeface="Roboton"/>
                        </a:rPr>
                        <a:t>sends</a:t>
                      </a:r>
                      <a:r>
                        <a:rPr lang="de-DE" sz="1600">
                          <a:latin typeface="Roboton"/>
                          <a:cs typeface="Roboton"/>
                        </a:rPr>
                        <a:t> a </a:t>
                      </a:r>
                      <a:r>
                        <a:rPr lang="de-DE" sz="1600" err="1">
                          <a:latin typeface="Roboton"/>
                          <a:cs typeface="Roboton"/>
                        </a:rPr>
                        <a:t>congratulatory</a:t>
                      </a:r>
                      <a:r>
                        <a:rPr lang="de-DE" sz="1600">
                          <a:latin typeface="Roboton"/>
                          <a:cs typeface="Roboton"/>
                        </a:rPr>
                        <a:t> email </a:t>
                      </a:r>
                      <a:r>
                        <a:rPr lang="de-DE" sz="1600" err="1">
                          <a:latin typeface="Roboton"/>
                          <a:cs typeface="Roboton"/>
                        </a:rPr>
                        <a:t>to</a:t>
                      </a:r>
                      <a:r>
                        <a:rPr lang="de-DE" sz="1600">
                          <a:latin typeface="Roboton"/>
                          <a:cs typeface="Roboton"/>
                        </a:rPr>
                        <a:t> a </a:t>
                      </a:r>
                      <a:r>
                        <a:rPr lang="de-DE" sz="1600" err="1">
                          <a:latin typeface="Roboton"/>
                          <a:cs typeface="Roboton"/>
                        </a:rPr>
                        <a:t>staff</a:t>
                      </a:r>
                      <a:r>
                        <a:rPr lang="de-DE" sz="1600">
                          <a:latin typeface="Roboton"/>
                          <a:cs typeface="Roboton"/>
                        </a:rPr>
                        <a:t> </a:t>
                      </a:r>
                      <a:r>
                        <a:rPr lang="de-DE" sz="1600" err="1">
                          <a:latin typeface="Roboton"/>
                          <a:cs typeface="Roboton"/>
                        </a:rPr>
                        <a:t>member</a:t>
                      </a:r>
                      <a:r>
                        <a:rPr lang="de-DE" sz="1600">
                          <a:latin typeface="Roboton"/>
                          <a:cs typeface="Roboton"/>
                        </a:rPr>
                        <a:t> </a:t>
                      </a:r>
                      <a:r>
                        <a:rPr lang="de-DE" sz="1600" err="1">
                          <a:latin typeface="Roboton"/>
                          <a:cs typeface="Roboton"/>
                        </a:rPr>
                        <a:t>acknowledging</a:t>
                      </a:r>
                      <a:r>
                        <a:rPr lang="de-DE" sz="1600">
                          <a:latin typeface="Roboton"/>
                          <a:cs typeface="Roboton"/>
                        </a:rPr>
                        <a:t> her </a:t>
                      </a:r>
                      <a:r>
                        <a:rPr lang="de-DE" sz="1600" err="1">
                          <a:latin typeface="Roboton"/>
                          <a:cs typeface="Roboton"/>
                        </a:rPr>
                        <a:t>project‘s</a:t>
                      </a:r>
                      <a:r>
                        <a:rPr lang="de-DE" sz="1600">
                          <a:latin typeface="Roboton"/>
                          <a:cs typeface="Roboton"/>
                        </a:rPr>
                        <a:t> </a:t>
                      </a:r>
                      <a:r>
                        <a:rPr lang="de-DE" sz="1600" err="1">
                          <a:latin typeface="Roboton"/>
                          <a:cs typeface="Roboton"/>
                        </a:rPr>
                        <a:t>successful</a:t>
                      </a:r>
                      <a:r>
                        <a:rPr lang="de-DE" sz="1600">
                          <a:latin typeface="Roboton"/>
                          <a:cs typeface="Roboton"/>
                        </a:rPr>
                        <a:t> </a:t>
                      </a:r>
                      <a:r>
                        <a:rPr lang="de-DE" sz="1600" err="1">
                          <a:latin typeface="Roboton"/>
                          <a:cs typeface="Roboton"/>
                        </a:rPr>
                        <a:t>completion</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r>
                        <a:rPr lang="de-DE" sz="1600">
                          <a:latin typeface="Roboton"/>
                          <a:cs typeface="Roboton"/>
                        </a:rPr>
                        <a:t>A </a:t>
                      </a:r>
                      <a:r>
                        <a:rPr lang="de-DE" sz="1600" err="1">
                          <a:latin typeface="Roboton"/>
                          <a:cs typeface="Roboton"/>
                        </a:rPr>
                        <a:t>staff</a:t>
                      </a:r>
                      <a:r>
                        <a:rPr lang="de-DE" sz="1600">
                          <a:latin typeface="Roboton"/>
                          <a:cs typeface="Roboton"/>
                        </a:rPr>
                        <a:t> </a:t>
                      </a:r>
                      <a:r>
                        <a:rPr lang="de-DE" sz="1600" err="1">
                          <a:latin typeface="Roboton"/>
                          <a:cs typeface="Roboton"/>
                        </a:rPr>
                        <a:t>member</a:t>
                      </a:r>
                      <a:r>
                        <a:rPr lang="de-DE" sz="1600">
                          <a:latin typeface="Roboton"/>
                          <a:cs typeface="Roboton"/>
                        </a:rPr>
                        <a:t> </a:t>
                      </a:r>
                      <a:r>
                        <a:rPr lang="de-DE" sz="1600" err="1">
                          <a:latin typeface="Roboton"/>
                          <a:cs typeface="Roboton"/>
                        </a:rPr>
                        <a:t>politely</a:t>
                      </a:r>
                      <a:r>
                        <a:rPr lang="de-DE" sz="1600">
                          <a:latin typeface="Roboton"/>
                          <a:cs typeface="Roboton"/>
                        </a:rPr>
                        <a:t> </a:t>
                      </a:r>
                      <a:r>
                        <a:rPr lang="de-DE" sz="1600" err="1">
                          <a:latin typeface="Roboton"/>
                          <a:cs typeface="Roboton"/>
                        </a:rPr>
                        <a:t>refuses</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accept</a:t>
                      </a:r>
                      <a:r>
                        <a:rPr lang="de-DE" sz="1600">
                          <a:latin typeface="Roboton"/>
                          <a:cs typeface="Roboton"/>
                        </a:rPr>
                        <a:t> a </a:t>
                      </a:r>
                      <a:r>
                        <a:rPr lang="de-DE" sz="1600" err="1">
                          <a:latin typeface="Roboton"/>
                          <a:cs typeface="Roboton"/>
                        </a:rPr>
                        <a:t>gift</a:t>
                      </a:r>
                      <a:r>
                        <a:rPr lang="de-DE" sz="1600">
                          <a:latin typeface="Roboton"/>
                          <a:cs typeface="Roboton"/>
                        </a:rPr>
                        <a:t> </a:t>
                      </a:r>
                      <a:r>
                        <a:rPr lang="de-DE" sz="1600" err="1">
                          <a:latin typeface="Roboton"/>
                          <a:cs typeface="Roboton"/>
                        </a:rPr>
                        <a:t>from</a:t>
                      </a:r>
                      <a:r>
                        <a:rPr lang="de-DE" sz="1600">
                          <a:latin typeface="Roboton"/>
                          <a:cs typeface="Roboton"/>
                        </a:rPr>
                        <a:t> </a:t>
                      </a:r>
                      <a:r>
                        <a:rPr lang="de-DE" sz="1600" err="1">
                          <a:latin typeface="Roboton"/>
                          <a:cs typeface="Roboton"/>
                        </a:rPr>
                        <a:t>another</a:t>
                      </a:r>
                      <a:r>
                        <a:rPr lang="de-DE" sz="1600">
                          <a:latin typeface="Roboton"/>
                          <a:cs typeface="Roboton"/>
                        </a:rPr>
                        <a:t> </a:t>
                      </a:r>
                      <a:r>
                        <a:rPr lang="de-DE" sz="1600" err="1">
                          <a:latin typeface="Roboton"/>
                          <a:cs typeface="Roboton"/>
                        </a:rPr>
                        <a:t>country</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err="1">
                          <a:latin typeface="Roboton"/>
                          <a:cs typeface="Roboton"/>
                        </a:rPr>
                        <a:t>To</a:t>
                      </a:r>
                      <a:r>
                        <a:rPr lang="de-DE" sz="1600" baseline="0">
                          <a:latin typeface="Roboton"/>
                          <a:cs typeface="Roboton"/>
                        </a:rPr>
                        <a:t> </a:t>
                      </a:r>
                      <a:r>
                        <a:rPr lang="de-DE" sz="1600" baseline="0" err="1">
                          <a:latin typeface="Roboton"/>
                          <a:cs typeface="Roboton"/>
                        </a:rPr>
                        <a:t>get</a:t>
                      </a:r>
                      <a:r>
                        <a:rPr lang="de-DE" sz="1600" baseline="0">
                          <a:latin typeface="Roboton"/>
                          <a:cs typeface="Roboton"/>
                        </a:rPr>
                        <a:t> </a:t>
                      </a:r>
                      <a:r>
                        <a:rPr lang="de-DE" sz="1600" baseline="0" err="1">
                          <a:latin typeface="Roboton"/>
                          <a:cs typeface="Roboton"/>
                        </a:rPr>
                        <a:t>rid</a:t>
                      </a:r>
                      <a:r>
                        <a:rPr lang="de-DE" sz="1600" baseline="0">
                          <a:latin typeface="Roboton"/>
                          <a:cs typeface="Roboton"/>
                        </a:rPr>
                        <a:t> </a:t>
                      </a:r>
                      <a:r>
                        <a:rPr lang="de-DE" sz="1600" baseline="0" err="1">
                          <a:latin typeface="Roboton"/>
                          <a:cs typeface="Roboton"/>
                        </a:rPr>
                        <a:t>of</a:t>
                      </a:r>
                      <a:r>
                        <a:rPr lang="de-DE" sz="1600" baseline="0">
                          <a:latin typeface="Roboton"/>
                          <a:cs typeface="Roboton"/>
                        </a:rPr>
                        <a:t> a </a:t>
                      </a:r>
                      <a:r>
                        <a:rPr lang="mr-IN" sz="1600" baseline="0">
                          <a:latin typeface="Roboton"/>
                          <a:cs typeface="Roboton"/>
                        </a:rPr>
                        <a:t>"</a:t>
                      </a:r>
                      <a:r>
                        <a:rPr lang="de-DE" sz="1600" baseline="0" err="1">
                          <a:latin typeface="Roboton"/>
                          <a:cs typeface="Roboton"/>
                        </a:rPr>
                        <a:t>difficult</a:t>
                      </a:r>
                      <a:r>
                        <a:rPr lang="mr-IN" sz="1600" baseline="0">
                          <a:latin typeface="Roboton"/>
                          <a:cs typeface="Roboton"/>
                        </a:rPr>
                        <a:t>"</a:t>
                      </a:r>
                      <a:r>
                        <a:rPr lang="de-DE" sz="1600" baseline="0">
                          <a:latin typeface="Roboton"/>
                          <a:cs typeface="Roboton"/>
                        </a:rPr>
                        <a:t> </a:t>
                      </a:r>
                      <a:r>
                        <a:rPr lang="de-DE" sz="1600" baseline="0" err="1">
                          <a:latin typeface="Roboton"/>
                          <a:cs typeface="Roboton"/>
                        </a:rPr>
                        <a:t>beneficiary</a:t>
                      </a:r>
                      <a:r>
                        <a:rPr lang="de-DE" sz="1600" baseline="0">
                          <a:latin typeface="Roboton"/>
                          <a:cs typeface="Roboton"/>
                        </a:rPr>
                        <a:t>, a </a:t>
                      </a:r>
                      <a:r>
                        <a:rPr lang="de-DE" sz="1600" baseline="0" err="1">
                          <a:latin typeface="Roboton"/>
                          <a:cs typeface="Roboton"/>
                        </a:rPr>
                        <a:t>staff</a:t>
                      </a:r>
                      <a:r>
                        <a:rPr lang="de-DE" sz="1600" baseline="0">
                          <a:latin typeface="Roboton"/>
                          <a:cs typeface="Roboton"/>
                        </a:rPr>
                        <a:t> </a:t>
                      </a:r>
                      <a:r>
                        <a:rPr lang="de-DE" sz="1600" baseline="0" err="1">
                          <a:latin typeface="Roboton"/>
                          <a:cs typeface="Roboton"/>
                        </a:rPr>
                        <a:t>member</a:t>
                      </a:r>
                      <a:r>
                        <a:rPr lang="de-DE" sz="1600" baseline="0">
                          <a:latin typeface="Roboton"/>
                          <a:cs typeface="Roboton"/>
                        </a:rPr>
                        <a:t> </a:t>
                      </a:r>
                      <a:r>
                        <a:rPr lang="de-DE" sz="1600" baseline="0" err="1">
                          <a:latin typeface="Roboton"/>
                          <a:cs typeface="Roboton"/>
                        </a:rPr>
                        <a:t>gives</a:t>
                      </a:r>
                      <a:r>
                        <a:rPr lang="de-DE" sz="1600" baseline="0">
                          <a:latin typeface="Roboton"/>
                          <a:cs typeface="Roboton"/>
                        </a:rPr>
                        <a:t> </a:t>
                      </a:r>
                      <a:r>
                        <a:rPr lang="de-DE" sz="1600" baseline="0" err="1">
                          <a:latin typeface="Roboton"/>
                          <a:cs typeface="Roboton"/>
                        </a:rPr>
                        <a:t>it</a:t>
                      </a:r>
                      <a:r>
                        <a:rPr lang="de-DE" sz="1600" baseline="0">
                          <a:latin typeface="Roboton"/>
                          <a:cs typeface="Roboton"/>
                        </a:rPr>
                        <a:t> </a:t>
                      </a:r>
                      <a:r>
                        <a:rPr lang="de-DE" sz="1600" baseline="0" err="1">
                          <a:latin typeface="Roboton"/>
                          <a:cs typeface="Roboton"/>
                        </a:rPr>
                        <a:t>false</a:t>
                      </a:r>
                      <a:r>
                        <a:rPr lang="de-DE" sz="1600" baseline="0">
                          <a:latin typeface="Roboton"/>
                          <a:cs typeface="Roboton"/>
                        </a:rPr>
                        <a:t> </a:t>
                      </a:r>
                      <a:r>
                        <a:rPr lang="de-DE" sz="1600" baseline="0" err="1">
                          <a:latin typeface="Roboton"/>
                          <a:cs typeface="Roboton"/>
                        </a:rPr>
                        <a:t>advice</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35</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20-23)</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3177251116"/>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159230344"/>
              </p:ext>
            </p:extLst>
          </p:nvPr>
        </p:nvGraphicFramePr>
        <p:xfrm>
          <a:off x="628650" y="1268874"/>
          <a:ext cx="7886700" cy="293116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a:latin typeface="Roboton"/>
                          <a:cs typeface="Roboton"/>
                        </a:rPr>
                        <a:t>A </a:t>
                      </a:r>
                      <a:r>
                        <a:rPr lang="de-DE" sz="1600" err="1">
                          <a:latin typeface="Roboton"/>
                          <a:cs typeface="Roboton"/>
                        </a:rPr>
                        <a:t>manager</a:t>
                      </a:r>
                      <a:r>
                        <a:rPr lang="de-DE" sz="1600">
                          <a:latin typeface="Roboton"/>
                          <a:cs typeface="Roboton"/>
                        </a:rPr>
                        <a:t> </a:t>
                      </a:r>
                      <a:r>
                        <a:rPr lang="de-DE" sz="1600" err="1">
                          <a:latin typeface="Roboton"/>
                          <a:cs typeface="Roboton"/>
                        </a:rPr>
                        <a:t>orders</a:t>
                      </a:r>
                      <a:r>
                        <a:rPr lang="de-DE" sz="1600">
                          <a:latin typeface="Roboton"/>
                          <a:cs typeface="Roboton"/>
                        </a:rPr>
                        <a:t> her/</a:t>
                      </a:r>
                      <a:r>
                        <a:rPr lang="de-DE" sz="1600" err="1">
                          <a:latin typeface="Roboton"/>
                          <a:cs typeface="Roboton"/>
                        </a:rPr>
                        <a:t>his</a:t>
                      </a:r>
                      <a:r>
                        <a:rPr lang="de-DE" sz="1600">
                          <a:latin typeface="Roboton"/>
                          <a:cs typeface="Roboton"/>
                        </a:rPr>
                        <a:t> </a:t>
                      </a:r>
                      <a:r>
                        <a:rPr lang="de-DE" sz="1600" err="1">
                          <a:latin typeface="Roboton"/>
                          <a:cs typeface="Roboton"/>
                        </a:rPr>
                        <a:t>employer‘s</a:t>
                      </a:r>
                      <a:r>
                        <a:rPr lang="de-DE" sz="1600">
                          <a:latin typeface="Roboton"/>
                          <a:cs typeface="Roboton"/>
                        </a:rPr>
                        <a:t> </a:t>
                      </a:r>
                      <a:r>
                        <a:rPr lang="de-DE" sz="1600" err="1">
                          <a:latin typeface="Roboton"/>
                          <a:cs typeface="Roboton"/>
                        </a:rPr>
                        <a:t>driver</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drive</a:t>
                      </a:r>
                      <a:r>
                        <a:rPr lang="de-DE" sz="1600">
                          <a:latin typeface="Roboton"/>
                          <a:cs typeface="Roboton"/>
                        </a:rPr>
                        <a:t> her/</a:t>
                      </a:r>
                      <a:r>
                        <a:rPr lang="de-DE" sz="1600" err="1">
                          <a:latin typeface="Roboton"/>
                          <a:cs typeface="Roboton"/>
                        </a:rPr>
                        <a:t>his</a:t>
                      </a:r>
                      <a:r>
                        <a:rPr lang="de-DE" sz="1600">
                          <a:latin typeface="Roboton"/>
                          <a:cs typeface="Roboton"/>
                        </a:rPr>
                        <a:t> </a:t>
                      </a:r>
                      <a:r>
                        <a:rPr lang="de-DE" sz="1600" err="1">
                          <a:latin typeface="Roboton"/>
                          <a:cs typeface="Roboton"/>
                        </a:rPr>
                        <a:t>children</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school</a:t>
                      </a:r>
                      <a:r>
                        <a:rPr lang="de-DE" sz="1600">
                          <a:latin typeface="Roboton"/>
                          <a:cs typeface="Roboton"/>
                        </a:rPr>
                        <a:t> in the </a:t>
                      </a:r>
                      <a:r>
                        <a:rPr lang="de-DE" sz="1600" err="1">
                          <a:latin typeface="Roboton"/>
                          <a:cs typeface="Roboton"/>
                        </a:rPr>
                        <a:t>employer‘s</a:t>
                      </a:r>
                      <a:r>
                        <a:rPr lang="de-DE" sz="1600">
                          <a:latin typeface="Roboton"/>
                          <a:cs typeface="Roboton"/>
                        </a:rPr>
                        <a:t> </a:t>
                      </a:r>
                      <a:r>
                        <a:rPr lang="de-DE" sz="1600" err="1">
                          <a:latin typeface="Roboton"/>
                          <a:cs typeface="Roboton"/>
                        </a:rPr>
                        <a:t>vehicle</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a:latin typeface="Roboton"/>
                          <a:cs typeface="Roboton"/>
                        </a:rPr>
                        <a:t>A </a:t>
                      </a:r>
                      <a:r>
                        <a:rPr lang="de-DE" sz="1600" err="1">
                          <a:latin typeface="Roboton"/>
                          <a:cs typeface="Roboton"/>
                        </a:rPr>
                        <a:t>medical</a:t>
                      </a:r>
                      <a:r>
                        <a:rPr lang="de-DE" sz="1600">
                          <a:latin typeface="Roboton"/>
                          <a:cs typeface="Roboton"/>
                        </a:rPr>
                        <a:t> </a:t>
                      </a:r>
                      <a:r>
                        <a:rPr lang="de-DE" sz="1600" err="1">
                          <a:latin typeface="Roboton"/>
                          <a:cs typeface="Roboton"/>
                        </a:rPr>
                        <a:t>officer</a:t>
                      </a:r>
                      <a:r>
                        <a:rPr lang="de-DE" sz="1600">
                          <a:latin typeface="Roboton"/>
                          <a:cs typeface="Roboton"/>
                        </a:rPr>
                        <a:t> </a:t>
                      </a:r>
                      <a:r>
                        <a:rPr lang="de-DE" sz="1600" err="1">
                          <a:latin typeface="Roboton"/>
                          <a:cs typeface="Roboton"/>
                        </a:rPr>
                        <a:t>discusses</a:t>
                      </a:r>
                      <a:r>
                        <a:rPr lang="de-DE" sz="1600">
                          <a:latin typeface="Roboton"/>
                          <a:cs typeface="Roboton"/>
                        </a:rPr>
                        <a:t> </a:t>
                      </a:r>
                      <a:r>
                        <a:rPr lang="de-DE" sz="1600" err="1">
                          <a:latin typeface="Roboton"/>
                          <a:cs typeface="Roboton"/>
                        </a:rPr>
                        <a:t>patient‘s</a:t>
                      </a:r>
                      <a:r>
                        <a:rPr lang="de-DE" sz="1600">
                          <a:latin typeface="Roboton"/>
                          <a:cs typeface="Roboton"/>
                        </a:rPr>
                        <a:t> </a:t>
                      </a:r>
                      <a:r>
                        <a:rPr lang="de-DE" sz="1600" err="1">
                          <a:latin typeface="Roboton"/>
                          <a:cs typeface="Roboton"/>
                        </a:rPr>
                        <a:t>conditions</a:t>
                      </a:r>
                      <a:r>
                        <a:rPr lang="de-DE" sz="1600">
                          <a:latin typeface="Roboton"/>
                          <a:cs typeface="Roboton"/>
                        </a:rPr>
                        <a:t> </a:t>
                      </a:r>
                      <a:r>
                        <a:rPr lang="de-DE" sz="1600" err="1">
                          <a:latin typeface="Roboton"/>
                          <a:cs typeface="Roboton"/>
                        </a:rPr>
                        <a:t>with</a:t>
                      </a:r>
                      <a:r>
                        <a:rPr lang="de-DE" sz="1600">
                          <a:latin typeface="Roboton"/>
                          <a:cs typeface="Roboton"/>
                        </a:rPr>
                        <a:t> a </a:t>
                      </a:r>
                      <a:r>
                        <a:rPr lang="de-DE" sz="1600" err="1">
                          <a:latin typeface="Roboton"/>
                          <a:cs typeface="Roboton"/>
                        </a:rPr>
                        <a:t>nurse</a:t>
                      </a:r>
                      <a:r>
                        <a:rPr lang="de-DE" sz="1600">
                          <a:latin typeface="Roboton"/>
                          <a:cs typeface="Roboton"/>
                        </a:rPr>
                        <a:t> in a </a:t>
                      </a:r>
                      <a:r>
                        <a:rPr lang="de-DE" sz="1600" err="1">
                          <a:latin typeface="Roboton"/>
                          <a:cs typeface="Roboton"/>
                        </a:rPr>
                        <a:t>public</a:t>
                      </a:r>
                      <a:r>
                        <a:rPr lang="de-DE" sz="1600">
                          <a:latin typeface="Roboton"/>
                          <a:cs typeface="Roboton"/>
                        </a:rPr>
                        <a:t> </a:t>
                      </a:r>
                      <a:r>
                        <a:rPr lang="de-DE" sz="1600" err="1">
                          <a:latin typeface="Roboton"/>
                          <a:cs typeface="Roboton"/>
                        </a:rPr>
                        <a:t>setting</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r>
                        <a:rPr lang="de-DE" sz="1600">
                          <a:latin typeface="Roboton"/>
                          <a:cs typeface="Roboton"/>
                        </a:rPr>
                        <a:t>A </a:t>
                      </a:r>
                      <a:r>
                        <a:rPr lang="de-DE" sz="1600" err="1">
                          <a:latin typeface="Roboton"/>
                          <a:cs typeface="Roboton"/>
                        </a:rPr>
                        <a:t>manager</a:t>
                      </a:r>
                      <a:r>
                        <a:rPr lang="de-DE" sz="1600">
                          <a:latin typeface="Roboton"/>
                          <a:cs typeface="Roboton"/>
                        </a:rPr>
                        <a:t> </a:t>
                      </a:r>
                      <a:r>
                        <a:rPr lang="de-DE" sz="1600" err="1">
                          <a:latin typeface="Roboton"/>
                          <a:cs typeface="Roboton"/>
                        </a:rPr>
                        <a:t>documents</a:t>
                      </a:r>
                      <a:r>
                        <a:rPr lang="de-DE" sz="1600">
                          <a:latin typeface="Roboton"/>
                          <a:cs typeface="Roboton"/>
                        </a:rPr>
                        <a:t> a </a:t>
                      </a:r>
                      <a:r>
                        <a:rPr lang="de-DE" sz="1600" err="1">
                          <a:latin typeface="Roboton"/>
                          <a:cs typeface="Roboton"/>
                        </a:rPr>
                        <a:t>staff</a:t>
                      </a:r>
                      <a:r>
                        <a:rPr lang="de-DE" sz="1600">
                          <a:latin typeface="Roboton"/>
                          <a:cs typeface="Roboton"/>
                        </a:rPr>
                        <a:t> </a:t>
                      </a:r>
                      <a:r>
                        <a:rPr lang="de-DE" sz="1600" err="1">
                          <a:latin typeface="Roboton"/>
                          <a:cs typeface="Roboton"/>
                        </a:rPr>
                        <a:t>member‘s</a:t>
                      </a:r>
                      <a:r>
                        <a:rPr lang="de-DE" sz="1600">
                          <a:latin typeface="Roboton"/>
                          <a:cs typeface="Roboton"/>
                        </a:rPr>
                        <a:t> positive </a:t>
                      </a:r>
                      <a:r>
                        <a:rPr lang="de-DE" sz="1600" err="1">
                          <a:latin typeface="Roboton"/>
                          <a:cs typeface="Roboton"/>
                        </a:rPr>
                        <a:t>and</a:t>
                      </a:r>
                      <a:r>
                        <a:rPr lang="de-DE" sz="1600">
                          <a:latin typeface="Roboton"/>
                          <a:cs typeface="Roboton"/>
                        </a:rPr>
                        <a:t> negative </a:t>
                      </a:r>
                      <a:r>
                        <a:rPr lang="de-DE" sz="1600" err="1">
                          <a:latin typeface="Roboton"/>
                          <a:cs typeface="Roboton"/>
                        </a:rPr>
                        <a:t>performance</a:t>
                      </a:r>
                      <a:r>
                        <a:rPr lang="de-DE" sz="1600">
                          <a:latin typeface="Roboton"/>
                          <a:cs typeface="Roboton"/>
                        </a:rPr>
                        <a:t> </a:t>
                      </a:r>
                      <a:r>
                        <a:rPr lang="de-DE" sz="1600" err="1">
                          <a:latin typeface="Roboton"/>
                          <a:cs typeface="Roboton"/>
                        </a:rPr>
                        <a:t>throughout</a:t>
                      </a:r>
                      <a:r>
                        <a:rPr lang="de-DE" sz="1600">
                          <a:latin typeface="Roboton"/>
                          <a:cs typeface="Roboton"/>
                        </a:rPr>
                        <a:t> the </a:t>
                      </a:r>
                      <a:r>
                        <a:rPr lang="de-DE" sz="1600" err="1">
                          <a:latin typeface="Roboton"/>
                          <a:cs typeface="Roboton"/>
                        </a:rPr>
                        <a:t>year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a:latin typeface="Roboton"/>
                          <a:cs typeface="Roboton"/>
                        </a:rPr>
                        <a:t>A </a:t>
                      </a:r>
                      <a:r>
                        <a:rPr lang="de-DE" sz="1600" err="1">
                          <a:latin typeface="Roboton"/>
                          <a:cs typeface="Roboton"/>
                        </a:rPr>
                        <a:t>staff</a:t>
                      </a:r>
                      <a:r>
                        <a:rPr lang="de-DE" sz="1600">
                          <a:latin typeface="Roboton"/>
                          <a:cs typeface="Roboton"/>
                        </a:rPr>
                        <a:t> </a:t>
                      </a:r>
                      <a:r>
                        <a:rPr lang="de-DE" sz="1600" err="1">
                          <a:latin typeface="Roboton"/>
                          <a:cs typeface="Roboton"/>
                        </a:rPr>
                        <a:t>member</a:t>
                      </a:r>
                      <a:r>
                        <a:rPr lang="de-DE" sz="1600">
                          <a:latin typeface="Roboton"/>
                          <a:cs typeface="Roboton"/>
                        </a:rPr>
                        <a:t> </a:t>
                      </a:r>
                      <a:r>
                        <a:rPr lang="de-DE" sz="1600" err="1">
                          <a:latin typeface="Roboton"/>
                          <a:cs typeface="Roboton"/>
                        </a:rPr>
                        <a:t>seeks</a:t>
                      </a:r>
                      <a:r>
                        <a:rPr lang="de-DE" sz="1600">
                          <a:latin typeface="Roboton"/>
                          <a:cs typeface="Roboton"/>
                        </a:rPr>
                        <a:t> </a:t>
                      </a:r>
                      <a:r>
                        <a:rPr lang="de-DE" sz="1600" err="1">
                          <a:latin typeface="Roboton"/>
                          <a:cs typeface="Roboton"/>
                        </a:rPr>
                        <a:t>permission</a:t>
                      </a:r>
                      <a:r>
                        <a:rPr lang="de-DE" sz="1600">
                          <a:latin typeface="Roboton"/>
                          <a:cs typeface="Roboton"/>
                        </a:rPr>
                        <a:t> </a:t>
                      </a:r>
                      <a:r>
                        <a:rPr lang="de-DE" sz="1600" err="1">
                          <a:latin typeface="Roboton"/>
                          <a:cs typeface="Roboton"/>
                        </a:rPr>
                        <a:t>from</a:t>
                      </a:r>
                      <a:r>
                        <a:rPr lang="de-DE" sz="1600">
                          <a:latin typeface="Roboton"/>
                          <a:cs typeface="Roboton"/>
                        </a:rPr>
                        <a:t> her/</a:t>
                      </a:r>
                      <a:r>
                        <a:rPr lang="de-DE" sz="1600" err="1">
                          <a:latin typeface="Roboton"/>
                          <a:cs typeface="Roboton"/>
                        </a:rPr>
                        <a:t>his</a:t>
                      </a:r>
                      <a:r>
                        <a:rPr lang="de-DE" sz="1600" baseline="0">
                          <a:latin typeface="Roboton"/>
                          <a:cs typeface="Roboton"/>
                        </a:rPr>
                        <a:t> Executive Office </a:t>
                      </a:r>
                      <a:r>
                        <a:rPr lang="de-DE" sz="1600" baseline="0" err="1">
                          <a:latin typeface="Roboton"/>
                          <a:cs typeface="Roboton"/>
                        </a:rPr>
                        <a:t>before</a:t>
                      </a:r>
                      <a:r>
                        <a:rPr lang="de-DE" sz="1600" baseline="0">
                          <a:latin typeface="Roboton"/>
                          <a:cs typeface="Roboton"/>
                        </a:rPr>
                        <a:t> </a:t>
                      </a:r>
                      <a:r>
                        <a:rPr lang="de-DE" sz="1600" baseline="0" err="1">
                          <a:latin typeface="Roboton"/>
                          <a:cs typeface="Roboton"/>
                        </a:rPr>
                        <a:t>writing</a:t>
                      </a:r>
                      <a:r>
                        <a:rPr lang="de-DE" sz="1600" baseline="0">
                          <a:latin typeface="Roboton"/>
                          <a:cs typeface="Roboton"/>
                        </a:rPr>
                        <a:t> an </a:t>
                      </a:r>
                      <a:r>
                        <a:rPr lang="de-DE" sz="1600" baseline="0" err="1">
                          <a:latin typeface="Roboton"/>
                          <a:cs typeface="Roboton"/>
                        </a:rPr>
                        <a:t>article</a:t>
                      </a:r>
                      <a:r>
                        <a:rPr lang="de-DE" sz="1600" baseline="0">
                          <a:latin typeface="Roboton"/>
                          <a:cs typeface="Roboton"/>
                        </a:rPr>
                        <a:t> in an </a:t>
                      </a:r>
                      <a:r>
                        <a:rPr lang="de-DE" sz="1600" baseline="0" err="1">
                          <a:latin typeface="Roboton"/>
                          <a:cs typeface="Roboton"/>
                        </a:rPr>
                        <a:t>academic</a:t>
                      </a:r>
                      <a:r>
                        <a:rPr lang="de-DE" sz="1600" baseline="0">
                          <a:latin typeface="Roboton"/>
                          <a:cs typeface="Roboton"/>
                        </a:rPr>
                        <a:t> </a:t>
                      </a:r>
                      <a:r>
                        <a:rPr lang="de-DE" sz="1600" baseline="0" err="1">
                          <a:latin typeface="Roboton"/>
                          <a:cs typeface="Roboton"/>
                        </a:rPr>
                        <a:t>journal</a:t>
                      </a:r>
                      <a:r>
                        <a:rPr lang="de-DE" sz="1600" baseline="0">
                          <a:latin typeface="Roboton"/>
                          <a:cs typeface="Roboton"/>
                        </a:rPr>
                        <a:t> </a:t>
                      </a:r>
                      <a:r>
                        <a:rPr lang="de-DE" sz="1600" baseline="0" err="1">
                          <a:latin typeface="Roboton"/>
                          <a:cs typeface="Roboton"/>
                        </a:rPr>
                        <a:t>or</a:t>
                      </a:r>
                      <a:r>
                        <a:rPr lang="de-DE" sz="1600" baseline="0">
                          <a:latin typeface="Roboton"/>
                          <a:cs typeface="Roboton"/>
                        </a:rPr>
                        <a:t> press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36</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24-27)</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1230575536"/>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210222761"/>
              </p:ext>
            </p:extLst>
          </p:nvPr>
        </p:nvGraphicFramePr>
        <p:xfrm>
          <a:off x="628650" y="1268874"/>
          <a:ext cx="7886700" cy="272288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err="1">
                          <a:latin typeface="Roboton"/>
                          <a:cs typeface="Roboton"/>
                        </a:rPr>
                        <a:t>Use</a:t>
                      </a:r>
                      <a:r>
                        <a:rPr lang="de-DE" sz="1600">
                          <a:latin typeface="Roboton"/>
                          <a:cs typeface="Roboton"/>
                        </a:rPr>
                        <a:t> </a:t>
                      </a:r>
                      <a:r>
                        <a:rPr lang="de-DE" sz="1600" err="1">
                          <a:latin typeface="Roboton"/>
                          <a:cs typeface="Roboton"/>
                        </a:rPr>
                        <a:t>of</a:t>
                      </a:r>
                      <a:r>
                        <a:rPr lang="de-DE" sz="1600">
                          <a:latin typeface="Roboton"/>
                          <a:cs typeface="Roboton"/>
                        </a:rPr>
                        <a:t> </a:t>
                      </a:r>
                      <a:r>
                        <a:rPr lang="de-DE" sz="1600" err="1">
                          <a:latin typeface="Roboton"/>
                          <a:cs typeface="Roboton"/>
                        </a:rPr>
                        <a:t>employer‘s</a:t>
                      </a:r>
                      <a:r>
                        <a:rPr lang="de-DE" sz="1600">
                          <a:latin typeface="Roboton"/>
                          <a:cs typeface="Roboton"/>
                        </a:rPr>
                        <a:t> </a:t>
                      </a:r>
                      <a:r>
                        <a:rPr lang="de-DE" sz="1600" err="1">
                          <a:latin typeface="Roboton"/>
                          <a:cs typeface="Roboton"/>
                        </a:rPr>
                        <a:t>vehicle</a:t>
                      </a:r>
                      <a:r>
                        <a:rPr lang="de-DE" sz="1600">
                          <a:latin typeface="Roboton"/>
                          <a:cs typeface="Roboton"/>
                        </a:rPr>
                        <a:t> </a:t>
                      </a:r>
                      <a:r>
                        <a:rPr lang="de-DE" sz="1600" err="1">
                          <a:latin typeface="Roboton"/>
                          <a:cs typeface="Roboton"/>
                        </a:rPr>
                        <a:t>to</a:t>
                      </a:r>
                      <a:r>
                        <a:rPr lang="de-DE" sz="1600">
                          <a:latin typeface="Roboton"/>
                          <a:cs typeface="Roboton"/>
                        </a:rPr>
                        <a:t> pick </a:t>
                      </a:r>
                      <a:r>
                        <a:rPr lang="de-DE" sz="1600" err="1">
                          <a:latin typeface="Roboton"/>
                          <a:cs typeface="Roboton"/>
                        </a:rPr>
                        <a:t>up</a:t>
                      </a:r>
                      <a:r>
                        <a:rPr lang="de-DE" sz="1600">
                          <a:latin typeface="Roboton"/>
                          <a:cs typeface="Roboton"/>
                        </a:rPr>
                        <a:t> a </a:t>
                      </a:r>
                      <a:r>
                        <a:rPr lang="de-DE" sz="1600" err="1">
                          <a:latin typeface="Roboton"/>
                          <a:cs typeface="Roboton"/>
                        </a:rPr>
                        <a:t>consultant</a:t>
                      </a:r>
                      <a:r>
                        <a:rPr lang="de-DE" sz="1600" baseline="0">
                          <a:latin typeface="Roboton"/>
                          <a:cs typeface="Roboton"/>
                        </a:rPr>
                        <a:t> </a:t>
                      </a:r>
                      <a:r>
                        <a:rPr lang="de-DE" sz="1600" baseline="0" err="1">
                          <a:latin typeface="Roboton"/>
                          <a:cs typeface="Roboton"/>
                        </a:rPr>
                        <a:t>from</a:t>
                      </a:r>
                      <a:r>
                        <a:rPr lang="de-DE" sz="1600" baseline="0">
                          <a:latin typeface="Roboton"/>
                          <a:cs typeface="Roboton"/>
                        </a:rPr>
                        <a:t> the </a:t>
                      </a:r>
                      <a:r>
                        <a:rPr lang="de-DE" sz="1600" baseline="0" err="1">
                          <a:latin typeface="Roboton"/>
                          <a:cs typeface="Roboton"/>
                        </a:rPr>
                        <a:t>airport</a:t>
                      </a:r>
                      <a:r>
                        <a:rPr lang="de-DE" sz="1600" baseline="0">
                          <a:latin typeface="Roboton"/>
                          <a:cs typeface="Roboton"/>
                        </a:rPr>
                        <a:t>, </a:t>
                      </a:r>
                      <a:r>
                        <a:rPr lang="de-DE" sz="1600" baseline="0" err="1">
                          <a:latin typeface="Roboton"/>
                          <a:cs typeface="Roboton"/>
                        </a:rPr>
                        <a:t>as</a:t>
                      </a:r>
                      <a:r>
                        <a:rPr lang="de-DE" sz="1600" baseline="0">
                          <a:latin typeface="Roboton"/>
                          <a:cs typeface="Roboton"/>
                        </a:rPr>
                        <a:t> </a:t>
                      </a:r>
                      <a:r>
                        <a:rPr lang="de-DE" sz="1600" baseline="0" err="1">
                          <a:latin typeface="Roboton"/>
                          <a:cs typeface="Roboton"/>
                        </a:rPr>
                        <a:t>requested</a:t>
                      </a:r>
                      <a:r>
                        <a:rPr lang="de-DE" sz="1600" baseline="0">
                          <a:latin typeface="Roboton"/>
                          <a:cs typeface="Roboton"/>
                        </a:rPr>
                        <a:t> </a:t>
                      </a:r>
                      <a:r>
                        <a:rPr lang="de-DE" sz="1600" baseline="0" err="1">
                          <a:latin typeface="Roboton"/>
                          <a:cs typeface="Roboton"/>
                        </a:rPr>
                        <a:t>by</a:t>
                      </a:r>
                      <a:r>
                        <a:rPr lang="de-DE" sz="1600" baseline="0">
                          <a:latin typeface="Roboton"/>
                          <a:cs typeface="Roboton"/>
                        </a:rPr>
                        <a:t> the </a:t>
                      </a:r>
                      <a:r>
                        <a:rPr lang="de-DE" sz="1600" baseline="0" err="1">
                          <a:latin typeface="Roboton"/>
                          <a:cs typeface="Roboton"/>
                        </a:rPr>
                        <a:t>manager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err="1">
                          <a:latin typeface="Roboton"/>
                          <a:cs typeface="Roboton"/>
                        </a:rPr>
                        <a:t>Using</a:t>
                      </a:r>
                      <a:r>
                        <a:rPr lang="de-DE" sz="1600">
                          <a:latin typeface="Roboton"/>
                          <a:cs typeface="Roboton"/>
                        </a:rPr>
                        <a:t> an </a:t>
                      </a:r>
                      <a:r>
                        <a:rPr lang="de-DE" sz="1600" err="1">
                          <a:latin typeface="Roboton"/>
                          <a:cs typeface="Roboton"/>
                        </a:rPr>
                        <a:t>office</a:t>
                      </a:r>
                      <a:r>
                        <a:rPr lang="de-DE" sz="1600">
                          <a:latin typeface="Roboton"/>
                          <a:cs typeface="Roboton"/>
                        </a:rPr>
                        <a:t> </a:t>
                      </a:r>
                      <a:r>
                        <a:rPr lang="de-DE" sz="1600" err="1">
                          <a:latin typeface="Roboton"/>
                          <a:cs typeface="Roboton"/>
                        </a:rPr>
                        <a:t>laptop</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host</a:t>
                      </a:r>
                      <a:r>
                        <a:rPr lang="de-DE" sz="1600">
                          <a:latin typeface="Roboton"/>
                          <a:cs typeface="Roboton"/>
                        </a:rPr>
                        <a:t> a private </a:t>
                      </a:r>
                      <a:r>
                        <a:rPr lang="de-DE" sz="1600" err="1">
                          <a:latin typeface="Roboton"/>
                          <a:cs typeface="Roboton"/>
                        </a:rPr>
                        <a:t>website</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r>
                        <a:rPr lang="de-DE" sz="1600" err="1">
                          <a:latin typeface="Roboton"/>
                          <a:cs typeface="Roboton"/>
                        </a:rPr>
                        <a:t>Receiving</a:t>
                      </a:r>
                      <a:r>
                        <a:rPr lang="de-DE" sz="1600">
                          <a:latin typeface="Roboton"/>
                          <a:cs typeface="Roboton"/>
                        </a:rPr>
                        <a:t> a </a:t>
                      </a:r>
                      <a:r>
                        <a:rPr lang="de-DE" sz="1600" err="1">
                          <a:latin typeface="Roboton"/>
                          <a:cs typeface="Roboton"/>
                        </a:rPr>
                        <a:t>text</a:t>
                      </a:r>
                      <a:r>
                        <a:rPr lang="de-DE" sz="1600">
                          <a:latin typeface="Roboton"/>
                          <a:cs typeface="Roboton"/>
                        </a:rPr>
                        <a:t> </a:t>
                      </a:r>
                      <a:r>
                        <a:rPr lang="de-DE" sz="1600" err="1">
                          <a:latin typeface="Roboton"/>
                          <a:cs typeface="Roboton"/>
                        </a:rPr>
                        <a:t>message</a:t>
                      </a:r>
                      <a:r>
                        <a:rPr lang="de-DE" sz="1600">
                          <a:latin typeface="Roboton"/>
                          <a:cs typeface="Roboton"/>
                        </a:rPr>
                        <a:t> </a:t>
                      </a:r>
                      <a:r>
                        <a:rPr lang="de-DE" sz="1600" err="1">
                          <a:latin typeface="Roboton"/>
                          <a:cs typeface="Roboton"/>
                        </a:rPr>
                        <a:t>from</a:t>
                      </a:r>
                      <a:r>
                        <a:rPr lang="de-DE" sz="1600">
                          <a:latin typeface="Roboton"/>
                          <a:cs typeface="Roboton"/>
                        </a:rPr>
                        <a:t> </a:t>
                      </a:r>
                      <a:r>
                        <a:rPr lang="de-DE" sz="1600" err="1">
                          <a:latin typeface="Roboton"/>
                          <a:cs typeface="Roboton"/>
                        </a:rPr>
                        <a:t>your</a:t>
                      </a:r>
                      <a:r>
                        <a:rPr lang="de-DE" sz="1600">
                          <a:latin typeface="Roboton"/>
                          <a:cs typeface="Roboton"/>
                        </a:rPr>
                        <a:t> </a:t>
                      </a:r>
                      <a:r>
                        <a:rPr lang="de-DE" sz="1600" err="1">
                          <a:latin typeface="Roboton"/>
                          <a:cs typeface="Roboton"/>
                        </a:rPr>
                        <a:t>daughter</a:t>
                      </a:r>
                      <a:r>
                        <a:rPr lang="de-DE" sz="1600">
                          <a:latin typeface="Roboton"/>
                          <a:cs typeface="Roboton"/>
                        </a:rPr>
                        <a:t> on </a:t>
                      </a:r>
                      <a:r>
                        <a:rPr lang="de-DE" sz="1600" err="1">
                          <a:latin typeface="Roboton"/>
                          <a:cs typeface="Roboton"/>
                        </a:rPr>
                        <a:t>your</a:t>
                      </a:r>
                      <a:r>
                        <a:rPr lang="de-DE" sz="1600">
                          <a:latin typeface="Roboton"/>
                          <a:cs typeface="Roboton"/>
                        </a:rPr>
                        <a:t> </a:t>
                      </a:r>
                      <a:r>
                        <a:rPr lang="de-DE" sz="1600" err="1">
                          <a:latin typeface="Roboton"/>
                          <a:cs typeface="Roboton"/>
                        </a:rPr>
                        <a:t>employer‘s</a:t>
                      </a:r>
                      <a:r>
                        <a:rPr lang="de-DE" sz="1600">
                          <a:latin typeface="Roboton"/>
                          <a:cs typeface="Roboton"/>
                        </a:rPr>
                        <a:t> </a:t>
                      </a:r>
                      <a:r>
                        <a:rPr lang="de-DE" sz="1600" err="1">
                          <a:latin typeface="Roboton"/>
                          <a:cs typeface="Roboton"/>
                        </a:rPr>
                        <a:t>cell</a:t>
                      </a:r>
                      <a:r>
                        <a:rPr lang="de-DE" sz="1600">
                          <a:latin typeface="Roboton"/>
                          <a:cs typeface="Roboton"/>
                        </a:rPr>
                        <a:t> </a:t>
                      </a:r>
                      <a:r>
                        <a:rPr lang="de-DE" sz="1600" err="1">
                          <a:latin typeface="Roboton"/>
                          <a:cs typeface="Roboton"/>
                        </a:rPr>
                        <a:t>phone</a:t>
                      </a:r>
                      <a:r>
                        <a:rPr lang="de-DE" sz="1600">
                          <a:latin typeface="Roboton"/>
                          <a:cs typeface="Roboton"/>
                        </a:rPr>
                        <a:t> </a:t>
                      </a:r>
                      <a:r>
                        <a:rPr lang="de-DE" sz="1600" err="1">
                          <a:latin typeface="Roboton"/>
                          <a:cs typeface="Roboton"/>
                        </a:rPr>
                        <a:t>stating</a:t>
                      </a:r>
                      <a:r>
                        <a:rPr lang="de-DE" sz="1600">
                          <a:latin typeface="Roboton"/>
                          <a:cs typeface="Roboton"/>
                        </a:rPr>
                        <a:t> </a:t>
                      </a:r>
                      <a:r>
                        <a:rPr lang="de-DE" sz="1600" err="1">
                          <a:latin typeface="Roboton"/>
                          <a:cs typeface="Roboton"/>
                        </a:rPr>
                        <a:t>that</a:t>
                      </a:r>
                      <a:r>
                        <a:rPr lang="de-DE" sz="1600">
                          <a:latin typeface="Roboton"/>
                          <a:cs typeface="Roboton"/>
                        </a:rPr>
                        <a:t> </a:t>
                      </a:r>
                      <a:r>
                        <a:rPr lang="de-DE" sz="1600" err="1">
                          <a:latin typeface="Roboton"/>
                          <a:cs typeface="Roboton"/>
                        </a:rPr>
                        <a:t>she</a:t>
                      </a:r>
                      <a:r>
                        <a:rPr lang="de-DE" sz="1600">
                          <a:latin typeface="Roboton"/>
                          <a:cs typeface="Roboton"/>
                        </a:rPr>
                        <a:t> </a:t>
                      </a:r>
                      <a:r>
                        <a:rPr lang="de-DE" sz="1600" err="1">
                          <a:latin typeface="Roboton"/>
                          <a:cs typeface="Roboton"/>
                        </a:rPr>
                        <a:t>has</a:t>
                      </a:r>
                      <a:r>
                        <a:rPr lang="de-DE" sz="1600">
                          <a:latin typeface="Roboton"/>
                          <a:cs typeface="Roboton"/>
                        </a:rPr>
                        <a:t> </a:t>
                      </a:r>
                      <a:r>
                        <a:rPr lang="de-DE" sz="1600" err="1">
                          <a:latin typeface="Roboton"/>
                          <a:cs typeface="Roboton"/>
                        </a:rPr>
                        <a:t>reached</a:t>
                      </a:r>
                      <a:r>
                        <a:rPr lang="de-DE" sz="1600">
                          <a:latin typeface="Roboton"/>
                          <a:cs typeface="Roboton"/>
                        </a:rPr>
                        <a:t> </a:t>
                      </a:r>
                      <a:r>
                        <a:rPr lang="de-DE" sz="1600" err="1">
                          <a:latin typeface="Roboton"/>
                          <a:cs typeface="Roboton"/>
                        </a:rPr>
                        <a:t>home</a:t>
                      </a:r>
                      <a:r>
                        <a:rPr lang="de-DE" sz="1600">
                          <a:latin typeface="Roboton"/>
                          <a:cs typeface="Roboton"/>
                        </a:rPr>
                        <a:t> </a:t>
                      </a:r>
                      <a:r>
                        <a:rPr lang="de-DE" sz="1600" err="1">
                          <a:latin typeface="Roboton"/>
                          <a:cs typeface="Roboton"/>
                        </a:rPr>
                        <a:t>safely</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err="1">
                          <a:latin typeface="Roboton"/>
                          <a:cs typeface="Roboton"/>
                        </a:rPr>
                        <a:t>Using</a:t>
                      </a:r>
                      <a:r>
                        <a:rPr lang="de-DE" sz="1600">
                          <a:latin typeface="Roboton"/>
                          <a:cs typeface="Roboton"/>
                        </a:rPr>
                        <a:t> </a:t>
                      </a:r>
                      <a:r>
                        <a:rPr lang="de-DE" sz="1600" err="1">
                          <a:latin typeface="Roboton"/>
                          <a:cs typeface="Roboton"/>
                        </a:rPr>
                        <a:t>office</a:t>
                      </a:r>
                      <a:r>
                        <a:rPr lang="de-DE" sz="1600">
                          <a:latin typeface="Roboton"/>
                          <a:cs typeface="Roboton"/>
                        </a:rPr>
                        <a:t> </a:t>
                      </a:r>
                      <a:r>
                        <a:rPr lang="de-DE" sz="1600" err="1">
                          <a:latin typeface="Roboton"/>
                          <a:cs typeface="Roboton"/>
                        </a:rPr>
                        <a:t>phone</a:t>
                      </a:r>
                      <a:r>
                        <a:rPr lang="de-DE" sz="1600">
                          <a:latin typeface="Roboton"/>
                          <a:cs typeface="Roboton"/>
                        </a:rPr>
                        <a:t> </a:t>
                      </a:r>
                      <a:r>
                        <a:rPr lang="de-DE" sz="1600" err="1">
                          <a:latin typeface="Roboton"/>
                          <a:cs typeface="Roboton"/>
                        </a:rPr>
                        <a:t>for</a:t>
                      </a:r>
                      <a:r>
                        <a:rPr lang="de-DE" sz="1600">
                          <a:latin typeface="Roboton"/>
                          <a:cs typeface="Roboton"/>
                        </a:rPr>
                        <a:t> international personal </a:t>
                      </a:r>
                      <a:r>
                        <a:rPr lang="de-DE" sz="1600" err="1">
                          <a:latin typeface="Roboton"/>
                          <a:cs typeface="Roboton"/>
                        </a:rPr>
                        <a:t>phone</a:t>
                      </a:r>
                      <a:r>
                        <a:rPr lang="de-DE" sz="1600">
                          <a:latin typeface="Roboton"/>
                          <a:cs typeface="Roboton"/>
                        </a:rPr>
                        <a:t> </a:t>
                      </a:r>
                      <a:r>
                        <a:rPr lang="de-DE" sz="1600" err="1">
                          <a:latin typeface="Roboton"/>
                          <a:cs typeface="Roboton"/>
                        </a:rPr>
                        <a:t>calls</a:t>
                      </a:r>
                      <a:r>
                        <a:rPr lang="de-DE" sz="1600">
                          <a:latin typeface="Roboton"/>
                          <a:cs typeface="Roboton"/>
                        </a:rPr>
                        <a:t> </a:t>
                      </a:r>
                      <a:r>
                        <a:rPr lang="de-DE" sz="1600" err="1">
                          <a:latin typeface="Roboton"/>
                          <a:cs typeface="Roboton"/>
                        </a:rPr>
                        <a:t>whithout</a:t>
                      </a:r>
                      <a:r>
                        <a:rPr lang="de-DE" sz="1600">
                          <a:latin typeface="Roboton"/>
                          <a:cs typeface="Roboton"/>
                        </a:rPr>
                        <a:t> </a:t>
                      </a:r>
                      <a:r>
                        <a:rPr lang="de-DE" sz="1600" err="1">
                          <a:latin typeface="Roboton"/>
                          <a:cs typeface="Roboton"/>
                        </a:rPr>
                        <a:t>marking</a:t>
                      </a:r>
                      <a:r>
                        <a:rPr lang="de-DE" sz="1600">
                          <a:latin typeface="Roboton"/>
                          <a:cs typeface="Roboton"/>
                        </a:rPr>
                        <a:t> </a:t>
                      </a:r>
                      <a:r>
                        <a:rPr lang="de-DE" sz="1600" err="1">
                          <a:latin typeface="Roboton"/>
                          <a:cs typeface="Roboton"/>
                        </a:rPr>
                        <a:t>them</a:t>
                      </a:r>
                      <a:r>
                        <a:rPr lang="de-DE" sz="1600">
                          <a:latin typeface="Roboton"/>
                          <a:cs typeface="Roboton"/>
                        </a:rPr>
                        <a:t> </a:t>
                      </a:r>
                      <a:r>
                        <a:rPr lang="de-DE" sz="1600" err="1">
                          <a:latin typeface="Roboton"/>
                          <a:cs typeface="Roboton"/>
                        </a:rPr>
                        <a:t>as</a:t>
                      </a:r>
                      <a:r>
                        <a:rPr lang="de-DE" sz="1600">
                          <a:latin typeface="Roboton"/>
                          <a:cs typeface="Roboton"/>
                        </a:rPr>
                        <a:t> </a:t>
                      </a:r>
                      <a:r>
                        <a:rPr lang="mr-IN" sz="1600">
                          <a:latin typeface="Roboton"/>
                          <a:cs typeface="Roboton"/>
                        </a:rPr>
                        <a:t>“</a:t>
                      </a:r>
                      <a:r>
                        <a:rPr lang="de-DE" sz="1600">
                          <a:latin typeface="Roboton"/>
                          <a:cs typeface="Roboton"/>
                        </a:rPr>
                        <a:t>private</a:t>
                      </a:r>
                      <a:r>
                        <a:rPr lang="mr-IN" sz="1600">
                          <a:latin typeface="Roboton"/>
                          <a:cs typeface="Roboton"/>
                        </a:rPr>
                        <a:t>“</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37</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28-31)</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3711487856"/>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3092339024"/>
              </p:ext>
            </p:extLst>
          </p:nvPr>
        </p:nvGraphicFramePr>
        <p:xfrm>
          <a:off x="628650" y="1268874"/>
          <a:ext cx="7886700" cy="317500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err="1">
                          <a:latin typeface="Roboton"/>
                          <a:cs typeface="Roboton"/>
                        </a:rPr>
                        <a:t>Taking</a:t>
                      </a:r>
                      <a:r>
                        <a:rPr lang="de-DE" sz="1600">
                          <a:latin typeface="Roboton"/>
                          <a:cs typeface="Roboton"/>
                        </a:rPr>
                        <a:t> </a:t>
                      </a:r>
                      <a:r>
                        <a:rPr lang="de-DE" sz="1600" err="1">
                          <a:latin typeface="Roboton"/>
                          <a:cs typeface="Roboton"/>
                        </a:rPr>
                        <a:t>maintenance</a:t>
                      </a:r>
                      <a:r>
                        <a:rPr lang="de-DE" sz="1600">
                          <a:latin typeface="Roboton"/>
                          <a:cs typeface="Roboton"/>
                        </a:rPr>
                        <a:t> </a:t>
                      </a:r>
                      <a:r>
                        <a:rPr lang="de-DE" sz="1600" err="1">
                          <a:latin typeface="Roboton"/>
                          <a:cs typeface="Roboton"/>
                        </a:rPr>
                        <a:t>workers</a:t>
                      </a:r>
                      <a:r>
                        <a:rPr lang="de-DE" sz="1600">
                          <a:latin typeface="Roboton"/>
                          <a:cs typeface="Roboton"/>
                        </a:rPr>
                        <a:t> </a:t>
                      </a:r>
                      <a:r>
                        <a:rPr lang="de-DE" sz="1600" err="1">
                          <a:latin typeface="Roboton"/>
                          <a:cs typeface="Roboton"/>
                        </a:rPr>
                        <a:t>contracted</a:t>
                      </a:r>
                      <a:r>
                        <a:rPr lang="de-DE" sz="1600">
                          <a:latin typeface="Roboton"/>
                          <a:cs typeface="Roboton"/>
                        </a:rPr>
                        <a:t> </a:t>
                      </a:r>
                      <a:r>
                        <a:rPr lang="de-DE" sz="1600" err="1">
                          <a:latin typeface="Roboton"/>
                          <a:cs typeface="Roboton"/>
                        </a:rPr>
                        <a:t>by</a:t>
                      </a:r>
                      <a:r>
                        <a:rPr lang="de-DE" sz="1600">
                          <a:latin typeface="Roboton"/>
                          <a:cs typeface="Roboton"/>
                        </a:rPr>
                        <a:t> </a:t>
                      </a:r>
                      <a:r>
                        <a:rPr lang="de-DE" sz="1600" err="1">
                          <a:latin typeface="Roboton"/>
                          <a:cs typeface="Roboton"/>
                        </a:rPr>
                        <a:t>your</a:t>
                      </a:r>
                      <a:r>
                        <a:rPr lang="de-DE" sz="1600">
                          <a:latin typeface="Roboton"/>
                          <a:cs typeface="Roboton"/>
                        </a:rPr>
                        <a:t> </a:t>
                      </a:r>
                      <a:r>
                        <a:rPr lang="de-DE" sz="1600" err="1">
                          <a:latin typeface="Roboton"/>
                          <a:cs typeface="Roboton"/>
                        </a:rPr>
                        <a:t>employer</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your</a:t>
                      </a:r>
                      <a:r>
                        <a:rPr lang="de-DE" sz="1600">
                          <a:latin typeface="Roboton"/>
                          <a:cs typeface="Roboton"/>
                        </a:rPr>
                        <a:t> </a:t>
                      </a:r>
                      <a:r>
                        <a:rPr lang="de-DE" sz="1600" err="1">
                          <a:latin typeface="Roboton"/>
                          <a:cs typeface="Roboton"/>
                        </a:rPr>
                        <a:t>home</a:t>
                      </a:r>
                      <a:r>
                        <a:rPr lang="de-DE" sz="1600">
                          <a:latin typeface="Roboton"/>
                          <a:cs typeface="Roboton"/>
                        </a:rPr>
                        <a:t> </a:t>
                      </a:r>
                      <a:r>
                        <a:rPr lang="de-DE" sz="1600" err="1">
                          <a:latin typeface="Roboton"/>
                          <a:cs typeface="Roboton"/>
                        </a:rPr>
                        <a:t>for</a:t>
                      </a:r>
                      <a:r>
                        <a:rPr lang="de-DE" sz="1600">
                          <a:latin typeface="Roboton"/>
                          <a:cs typeface="Roboton"/>
                        </a:rPr>
                        <a:t> </a:t>
                      </a:r>
                      <a:r>
                        <a:rPr lang="de-DE" sz="1600" err="1">
                          <a:latin typeface="Roboton"/>
                          <a:cs typeface="Roboton"/>
                        </a:rPr>
                        <a:t>minor</a:t>
                      </a:r>
                      <a:r>
                        <a:rPr lang="de-DE" sz="1600">
                          <a:latin typeface="Roboton"/>
                          <a:cs typeface="Roboton"/>
                        </a:rPr>
                        <a:t> </a:t>
                      </a:r>
                      <a:r>
                        <a:rPr lang="de-DE" sz="1600" err="1">
                          <a:latin typeface="Roboton"/>
                          <a:cs typeface="Roboton"/>
                        </a:rPr>
                        <a:t>consutruction</a:t>
                      </a:r>
                      <a:r>
                        <a:rPr lang="de-DE" sz="1600">
                          <a:latin typeface="Roboton"/>
                          <a:cs typeface="Roboton"/>
                        </a:rPr>
                        <a:t> </a:t>
                      </a:r>
                      <a:r>
                        <a:rPr lang="de-DE" sz="1600" err="1">
                          <a:latin typeface="Roboton"/>
                          <a:cs typeface="Roboton"/>
                        </a:rPr>
                        <a:t>work</a:t>
                      </a:r>
                      <a:r>
                        <a:rPr lang="de-DE" sz="1600">
                          <a:latin typeface="Roboton"/>
                          <a:cs typeface="Roboton"/>
                        </a:rPr>
                        <a:t> after </a:t>
                      </a:r>
                      <a:r>
                        <a:rPr lang="de-DE" sz="1600" err="1">
                          <a:latin typeface="Roboton"/>
                          <a:cs typeface="Roboton"/>
                        </a:rPr>
                        <a:t>they</a:t>
                      </a:r>
                      <a:r>
                        <a:rPr lang="de-DE" sz="1600">
                          <a:latin typeface="Roboton"/>
                          <a:cs typeface="Roboton"/>
                        </a:rPr>
                        <a:t> </a:t>
                      </a:r>
                      <a:r>
                        <a:rPr lang="de-DE" sz="1600" err="1">
                          <a:latin typeface="Roboton"/>
                          <a:cs typeface="Roboton"/>
                        </a:rPr>
                        <a:t>finished</a:t>
                      </a:r>
                      <a:r>
                        <a:rPr lang="de-DE" sz="1600">
                          <a:latin typeface="Roboton"/>
                          <a:cs typeface="Roboton"/>
                        </a:rPr>
                        <a:t> a </a:t>
                      </a:r>
                      <a:r>
                        <a:rPr lang="de-DE" sz="1600" err="1">
                          <a:latin typeface="Roboton"/>
                          <a:cs typeface="Roboton"/>
                        </a:rPr>
                        <a:t>project</a:t>
                      </a:r>
                      <a:r>
                        <a:rPr lang="de-DE" sz="1600">
                          <a:latin typeface="Roboton"/>
                          <a:cs typeface="Roboton"/>
                        </a:rPr>
                        <a:t> </a:t>
                      </a:r>
                      <a:r>
                        <a:rPr lang="de-DE" sz="1600" err="1">
                          <a:latin typeface="Roboton"/>
                          <a:cs typeface="Roboton"/>
                        </a:rPr>
                        <a:t>early</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a:latin typeface="Roboton"/>
                          <a:cs typeface="Roboton"/>
                        </a:rPr>
                        <a:t>Setting </a:t>
                      </a:r>
                      <a:r>
                        <a:rPr lang="de-DE" sz="1600" err="1">
                          <a:latin typeface="Roboton"/>
                          <a:cs typeface="Roboton"/>
                        </a:rPr>
                        <a:t>up</a:t>
                      </a:r>
                      <a:r>
                        <a:rPr lang="de-DE" sz="1600">
                          <a:latin typeface="Roboton"/>
                          <a:cs typeface="Roboton"/>
                        </a:rPr>
                        <a:t> a private </a:t>
                      </a:r>
                      <a:r>
                        <a:rPr lang="de-DE" sz="1600" err="1">
                          <a:latin typeface="Roboton"/>
                          <a:cs typeface="Roboton"/>
                        </a:rPr>
                        <a:t>discussion</a:t>
                      </a:r>
                      <a:r>
                        <a:rPr lang="de-DE" sz="1600">
                          <a:latin typeface="Roboton"/>
                          <a:cs typeface="Roboton"/>
                        </a:rPr>
                        <a:t> </a:t>
                      </a:r>
                      <a:r>
                        <a:rPr lang="de-DE" sz="1600" err="1">
                          <a:latin typeface="Roboton"/>
                          <a:cs typeface="Roboton"/>
                        </a:rPr>
                        <a:t>page</a:t>
                      </a:r>
                      <a:r>
                        <a:rPr lang="de-DE" sz="1600">
                          <a:latin typeface="Roboton"/>
                          <a:cs typeface="Roboton"/>
                        </a:rPr>
                        <a:t> </a:t>
                      </a:r>
                      <a:r>
                        <a:rPr lang="de-DE" sz="1600" err="1">
                          <a:latin typeface="Roboton"/>
                          <a:cs typeface="Roboton"/>
                        </a:rPr>
                        <a:t>using</a:t>
                      </a:r>
                      <a:r>
                        <a:rPr lang="de-DE" sz="1600">
                          <a:latin typeface="Roboton"/>
                          <a:cs typeface="Roboton"/>
                        </a:rPr>
                        <a:t> </a:t>
                      </a:r>
                      <a:r>
                        <a:rPr lang="de-DE" sz="1600" err="1">
                          <a:latin typeface="Roboton"/>
                          <a:cs typeface="Roboton"/>
                        </a:rPr>
                        <a:t>your</a:t>
                      </a:r>
                      <a:r>
                        <a:rPr lang="de-DE" sz="1600" baseline="0">
                          <a:latin typeface="Roboton"/>
                          <a:cs typeface="Roboton"/>
                        </a:rPr>
                        <a:t> </a:t>
                      </a:r>
                      <a:r>
                        <a:rPr lang="de-DE" sz="1600" baseline="0" err="1">
                          <a:latin typeface="Roboton"/>
                          <a:cs typeface="Roboton"/>
                        </a:rPr>
                        <a:t>employer‘s</a:t>
                      </a:r>
                      <a:r>
                        <a:rPr lang="de-DE" sz="1600" baseline="0">
                          <a:latin typeface="Roboton"/>
                          <a:cs typeface="Roboton"/>
                        </a:rPr>
                        <a:t> logo on a </a:t>
                      </a:r>
                      <a:r>
                        <a:rPr lang="de-DE" sz="1600" baseline="0" err="1">
                          <a:latin typeface="Roboton"/>
                          <a:cs typeface="Roboton"/>
                        </a:rPr>
                        <a:t>social</a:t>
                      </a:r>
                      <a:r>
                        <a:rPr lang="de-DE" sz="1600" baseline="0">
                          <a:latin typeface="Roboton"/>
                          <a:cs typeface="Roboton"/>
                        </a:rPr>
                        <a:t> </a:t>
                      </a:r>
                      <a:r>
                        <a:rPr lang="de-DE" sz="1600" baseline="0" err="1">
                          <a:latin typeface="Roboton"/>
                          <a:cs typeface="Roboton"/>
                        </a:rPr>
                        <a:t>networking</a:t>
                      </a:r>
                      <a:r>
                        <a:rPr lang="de-DE" sz="1600" baseline="0">
                          <a:latin typeface="Roboton"/>
                          <a:cs typeface="Roboton"/>
                        </a:rPr>
                        <a:t> </a:t>
                      </a:r>
                      <a:r>
                        <a:rPr lang="de-DE" sz="1600" baseline="0" err="1">
                          <a:latin typeface="Roboton"/>
                          <a:cs typeface="Roboton"/>
                        </a:rPr>
                        <a:t>website</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r-IN" sz="1600">
                          <a:latin typeface="Roboton"/>
                          <a:cs typeface="Roboton"/>
                        </a:rPr>
                        <a:t>“</a:t>
                      </a:r>
                      <a:r>
                        <a:rPr lang="de-DE" sz="1600" err="1">
                          <a:latin typeface="Roboton"/>
                          <a:cs typeface="Roboton"/>
                        </a:rPr>
                        <a:t>Liking</a:t>
                      </a:r>
                      <a:r>
                        <a:rPr lang="mr-IN" sz="1600">
                          <a:latin typeface="Roboton"/>
                          <a:cs typeface="Roboton"/>
                        </a:rPr>
                        <a:t>“</a:t>
                      </a:r>
                      <a:r>
                        <a:rPr lang="de-DE" sz="1600">
                          <a:latin typeface="Roboton"/>
                          <a:cs typeface="Roboton"/>
                        </a:rPr>
                        <a:t> </a:t>
                      </a:r>
                      <a:r>
                        <a:rPr lang="de-DE" sz="1600" err="1">
                          <a:latin typeface="Roboton"/>
                          <a:cs typeface="Roboton"/>
                        </a:rPr>
                        <a:t>or</a:t>
                      </a:r>
                      <a:r>
                        <a:rPr lang="de-DE" sz="1600">
                          <a:latin typeface="Roboton"/>
                          <a:cs typeface="Roboton"/>
                        </a:rPr>
                        <a:t> </a:t>
                      </a:r>
                      <a:r>
                        <a:rPr lang="de-DE" sz="1600" err="1">
                          <a:latin typeface="Roboton"/>
                          <a:cs typeface="Roboton"/>
                        </a:rPr>
                        <a:t>approving</a:t>
                      </a:r>
                      <a:r>
                        <a:rPr lang="de-DE" sz="1600">
                          <a:latin typeface="Roboton"/>
                          <a:cs typeface="Roboton"/>
                        </a:rPr>
                        <a:t> </a:t>
                      </a:r>
                      <a:r>
                        <a:rPr lang="de-DE" sz="1600" err="1">
                          <a:latin typeface="Roboton"/>
                          <a:cs typeface="Roboton"/>
                        </a:rPr>
                        <a:t>of</a:t>
                      </a:r>
                      <a:r>
                        <a:rPr lang="de-DE" sz="1600">
                          <a:latin typeface="Roboton"/>
                          <a:cs typeface="Roboton"/>
                        </a:rPr>
                        <a:t> a</a:t>
                      </a:r>
                      <a:r>
                        <a:rPr lang="de-DE" sz="1600" baseline="0">
                          <a:latin typeface="Roboton"/>
                          <a:cs typeface="Roboton"/>
                        </a:rPr>
                        <a:t> </a:t>
                      </a:r>
                      <a:r>
                        <a:rPr lang="de-DE" sz="1600" baseline="0" err="1">
                          <a:latin typeface="Roboton"/>
                          <a:cs typeface="Roboton"/>
                        </a:rPr>
                        <a:t>social</a:t>
                      </a:r>
                      <a:r>
                        <a:rPr lang="de-DE" sz="1600" baseline="0">
                          <a:latin typeface="Roboton"/>
                          <a:cs typeface="Roboton"/>
                        </a:rPr>
                        <a:t> </a:t>
                      </a:r>
                      <a:r>
                        <a:rPr lang="de-DE" sz="1600" baseline="0" err="1">
                          <a:latin typeface="Roboton"/>
                          <a:cs typeface="Roboton"/>
                        </a:rPr>
                        <a:t>networking</a:t>
                      </a:r>
                      <a:r>
                        <a:rPr lang="de-DE" sz="1600" baseline="0">
                          <a:latin typeface="Roboton"/>
                          <a:cs typeface="Roboton"/>
                        </a:rPr>
                        <a:t> </a:t>
                      </a:r>
                      <a:r>
                        <a:rPr lang="de-DE" sz="1600" baseline="0" err="1">
                          <a:latin typeface="Roboton"/>
                          <a:cs typeface="Roboton"/>
                        </a:rPr>
                        <a:t>webpage</a:t>
                      </a:r>
                      <a:r>
                        <a:rPr lang="de-DE" sz="1600" baseline="0">
                          <a:latin typeface="Roboton"/>
                          <a:cs typeface="Roboton"/>
                        </a:rPr>
                        <a:t> </a:t>
                      </a:r>
                      <a:r>
                        <a:rPr lang="de-DE" sz="1600" baseline="0" err="1">
                          <a:latin typeface="Roboton"/>
                          <a:cs typeface="Roboton"/>
                        </a:rPr>
                        <a:t>of</a:t>
                      </a:r>
                      <a:r>
                        <a:rPr lang="de-DE" sz="1600" baseline="0">
                          <a:latin typeface="Roboton"/>
                          <a:cs typeface="Roboton"/>
                        </a:rPr>
                        <a:t> </a:t>
                      </a:r>
                      <a:r>
                        <a:rPr lang="de-DE" sz="1600" baseline="0" err="1">
                          <a:latin typeface="Roboton"/>
                          <a:cs typeface="Roboton"/>
                        </a:rPr>
                        <a:t>your</a:t>
                      </a:r>
                      <a:r>
                        <a:rPr lang="de-DE" sz="1600" baseline="0">
                          <a:latin typeface="Roboton"/>
                          <a:cs typeface="Roboton"/>
                        </a:rPr>
                        <a:t> </a:t>
                      </a:r>
                      <a:r>
                        <a:rPr lang="de-DE" sz="1600" baseline="0" err="1">
                          <a:latin typeface="Roboton"/>
                          <a:cs typeface="Roboton"/>
                        </a:rPr>
                        <a:t>employer</a:t>
                      </a:r>
                      <a:r>
                        <a:rPr lang="de-DE" sz="1600" baseline="0">
                          <a:latin typeface="Roboton"/>
                          <a:cs typeface="Roboton"/>
                        </a:rPr>
                        <a:t> </a:t>
                      </a:r>
                      <a:r>
                        <a:rPr lang="de-DE" sz="1600" baseline="0" err="1">
                          <a:latin typeface="Roboton"/>
                          <a:cs typeface="Roboton"/>
                        </a:rPr>
                        <a:t>from</a:t>
                      </a:r>
                      <a:r>
                        <a:rPr lang="de-DE" sz="1600" baseline="0">
                          <a:latin typeface="Roboton"/>
                          <a:cs typeface="Roboton"/>
                        </a:rPr>
                        <a:t> </a:t>
                      </a:r>
                      <a:r>
                        <a:rPr lang="de-DE" sz="1600" baseline="0" err="1">
                          <a:latin typeface="Roboton"/>
                          <a:cs typeface="Roboton"/>
                        </a:rPr>
                        <a:t>your</a:t>
                      </a:r>
                      <a:r>
                        <a:rPr lang="de-DE" sz="1600" baseline="0">
                          <a:latin typeface="Roboton"/>
                          <a:cs typeface="Roboton"/>
                        </a:rPr>
                        <a:t> </a:t>
                      </a:r>
                      <a:r>
                        <a:rPr lang="de-DE" sz="1600" baseline="0" err="1">
                          <a:latin typeface="Roboton"/>
                          <a:cs typeface="Roboton"/>
                        </a:rPr>
                        <a:t>own</a:t>
                      </a:r>
                      <a:r>
                        <a:rPr lang="de-DE" sz="1600" baseline="0">
                          <a:latin typeface="Roboton"/>
                          <a:cs typeface="Roboton"/>
                        </a:rPr>
                        <a:t> </a:t>
                      </a:r>
                      <a:r>
                        <a:rPr lang="de-DE" sz="1600" baseline="0" err="1">
                          <a:latin typeface="Roboton"/>
                          <a:cs typeface="Roboton"/>
                        </a:rPr>
                        <a:t>social</a:t>
                      </a:r>
                      <a:r>
                        <a:rPr lang="de-DE" sz="1600" baseline="0">
                          <a:latin typeface="Roboton"/>
                          <a:cs typeface="Roboton"/>
                        </a:rPr>
                        <a:t> </a:t>
                      </a:r>
                      <a:r>
                        <a:rPr lang="de-DE" sz="1600" baseline="0" err="1">
                          <a:latin typeface="Roboton"/>
                          <a:cs typeface="Roboton"/>
                        </a:rPr>
                        <a:t>networking</a:t>
                      </a:r>
                      <a:r>
                        <a:rPr lang="de-DE" sz="1600" baseline="0">
                          <a:latin typeface="Roboton"/>
                          <a:cs typeface="Roboton"/>
                        </a:rPr>
                        <a:t> </a:t>
                      </a:r>
                      <a:r>
                        <a:rPr lang="de-DE" sz="1600" baseline="0" err="1">
                          <a:latin typeface="Roboton"/>
                          <a:cs typeface="Roboton"/>
                        </a:rPr>
                        <a:t>webpage</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a:latin typeface="Roboton"/>
                          <a:cs typeface="Roboton"/>
                        </a:rPr>
                        <a:t>Sharing </a:t>
                      </a:r>
                      <a:r>
                        <a:rPr lang="de-DE" sz="1600" err="1">
                          <a:latin typeface="Roboton"/>
                          <a:cs typeface="Roboton"/>
                        </a:rPr>
                        <a:t>information</a:t>
                      </a:r>
                      <a:r>
                        <a:rPr lang="de-DE" sz="1600">
                          <a:latin typeface="Roboton"/>
                          <a:cs typeface="Roboton"/>
                        </a:rPr>
                        <a:t> </a:t>
                      </a:r>
                      <a:r>
                        <a:rPr lang="de-DE" sz="1600" err="1">
                          <a:latin typeface="Roboton"/>
                          <a:cs typeface="Roboton"/>
                        </a:rPr>
                        <a:t>about</a:t>
                      </a:r>
                      <a:r>
                        <a:rPr lang="de-DE" sz="1600">
                          <a:latin typeface="Roboton"/>
                          <a:cs typeface="Roboton"/>
                        </a:rPr>
                        <a:t> </a:t>
                      </a:r>
                      <a:r>
                        <a:rPr lang="de-DE" sz="1600" err="1">
                          <a:latin typeface="Roboton"/>
                          <a:cs typeface="Roboton"/>
                        </a:rPr>
                        <a:t>candidates</a:t>
                      </a:r>
                      <a:r>
                        <a:rPr lang="de-DE" sz="1600">
                          <a:latin typeface="Roboton"/>
                          <a:cs typeface="Roboton"/>
                        </a:rPr>
                        <a:t> </a:t>
                      </a:r>
                      <a:r>
                        <a:rPr lang="de-DE" sz="1600" err="1">
                          <a:latin typeface="Roboton"/>
                          <a:cs typeface="Roboton"/>
                        </a:rPr>
                        <a:t>for</a:t>
                      </a:r>
                      <a:r>
                        <a:rPr lang="de-DE" sz="1600">
                          <a:latin typeface="Roboton"/>
                          <a:cs typeface="Roboton"/>
                        </a:rPr>
                        <a:t> a </a:t>
                      </a:r>
                      <a:r>
                        <a:rPr lang="de-DE" sz="1600" err="1">
                          <a:latin typeface="Roboton"/>
                          <a:cs typeface="Roboton"/>
                        </a:rPr>
                        <a:t>consulting</a:t>
                      </a:r>
                      <a:r>
                        <a:rPr lang="de-DE" sz="1600">
                          <a:latin typeface="Roboton"/>
                          <a:cs typeface="Roboton"/>
                        </a:rPr>
                        <a:t> </a:t>
                      </a:r>
                      <a:r>
                        <a:rPr lang="de-DE" sz="1600" err="1">
                          <a:latin typeface="Roboton"/>
                          <a:cs typeface="Roboton"/>
                        </a:rPr>
                        <a:t>project</a:t>
                      </a:r>
                      <a:r>
                        <a:rPr lang="de-DE" sz="1600">
                          <a:latin typeface="Roboton"/>
                          <a:cs typeface="Roboton"/>
                        </a:rPr>
                        <a:t> </a:t>
                      </a:r>
                      <a:r>
                        <a:rPr lang="de-DE" sz="1600" err="1">
                          <a:latin typeface="Roboton"/>
                          <a:cs typeface="Roboton"/>
                        </a:rPr>
                        <a:t>with</a:t>
                      </a:r>
                      <a:r>
                        <a:rPr lang="de-DE" sz="1600">
                          <a:latin typeface="Roboton"/>
                          <a:cs typeface="Roboton"/>
                        </a:rPr>
                        <a:t> </a:t>
                      </a:r>
                      <a:r>
                        <a:rPr lang="de-DE" sz="1600" err="1">
                          <a:latin typeface="Roboton"/>
                          <a:cs typeface="Roboton"/>
                        </a:rPr>
                        <a:t>friends</a:t>
                      </a:r>
                      <a:r>
                        <a:rPr lang="de-DE" sz="1600">
                          <a:latin typeface="Roboton"/>
                          <a:cs typeface="Roboton"/>
                        </a:rPr>
                        <a:t> </a:t>
                      </a:r>
                      <a:r>
                        <a:rPr lang="de-DE" sz="1600" err="1">
                          <a:latin typeface="Roboton"/>
                          <a:cs typeface="Roboton"/>
                        </a:rPr>
                        <a:t>over</a:t>
                      </a:r>
                      <a:r>
                        <a:rPr lang="de-DE" sz="1600">
                          <a:latin typeface="Roboton"/>
                          <a:cs typeface="Roboton"/>
                        </a:rPr>
                        <a:t> lunch</a:t>
                      </a: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38</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32-35)</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311390205"/>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3338892040"/>
              </p:ext>
            </p:extLst>
          </p:nvPr>
        </p:nvGraphicFramePr>
        <p:xfrm>
          <a:off x="628650" y="1268874"/>
          <a:ext cx="7886700" cy="322072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err="1">
                          <a:latin typeface="Roboton"/>
                          <a:cs typeface="Roboton"/>
                        </a:rPr>
                        <a:t>Your</a:t>
                      </a:r>
                      <a:r>
                        <a:rPr lang="de-DE" sz="1600">
                          <a:latin typeface="Roboton"/>
                          <a:cs typeface="Roboton"/>
                        </a:rPr>
                        <a:t> </a:t>
                      </a:r>
                      <a:r>
                        <a:rPr lang="de-DE" sz="1600" err="1">
                          <a:latin typeface="Roboton"/>
                          <a:cs typeface="Roboton"/>
                        </a:rPr>
                        <a:t>manager</a:t>
                      </a:r>
                      <a:r>
                        <a:rPr lang="de-DE" sz="1600">
                          <a:latin typeface="Roboton"/>
                          <a:cs typeface="Roboton"/>
                        </a:rPr>
                        <a:t> </a:t>
                      </a:r>
                      <a:r>
                        <a:rPr lang="de-DE" sz="1600" err="1">
                          <a:latin typeface="Roboton"/>
                          <a:cs typeface="Roboton"/>
                        </a:rPr>
                        <a:t>asking</a:t>
                      </a:r>
                      <a:r>
                        <a:rPr lang="de-DE" sz="1600">
                          <a:latin typeface="Roboton"/>
                          <a:cs typeface="Roboton"/>
                        </a:rPr>
                        <a:t> a </a:t>
                      </a:r>
                      <a:r>
                        <a:rPr lang="de-DE" sz="1600" err="1">
                          <a:latin typeface="Roboton"/>
                          <a:cs typeface="Roboton"/>
                        </a:rPr>
                        <a:t>member</a:t>
                      </a:r>
                      <a:r>
                        <a:rPr lang="de-DE" sz="1600">
                          <a:latin typeface="Roboton"/>
                          <a:cs typeface="Roboton"/>
                        </a:rPr>
                        <a:t> </a:t>
                      </a:r>
                      <a:r>
                        <a:rPr lang="de-DE" sz="1600" err="1">
                          <a:latin typeface="Roboton"/>
                          <a:cs typeface="Roboton"/>
                        </a:rPr>
                        <a:t>of</a:t>
                      </a:r>
                      <a:r>
                        <a:rPr lang="de-DE" sz="1600">
                          <a:latin typeface="Roboton"/>
                          <a:cs typeface="Roboton"/>
                        </a:rPr>
                        <a:t> </a:t>
                      </a:r>
                      <a:r>
                        <a:rPr lang="de-DE" sz="1600" err="1">
                          <a:latin typeface="Roboton"/>
                          <a:cs typeface="Roboton"/>
                        </a:rPr>
                        <a:t>your</a:t>
                      </a:r>
                      <a:r>
                        <a:rPr lang="de-DE" sz="1600">
                          <a:latin typeface="Roboton"/>
                          <a:cs typeface="Roboton"/>
                        </a:rPr>
                        <a:t> </a:t>
                      </a:r>
                      <a:r>
                        <a:rPr lang="de-DE" sz="1600" err="1">
                          <a:latin typeface="Roboton"/>
                          <a:cs typeface="Roboton"/>
                        </a:rPr>
                        <a:t>team</a:t>
                      </a:r>
                      <a:r>
                        <a:rPr lang="de-DE" sz="1600">
                          <a:latin typeface="Roboton"/>
                          <a:cs typeface="Roboton"/>
                        </a:rPr>
                        <a:t> </a:t>
                      </a:r>
                      <a:r>
                        <a:rPr lang="de-DE" sz="1600" err="1">
                          <a:latin typeface="Roboton"/>
                          <a:cs typeface="Roboton"/>
                        </a:rPr>
                        <a:t>to</a:t>
                      </a:r>
                      <a:r>
                        <a:rPr lang="de-DE" sz="1600">
                          <a:latin typeface="Roboton"/>
                          <a:cs typeface="Roboton"/>
                        </a:rPr>
                        <a:t> </a:t>
                      </a:r>
                      <a:r>
                        <a:rPr lang="de-DE" sz="1600" err="1">
                          <a:latin typeface="Roboton"/>
                          <a:cs typeface="Roboton"/>
                        </a:rPr>
                        <a:t>write</a:t>
                      </a:r>
                      <a:r>
                        <a:rPr lang="de-DE" sz="1600">
                          <a:latin typeface="Roboton"/>
                          <a:cs typeface="Roboton"/>
                        </a:rPr>
                        <a:t> </a:t>
                      </a:r>
                      <a:r>
                        <a:rPr lang="de-DE" sz="1600" err="1">
                          <a:latin typeface="Roboton"/>
                          <a:cs typeface="Roboton"/>
                        </a:rPr>
                        <a:t>talking</a:t>
                      </a:r>
                      <a:r>
                        <a:rPr lang="de-DE" sz="1600">
                          <a:latin typeface="Roboton"/>
                          <a:cs typeface="Roboton"/>
                        </a:rPr>
                        <a:t> </a:t>
                      </a:r>
                      <a:r>
                        <a:rPr lang="de-DE" sz="1600" err="1">
                          <a:latin typeface="Roboton"/>
                          <a:cs typeface="Roboton"/>
                        </a:rPr>
                        <a:t>points</a:t>
                      </a:r>
                      <a:r>
                        <a:rPr lang="de-DE" sz="1600">
                          <a:latin typeface="Roboton"/>
                          <a:cs typeface="Roboton"/>
                        </a:rPr>
                        <a:t> </a:t>
                      </a:r>
                      <a:r>
                        <a:rPr lang="de-DE" sz="1600" err="1">
                          <a:latin typeface="Roboton"/>
                          <a:cs typeface="Roboton"/>
                        </a:rPr>
                        <a:t>for</a:t>
                      </a:r>
                      <a:r>
                        <a:rPr lang="de-DE" sz="1600">
                          <a:latin typeface="Roboton"/>
                          <a:cs typeface="Roboton"/>
                        </a:rPr>
                        <a:t> her/</a:t>
                      </a:r>
                      <a:r>
                        <a:rPr lang="de-DE" sz="1600" err="1">
                          <a:latin typeface="Roboton"/>
                          <a:cs typeface="Roboton"/>
                        </a:rPr>
                        <a:t>his</a:t>
                      </a:r>
                      <a:r>
                        <a:rPr lang="de-DE" sz="1600">
                          <a:latin typeface="Roboton"/>
                          <a:cs typeface="Roboton"/>
                        </a:rPr>
                        <a:t> </a:t>
                      </a:r>
                      <a:r>
                        <a:rPr lang="de-DE" sz="1600" err="1">
                          <a:latin typeface="Roboton"/>
                          <a:cs typeface="Roboton"/>
                        </a:rPr>
                        <a:t>presentation</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r>
                        <a:rPr lang="de-DE" sz="1600">
                          <a:latin typeface="Roboton"/>
                          <a:cs typeface="Roboton"/>
                        </a:rPr>
                        <a:t>Sharing </a:t>
                      </a:r>
                      <a:r>
                        <a:rPr lang="de-DE" sz="1600" err="1">
                          <a:latin typeface="Roboton"/>
                          <a:cs typeface="Roboton"/>
                        </a:rPr>
                        <a:t>with</a:t>
                      </a:r>
                      <a:r>
                        <a:rPr lang="de-DE" sz="1600">
                          <a:latin typeface="Roboton"/>
                          <a:cs typeface="Roboton"/>
                        </a:rPr>
                        <a:t> the </a:t>
                      </a:r>
                      <a:r>
                        <a:rPr lang="de-DE" sz="1600" err="1">
                          <a:latin typeface="Roboton"/>
                          <a:cs typeface="Roboton"/>
                        </a:rPr>
                        <a:t>team</a:t>
                      </a:r>
                      <a:r>
                        <a:rPr lang="de-DE" sz="1600">
                          <a:latin typeface="Roboton"/>
                          <a:cs typeface="Roboton"/>
                        </a:rPr>
                        <a:t> via email the </a:t>
                      </a:r>
                      <a:r>
                        <a:rPr lang="de-DE" sz="1600" err="1">
                          <a:latin typeface="Roboton"/>
                          <a:cs typeface="Roboton"/>
                        </a:rPr>
                        <a:t>news</a:t>
                      </a:r>
                      <a:r>
                        <a:rPr lang="de-DE" sz="1600">
                          <a:latin typeface="Roboton"/>
                          <a:cs typeface="Roboton"/>
                        </a:rPr>
                        <a:t> </a:t>
                      </a:r>
                      <a:r>
                        <a:rPr lang="de-DE" sz="1600" err="1">
                          <a:latin typeface="Roboton"/>
                          <a:cs typeface="Roboton"/>
                        </a:rPr>
                        <a:t>about</a:t>
                      </a:r>
                      <a:r>
                        <a:rPr lang="de-DE" sz="1600">
                          <a:latin typeface="Roboton"/>
                          <a:cs typeface="Roboton"/>
                        </a:rPr>
                        <a:t> a </a:t>
                      </a:r>
                      <a:r>
                        <a:rPr lang="de-DE" sz="1600" err="1">
                          <a:latin typeface="Roboton"/>
                          <a:cs typeface="Roboton"/>
                        </a:rPr>
                        <a:t>mission‘s</a:t>
                      </a:r>
                      <a:r>
                        <a:rPr lang="de-DE" sz="1600">
                          <a:latin typeface="Roboton"/>
                          <a:cs typeface="Roboton"/>
                        </a:rPr>
                        <a:t> </a:t>
                      </a:r>
                      <a:r>
                        <a:rPr lang="de-DE" sz="1600" err="1">
                          <a:latin typeface="Roboton"/>
                          <a:cs typeface="Roboton"/>
                        </a:rPr>
                        <a:t>recent</a:t>
                      </a:r>
                      <a:r>
                        <a:rPr lang="de-DE" sz="1600">
                          <a:latin typeface="Roboton"/>
                          <a:cs typeface="Roboton"/>
                        </a:rPr>
                        <a:t> </a:t>
                      </a:r>
                      <a:r>
                        <a:rPr lang="de-DE" sz="1600" err="1">
                          <a:latin typeface="Roboton"/>
                          <a:cs typeface="Roboton"/>
                        </a:rPr>
                        <a:t>accomplishment</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err="1">
                          <a:latin typeface="Roboton"/>
                          <a:cs typeface="Roboton"/>
                        </a:rPr>
                        <a:t>Accepting</a:t>
                      </a:r>
                      <a:r>
                        <a:rPr lang="de-DE" sz="1600">
                          <a:latin typeface="Roboton"/>
                          <a:cs typeface="Roboton"/>
                        </a:rPr>
                        <a:t> a </a:t>
                      </a:r>
                      <a:r>
                        <a:rPr lang="de-DE" sz="1600" err="1">
                          <a:latin typeface="Roboton"/>
                          <a:cs typeface="Roboton"/>
                        </a:rPr>
                        <a:t>birthday</a:t>
                      </a:r>
                      <a:r>
                        <a:rPr lang="de-DE" sz="1600">
                          <a:latin typeface="Roboton"/>
                          <a:cs typeface="Roboton"/>
                        </a:rPr>
                        <a:t> </a:t>
                      </a:r>
                      <a:r>
                        <a:rPr lang="de-DE" sz="1600" err="1">
                          <a:latin typeface="Roboton"/>
                          <a:cs typeface="Roboton"/>
                        </a:rPr>
                        <a:t>gift</a:t>
                      </a:r>
                      <a:r>
                        <a:rPr lang="de-DE" sz="1600">
                          <a:latin typeface="Roboton"/>
                          <a:cs typeface="Roboton"/>
                        </a:rPr>
                        <a:t> </a:t>
                      </a:r>
                      <a:r>
                        <a:rPr lang="de-DE" sz="1600" err="1">
                          <a:latin typeface="Roboton"/>
                          <a:cs typeface="Roboton"/>
                        </a:rPr>
                        <a:t>from</a:t>
                      </a:r>
                      <a:r>
                        <a:rPr lang="de-DE" sz="1600">
                          <a:latin typeface="Roboton"/>
                          <a:cs typeface="Roboton"/>
                        </a:rPr>
                        <a:t> a relative</a:t>
                      </a: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err="1">
                          <a:latin typeface="Roboton"/>
                          <a:cs typeface="Roboton"/>
                        </a:rPr>
                        <a:t>Disclosing</a:t>
                      </a:r>
                      <a:r>
                        <a:rPr lang="de-DE" sz="1600">
                          <a:latin typeface="Roboton"/>
                          <a:cs typeface="Roboton"/>
                        </a:rPr>
                        <a:t> </a:t>
                      </a:r>
                      <a:r>
                        <a:rPr lang="de-DE" sz="1600" err="1">
                          <a:latin typeface="Roboton"/>
                          <a:cs typeface="Roboton"/>
                        </a:rPr>
                        <a:t>one‘s</a:t>
                      </a:r>
                      <a:r>
                        <a:rPr lang="de-DE" sz="1600">
                          <a:latin typeface="Roboton"/>
                          <a:cs typeface="Roboton"/>
                        </a:rPr>
                        <a:t> </a:t>
                      </a:r>
                      <a:r>
                        <a:rPr lang="de-DE" sz="1600" err="1">
                          <a:latin typeface="Roboton"/>
                          <a:cs typeface="Roboton"/>
                        </a:rPr>
                        <a:t>financial</a:t>
                      </a:r>
                      <a:r>
                        <a:rPr lang="de-DE" sz="1600">
                          <a:latin typeface="Roboton"/>
                          <a:cs typeface="Roboton"/>
                        </a:rPr>
                        <a:t> </a:t>
                      </a:r>
                      <a:r>
                        <a:rPr lang="de-DE" sz="1600" err="1">
                          <a:latin typeface="Roboton"/>
                          <a:cs typeface="Roboton"/>
                        </a:rPr>
                        <a:t>interests</a:t>
                      </a:r>
                      <a:r>
                        <a:rPr lang="de-DE" sz="1600">
                          <a:latin typeface="Roboton"/>
                          <a:cs typeface="Roboton"/>
                        </a:rPr>
                        <a:t> in</a:t>
                      </a:r>
                      <a:r>
                        <a:rPr lang="de-DE" sz="1600" baseline="0">
                          <a:latin typeface="Roboton"/>
                          <a:cs typeface="Roboton"/>
                        </a:rPr>
                        <a:t> a potential </a:t>
                      </a:r>
                      <a:r>
                        <a:rPr lang="de-DE" sz="1600" baseline="0" err="1">
                          <a:latin typeface="Roboton"/>
                          <a:cs typeface="Roboton"/>
                        </a:rPr>
                        <a:t>vendor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err="1">
                          <a:latin typeface="Roboton"/>
                          <a:cs typeface="Roboton"/>
                        </a:rPr>
                        <a:t>Declining</a:t>
                      </a:r>
                      <a:r>
                        <a:rPr lang="de-DE" sz="1600">
                          <a:latin typeface="Roboton"/>
                          <a:cs typeface="Roboton"/>
                        </a:rPr>
                        <a:t> an </a:t>
                      </a:r>
                      <a:r>
                        <a:rPr lang="de-DE" sz="1600" err="1">
                          <a:latin typeface="Roboton"/>
                          <a:cs typeface="Roboton"/>
                        </a:rPr>
                        <a:t>award</a:t>
                      </a:r>
                      <a:r>
                        <a:rPr lang="de-DE" sz="1600">
                          <a:latin typeface="Roboton"/>
                          <a:cs typeface="Roboton"/>
                        </a:rPr>
                        <a:t> </a:t>
                      </a:r>
                      <a:r>
                        <a:rPr lang="de-DE" sz="1600" err="1">
                          <a:latin typeface="Roboton"/>
                          <a:cs typeface="Roboton"/>
                        </a:rPr>
                        <a:t>from</a:t>
                      </a:r>
                      <a:r>
                        <a:rPr lang="de-DE" sz="1600">
                          <a:latin typeface="Roboton"/>
                          <a:cs typeface="Roboton"/>
                        </a:rPr>
                        <a:t> a</a:t>
                      </a:r>
                      <a:r>
                        <a:rPr lang="de-DE" sz="1600" baseline="0">
                          <a:latin typeface="Roboton"/>
                          <a:cs typeface="Roboton"/>
                        </a:rPr>
                        <a:t> </a:t>
                      </a:r>
                      <a:r>
                        <a:rPr lang="mr-IN" sz="1600" baseline="0">
                          <a:latin typeface="Roboton"/>
                          <a:cs typeface="Roboton"/>
                        </a:rPr>
                        <a:t>“</a:t>
                      </a:r>
                      <a:r>
                        <a:rPr lang="de-DE" sz="1600" baseline="0" err="1">
                          <a:latin typeface="Roboton"/>
                          <a:cs typeface="Roboton"/>
                        </a:rPr>
                        <a:t>shady</a:t>
                      </a:r>
                      <a:r>
                        <a:rPr lang="mr-IN" sz="1600" baseline="0">
                          <a:latin typeface="Roboton"/>
                          <a:cs typeface="Roboton"/>
                        </a:rPr>
                        <a:t>“</a:t>
                      </a:r>
                      <a:r>
                        <a:rPr lang="de-DE" sz="1600">
                          <a:latin typeface="Roboton"/>
                          <a:cs typeface="Roboton"/>
                        </a:rPr>
                        <a:t> </a:t>
                      </a:r>
                      <a:r>
                        <a:rPr lang="de-DE" sz="1600" err="1">
                          <a:latin typeface="Roboton"/>
                          <a:cs typeface="Roboton"/>
                        </a:rPr>
                        <a:t>institution</a:t>
                      </a:r>
                      <a:r>
                        <a:rPr lang="de-DE" sz="1600">
                          <a:latin typeface="Roboton"/>
                          <a:cs typeface="Roboton"/>
                        </a:rPr>
                        <a:t>  </a:t>
                      </a:r>
                    </a:p>
                  </a:txBody>
                  <a:tcPr/>
                </a:tc>
                <a:tc>
                  <a:txBody>
                    <a:bodyPr/>
                    <a:lstStyle/>
                    <a:p>
                      <a:endParaRPr lang="de-DE" sz="1600">
                        <a:latin typeface="Roboton"/>
                        <a:cs typeface="Roboton"/>
                      </a:endParaRPr>
                    </a:p>
                  </a:txBody>
                  <a:tcPr/>
                </a:tc>
                <a:extLst>
                  <a:ext uri="{0D108BD9-81ED-4DB2-BD59-A6C34878D82A}">
                    <a16:rowId xmlns:a16="http://schemas.microsoft.com/office/drawing/2014/main" val="10005"/>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a:latin typeface="Roboton"/>
                          <a:cs typeface="Roboton"/>
                        </a:rPr>
                        <a:t>Making </a:t>
                      </a:r>
                      <a:r>
                        <a:rPr lang="de-DE" sz="1600" err="1">
                          <a:latin typeface="Roboton"/>
                          <a:cs typeface="Roboton"/>
                        </a:rPr>
                        <a:t>jokes</a:t>
                      </a:r>
                      <a:r>
                        <a:rPr lang="de-DE" sz="1600">
                          <a:latin typeface="Roboton"/>
                          <a:cs typeface="Roboton"/>
                        </a:rPr>
                        <a:t> </a:t>
                      </a:r>
                      <a:r>
                        <a:rPr lang="de-DE" sz="1600" err="1">
                          <a:latin typeface="Roboton"/>
                          <a:cs typeface="Roboton"/>
                        </a:rPr>
                        <a:t>about</a:t>
                      </a:r>
                      <a:r>
                        <a:rPr lang="de-DE" sz="1600">
                          <a:latin typeface="Roboton"/>
                          <a:cs typeface="Roboton"/>
                        </a:rPr>
                        <a:t> a </a:t>
                      </a:r>
                      <a:r>
                        <a:rPr lang="de-DE" sz="1600" err="1">
                          <a:latin typeface="Roboton"/>
                          <a:cs typeface="Roboton"/>
                        </a:rPr>
                        <a:t>colleague‘s</a:t>
                      </a:r>
                      <a:r>
                        <a:rPr lang="de-DE" sz="1600">
                          <a:latin typeface="Roboton"/>
                          <a:cs typeface="Roboton"/>
                        </a:rPr>
                        <a:t> </a:t>
                      </a:r>
                      <a:r>
                        <a:rPr lang="de-DE" sz="1600" err="1">
                          <a:latin typeface="Roboton"/>
                          <a:cs typeface="Roboton"/>
                        </a:rPr>
                        <a:t>religious</a:t>
                      </a:r>
                      <a:r>
                        <a:rPr lang="de-DE" sz="1600">
                          <a:latin typeface="Roboton"/>
                          <a:cs typeface="Roboton"/>
                        </a:rPr>
                        <a:t> </a:t>
                      </a:r>
                      <a:r>
                        <a:rPr lang="de-DE" sz="1600" err="1">
                          <a:latin typeface="Roboton"/>
                          <a:cs typeface="Roboton"/>
                        </a:rPr>
                        <a:t>practices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6"/>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39</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36-41)</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322436627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sp>
        <p:nvSpPr>
          <p:cNvPr id="48" name="Textplatzhalter 47"/>
          <p:cNvSpPr>
            <a:spLocks noGrp="1"/>
          </p:cNvSpPr>
          <p:nvPr>
            <p:ph type="body" sz="quarter" idx="13"/>
          </p:nvPr>
        </p:nvSpPr>
        <p:spPr>
          <a:xfrm>
            <a:off x="1724526" y="588211"/>
            <a:ext cx="6657474" cy="4050464"/>
          </a:xfrm>
        </p:spPr>
        <p:txBody>
          <a:bodyPr>
            <a:normAutofit/>
          </a:bodyPr>
          <a:lstStyle/>
          <a:p>
            <a:pPr marL="0" indent="0">
              <a:buNone/>
            </a:pPr>
            <a:endParaRPr lang="de-DE" sz="2000" u="sng">
              <a:solidFill>
                <a:schemeClr val="bg1"/>
              </a:solidFill>
            </a:endParaRPr>
          </a:p>
          <a:p>
            <a:pPr marL="0" indent="0">
              <a:buNone/>
            </a:pPr>
            <a:r>
              <a:rPr lang="de-DE" sz="1600" b="1" u="sng">
                <a:solidFill>
                  <a:srgbClr val="000090"/>
                </a:solidFill>
                <a:latin typeface="Lucida Handwriting"/>
                <a:cs typeface="Lucida Handwriting"/>
              </a:rPr>
              <a:t>In </a:t>
            </a:r>
            <a:r>
              <a:rPr lang="de-DE" sz="1600" b="1" u="sng" err="1">
                <a:solidFill>
                  <a:srgbClr val="000090"/>
                </a:solidFill>
                <a:latin typeface="Lucida Handwriting"/>
                <a:cs typeface="Lucida Handwriting"/>
              </a:rPr>
              <a:t>this</a:t>
            </a:r>
            <a:r>
              <a:rPr lang="de-DE" sz="1600" b="1" u="sng">
                <a:solidFill>
                  <a:srgbClr val="000090"/>
                </a:solidFill>
                <a:latin typeface="Lucida Handwriting"/>
                <a:cs typeface="Lucida Handwriting"/>
              </a:rPr>
              <a:t> </a:t>
            </a:r>
            <a:r>
              <a:rPr lang="de-DE" sz="1600" b="1" u="sng" err="1">
                <a:solidFill>
                  <a:srgbClr val="000090"/>
                </a:solidFill>
                <a:latin typeface="Lucida Handwriting"/>
                <a:cs typeface="Lucida Handwriting"/>
              </a:rPr>
              <a:t>module</a:t>
            </a:r>
            <a:r>
              <a:rPr lang="de-DE" sz="1600" b="1" u="sng">
                <a:solidFill>
                  <a:srgbClr val="000090"/>
                </a:solidFill>
                <a:latin typeface="Lucida Handwriting"/>
                <a:cs typeface="Lucida Handwriting"/>
              </a:rPr>
              <a:t> you will </a:t>
            </a:r>
            <a:r>
              <a:rPr lang="de-DE" sz="1600" b="1" u="sng" err="1">
                <a:solidFill>
                  <a:srgbClr val="000090"/>
                </a:solidFill>
                <a:latin typeface="Lucida Handwriting"/>
                <a:cs typeface="Lucida Handwriting"/>
              </a:rPr>
              <a:t>learn</a:t>
            </a:r>
            <a:r>
              <a:rPr lang="de-DE" sz="1600" b="1" u="sng">
                <a:solidFill>
                  <a:srgbClr val="000090"/>
                </a:solidFill>
                <a:latin typeface="Lucida Handwriting"/>
                <a:cs typeface="Lucida Handwriting"/>
              </a:rPr>
              <a:t>:</a:t>
            </a:r>
            <a:endParaRPr lang="de-DE" sz="1600" b="1">
              <a:solidFill>
                <a:srgbClr val="000090"/>
              </a:solidFill>
              <a:latin typeface="Lucida Handwriting"/>
              <a:cs typeface="Lucida Handwriting"/>
            </a:endParaRPr>
          </a:p>
          <a:p>
            <a:r>
              <a:rPr lang="de-DE" sz="1600" err="1">
                <a:solidFill>
                  <a:srgbClr val="000090"/>
                </a:solidFill>
                <a:latin typeface="Lucida Handwriting"/>
                <a:cs typeface="Lucida Handwriting"/>
              </a:rPr>
              <a:t>What</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are</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role</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and</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responsibilites</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of</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public</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servants</a:t>
            </a:r>
            <a:r>
              <a:rPr lang="de-DE" sz="1600">
                <a:solidFill>
                  <a:srgbClr val="000090"/>
                </a:solidFill>
                <a:latin typeface="Lucida Handwriting"/>
                <a:cs typeface="Lucida Handwriting"/>
              </a:rPr>
              <a:t>;</a:t>
            </a:r>
          </a:p>
          <a:p>
            <a:r>
              <a:rPr lang="de-DE" sz="1600" err="1">
                <a:solidFill>
                  <a:srgbClr val="000090"/>
                </a:solidFill>
                <a:latin typeface="Lucida Handwriting"/>
                <a:cs typeface="Lucida Handwriting"/>
              </a:rPr>
              <a:t>Which</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integrity</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challenges</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and</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ethical</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dillemas</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public</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servants</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can</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face</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and</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what</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options</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exist</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to</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behave</a:t>
            </a:r>
            <a:r>
              <a:rPr lang="de-DE" sz="1600">
                <a:solidFill>
                  <a:srgbClr val="000090"/>
                </a:solidFill>
                <a:latin typeface="Lucida Handwriting"/>
                <a:cs typeface="Lucida Handwriting"/>
              </a:rPr>
              <a:t> in </a:t>
            </a:r>
            <a:r>
              <a:rPr lang="de-DE" sz="1600" err="1">
                <a:solidFill>
                  <a:srgbClr val="000090"/>
                </a:solidFill>
                <a:latin typeface="Lucida Handwriting"/>
                <a:cs typeface="Lucida Handwriting"/>
              </a:rPr>
              <a:t>critical</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situations</a:t>
            </a:r>
            <a:r>
              <a:rPr lang="de-DE" sz="1600">
                <a:solidFill>
                  <a:srgbClr val="000090"/>
                </a:solidFill>
                <a:latin typeface="Lucida Handwriting"/>
                <a:cs typeface="Lucida Handwriting"/>
              </a:rPr>
              <a:t>;</a:t>
            </a:r>
          </a:p>
          <a:p>
            <a:r>
              <a:rPr lang="de-DE" sz="1600" err="1">
                <a:solidFill>
                  <a:srgbClr val="000090"/>
                </a:solidFill>
                <a:latin typeface="Lucida Handwriting"/>
                <a:cs typeface="Lucida Handwriting"/>
              </a:rPr>
              <a:t>How</a:t>
            </a:r>
            <a:r>
              <a:rPr lang="de-DE" sz="1600">
                <a:solidFill>
                  <a:srgbClr val="000090"/>
                </a:solidFill>
                <a:latin typeface="Lucida Handwriting"/>
                <a:cs typeface="Lucida Handwriting"/>
              </a:rPr>
              <a:t> the </a:t>
            </a:r>
            <a:r>
              <a:rPr lang="de-DE" sz="1600" err="1">
                <a:solidFill>
                  <a:srgbClr val="000090"/>
                </a:solidFill>
                <a:latin typeface="Lucida Handwriting"/>
                <a:cs typeface="Lucida Handwriting"/>
              </a:rPr>
              <a:t>core</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concepts</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of</a:t>
            </a:r>
            <a:r>
              <a:rPr lang="de-DE" sz="1600">
                <a:solidFill>
                  <a:srgbClr val="000090"/>
                </a:solidFill>
                <a:latin typeface="Lucida Handwriting"/>
                <a:cs typeface="Lucida Handwriting"/>
              </a:rPr>
              <a:t> ethics, </a:t>
            </a:r>
            <a:r>
              <a:rPr lang="de-DE" sz="1600" err="1">
                <a:solidFill>
                  <a:srgbClr val="000090"/>
                </a:solidFill>
                <a:latin typeface="Lucida Handwriting"/>
                <a:cs typeface="Lucida Handwriting"/>
              </a:rPr>
              <a:t>integrity</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and</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accountability</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are</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interlinked</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and</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work</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as</a:t>
            </a:r>
            <a:r>
              <a:rPr lang="de-DE" sz="1600">
                <a:solidFill>
                  <a:srgbClr val="000090"/>
                </a:solidFill>
                <a:latin typeface="Lucida Handwriting"/>
                <a:cs typeface="Lucida Handwriting"/>
              </a:rPr>
              <a:t> a </a:t>
            </a:r>
            <a:r>
              <a:rPr lang="de-DE" sz="1600" err="1">
                <a:solidFill>
                  <a:srgbClr val="000090"/>
                </a:solidFill>
                <a:latin typeface="Lucida Handwriting"/>
                <a:cs typeface="Lucida Handwriting"/>
              </a:rPr>
              <a:t>system</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to</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acheive</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public</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integrity</a:t>
            </a:r>
            <a:r>
              <a:rPr lang="de-DE" sz="1600">
                <a:solidFill>
                  <a:srgbClr val="000090"/>
                </a:solidFill>
                <a:latin typeface="Lucida Handwriting"/>
                <a:cs typeface="Lucida Handwriting"/>
              </a:rPr>
              <a:t>;</a:t>
            </a:r>
          </a:p>
          <a:p>
            <a:r>
              <a:rPr lang="de-DE" sz="1600" err="1">
                <a:solidFill>
                  <a:srgbClr val="000090"/>
                </a:solidFill>
                <a:latin typeface="Lucida Handwriting"/>
                <a:cs typeface="Lucida Handwriting"/>
              </a:rPr>
              <a:t>How</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to</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reflect</a:t>
            </a:r>
            <a:r>
              <a:rPr lang="de-DE" sz="1600">
                <a:solidFill>
                  <a:srgbClr val="000090"/>
                </a:solidFill>
                <a:latin typeface="Lucida Handwriting"/>
                <a:cs typeface="Lucida Handwriting"/>
              </a:rPr>
              <a:t> on personal </a:t>
            </a:r>
            <a:r>
              <a:rPr lang="de-DE" sz="1600" err="1">
                <a:solidFill>
                  <a:srgbClr val="000090"/>
                </a:solidFill>
                <a:latin typeface="Lucida Handwriting"/>
                <a:cs typeface="Lucida Handwriting"/>
              </a:rPr>
              <a:t>and</a:t>
            </a:r>
            <a:r>
              <a:rPr lang="de-DE" sz="1600">
                <a:solidFill>
                  <a:srgbClr val="000090"/>
                </a:solidFill>
                <a:latin typeface="Lucida Handwriting"/>
                <a:cs typeface="Lucida Handwriting"/>
              </a:rPr>
              <a:t> administrative </a:t>
            </a:r>
            <a:r>
              <a:rPr lang="de-DE" sz="1600" err="1">
                <a:solidFill>
                  <a:srgbClr val="000090"/>
                </a:solidFill>
                <a:latin typeface="Lucida Handwriting"/>
                <a:cs typeface="Lucida Handwriting"/>
              </a:rPr>
              <a:t>values</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that</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are</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important</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to</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you</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to</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set</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up</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your</a:t>
            </a:r>
            <a:r>
              <a:rPr lang="de-DE" sz="1600">
                <a:solidFill>
                  <a:srgbClr val="000090"/>
                </a:solidFill>
                <a:latin typeface="Lucida Handwriting"/>
                <a:cs typeface="Lucida Handwriting"/>
              </a:rPr>
              <a:t> </a:t>
            </a:r>
            <a:r>
              <a:rPr lang="de-DE" sz="1600" err="1">
                <a:solidFill>
                  <a:srgbClr val="000090"/>
                </a:solidFill>
                <a:latin typeface="Lucida Handwriting"/>
                <a:cs typeface="Lucida Handwriting"/>
              </a:rPr>
              <a:t>Integrity</a:t>
            </a:r>
            <a:r>
              <a:rPr lang="de-DE" sz="1600">
                <a:solidFill>
                  <a:srgbClr val="000090"/>
                </a:solidFill>
                <a:latin typeface="Lucida Handwriting"/>
                <a:cs typeface="Lucida Handwriting"/>
              </a:rPr>
              <a:t> ID </a:t>
            </a:r>
            <a:r>
              <a:rPr lang="de-DE" sz="1600" err="1">
                <a:solidFill>
                  <a:srgbClr val="000090"/>
                </a:solidFill>
                <a:latin typeface="Lucida Handwriting"/>
                <a:cs typeface="Lucida Handwriting"/>
              </a:rPr>
              <a:t>and</a:t>
            </a:r>
            <a:r>
              <a:rPr lang="de-DE" sz="1600">
                <a:solidFill>
                  <a:srgbClr val="000090"/>
                </a:solidFill>
                <a:latin typeface="Lucida Handwriting"/>
                <a:cs typeface="Lucida Handwriting"/>
              </a:rPr>
              <a:t> personal </a:t>
            </a:r>
            <a:r>
              <a:rPr lang="de-DE" sz="1600" err="1">
                <a:solidFill>
                  <a:srgbClr val="000090"/>
                </a:solidFill>
                <a:latin typeface="Lucida Handwriting"/>
                <a:cs typeface="Lucida Handwriting"/>
              </a:rPr>
              <a:t>integrity</a:t>
            </a:r>
            <a:r>
              <a:rPr lang="de-DE" sz="1600">
                <a:solidFill>
                  <a:srgbClr val="000090"/>
                </a:solidFill>
                <a:latin typeface="Lucida Handwriting"/>
                <a:cs typeface="Lucida Handwriting"/>
              </a:rPr>
              <a:t> plan.</a:t>
            </a:r>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964652110"/>
              </p:ext>
            </p:extLst>
          </p:nvPr>
        </p:nvGraphicFramePr>
        <p:xfrm>
          <a:off x="628650" y="1268874"/>
          <a:ext cx="7886700" cy="2931160"/>
        </p:xfrm>
        <a:graphic>
          <a:graphicData uri="http://schemas.openxmlformats.org/drawingml/2006/table">
            <a:tbl>
              <a:tblPr firstRow="1" bandRow="1">
                <a:tableStyleId>{F5AB1C69-6EDB-4FF4-983F-18BD219EF322}</a:tableStyleId>
              </a:tblPr>
              <a:tblGrid>
                <a:gridCol w="1330974">
                  <a:extLst>
                    <a:ext uri="{9D8B030D-6E8A-4147-A177-3AD203B41FA5}">
                      <a16:colId xmlns:a16="http://schemas.microsoft.com/office/drawing/2014/main" val="20000"/>
                    </a:ext>
                  </a:extLst>
                </a:gridCol>
                <a:gridCol w="5131928">
                  <a:extLst>
                    <a:ext uri="{9D8B030D-6E8A-4147-A177-3AD203B41FA5}">
                      <a16:colId xmlns:a16="http://schemas.microsoft.com/office/drawing/2014/main" val="20001"/>
                    </a:ext>
                  </a:extLst>
                </a:gridCol>
                <a:gridCol w="1423798">
                  <a:extLst>
                    <a:ext uri="{9D8B030D-6E8A-4147-A177-3AD203B41FA5}">
                      <a16:colId xmlns:a16="http://schemas.microsoft.com/office/drawing/2014/main" val="20002"/>
                    </a:ext>
                  </a:extLst>
                </a:gridCol>
              </a:tblGrid>
              <a:tr h="370840">
                <a:tc>
                  <a:txBody>
                    <a:bodyPr/>
                    <a:lstStyle/>
                    <a:p>
                      <a:pPr algn="ctr"/>
                      <a:r>
                        <a:rPr lang="de-DE" sz="1500" err="1">
                          <a:latin typeface="Roboton"/>
                          <a:cs typeface="Roboton"/>
                        </a:rPr>
                        <a:t>Appropriate</a:t>
                      </a:r>
                      <a:endParaRPr lang="de-DE" sz="1500">
                        <a:latin typeface="Roboton"/>
                        <a:cs typeface="Roboton"/>
                      </a:endParaRPr>
                    </a:p>
                  </a:txBody>
                  <a:tcPr>
                    <a:solidFill>
                      <a:schemeClr val="accent6">
                        <a:lumMod val="75000"/>
                      </a:schemeClr>
                    </a:solidFill>
                  </a:tcPr>
                </a:tc>
                <a:tc>
                  <a:txBody>
                    <a:bodyPr/>
                    <a:lstStyle/>
                    <a:p>
                      <a:pPr algn="ctr"/>
                      <a:r>
                        <a:rPr lang="de-DE" sz="1500" err="1">
                          <a:latin typeface="Roboton"/>
                          <a:cs typeface="Roboton"/>
                        </a:rPr>
                        <a:t>Behavior</a:t>
                      </a:r>
                      <a:endParaRPr lang="de-DE" sz="1500">
                        <a:latin typeface="Roboton"/>
                        <a:cs typeface="Roboton"/>
                      </a:endParaRPr>
                    </a:p>
                  </a:txBody>
                  <a:tcPr>
                    <a:solidFill>
                      <a:srgbClr val="3A9EE9"/>
                    </a:solidFill>
                  </a:tcPr>
                </a:tc>
                <a:tc>
                  <a:txBody>
                    <a:bodyPr/>
                    <a:lstStyle/>
                    <a:p>
                      <a:pPr algn="ctr"/>
                      <a:r>
                        <a:rPr lang="de-DE" sz="1500" err="1">
                          <a:latin typeface="Roboton"/>
                          <a:cs typeface="Roboton"/>
                        </a:rPr>
                        <a:t>Inappropriate</a:t>
                      </a:r>
                      <a:endParaRPr lang="de-DE" sz="1500">
                        <a:latin typeface="Roboton"/>
                        <a:cs typeface="Roboton"/>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endParaRPr lang="de-DE" sz="1600">
                        <a:latin typeface="Roboton"/>
                        <a:cs typeface="Roboton"/>
                      </a:endParaRPr>
                    </a:p>
                  </a:txBody>
                  <a:tcPr/>
                </a:tc>
                <a:tc>
                  <a:txBody>
                    <a:bodyPr/>
                    <a:lstStyle/>
                    <a:p>
                      <a:r>
                        <a:rPr lang="de-DE" sz="1600">
                          <a:latin typeface="Roboton"/>
                          <a:cs typeface="Roboton"/>
                        </a:rPr>
                        <a:t>As </a:t>
                      </a:r>
                      <a:r>
                        <a:rPr lang="de-DE" sz="1600" err="1">
                          <a:latin typeface="Roboton"/>
                          <a:cs typeface="Roboton"/>
                        </a:rPr>
                        <a:t>supervisor</a:t>
                      </a:r>
                      <a:r>
                        <a:rPr lang="de-DE" sz="1600">
                          <a:latin typeface="Roboton"/>
                          <a:cs typeface="Roboton"/>
                        </a:rPr>
                        <a:t> </a:t>
                      </a:r>
                      <a:r>
                        <a:rPr lang="de-DE" sz="1600" err="1">
                          <a:latin typeface="Roboton"/>
                          <a:cs typeface="Roboton"/>
                        </a:rPr>
                        <a:t>rating</a:t>
                      </a:r>
                      <a:r>
                        <a:rPr lang="de-DE" sz="1600">
                          <a:latin typeface="Roboton"/>
                          <a:cs typeface="Roboton"/>
                        </a:rPr>
                        <a:t> a </a:t>
                      </a:r>
                      <a:r>
                        <a:rPr lang="de-DE" sz="1600" err="1">
                          <a:latin typeface="Roboton"/>
                          <a:cs typeface="Roboton"/>
                        </a:rPr>
                        <a:t>staff</a:t>
                      </a:r>
                      <a:r>
                        <a:rPr lang="de-DE" sz="1600">
                          <a:latin typeface="Roboton"/>
                          <a:cs typeface="Roboton"/>
                        </a:rPr>
                        <a:t> </a:t>
                      </a:r>
                      <a:r>
                        <a:rPr lang="de-DE" sz="1600" err="1">
                          <a:latin typeface="Roboton"/>
                          <a:cs typeface="Roboton"/>
                        </a:rPr>
                        <a:t>member‘s</a:t>
                      </a:r>
                      <a:r>
                        <a:rPr lang="de-DE" sz="1600">
                          <a:latin typeface="Roboton"/>
                          <a:cs typeface="Roboton"/>
                        </a:rPr>
                        <a:t> </a:t>
                      </a:r>
                      <a:r>
                        <a:rPr lang="de-DE" sz="1600" err="1">
                          <a:latin typeface="Roboton"/>
                          <a:cs typeface="Roboton"/>
                        </a:rPr>
                        <a:t>performance</a:t>
                      </a:r>
                      <a:r>
                        <a:rPr lang="de-DE" sz="1600">
                          <a:latin typeface="Roboton"/>
                          <a:cs typeface="Roboton"/>
                        </a:rPr>
                        <a:t> </a:t>
                      </a:r>
                      <a:r>
                        <a:rPr lang="de-DE" sz="1600" err="1">
                          <a:latin typeface="Roboton"/>
                          <a:cs typeface="Roboton"/>
                        </a:rPr>
                        <a:t>based</a:t>
                      </a:r>
                      <a:r>
                        <a:rPr lang="de-DE" sz="1600">
                          <a:latin typeface="Roboton"/>
                          <a:cs typeface="Roboton"/>
                        </a:rPr>
                        <a:t> on </a:t>
                      </a:r>
                      <a:r>
                        <a:rPr lang="de-DE" sz="1600" err="1">
                          <a:latin typeface="Roboton"/>
                          <a:cs typeface="Roboton"/>
                        </a:rPr>
                        <a:t>documented</a:t>
                      </a:r>
                      <a:r>
                        <a:rPr lang="de-DE" sz="1600">
                          <a:latin typeface="Roboton"/>
                          <a:cs typeface="Roboton"/>
                        </a:rPr>
                        <a:t> </a:t>
                      </a:r>
                      <a:r>
                        <a:rPr lang="de-DE" sz="1600" err="1">
                          <a:latin typeface="Roboton"/>
                          <a:cs typeface="Roboton"/>
                        </a:rPr>
                        <a:t>actions</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1"/>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err="1">
                          <a:latin typeface="Roboton"/>
                          <a:cs typeface="Roboton"/>
                        </a:rPr>
                        <a:t>Blocking</a:t>
                      </a:r>
                      <a:r>
                        <a:rPr lang="de-DE" sz="1600">
                          <a:latin typeface="Roboton"/>
                          <a:cs typeface="Roboton"/>
                        </a:rPr>
                        <a:t> the </a:t>
                      </a:r>
                      <a:r>
                        <a:rPr lang="de-DE" sz="1600" err="1">
                          <a:latin typeface="Roboton"/>
                          <a:cs typeface="Roboton"/>
                        </a:rPr>
                        <a:t>path</a:t>
                      </a:r>
                      <a:r>
                        <a:rPr lang="de-DE" sz="1600">
                          <a:latin typeface="Roboton"/>
                          <a:cs typeface="Roboton"/>
                        </a:rPr>
                        <a:t> </a:t>
                      </a:r>
                      <a:r>
                        <a:rPr lang="de-DE" sz="1600" err="1">
                          <a:latin typeface="Roboton"/>
                          <a:cs typeface="Roboton"/>
                        </a:rPr>
                        <a:t>of</a:t>
                      </a:r>
                      <a:r>
                        <a:rPr lang="de-DE" sz="1600">
                          <a:latin typeface="Roboton"/>
                          <a:cs typeface="Roboton"/>
                        </a:rPr>
                        <a:t> a </a:t>
                      </a:r>
                      <a:r>
                        <a:rPr lang="de-DE" sz="1600" err="1">
                          <a:latin typeface="Roboton"/>
                          <a:cs typeface="Roboton"/>
                        </a:rPr>
                        <a:t>colleague</a:t>
                      </a:r>
                      <a:r>
                        <a:rPr lang="de-DE" sz="1600">
                          <a:latin typeface="Roboton"/>
                          <a:cs typeface="Roboton"/>
                        </a:rPr>
                        <a:t> so </a:t>
                      </a:r>
                      <a:r>
                        <a:rPr lang="de-DE" sz="1600" err="1">
                          <a:latin typeface="Roboton"/>
                          <a:cs typeface="Roboton"/>
                        </a:rPr>
                        <a:t>that</a:t>
                      </a:r>
                      <a:r>
                        <a:rPr lang="de-DE" sz="1600">
                          <a:latin typeface="Roboton"/>
                          <a:cs typeface="Roboton"/>
                        </a:rPr>
                        <a:t> you </a:t>
                      </a:r>
                      <a:r>
                        <a:rPr lang="de-DE" sz="1600" err="1">
                          <a:latin typeface="Roboton"/>
                          <a:cs typeface="Roboton"/>
                        </a:rPr>
                        <a:t>can</a:t>
                      </a:r>
                      <a:r>
                        <a:rPr lang="de-DE" sz="1600">
                          <a:latin typeface="Roboton"/>
                          <a:cs typeface="Roboton"/>
                        </a:rPr>
                        <a:t> finish </a:t>
                      </a:r>
                      <a:r>
                        <a:rPr lang="de-DE" sz="1600" err="1">
                          <a:latin typeface="Roboton"/>
                          <a:cs typeface="Roboton"/>
                        </a:rPr>
                        <a:t>yelling</a:t>
                      </a:r>
                      <a:r>
                        <a:rPr lang="de-DE" sz="1600">
                          <a:latin typeface="Roboton"/>
                          <a:cs typeface="Roboton"/>
                        </a:rPr>
                        <a:t> at her/</a:t>
                      </a:r>
                      <a:r>
                        <a:rPr lang="de-DE" sz="1600" err="1">
                          <a:latin typeface="Roboton"/>
                          <a:cs typeface="Roboton"/>
                        </a:rPr>
                        <a:t>him</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2"/>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a:latin typeface="Roboton"/>
                          <a:cs typeface="Roboton"/>
                        </a:rPr>
                        <a:t>A </a:t>
                      </a:r>
                      <a:r>
                        <a:rPr lang="de-DE" sz="1600" err="1">
                          <a:latin typeface="Roboton"/>
                          <a:cs typeface="Roboton"/>
                        </a:rPr>
                        <a:t>supervisor</a:t>
                      </a:r>
                      <a:r>
                        <a:rPr lang="de-DE" sz="1600">
                          <a:latin typeface="Roboton"/>
                          <a:cs typeface="Roboton"/>
                        </a:rPr>
                        <a:t> </a:t>
                      </a:r>
                      <a:r>
                        <a:rPr lang="de-DE" sz="1600" err="1">
                          <a:latin typeface="Roboton"/>
                          <a:cs typeface="Roboton"/>
                        </a:rPr>
                        <a:t>downgrades</a:t>
                      </a:r>
                      <a:r>
                        <a:rPr lang="de-DE" sz="1600">
                          <a:latin typeface="Roboton"/>
                          <a:cs typeface="Roboton"/>
                        </a:rPr>
                        <a:t> a </a:t>
                      </a:r>
                      <a:r>
                        <a:rPr lang="de-DE" sz="1600" err="1">
                          <a:latin typeface="Roboton"/>
                          <a:cs typeface="Roboton"/>
                        </a:rPr>
                        <a:t>staf</a:t>
                      </a:r>
                      <a:r>
                        <a:rPr lang="de-DE" sz="1600" baseline="0" err="1">
                          <a:latin typeface="Roboton"/>
                          <a:cs typeface="Roboton"/>
                        </a:rPr>
                        <a:t>f</a:t>
                      </a:r>
                      <a:r>
                        <a:rPr lang="de-DE" sz="1600" baseline="0">
                          <a:latin typeface="Roboton"/>
                          <a:cs typeface="Roboton"/>
                        </a:rPr>
                        <a:t> </a:t>
                      </a:r>
                      <a:r>
                        <a:rPr lang="de-DE" sz="1600" baseline="0" err="1">
                          <a:latin typeface="Roboton"/>
                          <a:cs typeface="Roboton"/>
                        </a:rPr>
                        <a:t>member‘s</a:t>
                      </a:r>
                      <a:r>
                        <a:rPr lang="de-DE" sz="1600" baseline="0">
                          <a:latin typeface="Roboton"/>
                          <a:cs typeface="Roboton"/>
                        </a:rPr>
                        <a:t> </a:t>
                      </a:r>
                      <a:r>
                        <a:rPr lang="de-DE" sz="1600" baseline="0" err="1">
                          <a:latin typeface="Roboton"/>
                          <a:cs typeface="Roboton"/>
                        </a:rPr>
                        <a:t>performance</a:t>
                      </a:r>
                      <a:r>
                        <a:rPr lang="de-DE" sz="1600" baseline="0">
                          <a:latin typeface="Roboton"/>
                          <a:cs typeface="Roboton"/>
                        </a:rPr>
                        <a:t> </a:t>
                      </a:r>
                      <a:r>
                        <a:rPr lang="de-DE" sz="1600" baseline="0" err="1">
                          <a:latin typeface="Roboton"/>
                          <a:cs typeface="Roboton"/>
                        </a:rPr>
                        <a:t>rating</a:t>
                      </a:r>
                      <a:r>
                        <a:rPr lang="de-DE" sz="1600" baseline="0">
                          <a:latin typeface="Roboton"/>
                          <a:cs typeface="Roboton"/>
                        </a:rPr>
                        <a:t> </a:t>
                      </a:r>
                      <a:r>
                        <a:rPr lang="de-DE" sz="1600" baseline="0" err="1">
                          <a:latin typeface="Roboton"/>
                          <a:cs typeface="Roboton"/>
                        </a:rPr>
                        <a:t>because</a:t>
                      </a:r>
                      <a:r>
                        <a:rPr lang="de-DE" sz="1600" baseline="0">
                          <a:latin typeface="Roboton"/>
                          <a:cs typeface="Roboton"/>
                        </a:rPr>
                        <a:t> s/he </a:t>
                      </a:r>
                      <a:r>
                        <a:rPr lang="de-DE" sz="1600" baseline="0" err="1">
                          <a:latin typeface="Roboton"/>
                          <a:cs typeface="Roboton"/>
                        </a:rPr>
                        <a:t>reported</a:t>
                      </a:r>
                      <a:r>
                        <a:rPr lang="de-DE" sz="1600" baseline="0">
                          <a:latin typeface="Roboton"/>
                          <a:cs typeface="Roboton"/>
                        </a:rPr>
                        <a:t> the </a:t>
                      </a:r>
                      <a:r>
                        <a:rPr lang="de-DE" sz="1600" baseline="0" err="1">
                          <a:latin typeface="Roboton"/>
                          <a:cs typeface="Roboton"/>
                        </a:rPr>
                        <a:t>supervisor</a:t>
                      </a:r>
                      <a:r>
                        <a:rPr lang="de-DE" sz="1600" baseline="0">
                          <a:latin typeface="Roboton"/>
                          <a:cs typeface="Roboton"/>
                        </a:rPr>
                        <a:t> </a:t>
                      </a:r>
                      <a:r>
                        <a:rPr lang="de-DE" sz="1600" baseline="0" err="1">
                          <a:latin typeface="Roboton"/>
                          <a:cs typeface="Roboton"/>
                        </a:rPr>
                        <a:t>for</a:t>
                      </a:r>
                      <a:r>
                        <a:rPr lang="de-DE" sz="1600" baseline="0">
                          <a:latin typeface="Roboton"/>
                          <a:cs typeface="Roboton"/>
                        </a:rPr>
                        <a:t> </a:t>
                      </a:r>
                      <a:r>
                        <a:rPr lang="de-DE" sz="1600" baseline="0" err="1">
                          <a:latin typeface="Roboton"/>
                          <a:cs typeface="Roboton"/>
                        </a:rPr>
                        <a:t>possible</a:t>
                      </a:r>
                      <a:r>
                        <a:rPr lang="de-DE" sz="1600" baseline="0">
                          <a:latin typeface="Roboton"/>
                          <a:cs typeface="Roboton"/>
                        </a:rPr>
                        <a:t> </a:t>
                      </a:r>
                      <a:r>
                        <a:rPr lang="de-DE" sz="1600" baseline="0" err="1">
                          <a:latin typeface="Roboton"/>
                          <a:cs typeface="Roboton"/>
                        </a:rPr>
                        <a:t>theft</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3"/>
                  </a:ext>
                </a:extLst>
              </a:tr>
              <a:tr h="370840">
                <a:tc>
                  <a:txBody>
                    <a:bodyPr/>
                    <a:lstStyle/>
                    <a:p>
                      <a:endParaRPr lang="de-DE" sz="1600">
                        <a:latin typeface="Roboton"/>
                        <a:cs typeface="Roboto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err="1">
                          <a:latin typeface="Roboton"/>
                          <a:cs typeface="Roboton"/>
                        </a:rPr>
                        <a:t>Two</a:t>
                      </a:r>
                      <a:r>
                        <a:rPr lang="de-DE" sz="1600">
                          <a:latin typeface="Roboton"/>
                          <a:cs typeface="Roboton"/>
                        </a:rPr>
                        <a:t> </a:t>
                      </a:r>
                      <a:r>
                        <a:rPr lang="de-DE" sz="1600" err="1">
                          <a:latin typeface="Roboton"/>
                          <a:cs typeface="Roboton"/>
                        </a:rPr>
                        <a:t>staff</a:t>
                      </a:r>
                      <a:r>
                        <a:rPr lang="de-DE" sz="1600">
                          <a:latin typeface="Roboton"/>
                          <a:cs typeface="Roboton"/>
                        </a:rPr>
                        <a:t> </a:t>
                      </a:r>
                      <a:r>
                        <a:rPr lang="de-DE" sz="1600" err="1">
                          <a:latin typeface="Roboton"/>
                          <a:cs typeface="Roboton"/>
                        </a:rPr>
                        <a:t>members</a:t>
                      </a:r>
                      <a:r>
                        <a:rPr lang="de-DE" sz="1600">
                          <a:latin typeface="Roboton"/>
                          <a:cs typeface="Roboton"/>
                        </a:rPr>
                        <a:t> </a:t>
                      </a:r>
                      <a:r>
                        <a:rPr lang="de-DE" sz="1600" err="1">
                          <a:latin typeface="Roboton"/>
                          <a:cs typeface="Roboton"/>
                        </a:rPr>
                        <a:t>disagree</a:t>
                      </a:r>
                      <a:r>
                        <a:rPr lang="de-DE" sz="1600">
                          <a:latin typeface="Roboton"/>
                          <a:cs typeface="Roboton"/>
                        </a:rPr>
                        <a:t> on the </a:t>
                      </a:r>
                      <a:r>
                        <a:rPr lang="de-DE" sz="1600" err="1">
                          <a:latin typeface="Roboton"/>
                          <a:cs typeface="Roboton"/>
                        </a:rPr>
                        <a:t>interpretation</a:t>
                      </a:r>
                      <a:r>
                        <a:rPr lang="de-DE" sz="1600">
                          <a:latin typeface="Roboton"/>
                          <a:cs typeface="Roboton"/>
                        </a:rPr>
                        <a:t> </a:t>
                      </a:r>
                      <a:r>
                        <a:rPr lang="de-DE" sz="1600" err="1">
                          <a:latin typeface="Roboton"/>
                          <a:cs typeface="Roboton"/>
                        </a:rPr>
                        <a:t>of</a:t>
                      </a:r>
                      <a:r>
                        <a:rPr lang="de-DE" sz="1600">
                          <a:latin typeface="Roboton"/>
                          <a:cs typeface="Roboton"/>
                        </a:rPr>
                        <a:t> a</a:t>
                      </a:r>
                      <a:r>
                        <a:rPr lang="de-DE" sz="1600" baseline="0">
                          <a:latin typeface="Roboton"/>
                          <a:cs typeface="Roboton"/>
                        </a:rPr>
                        <a:t> </a:t>
                      </a:r>
                      <a:r>
                        <a:rPr lang="de-DE" sz="1600" baseline="0" err="1">
                          <a:latin typeface="Roboton"/>
                          <a:cs typeface="Roboton"/>
                        </a:rPr>
                        <a:t>rule</a:t>
                      </a:r>
                      <a:r>
                        <a:rPr lang="de-DE" sz="1600" baseline="0">
                          <a:latin typeface="Roboton"/>
                          <a:cs typeface="Roboton"/>
                        </a:rPr>
                        <a:t> </a:t>
                      </a:r>
                      <a:r>
                        <a:rPr lang="de-DE" sz="1600" baseline="0" err="1">
                          <a:latin typeface="Roboton"/>
                          <a:cs typeface="Roboton"/>
                        </a:rPr>
                        <a:t>and</a:t>
                      </a:r>
                      <a:r>
                        <a:rPr lang="de-DE" sz="1600" baseline="0">
                          <a:latin typeface="Roboton"/>
                          <a:cs typeface="Roboton"/>
                        </a:rPr>
                        <a:t> </a:t>
                      </a:r>
                      <a:r>
                        <a:rPr lang="de-DE" sz="1600" err="1">
                          <a:latin typeface="Roboton"/>
                          <a:cs typeface="Roboton"/>
                        </a:rPr>
                        <a:t>consult</a:t>
                      </a:r>
                      <a:r>
                        <a:rPr lang="de-DE" sz="1600">
                          <a:latin typeface="Roboton"/>
                          <a:cs typeface="Roboton"/>
                        </a:rPr>
                        <a:t> </a:t>
                      </a:r>
                      <a:r>
                        <a:rPr lang="de-DE" sz="1600" err="1">
                          <a:latin typeface="Roboton"/>
                          <a:cs typeface="Roboton"/>
                        </a:rPr>
                        <a:t>their</a:t>
                      </a:r>
                      <a:r>
                        <a:rPr lang="de-DE" sz="1600">
                          <a:latin typeface="Roboton"/>
                          <a:cs typeface="Roboton"/>
                        </a:rPr>
                        <a:t> </a:t>
                      </a:r>
                      <a:r>
                        <a:rPr lang="de-DE" sz="1600" err="1">
                          <a:latin typeface="Roboton"/>
                          <a:cs typeface="Roboton"/>
                        </a:rPr>
                        <a:t>supervisor</a:t>
                      </a:r>
                      <a:endParaRPr lang="de-DE" sz="1600">
                        <a:latin typeface="Roboton"/>
                        <a:cs typeface="Roboton"/>
                      </a:endParaRPr>
                    </a:p>
                  </a:txBody>
                  <a:tcPr/>
                </a:tc>
                <a:tc>
                  <a:txBody>
                    <a:bodyPr/>
                    <a:lstStyle/>
                    <a:p>
                      <a:endParaRPr lang="de-DE" sz="1600">
                        <a:latin typeface="Roboton"/>
                        <a:cs typeface="Roboton"/>
                      </a:endParaRPr>
                    </a:p>
                  </a:txBody>
                  <a:tcP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40</a:t>
            </a:fld>
            <a:endParaRPr lang="en-US"/>
          </a:p>
        </p:txBody>
      </p:sp>
      <p:sp>
        <p:nvSpPr>
          <p:cNvPr id="5" name="Titel 4"/>
          <p:cNvSpPr>
            <a:spLocks noGrp="1"/>
          </p:cNvSpPr>
          <p:nvPr>
            <p:ph type="title"/>
          </p:nvPr>
        </p:nvSpPr>
        <p:spPr/>
        <p:txBody>
          <a:bodyPr>
            <a:normAutofit fontScale="90000"/>
          </a:bodyPr>
          <a:lstStyle/>
          <a:p>
            <a:r>
              <a:rPr lang="de-DE" b="1"/>
              <a:t>Quiz </a:t>
            </a:r>
            <a:r>
              <a:rPr lang="de-DE" b="1" err="1"/>
              <a:t>marathon</a:t>
            </a:r>
            <a:r>
              <a:rPr lang="de-DE" b="1"/>
              <a:t> (</a:t>
            </a:r>
            <a:r>
              <a:rPr lang="de-DE" b="1" err="1"/>
              <a:t>items</a:t>
            </a:r>
            <a:r>
              <a:rPr lang="de-DE" b="1"/>
              <a:t> 42-45)</a:t>
            </a:r>
          </a:p>
        </p:txBody>
      </p:sp>
      <p:sp>
        <p:nvSpPr>
          <p:cNvPr id="6" name="Textfeld 5"/>
          <p:cNvSpPr txBox="1"/>
          <p:nvPr/>
        </p:nvSpPr>
        <p:spPr>
          <a:xfrm>
            <a:off x="629399" y="4519705"/>
            <a:ext cx="5055720" cy="200055"/>
          </a:xfrm>
          <a:prstGeom prst="rect">
            <a:avLst/>
          </a:prstGeom>
          <a:noFill/>
        </p:spPr>
        <p:txBody>
          <a:bodyPr wrap="square" rtlCol="0">
            <a:spAutoFit/>
          </a:bodyPr>
          <a:lstStyle/>
          <a:p>
            <a:r>
              <a:rPr lang="de-DE" sz="700" err="1">
                <a:latin typeface="Roboto"/>
                <a:cs typeface="Roboto"/>
              </a:rPr>
              <a:t>Adopted</a:t>
            </a:r>
            <a:r>
              <a:rPr lang="de-DE" sz="700">
                <a:latin typeface="Roboto"/>
                <a:cs typeface="Roboto"/>
              </a:rPr>
              <a:t> </a:t>
            </a:r>
            <a:r>
              <a:rPr lang="de-DE" sz="700" err="1">
                <a:latin typeface="Roboto"/>
                <a:cs typeface="Roboto"/>
              </a:rPr>
              <a:t>from</a:t>
            </a:r>
            <a:r>
              <a:rPr lang="de-DE" sz="700">
                <a:latin typeface="Roboto"/>
                <a:cs typeface="Roboto"/>
              </a:rPr>
              <a:t> the </a:t>
            </a:r>
            <a:r>
              <a:rPr lang="de-DE" sz="700" err="1">
                <a:latin typeface="Roboto"/>
                <a:cs typeface="Roboto"/>
              </a:rPr>
              <a:t>mandatory</a:t>
            </a:r>
            <a:r>
              <a:rPr lang="de-DE" sz="700">
                <a:latin typeface="Roboto"/>
                <a:cs typeface="Roboto"/>
              </a:rPr>
              <a:t> </a:t>
            </a:r>
            <a:r>
              <a:rPr lang="de-DE" sz="700" err="1">
                <a:latin typeface="Roboto"/>
                <a:cs typeface="Roboto"/>
              </a:rPr>
              <a:t>learning</a:t>
            </a:r>
            <a:r>
              <a:rPr lang="de-DE" sz="700">
                <a:latin typeface="Roboto"/>
                <a:cs typeface="Roboto"/>
              </a:rPr>
              <a:t> </a:t>
            </a:r>
            <a:r>
              <a:rPr lang="de-DE" sz="700" err="1">
                <a:latin typeface="Roboto"/>
                <a:cs typeface="Roboto"/>
              </a:rPr>
              <a:t>program</a:t>
            </a:r>
            <a:r>
              <a:rPr lang="de-DE" sz="700">
                <a:latin typeface="Roboto"/>
                <a:cs typeface="Roboto"/>
              </a:rPr>
              <a:t> </a:t>
            </a:r>
            <a:r>
              <a:rPr lang="mr-IN" sz="700">
                <a:latin typeface="Roboto"/>
                <a:cs typeface="Roboto"/>
              </a:rPr>
              <a:t>“</a:t>
            </a:r>
            <a:r>
              <a:rPr lang="de-DE" sz="700">
                <a:latin typeface="Roboto"/>
                <a:cs typeface="Roboto"/>
              </a:rPr>
              <a:t>Ethics </a:t>
            </a:r>
            <a:r>
              <a:rPr lang="de-DE" sz="700" err="1">
                <a:latin typeface="Roboto"/>
                <a:cs typeface="Roboto"/>
              </a:rPr>
              <a:t>and</a:t>
            </a:r>
            <a:r>
              <a:rPr lang="de-DE" sz="700">
                <a:latin typeface="Roboto"/>
                <a:cs typeface="Roboto"/>
              </a:rPr>
              <a:t> </a:t>
            </a:r>
            <a:r>
              <a:rPr lang="de-DE" sz="700" err="1">
                <a:latin typeface="Roboto"/>
                <a:cs typeface="Roboto"/>
              </a:rPr>
              <a:t>Integrity</a:t>
            </a:r>
            <a:r>
              <a:rPr lang="de-DE" sz="700">
                <a:latin typeface="Roboto"/>
                <a:cs typeface="Roboto"/>
              </a:rPr>
              <a:t> at the United </a:t>
            </a:r>
            <a:r>
              <a:rPr lang="de-DE" sz="700" err="1">
                <a:latin typeface="Roboto"/>
                <a:cs typeface="Roboto"/>
              </a:rPr>
              <a:t>Nations</a:t>
            </a:r>
            <a:r>
              <a:rPr lang="mr-IN" sz="700">
                <a:latin typeface="Roboto"/>
                <a:cs typeface="Roboto"/>
              </a:rPr>
              <a:t>“</a:t>
            </a:r>
            <a:r>
              <a:rPr lang="de-DE" sz="700">
                <a:latin typeface="Roboto"/>
                <a:cs typeface="Roboto"/>
              </a:rPr>
              <a:t> </a:t>
            </a:r>
            <a:r>
              <a:rPr lang="de-DE" sz="700" err="1">
                <a:latin typeface="Roboto"/>
                <a:cs typeface="Roboto"/>
              </a:rPr>
              <a:t>of</a:t>
            </a:r>
            <a:r>
              <a:rPr lang="de-DE" sz="700">
                <a:latin typeface="Roboto"/>
                <a:cs typeface="Roboto"/>
              </a:rPr>
              <a:t> the United </a:t>
            </a:r>
            <a:r>
              <a:rPr lang="de-DE" sz="700" err="1">
                <a:latin typeface="Roboto"/>
                <a:cs typeface="Roboto"/>
              </a:rPr>
              <a:t>Nations</a:t>
            </a:r>
            <a:r>
              <a:rPr lang="de-DE" sz="700">
                <a:latin typeface="Roboto"/>
                <a:cs typeface="Roboto"/>
              </a:rPr>
              <a:t> </a:t>
            </a:r>
            <a:r>
              <a:rPr lang="de-DE" sz="700" err="1">
                <a:latin typeface="Roboto"/>
                <a:cs typeface="Roboto"/>
              </a:rPr>
              <a:t>Secretariat</a:t>
            </a:r>
            <a:endParaRPr lang="de-DE" sz="700">
              <a:latin typeface="Roboto"/>
              <a:cs typeface="Roboto"/>
            </a:endParaRPr>
          </a:p>
        </p:txBody>
      </p:sp>
    </p:spTree>
    <p:extLst>
      <p:ext uri="{BB962C8B-B14F-4D97-AF65-F5344CB8AC3E}">
        <p14:creationId xmlns:p14="http://schemas.microsoft.com/office/powerpoint/2010/main" val="2803409210"/>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41</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sp>
        <p:nvSpPr>
          <p:cNvPr id="48" name="Textplatzhalter 47"/>
          <p:cNvSpPr>
            <a:spLocks noGrp="1"/>
          </p:cNvSpPr>
          <p:nvPr>
            <p:ph type="body" sz="quarter" idx="13"/>
          </p:nvPr>
        </p:nvSpPr>
        <p:spPr>
          <a:xfrm>
            <a:off x="1724526" y="588211"/>
            <a:ext cx="6701508" cy="4050464"/>
          </a:xfrm>
        </p:spPr>
        <p:txBody>
          <a:bodyPr>
            <a:normAutofit/>
          </a:bodyPr>
          <a:lstStyle/>
          <a:p>
            <a:pPr marL="0" indent="0">
              <a:buNone/>
            </a:pPr>
            <a:endParaRPr lang="de-DE" sz="1800" u="sng">
              <a:solidFill>
                <a:srgbClr val="385723"/>
              </a:solidFill>
              <a:latin typeface="Lucida Handwriting"/>
              <a:cs typeface="Lucida Handwriting"/>
            </a:endParaRPr>
          </a:p>
          <a:p>
            <a:pPr marL="0" indent="0">
              <a:buNone/>
            </a:pPr>
            <a:r>
              <a:rPr lang="de-DE" sz="1800" b="1" u="sng">
                <a:solidFill>
                  <a:srgbClr val="385723"/>
                </a:solidFill>
                <a:latin typeface="Lucida Handwriting"/>
                <a:cs typeface="Lucida Handwriting"/>
              </a:rPr>
              <a:t>In </a:t>
            </a:r>
            <a:r>
              <a:rPr lang="de-DE" sz="1800" b="1" u="sng" err="1">
                <a:solidFill>
                  <a:srgbClr val="385723"/>
                </a:solidFill>
                <a:latin typeface="Lucida Handwriting"/>
                <a:cs typeface="Lucida Handwriting"/>
              </a:rPr>
              <a:t>this</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module</a:t>
            </a:r>
            <a:r>
              <a:rPr lang="de-DE" sz="1800" b="1" u="sng">
                <a:solidFill>
                  <a:srgbClr val="385723"/>
                </a:solidFill>
                <a:latin typeface="Lucida Handwriting"/>
                <a:cs typeface="Lucida Handwriting"/>
              </a:rPr>
              <a:t> you </a:t>
            </a:r>
            <a:r>
              <a:rPr lang="de-DE" sz="1800" b="1" u="sng" err="1">
                <a:solidFill>
                  <a:srgbClr val="385723"/>
                </a:solidFill>
                <a:latin typeface="Lucida Handwriting"/>
                <a:cs typeface="Lucida Handwriting"/>
              </a:rPr>
              <a:t>have</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learned</a:t>
            </a:r>
            <a:r>
              <a:rPr lang="de-DE" sz="1800" b="1" u="sng">
                <a:solidFill>
                  <a:srgbClr val="385723"/>
                </a:solidFill>
                <a:latin typeface="Lucida Handwriting"/>
                <a:cs typeface="Lucida Handwriting"/>
              </a:rPr>
              <a:t> </a:t>
            </a:r>
            <a:r>
              <a:rPr lang="de-DE" sz="1800" b="1" u="sng" err="1">
                <a:solidFill>
                  <a:srgbClr val="385723"/>
                </a:solidFill>
                <a:latin typeface="Lucida Handwriting"/>
                <a:cs typeface="Lucida Handwriting"/>
              </a:rPr>
              <a:t>to</a:t>
            </a:r>
            <a:r>
              <a:rPr lang="de-DE" sz="1800" b="1" u="sng">
                <a:solidFill>
                  <a:srgbClr val="385723"/>
                </a:solidFill>
                <a:latin typeface="Lucida Handwriting"/>
                <a:cs typeface="Lucida Handwriting"/>
              </a:rPr>
              <a:t>:</a:t>
            </a:r>
            <a:endParaRPr lang="de-DE" sz="1800" b="1">
              <a:solidFill>
                <a:srgbClr val="385723"/>
              </a:solidFill>
              <a:latin typeface="Lucida Handwriting"/>
              <a:cs typeface="Lucida Handwriting"/>
            </a:endParaRPr>
          </a:p>
          <a:p>
            <a:pPr>
              <a:buFont typeface="Wingdings" charset="2"/>
              <a:buChar char="ü"/>
            </a:pPr>
            <a:r>
              <a:rPr lang="de-DE" sz="1600" err="1">
                <a:solidFill>
                  <a:srgbClr val="385723"/>
                </a:solidFill>
                <a:latin typeface="Lucida Handwriting"/>
                <a:cs typeface="Lucida Handwriting"/>
              </a:rPr>
              <a:t>Describe</a:t>
            </a:r>
            <a:r>
              <a:rPr lang="de-DE" sz="1600">
                <a:solidFill>
                  <a:srgbClr val="385723"/>
                </a:solidFill>
                <a:latin typeface="Lucida Handwriting"/>
                <a:cs typeface="Lucida Handwriting"/>
              </a:rPr>
              <a:t> 5 </a:t>
            </a:r>
            <a:r>
              <a:rPr lang="de-DE" sz="1600" err="1">
                <a:solidFill>
                  <a:srgbClr val="385723"/>
                </a:solidFill>
                <a:latin typeface="Lucida Handwriting"/>
                <a:cs typeface="Lucida Handwriting"/>
              </a:rPr>
              <a:t>core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values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public</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administration</a:t>
            </a:r>
            <a:r>
              <a:rPr lang="de-DE" sz="1600">
                <a:solidFill>
                  <a:srgbClr val="385723"/>
                </a:solidFill>
                <a:latin typeface="Lucida Handwriting"/>
                <a:cs typeface="Lucida Handwriting"/>
              </a:rPr>
              <a:t> incl. </a:t>
            </a:r>
            <a:r>
              <a:rPr lang="de-DE" sz="1600" err="1">
                <a:solidFill>
                  <a:srgbClr val="385723"/>
                </a:solidFill>
                <a:latin typeface="Lucida Handwriting"/>
                <a:cs typeface="Lucida Handwriting"/>
              </a:rPr>
              <a:t>action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principles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well</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as</a:t>
            </a:r>
            <a:r>
              <a:rPr lang="de-DE" sz="1600">
                <a:solidFill>
                  <a:srgbClr val="385723"/>
                </a:solidFill>
                <a:latin typeface="Lucida Handwriting"/>
                <a:cs typeface="Lucida Handwriting"/>
              </a:rPr>
              <a:t> 11 </a:t>
            </a:r>
            <a:r>
              <a:rPr lang="de-DE" sz="1600" err="1">
                <a:solidFill>
                  <a:srgbClr val="385723"/>
                </a:solidFill>
                <a:latin typeface="Lucida Handwriting"/>
                <a:cs typeface="Lucida Handwriting"/>
              </a:rPr>
              <a:t>principles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effective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governance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for</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sustainable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development</a:t>
            </a:r>
            <a:r>
              <a:rPr lang="de-DE" sz="1600">
                <a:solidFill>
                  <a:srgbClr val="385723"/>
                </a:solidFill>
                <a:latin typeface="Lucida Handwriting"/>
                <a:cs typeface="Lucida Handwriting"/>
              </a:rPr>
              <a:t>;</a:t>
            </a:r>
          </a:p>
          <a:p>
            <a:pPr>
              <a:buFont typeface="Wingdings" charset="2"/>
              <a:buChar char="ü"/>
            </a:pPr>
            <a:r>
              <a:rPr lang="de-DE" sz="1600" err="1">
                <a:solidFill>
                  <a:srgbClr val="385723"/>
                </a:solidFill>
                <a:latin typeface="Lucida Handwriting"/>
                <a:cs typeface="Lucida Handwriting"/>
              </a:rPr>
              <a:t>Recognize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describe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integrity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challenges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ethical</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dilemmas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well</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ways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how</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they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can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be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approached</a:t>
            </a:r>
            <a:r>
              <a:rPr lang="de-DE" sz="1600">
                <a:solidFill>
                  <a:srgbClr val="385723"/>
                </a:solidFill>
                <a:latin typeface="Lucida Handwriting"/>
                <a:cs typeface="Lucida Handwriting"/>
              </a:rPr>
              <a:t>;</a:t>
            </a:r>
          </a:p>
          <a:p>
            <a:pPr>
              <a:buFont typeface="Wingdings" charset="2"/>
              <a:buChar char="ü"/>
            </a:pPr>
            <a:r>
              <a:rPr lang="de-DE" sz="1600" err="1">
                <a:solidFill>
                  <a:srgbClr val="385723"/>
                </a:solidFill>
                <a:latin typeface="Lucida Handwriting"/>
                <a:cs typeface="Lucida Handwriting"/>
              </a:rPr>
              <a:t>Explain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how</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public</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integrity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can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be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anchored</a:t>
            </a:r>
            <a:r>
              <a:rPr lang="de-DE" sz="1600">
                <a:solidFill>
                  <a:srgbClr val="385723"/>
                </a:solidFill>
                <a:latin typeface="Lucida Handwriting"/>
                <a:cs typeface="Lucida Handwriting"/>
              </a:rPr>
              <a:t> in </a:t>
            </a:r>
            <a:r>
              <a:rPr lang="de-DE" sz="1600" err="1">
                <a:solidFill>
                  <a:srgbClr val="385723"/>
                </a:solidFill>
                <a:latin typeface="Lucida Handwriting"/>
                <a:cs typeface="Lucida Handwriting"/>
              </a:rPr>
              <a:t>public</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institutions</a:t>
            </a:r>
            <a:r>
              <a:rPr lang="de-DE" sz="1600">
                <a:solidFill>
                  <a:srgbClr val="385723"/>
                </a:solidFill>
                <a:latin typeface="Lucida Handwriting"/>
                <a:cs typeface="Lucida Handwriting"/>
              </a:rPr>
              <a:t>;</a:t>
            </a:r>
          </a:p>
          <a:p>
            <a:pPr>
              <a:buFont typeface="Wingdings" charset="2"/>
              <a:buChar char="ü"/>
            </a:pPr>
            <a:r>
              <a:rPr lang="de-DE" sz="1600" err="1">
                <a:solidFill>
                  <a:srgbClr val="385723"/>
                </a:solidFill>
                <a:latin typeface="Lucida Handwriting"/>
                <a:cs typeface="Lucida Handwriting"/>
              </a:rPr>
              <a:t>Explain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characteristics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shortcomings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the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rules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values-based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approaches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to</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integrity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management</a:t>
            </a:r>
            <a:r>
              <a:rPr lang="de-DE" sz="1600">
                <a:solidFill>
                  <a:srgbClr val="385723"/>
                </a:solidFill>
                <a:latin typeface="Lucida Handwriting"/>
                <a:cs typeface="Lucida Handwriting"/>
              </a:rPr>
              <a:t> in </a:t>
            </a:r>
            <a:r>
              <a:rPr lang="de-DE" sz="1600" err="1">
                <a:solidFill>
                  <a:srgbClr val="385723"/>
                </a:solidFill>
                <a:latin typeface="Lucida Handwriting"/>
                <a:cs typeface="Lucida Handwriting"/>
              </a:rPr>
              <a:t>organizations</a:t>
            </a:r>
            <a:r>
              <a:rPr lang="de-DE" sz="1600">
                <a:solidFill>
                  <a:srgbClr val="385723"/>
                </a:solidFill>
                <a:latin typeface="Lucida Handwriting"/>
                <a:cs typeface="Lucida Handwriting"/>
              </a:rPr>
              <a:t>.</a:t>
            </a:r>
          </a:p>
          <a:p>
            <a:pPr marL="0" indent="0">
              <a:buNone/>
            </a:pPr>
            <a:endParaRPr lang="de-DE" sz="1600">
              <a:solidFill>
                <a:srgbClr val="385723"/>
              </a:solidFill>
              <a:latin typeface="Lucida Handwriting"/>
              <a:cs typeface="Lucida Handwriting"/>
            </a:endParaRP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a:t>
            </a:r>
          </a:p>
        </p:txBody>
      </p:sp>
      <p:sp>
        <p:nvSpPr>
          <p:cNvPr id="3" name="Foliennummernplatzhalter 2"/>
          <p:cNvSpPr>
            <a:spLocks noGrp="1"/>
          </p:cNvSpPr>
          <p:nvPr>
            <p:ph type="sldNum" sz="quarter" idx="12"/>
          </p:nvPr>
        </p:nvSpPr>
        <p:spPr/>
        <p:txBody>
          <a:bodyPr/>
          <a:lstStyle/>
          <a:p>
            <a:fld id="{961E0DA8-AC27-403E-90E8-404BCA9BAC80}" type="slidenum">
              <a:rPr lang="en-US" smtClean="0"/>
              <a:pPr/>
              <a:t>42</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sp>
        <p:nvSpPr>
          <p:cNvPr id="5" name="Textplatzhalter 4"/>
          <p:cNvSpPr>
            <a:spLocks noGrp="1"/>
          </p:cNvSpPr>
          <p:nvPr>
            <p:ph type="body" sz="quarter" idx="13"/>
          </p:nvPr>
        </p:nvSpPr>
        <p:spPr>
          <a:xfrm>
            <a:off x="2573638" y="620810"/>
            <a:ext cx="5776636" cy="3720292"/>
          </a:xfrm>
        </p:spPr>
        <p:txBody>
          <a:bodyPr vert="horz" lIns="91440" tIns="45720" rIns="91440" bIns="45720" rtlCol="0" anchor="t">
            <a:noAutofit/>
          </a:bodyPr>
          <a:lstStyle/>
          <a:p>
            <a:pPr marL="359410" indent="-457200">
              <a:spcBef>
                <a:spcPts val="400"/>
              </a:spcBef>
              <a:buNone/>
            </a:pPr>
            <a:r>
              <a:rPr lang="de-DE" sz="500" b="1" dirty="0"/>
              <a:t>Chambers (1999). </a:t>
            </a:r>
            <a:r>
              <a:rPr lang="de-DE" sz="500" dirty="0"/>
              <a:t>21st Century </a:t>
            </a:r>
            <a:r>
              <a:rPr lang="de-DE" sz="500" dirty="0" err="1"/>
              <a:t>Dictionary</a:t>
            </a:r>
            <a:r>
              <a:rPr lang="de-DE" sz="500" dirty="0"/>
              <a:t>. Edinburgh: Chambers.</a:t>
            </a:r>
            <a:endParaRPr lang="de-DE" sz="500" b="1" dirty="0"/>
          </a:p>
          <a:p>
            <a:pPr marL="359410" indent="-457200">
              <a:spcBef>
                <a:spcPts val="400"/>
              </a:spcBef>
              <a:buNone/>
            </a:pPr>
            <a:r>
              <a:rPr lang="de-DE" sz="500" b="1" dirty="0"/>
              <a:t>Edelman (</a:t>
            </a:r>
            <a:r>
              <a:rPr lang="de-DE" sz="500" b="1" dirty="0" err="1"/>
              <a:t>January</a:t>
            </a:r>
            <a:r>
              <a:rPr lang="de-DE" sz="500" b="1" dirty="0"/>
              <a:t> 2020). </a:t>
            </a:r>
            <a:r>
              <a:rPr lang="de-DE" sz="500" dirty="0"/>
              <a:t>2020 Edelman Trust Barometer. </a:t>
            </a:r>
            <a:r>
              <a:rPr lang="de-DE" sz="500" dirty="0" err="1"/>
              <a:t>Retrieved</a:t>
            </a:r>
            <a:r>
              <a:rPr lang="de-DE" sz="500" dirty="0"/>
              <a:t> </a:t>
            </a:r>
            <a:r>
              <a:rPr lang="de-DE" sz="500" dirty="0" err="1"/>
              <a:t>from</a:t>
            </a:r>
            <a:r>
              <a:rPr lang="de-DE" sz="500" dirty="0"/>
              <a:t> </a:t>
            </a:r>
            <a:r>
              <a:rPr lang="de-DE" sz="500" dirty="0">
                <a:hlinkClick r:id="rId4"/>
              </a:rPr>
              <a:t>https://www.edelman.com/trustbarometer</a:t>
            </a:r>
            <a:r>
              <a:rPr lang="de-DE" sz="500" dirty="0"/>
              <a:t> (last </a:t>
            </a:r>
            <a:r>
              <a:rPr lang="de-DE" sz="500" dirty="0" err="1"/>
              <a:t>accessed</a:t>
            </a:r>
            <a:r>
              <a:rPr lang="de-DE" sz="500" dirty="0"/>
              <a:t> on April 7, 2020).</a:t>
            </a:r>
          </a:p>
          <a:p>
            <a:pPr marL="359410" indent="-457200">
              <a:spcBef>
                <a:spcPts val="400"/>
              </a:spcBef>
              <a:buNone/>
            </a:pPr>
            <a:r>
              <a:rPr lang="de-DE" sz="500" b="1" dirty="0"/>
              <a:t>Gentile, M. C. (</a:t>
            </a:r>
            <a:r>
              <a:rPr lang="de-DE" sz="500" b="1" dirty="0" err="1"/>
              <a:t>December</a:t>
            </a:r>
            <a:r>
              <a:rPr lang="de-DE" sz="500" b="1" dirty="0"/>
              <a:t> 23, 2016). </a:t>
            </a:r>
            <a:r>
              <a:rPr lang="de-DE" sz="500" dirty="0" err="1"/>
              <a:t>Talking</a:t>
            </a:r>
            <a:r>
              <a:rPr lang="de-DE" sz="500" dirty="0"/>
              <a:t> </a:t>
            </a:r>
            <a:r>
              <a:rPr lang="de-DE" sz="500" dirty="0" err="1"/>
              <a:t>About</a:t>
            </a:r>
            <a:r>
              <a:rPr lang="de-DE" sz="500" dirty="0"/>
              <a:t> </a:t>
            </a:r>
            <a:r>
              <a:rPr lang="de-DE" sz="500" dirty="0" err="1"/>
              <a:t>Ethics</a:t>
            </a:r>
            <a:r>
              <a:rPr lang="de-DE" sz="500" dirty="0"/>
              <a:t> </a:t>
            </a:r>
            <a:r>
              <a:rPr lang="de-DE" sz="500" dirty="0" err="1"/>
              <a:t>Across</a:t>
            </a:r>
            <a:r>
              <a:rPr lang="de-DE" sz="500" dirty="0"/>
              <a:t> </a:t>
            </a:r>
            <a:r>
              <a:rPr lang="de-DE" sz="500" dirty="0" err="1"/>
              <a:t>Cultures</a:t>
            </a:r>
            <a:r>
              <a:rPr lang="de-DE" sz="500" dirty="0"/>
              <a:t>. </a:t>
            </a:r>
            <a:r>
              <a:rPr lang="de-DE" sz="500" dirty="0" err="1"/>
              <a:t>Retrieved</a:t>
            </a:r>
            <a:r>
              <a:rPr lang="de-DE" sz="500" dirty="0"/>
              <a:t> </a:t>
            </a:r>
            <a:r>
              <a:rPr lang="de-DE" sz="500" dirty="0" err="1"/>
              <a:t>from</a:t>
            </a:r>
            <a:r>
              <a:rPr lang="de-DE" sz="500" dirty="0"/>
              <a:t> https://</a:t>
            </a:r>
            <a:r>
              <a:rPr lang="de-DE" sz="500" dirty="0" err="1"/>
              <a:t>hbr.org</a:t>
            </a:r>
            <a:r>
              <a:rPr lang="de-DE" sz="500" dirty="0"/>
              <a:t>/2016/12/</a:t>
            </a:r>
            <a:r>
              <a:rPr lang="de-DE" sz="500" dirty="0" err="1"/>
              <a:t>talking-about-ethics-across-cultures</a:t>
            </a:r>
            <a:r>
              <a:rPr lang="de-DE" sz="500" dirty="0"/>
              <a:t> (last </a:t>
            </a:r>
            <a:r>
              <a:rPr lang="de-DE" sz="500" dirty="0" err="1"/>
              <a:t>accessed</a:t>
            </a:r>
            <a:r>
              <a:rPr lang="de-DE" sz="500" dirty="0"/>
              <a:t> on March 31, 2021).</a:t>
            </a:r>
          </a:p>
          <a:p>
            <a:pPr marL="359410" indent="-457200">
              <a:spcBef>
                <a:spcPts val="400"/>
              </a:spcBef>
              <a:buNone/>
            </a:pPr>
            <a:r>
              <a:rPr lang="de-DE" sz="500" b="1" dirty="0" err="1"/>
              <a:t>Karssing</a:t>
            </a:r>
            <a:r>
              <a:rPr lang="de-DE" sz="500" b="1" dirty="0"/>
              <a:t>, E. (2001). </a:t>
            </a:r>
            <a:r>
              <a:rPr lang="de-DE" sz="500" dirty="0" err="1"/>
              <a:t>Morele</a:t>
            </a:r>
            <a:r>
              <a:rPr lang="de-DE" sz="500" dirty="0"/>
              <a:t> </a:t>
            </a:r>
            <a:r>
              <a:rPr lang="de-DE" sz="500" dirty="0" err="1"/>
              <a:t>competentie</a:t>
            </a:r>
            <a:r>
              <a:rPr lang="de-DE" sz="500" dirty="0"/>
              <a:t> in </a:t>
            </a:r>
            <a:r>
              <a:rPr lang="de-DE" sz="500" dirty="0" err="1"/>
              <a:t>organisaties</a:t>
            </a:r>
            <a:r>
              <a:rPr lang="de-DE" sz="500" dirty="0"/>
              <a:t> </a:t>
            </a:r>
            <a:r>
              <a:rPr lang="pt-BR" sz="500" dirty="0"/>
              <a:t>[Moral </a:t>
            </a:r>
            <a:r>
              <a:rPr lang="pt-BR" sz="500" dirty="0" err="1"/>
              <a:t>competence</a:t>
            </a:r>
            <a:r>
              <a:rPr lang="pt-BR" sz="500" dirty="0"/>
              <a:t> in </a:t>
            </a:r>
            <a:r>
              <a:rPr lang="pt-BR" sz="500" dirty="0" err="1"/>
              <a:t>organizations</a:t>
            </a:r>
            <a:r>
              <a:rPr lang="pt-BR" sz="500" dirty="0"/>
              <a:t>]. </a:t>
            </a:r>
            <a:r>
              <a:rPr lang="pt-BR" sz="500" dirty="0" err="1"/>
              <a:t>Assen</a:t>
            </a:r>
            <a:r>
              <a:rPr lang="pt-BR" sz="500" dirty="0"/>
              <a:t>: </a:t>
            </a:r>
            <a:r>
              <a:rPr lang="pt-BR" sz="500" dirty="0" err="1"/>
              <a:t>Koninklijke</a:t>
            </a:r>
            <a:r>
              <a:rPr lang="pt-BR" sz="500" dirty="0"/>
              <a:t> Van </a:t>
            </a:r>
            <a:r>
              <a:rPr lang="pt-BR" sz="500" dirty="0" err="1"/>
              <a:t>Gorcum</a:t>
            </a:r>
            <a:r>
              <a:rPr lang="pt-BR" sz="500" dirty="0"/>
              <a:t>.</a:t>
            </a:r>
            <a:endParaRPr lang="de-DE" sz="500" dirty="0"/>
          </a:p>
          <a:p>
            <a:pPr marL="359410" indent="-457200">
              <a:spcBef>
                <a:spcPts val="400"/>
              </a:spcBef>
              <a:buNone/>
            </a:pPr>
            <a:r>
              <a:rPr lang="de-DE" sz="500" b="1" dirty="0" err="1"/>
              <a:t>LaBresh</a:t>
            </a:r>
            <a:r>
              <a:rPr lang="de-DE" sz="500" b="1" dirty="0"/>
              <a:t>, J., </a:t>
            </a:r>
            <a:r>
              <a:rPr lang="de-DE" sz="500" b="1" dirty="0" err="1"/>
              <a:t>Watters</a:t>
            </a:r>
            <a:r>
              <a:rPr lang="de-DE" sz="500" b="1" dirty="0"/>
              <a:t>, M. &amp; </a:t>
            </a:r>
            <a:r>
              <a:rPr lang="de-DE" sz="500" b="1" dirty="0" err="1"/>
              <a:t>Chandhole</a:t>
            </a:r>
            <a:r>
              <a:rPr lang="de-DE" sz="500" b="1" dirty="0"/>
              <a:t>, S. (</a:t>
            </a:r>
            <a:r>
              <a:rPr lang="de-DE" sz="500" b="1" dirty="0" err="1"/>
              <a:t>January</a:t>
            </a:r>
            <a:r>
              <a:rPr lang="de-DE" sz="500" b="1" dirty="0"/>
              <a:t> 2017). </a:t>
            </a:r>
            <a:r>
              <a:rPr lang="de-DE" sz="500" dirty="0"/>
              <a:t>The Smart </a:t>
            </a:r>
            <a:r>
              <a:rPr lang="de-DE" sz="500" dirty="0" err="1"/>
              <a:t>and</a:t>
            </a:r>
            <a:r>
              <a:rPr lang="de-DE" sz="500" dirty="0"/>
              <a:t> Simple Way </a:t>
            </a:r>
            <a:r>
              <a:rPr lang="de-DE" sz="500" dirty="0" err="1"/>
              <a:t>to</a:t>
            </a:r>
            <a:r>
              <a:rPr lang="de-DE" sz="500" dirty="0"/>
              <a:t> </a:t>
            </a:r>
            <a:r>
              <a:rPr lang="de-DE" sz="500" dirty="0" err="1"/>
              <a:t>Empower</a:t>
            </a:r>
            <a:r>
              <a:rPr lang="de-DE" sz="500" dirty="0"/>
              <a:t> </a:t>
            </a:r>
            <a:r>
              <a:rPr lang="de-DE" sz="500" dirty="0" err="1"/>
              <a:t>the</a:t>
            </a:r>
            <a:r>
              <a:rPr lang="de-DE" sz="500" dirty="0"/>
              <a:t> Public </a:t>
            </a:r>
            <a:r>
              <a:rPr lang="de-DE" sz="500" dirty="0" err="1"/>
              <a:t>Sector</a:t>
            </a:r>
            <a:r>
              <a:rPr lang="de-DE" sz="500" dirty="0"/>
              <a:t>. Boston Consulting Group. </a:t>
            </a:r>
            <a:r>
              <a:rPr lang="de-DE" sz="500" dirty="0" err="1"/>
              <a:t>Retrieved</a:t>
            </a:r>
            <a:r>
              <a:rPr lang="de-DE" sz="500" dirty="0"/>
              <a:t> </a:t>
            </a:r>
            <a:r>
              <a:rPr lang="de-DE" sz="500" dirty="0" err="1"/>
              <a:t>from</a:t>
            </a:r>
            <a:r>
              <a:rPr lang="de-DE" sz="500" dirty="0"/>
              <a:t> </a:t>
            </a:r>
            <a:r>
              <a:rPr lang="de-DE" sz="500" dirty="0">
                <a:hlinkClick r:id="rId5"/>
              </a:rPr>
              <a:t>https://www.bcg.com/publications/2017/smart-and-simple-way-to-empower-the-public-sector.aspx</a:t>
            </a:r>
            <a:r>
              <a:rPr lang="de-DE" sz="500" dirty="0"/>
              <a:t> (last </a:t>
            </a:r>
            <a:r>
              <a:rPr lang="de-DE" sz="500" dirty="0" err="1"/>
              <a:t>accessed</a:t>
            </a:r>
            <a:r>
              <a:rPr lang="de-DE" sz="500" dirty="0"/>
              <a:t> on April 7, 2020).</a:t>
            </a:r>
          </a:p>
          <a:p>
            <a:pPr marL="359410" indent="-457200">
              <a:spcBef>
                <a:spcPts val="400"/>
              </a:spcBef>
              <a:buNone/>
            </a:pPr>
            <a:r>
              <a:rPr lang="de-DE" sz="500" b="1" dirty="0"/>
              <a:t>Lewis, C. W. &amp; Gilman, S. C. (2012). </a:t>
            </a:r>
            <a:r>
              <a:rPr lang="de-DE" sz="500" dirty="0"/>
              <a:t>The </a:t>
            </a:r>
            <a:r>
              <a:rPr lang="de-DE" sz="500" dirty="0" err="1"/>
              <a:t>Ethics</a:t>
            </a:r>
            <a:r>
              <a:rPr lang="de-DE" sz="500" dirty="0"/>
              <a:t> Challenge in Public Service: A Problem-</a:t>
            </a:r>
            <a:r>
              <a:rPr lang="de-DE" sz="500" dirty="0" err="1"/>
              <a:t>Solving</a:t>
            </a:r>
            <a:r>
              <a:rPr lang="de-DE" sz="500" dirty="0"/>
              <a:t> Guide. 2nd </a:t>
            </a:r>
            <a:r>
              <a:rPr lang="de-DE" sz="500" dirty="0" err="1"/>
              <a:t>edition</a:t>
            </a:r>
            <a:r>
              <a:rPr lang="de-DE" sz="500" dirty="0"/>
              <a:t>. San Francisco: </a:t>
            </a:r>
            <a:r>
              <a:rPr lang="de-DE" sz="500" dirty="0" err="1"/>
              <a:t>Jossey</a:t>
            </a:r>
            <a:r>
              <a:rPr lang="de-DE" sz="500" dirty="0"/>
              <a:t>-Bass.</a:t>
            </a:r>
          </a:p>
          <a:p>
            <a:pPr marL="359410" indent="-457200">
              <a:spcBef>
                <a:spcPts val="400"/>
              </a:spcBef>
              <a:buNone/>
            </a:pPr>
            <a:r>
              <a:rPr lang="de-DE" sz="500" b="1" dirty="0"/>
              <a:t>OECD (2020). </a:t>
            </a:r>
            <a:r>
              <a:rPr lang="de-DE" sz="500" dirty="0"/>
              <a:t>Public </a:t>
            </a:r>
            <a:r>
              <a:rPr lang="de-DE" sz="500" dirty="0" err="1"/>
              <a:t>Integrity</a:t>
            </a:r>
            <a:r>
              <a:rPr lang="de-DE" sz="500" dirty="0"/>
              <a:t> Handbook. OECD Publishing: Paris. </a:t>
            </a:r>
            <a:r>
              <a:rPr lang="de-DE" sz="500" dirty="0" err="1"/>
              <a:t>Accessible</a:t>
            </a:r>
            <a:r>
              <a:rPr lang="de-DE" sz="500" dirty="0"/>
              <a:t> at </a:t>
            </a:r>
            <a:r>
              <a:rPr lang="de-DE" sz="500" dirty="0">
                <a:hlinkClick r:id="rId6"/>
              </a:rPr>
              <a:t>https://www.oecd-ilibrary.org/sites/ac8ed8e8-en/index.html?itemId=/content/publication/ac8ed8e8-en</a:t>
            </a:r>
            <a:r>
              <a:rPr lang="de-DE" sz="500" dirty="0"/>
              <a:t> (last </a:t>
            </a:r>
            <a:r>
              <a:rPr lang="de-DE" sz="500" dirty="0" err="1"/>
              <a:t>accessed</a:t>
            </a:r>
            <a:r>
              <a:rPr lang="de-DE" sz="500" dirty="0"/>
              <a:t> on June 17, 2020).</a:t>
            </a:r>
          </a:p>
          <a:p>
            <a:pPr marL="359410" indent="-457200">
              <a:spcBef>
                <a:spcPts val="400"/>
              </a:spcBef>
              <a:buNone/>
            </a:pPr>
            <a:r>
              <a:rPr lang="de-DE" sz="500" b="1" dirty="0"/>
              <a:t>OECD (2018). </a:t>
            </a:r>
            <a:r>
              <a:rPr lang="de-DE" sz="500" dirty="0" err="1"/>
              <a:t>Behavioural</a:t>
            </a:r>
            <a:r>
              <a:rPr lang="de-DE" sz="500" dirty="0"/>
              <a:t> </a:t>
            </a:r>
            <a:r>
              <a:rPr lang="de-DE" sz="500" dirty="0" err="1"/>
              <a:t>Insights</a:t>
            </a:r>
            <a:r>
              <a:rPr lang="de-DE" sz="500" dirty="0"/>
              <a:t> </a:t>
            </a:r>
            <a:r>
              <a:rPr lang="de-DE" sz="500" dirty="0" err="1"/>
              <a:t>for</a:t>
            </a:r>
            <a:r>
              <a:rPr lang="de-DE" sz="500" dirty="0"/>
              <a:t> Public </a:t>
            </a:r>
            <a:r>
              <a:rPr lang="de-DE" sz="500" dirty="0" err="1"/>
              <a:t>Integrity</a:t>
            </a:r>
            <a:r>
              <a:rPr lang="de-DE" sz="500" dirty="0"/>
              <a:t>. </a:t>
            </a:r>
            <a:r>
              <a:rPr lang="de-DE" sz="500" dirty="0" err="1"/>
              <a:t>Harnessing</a:t>
            </a:r>
            <a:r>
              <a:rPr lang="de-DE" sz="500" dirty="0"/>
              <a:t> </a:t>
            </a:r>
            <a:r>
              <a:rPr lang="de-DE" sz="500" dirty="0" err="1"/>
              <a:t>the</a:t>
            </a:r>
            <a:r>
              <a:rPr lang="de-DE" sz="500" dirty="0"/>
              <a:t> human </a:t>
            </a:r>
            <a:r>
              <a:rPr lang="de-DE" sz="500" dirty="0" err="1"/>
              <a:t>factor</a:t>
            </a:r>
            <a:r>
              <a:rPr lang="de-DE" sz="500" dirty="0"/>
              <a:t> </a:t>
            </a:r>
            <a:r>
              <a:rPr lang="de-DE" sz="500" dirty="0" err="1"/>
              <a:t>to</a:t>
            </a:r>
            <a:r>
              <a:rPr lang="de-DE" sz="500" dirty="0"/>
              <a:t> </a:t>
            </a:r>
            <a:r>
              <a:rPr lang="de-DE" sz="500" dirty="0" err="1"/>
              <a:t>counter</a:t>
            </a:r>
            <a:r>
              <a:rPr lang="de-DE" sz="500" dirty="0"/>
              <a:t> </a:t>
            </a:r>
            <a:r>
              <a:rPr lang="de-DE" sz="500" dirty="0" err="1"/>
              <a:t>corruption</a:t>
            </a:r>
            <a:r>
              <a:rPr lang="de-DE" sz="500" dirty="0"/>
              <a:t>. OECD Public </a:t>
            </a:r>
            <a:r>
              <a:rPr lang="de-DE" sz="500" dirty="0" err="1"/>
              <a:t>Governance</a:t>
            </a:r>
            <a:r>
              <a:rPr lang="de-DE" sz="500" dirty="0"/>
              <a:t> Reviews. </a:t>
            </a:r>
            <a:r>
              <a:rPr lang="de-DE" sz="500" dirty="0" err="1"/>
              <a:t>Retrieved</a:t>
            </a:r>
            <a:r>
              <a:rPr lang="de-DE" sz="500" dirty="0"/>
              <a:t> </a:t>
            </a:r>
            <a:r>
              <a:rPr lang="de-DE" sz="500" dirty="0" err="1"/>
              <a:t>from</a:t>
            </a:r>
            <a:r>
              <a:rPr lang="de-DE" sz="500" dirty="0"/>
              <a:t> http://</a:t>
            </a:r>
            <a:r>
              <a:rPr lang="de-DE" sz="500" dirty="0" err="1"/>
              <a:t>www.oecd.org</a:t>
            </a:r>
            <a:r>
              <a:rPr lang="de-DE" sz="500" dirty="0"/>
              <a:t>/</a:t>
            </a:r>
            <a:r>
              <a:rPr lang="de-DE" sz="500" dirty="0" err="1"/>
              <a:t>gov</a:t>
            </a:r>
            <a:r>
              <a:rPr lang="de-DE" sz="500" dirty="0"/>
              <a:t>/</a:t>
            </a:r>
            <a:r>
              <a:rPr lang="de-DE" sz="500" dirty="0" err="1"/>
              <a:t>ethics</a:t>
            </a:r>
            <a:r>
              <a:rPr lang="de-DE" sz="500" dirty="0"/>
              <a:t>/behavioural-insights-for-public-integrity-9789264297067-en.htm (last </a:t>
            </a:r>
            <a:r>
              <a:rPr lang="de-DE" sz="500" dirty="0" err="1"/>
              <a:t>accessed</a:t>
            </a:r>
            <a:r>
              <a:rPr lang="de-DE" sz="500" dirty="0"/>
              <a:t> on April 7, 2020).</a:t>
            </a:r>
          </a:p>
          <a:p>
            <a:pPr marL="359410" indent="-457200">
              <a:spcBef>
                <a:spcPts val="400"/>
              </a:spcBef>
              <a:buNone/>
            </a:pPr>
            <a:r>
              <a:rPr lang="de-DE" sz="500" b="1" dirty="0"/>
              <a:t>Team ARSU (2020). </a:t>
            </a:r>
            <a:r>
              <a:rPr lang="de-DE" sz="500" dirty="0" err="1"/>
              <a:t>Ethics</a:t>
            </a:r>
            <a:r>
              <a:rPr lang="de-DE" sz="500" dirty="0"/>
              <a:t> </a:t>
            </a:r>
            <a:r>
              <a:rPr lang="de-DE" sz="500" dirty="0" err="1"/>
              <a:t>of</a:t>
            </a:r>
            <a:r>
              <a:rPr lang="de-DE" sz="500" dirty="0"/>
              <a:t> a </a:t>
            </a:r>
            <a:r>
              <a:rPr lang="de-DE" sz="500" dirty="0" err="1"/>
              <a:t>Civil</a:t>
            </a:r>
            <a:r>
              <a:rPr lang="de-DE" sz="500" dirty="0"/>
              <a:t> </a:t>
            </a:r>
            <a:r>
              <a:rPr lang="de-DE" sz="500" dirty="0" err="1"/>
              <a:t>Servant</a:t>
            </a:r>
            <a:r>
              <a:rPr lang="de-DE" sz="500" dirty="0"/>
              <a:t>. Learning </a:t>
            </a:r>
            <a:r>
              <a:rPr lang="de-DE" sz="500" dirty="0" err="1"/>
              <a:t>Ethics</a:t>
            </a:r>
            <a:r>
              <a:rPr lang="de-DE" sz="500" dirty="0"/>
              <a:t>, </a:t>
            </a:r>
            <a:r>
              <a:rPr lang="de-DE" sz="500" dirty="0" err="1"/>
              <a:t>Integrity</a:t>
            </a:r>
            <a:r>
              <a:rPr lang="de-DE" sz="500" dirty="0"/>
              <a:t> &amp; </a:t>
            </a:r>
            <a:r>
              <a:rPr lang="de-DE" sz="500" dirty="0" err="1"/>
              <a:t>Aptitude</a:t>
            </a:r>
            <a:r>
              <a:rPr lang="de-DE" sz="500" dirty="0"/>
              <a:t> </a:t>
            </a:r>
            <a:r>
              <a:rPr lang="de-DE" sz="500" dirty="0" err="1"/>
              <a:t>with</a:t>
            </a:r>
            <a:r>
              <a:rPr lang="de-DE" sz="500" dirty="0"/>
              <a:t> a Touch </a:t>
            </a:r>
            <a:r>
              <a:rPr lang="de-DE" sz="500" dirty="0" err="1"/>
              <a:t>of</a:t>
            </a:r>
            <a:r>
              <a:rPr lang="de-DE" sz="500" dirty="0"/>
              <a:t> Dharma. </a:t>
            </a:r>
            <a:r>
              <a:rPr lang="de-DE" sz="500" dirty="0" err="1"/>
              <a:t>Ch</a:t>
            </a:r>
            <a:r>
              <a:rPr lang="de-DE" sz="500" dirty="0"/>
              <a:t>. 3 </a:t>
            </a:r>
            <a:r>
              <a:rPr lang="de-DE" sz="500" dirty="0" err="1"/>
              <a:t>Ethical</a:t>
            </a:r>
            <a:r>
              <a:rPr lang="de-DE" sz="500" dirty="0"/>
              <a:t> Dilemmas </a:t>
            </a:r>
            <a:r>
              <a:rPr lang="de-DE" sz="500" dirty="0" err="1"/>
              <a:t>and</a:t>
            </a:r>
            <a:r>
              <a:rPr lang="de-DE" sz="500" dirty="0"/>
              <a:t> Resolution (pp. 90-112). 3rd Edition. Team ARSU. </a:t>
            </a:r>
          </a:p>
          <a:p>
            <a:pPr marL="359410" indent="-457200">
              <a:spcBef>
                <a:spcPts val="400"/>
              </a:spcBef>
              <a:buNone/>
            </a:pPr>
            <a:r>
              <a:rPr lang="de-DE" sz="500" b="1" dirty="0"/>
              <a:t>Thompson, D. F. (1992). </a:t>
            </a:r>
            <a:r>
              <a:rPr lang="de-DE" sz="500" dirty="0"/>
              <a:t>Paradoxes </a:t>
            </a:r>
            <a:r>
              <a:rPr lang="de-DE" sz="500" dirty="0" err="1"/>
              <a:t>of</a:t>
            </a:r>
            <a:r>
              <a:rPr lang="de-DE" sz="500" dirty="0"/>
              <a:t> </a:t>
            </a:r>
            <a:r>
              <a:rPr lang="de-DE" sz="500" dirty="0" err="1"/>
              <a:t>Government</a:t>
            </a:r>
            <a:r>
              <a:rPr lang="de-DE" sz="500" dirty="0"/>
              <a:t> </a:t>
            </a:r>
            <a:r>
              <a:rPr lang="de-DE" sz="500" dirty="0" err="1"/>
              <a:t>Ethics</a:t>
            </a:r>
            <a:r>
              <a:rPr lang="de-DE" sz="500" dirty="0"/>
              <a:t>. Public Administration Review, 52(3) 254-259. </a:t>
            </a:r>
            <a:r>
              <a:rPr lang="de-DE" sz="500" dirty="0" err="1"/>
              <a:t>Accessible</a:t>
            </a:r>
            <a:r>
              <a:rPr lang="de-DE" sz="500" dirty="0"/>
              <a:t> at </a:t>
            </a:r>
            <a:r>
              <a:rPr lang="de-DE" sz="500" dirty="0">
                <a:hlinkClick r:id="rId7"/>
              </a:rPr>
              <a:t>https://www.jstor.org/stable/976923?seq=1</a:t>
            </a:r>
            <a:r>
              <a:rPr lang="de-DE" sz="500" dirty="0"/>
              <a:t> (last </a:t>
            </a:r>
            <a:r>
              <a:rPr lang="de-DE" sz="500" dirty="0" err="1"/>
              <a:t>accessed</a:t>
            </a:r>
            <a:r>
              <a:rPr lang="de-DE" sz="500" dirty="0"/>
              <a:t> on April 7, 2020).</a:t>
            </a:r>
          </a:p>
          <a:p>
            <a:pPr marL="359410" indent="-457200">
              <a:spcBef>
                <a:spcPts val="400"/>
              </a:spcBef>
              <a:buNone/>
            </a:pPr>
            <a:r>
              <a:rPr lang="de-DE" sz="500" b="1" dirty="0"/>
              <a:t>UNDP Global </a:t>
            </a:r>
            <a:r>
              <a:rPr lang="de-DE" sz="500" b="1" dirty="0" err="1"/>
              <a:t>Centre</a:t>
            </a:r>
            <a:r>
              <a:rPr lang="de-DE" sz="500" b="1" dirty="0"/>
              <a:t> </a:t>
            </a:r>
            <a:r>
              <a:rPr lang="de-DE" sz="500" b="1" dirty="0" err="1"/>
              <a:t>for</a:t>
            </a:r>
            <a:r>
              <a:rPr lang="de-DE" sz="500" b="1" dirty="0"/>
              <a:t> Public Service Excellence (2014). </a:t>
            </a:r>
            <a:r>
              <a:rPr lang="de-DE" sz="500" dirty="0"/>
              <a:t>Motivation </a:t>
            </a:r>
            <a:r>
              <a:rPr lang="de-DE" sz="500" dirty="0" err="1"/>
              <a:t>of</a:t>
            </a:r>
            <a:r>
              <a:rPr lang="de-DE" sz="500" dirty="0"/>
              <a:t> Public Service </a:t>
            </a:r>
            <a:r>
              <a:rPr lang="de-DE" sz="500" dirty="0" err="1"/>
              <a:t>Officials</a:t>
            </a:r>
            <a:r>
              <a:rPr lang="de-DE" sz="500" dirty="0"/>
              <a:t>: </a:t>
            </a:r>
            <a:r>
              <a:rPr lang="de-DE" sz="500" dirty="0" err="1"/>
              <a:t>Insights</a:t>
            </a:r>
            <a:r>
              <a:rPr lang="de-DE" sz="500" dirty="0"/>
              <a:t> </a:t>
            </a:r>
            <a:r>
              <a:rPr lang="de-DE" sz="500" dirty="0" err="1"/>
              <a:t>for</a:t>
            </a:r>
            <a:r>
              <a:rPr lang="de-DE" sz="500" dirty="0"/>
              <a:t> </a:t>
            </a:r>
            <a:r>
              <a:rPr lang="de-DE" sz="500" dirty="0" err="1"/>
              <a:t>Practitioners</a:t>
            </a:r>
            <a:r>
              <a:rPr lang="de-DE" sz="500" dirty="0"/>
              <a:t>. </a:t>
            </a:r>
            <a:r>
              <a:rPr lang="de-DE" sz="500" dirty="0" err="1"/>
              <a:t>Retrieved</a:t>
            </a:r>
            <a:r>
              <a:rPr lang="de-DE" sz="500" dirty="0"/>
              <a:t> </a:t>
            </a:r>
            <a:r>
              <a:rPr lang="de-DE" sz="500" dirty="0" err="1"/>
              <a:t>from</a:t>
            </a:r>
            <a:r>
              <a:rPr lang="de-DE" sz="500" dirty="0"/>
              <a:t> </a:t>
            </a:r>
            <a:r>
              <a:rPr lang="de-DE" sz="500" dirty="0">
                <a:hlinkClick r:id="rId8"/>
              </a:rPr>
              <a:t>https://www.undp.org/content/dam/undp/library/capacity-development/English/Singapore%20Centre/GCPSE_PSM_Summary.pdf</a:t>
            </a:r>
            <a:r>
              <a:rPr lang="de-DE" sz="500" dirty="0"/>
              <a:t> (last </a:t>
            </a:r>
            <a:r>
              <a:rPr lang="de-DE" sz="500" dirty="0" err="1"/>
              <a:t>accessed</a:t>
            </a:r>
            <a:r>
              <a:rPr lang="de-DE" sz="500" dirty="0"/>
              <a:t> on April 7, 2020).</a:t>
            </a:r>
          </a:p>
          <a:p>
            <a:pPr marL="359410" indent="-457200">
              <a:spcBef>
                <a:spcPts val="400"/>
              </a:spcBef>
              <a:buNone/>
            </a:pPr>
            <a:r>
              <a:rPr lang="de-DE" sz="500" b="1" dirty="0"/>
              <a:t>United </a:t>
            </a:r>
            <a:r>
              <a:rPr lang="de-DE" sz="500" b="1" dirty="0" err="1"/>
              <a:t>Nations</a:t>
            </a:r>
            <a:r>
              <a:rPr lang="de-DE" sz="500" b="1" dirty="0"/>
              <a:t> </a:t>
            </a:r>
            <a:r>
              <a:rPr lang="de-DE" sz="500" b="1" dirty="0" err="1"/>
              <a:t>Convention</a:t>
            </a:r>
            <a:r>
              <a:rPr lang="de-DE" sz="500" b="1" dirty="0"/>
              <a:t> </a:t>
            </a:r>
            <a:r>
              <a:rPr lang="de-DE" sz="500" b="1" dirty="0" err="1"/>
              <a:t>against</a:t>
            </a:r>
            <a:r>
              <a:rPr lang="de-DE" sz="500" b="1" dirty="0"/>
              <a:t> </a:t>
            </a:r>
            <a:r>
              <a:rPr lang="de-DE" sz="500" b="1" dirty="0" err="1"/>
              <a:t>Corruption</a:t>
            </a:r>
            <a:r>
              <a:rPr lang="de-DE" sz="500" b="1" dirty="0"/>
              <a:t>. </a:t>
            </a:r>
            <a:r>
              <a:rPr lang="de-DE" sz="500" dirty="0" err="1"/>
              <a:t>Adopted</a:t>
            </a:r>
            <a:r>
              <a:rPr lang="de-DE" sz="500" dirty="0"/>
              <a:t> </a:t>
            </a:r>
            <a:r>
              <a:rPr lang="de-DE" sz="500" dirty="0" err="1"/>
              <a:t>by</a:t>
            </a:r>
            <a:r>
              <a:rPr lang="de-DE" sz="500" dirty="0"/>
              <a:t> </a:t>
            </a:r>
            <a:r>
              <a:rPr lang="de-DE" sz="500" dirty="0" err="1"/>
              <a:t>the</a:t>
            </a:r>
            <a:r>
              <a:rPr lang="de-DE" sz="500" dirty="0"/>
              <a:t> UN General </a:t>
            </a:r>
            <a:r>
              <a:rPr lang="de-DE" sz="500" dirty="0" err="1"/>
              <a:t>Assembly</a:t>
            </a:r>
            <a:r>
              <a:rPr lang="de-DE" sz="500" dirty="0"/>
              <a:t> on 31 </a:t>
            </a:r>
            <a:r>
              <a:rPr lang="de-DE" sz="500" dirty="0" err="1"/>
              <a:t>October</a:t>
            </a:r>
            <a:r>
              <a:rPr lang="de-DE" sz="500" dirty="0"/>
              <a:t> 2003, </a:t>
            </a:r>
            <a:r>
              <a:rPr lang="de-DE" sz="500" dirty="0" err="1"/>
              <a:t>by</a:t>
            </a:r>
            <a:r>
              <a:rPr lang="de-DE" sz="500" dirty="0"/>
              <a:t> </a:t>
            </a:r>
            <a:r>
              <a:rPr lang="de-DE" sz="500" dirty="0" err="1"/>
              <a:t>resolution</a:t>
            </a:r>
            <a:r>
              <a:rPr lang="de-DE" sz="500" dirty="0"/>
              <a:t> 58/4. </a:t>
            </a:r>
            <a:r>
              <a:rPr lang="de-DE" sz="500" dirty="0" err="1"/>
              <a:t>Retrieved</a:t>
            </a:r>
            <a:r>
              <a:rPr lang="de-DE" sz="500" dirty="0"/>
              <a:t> </a:t>
            </a:r>
            <a:r>
              <a:rPr lang="de-DE" sz="500" dirty="0" err="1"/>
              <a:t>from</a:t>
            </a:r>
            <a:r>
              <a:rPr lang="de-DE" sz="500" dirty="0"/>
              <a:t> </a:t>
            </a:r>
            <a:r>
              <a:rPr lang="de-DE" sz="500" dirty="0">
                <a:hlinkClick r:id="rId9"/>
              </a:rPr>
              <a:t>https://www.unodc.org/documents/treaties/UNCAC/Publications/Convention/08-50026_E.pdf</a:t>
            </a:r>
            <a:r>
              <a:rPr lang="de-DE" sz="500" dirty="0"/>
              <a:t> (last </a:t>
            </a:r>
            <a:r>
              <a:rPr lang="de-DE" sz="500" dirty="0" err="1"/>
              <a:t>accessed</a:t>
            </a:r>
            <a:r>
              <a:rPr lang="de-DE" sz="500" dirty="0"/>
              <a:t> on April 7, 2020).</a:t>
            </a:r>
          </a:p>
          <a:p>
            <a:pPr marL="359410" indent="-457200">
              <a:spcBef>
                <a:spcPts val="400"/>
              </a:spcBef>
              <a:buNone/>
            </a:pPr>
            <a:r>
              <a:rPr lang="de-DE" sz="500" b="1" dirty="0"/>
              <a:t>United </a:t>
            </a:r>
            <a:r>
              <a:rPr lang="de-DE" sz="500" b="1" dirty="0" err="1"/>
              <a:t>Nations</a:t>
            </a:r>
            <a:r>
              <a:rPr lang="de-DE" sz="500" b="1" dirty="0"/>
              <a:t> Development Programme </a:t>
            </a:r>
            <a:r>
              <a:rPr lang="de-DE" sz="500" b="1" dirty="0" err="1"/>
              <a:t>and</a:t>
            </a:r>
            <a:r>
              <a:rPr lang="de-DE" sz="500" b="1" dirty="0"/>
              <a:t> United </a:t>
            </a:r>
            <a:r>
              <a:rPr lang="de-DE" sz="500" b="1" dirty="0" err="1"/>
              <a:t>Nations</a:t>
            </a:r>
            <a:r>
              <a:rPr lang="de-DE" sz="500" b="1" dirty="0"/>
              <a:t> Population Fund (September 2008). </a:t>
            </a:r>
            <a:r>
              <a:rPr lang="de-DE" sz="500" dirty="0"/>
              <a:t>The UNDP </a:t>
            </a:r>
            <a:r>
              <a:rPr lang="de-DE" sz="500" dirty="0" err="1"/>
              <a:t>accountability</a:t>
            </a:r>
            <a:r>
              <a:rPr lang="de-DE" sz="500" dirty="0"/>
              <a:t> </a:t>
            </a:r>
            <a:r>
              <a:rPr lang="de-DE" sz="500" dirty="0" err="1"/>
              <a:t>system</a:t>
            </a:r>
            <a:r>
              <a:rPr lang="de-DE" sz="500" dirty="0"/>
              <a:t>. </a:t>
            </a:r>
            <a:r>
              <a:rPr lang="de-DE" sz="500" dirty="0" err="1"/>
              <a:t>Accountability</a:t>
            </a:r>
            <a:r>
              <a:rPr lang="de-DE" sz="500" dirty="0"/>
              <a:t> </a:t>
            </a:r>
            <a:r>
              <a:rPr lang="de-DE" sz="500" dirty="0" err="1"/>
              <a:t>framework</a:t>
            </a:r>
            <a:r>
              <a:rPr lang="de-DE" sz="500" dirty="0"/>
              <a:t> </a:t>
            </a:r>
            <a:r>
              <a:rPr lang="de-DE" sz="500" dirty="0" err="1"/>
              <a:t>and</a:t>
            </a:r>
            <a:r>
              <a:rPr lang="de-DE" sz="500" dirty="0"/>
              <a:t> </a:t>
            </a:r>
            <a:r>
              <a:rPr lang="de-DE" sz="500" dirty="0" err="1"/>
              <a:t>oversight</a:t>
            </a:r>
            <a:r>
              <a:rPr lang="de-DE" sz="500" dirty="0"/>
              <a:t> </a:t>
            </a:r>
            <a:r>
              <a:rPr lang="de-DE" sz="500" dirty="0" err="1"/>
              <a:t>policy</a:t>
            </a:r>
            <a:r>
              <a:rPr lang="de-DE" sz="500" dirty="0"/>
              <a:t>. </a:t>
            </a:r>
            <a:r>
              <a:rPr lang="de-DE" sz="500" dirty="0" err="1"/>
              <a:t>Retrieved</a:t>
            </a:r>
            <a:r>
              <a:rPr lang="de-DE" sz="500" dirty="0"/>
              <a:t> </a:t>
            </a:r>
            <a:r>
              <a:rPr lang="de-DE" sz="500" dirty="0" err="1"/>
              <a:t>from</a:t>
            </a:r>
            <a:r>
              <a:rPr lang="de-DE" sz="500" dirty="0"/>
              <a:t> </a:t>
            </a:r>
            <a:r>
              <a:rPr lang="de-DE" sz="500" dirty="0">
                <a:hlinkClick r:id="rId10"/>
              </a:rPr>
              <a:t>https://www.undp.org/content/dam/undp/library/corporate/Transparency/UNDP%20Accountability%20framework.pdf</a:t>
            </a:r>
            <a:r>
              <a:rPr lang="de-DE" sz="500" dirty="0"/>
              <a:t> (last </a:t>
            </a:r>
            <a:r>
              <a:rPr lang="de-DE" sz="500" dirty="0" err="1"/>
              <a:t>accessed</a:t>
            </a:r>
            <a:r>
              <a:rPr lang="de-DE" sz="500" dirty="0"/>
              <a:t> on April 7, 2020).</a:t>
            </a:r>
          </a:p>
          <a:p>
            <a:pPr marL="359410" indent="-457200">
              <a:spcBef>
                <a:spcPts val="400"/>
              </a:spcBef>
              <a:buNone/>
            </a:pPr>
            <a:r>
              <a:rPr lang="de-DE" sz="500" b="1" dirty="0"/>
              <a:t>United </a:t>
            </a:r>
            <a:r>
              <a:rPr lang="de-DE" sz="500" b="1" dirty="0" err="1"/>
              <a:t>Nations</a:t>
            </a:r>
            <a:r>
              <a:rPr lang="de-DE" sz="500" b="1" dirty="0"/>
              <a:t> </a:t>
            </a:r>
            <a:r>
              <a:rPr lang="de-DE" sz="500" b="1" dirty="0" err="1"/>
              <a:t>Economic</a:t>
            </a:r>
            <a:r>
              <a:rPr lang="de-DE" sz="500" b="1" dirty="0"/>
              <a:t> </a:t>
            </a:r>
            <a:r>
              <a:rPr lang="de-DE" sz="500" b="1" dirty="0" err="1"/>
              <a:t>and</a:t>
            </a:r>
            <a:r>
              <a:rPr lang="de-DE" sz="500" b="1" dirty="0"/>
              <a:t> </a:t>
            </a:r>
            <a:r>
              <a:rPr lang="de-DE" sz="500" b="1" dirty="0" err="1"/>
              <a:t>Social</a:t>
            </a:r>
            <a:r>
              <a:rPr lang="de-DE" sz="500" b="1" dirty="0"/>
              <a:t> Council (2018). </a:t>
            </a:r>
            <a:r>
              <a:rPr lang="de-DE" sz="500" dirty="0" err="1"/>
              <a:t>Principles</a:t>
            </a:r>
            <a:r>
              <a:rPr lang="de-DE" sz="500" dirty="0"/>
              <a:t> </a:t>
            </a:r>
            <a:r>
              <a:rPr lang="de-DE" sz="500" dirty="0" err="1"/>
              <a:t>of</a:t>
            </a:r>
            <a:r>
              <a:rPr lang="de-DE" sz="500" dirty="0"/>
              <a:t> </a:t>
            </a:r>
            <a:r>
              <a:rPr lang="de-DE" sz="500" dirty="0" err="1"/>
              <a:t>effective</a:t>
            </a:r>
            <a:r>
              <a:rPr lang="de-DE" sz="500" dirty="0"/>
              <a:t> </a:t>
            </a:r>
            <a:r>
              <a:rPr lang="de-DE" sz="500" dirty="0" err="1"/>
              <a:t>governance</a:t>
            </a:r>
            <a:r>
              <a:rPr lang="de-DE" sz="500" dirty="0"/>
              <a:t> </a:t>
            </a:r>
            <a:r>
              <a:rPr lang="de-DE" sz="500" dirty="0" err="1"/>
              <a:t>for</a:t>
            </a:r>
            <a:r>
              <a:rPr lang="de-DE" sz="500" dirty="0"/>
              <a:t> </a:t>
            </a:r>
            <a:r>
              <a:rPr lang="de-DE" sz="500" dirty="0" err="1"/>
              <a:t>sustainable</a:t>
            </a:r>
            <a:r>
              <a:rPr lang="de-DE" sz="500" dirty="0"/>
              <a:t> </a:t>
            </a:r>
            <a:r>
              <a:rPr lang="de-DE" sz="500" dirty="0" err="1"/>
              <a:t>development</a:t>
            </a:r>
            <a:r>
              <a:rPr lang="de-DE" sz="500" dirty="0"/>
              <a:t>. Official Records, 2018 Supplement </a:t>
            </a:r>
            <a:r>
              <a:rPr lang="de-DE" sz="500" dirty="0" err="1"/>
              <a:t>No</a:t>
            </a:r>
            <a:r>
              <a:rPr lang="de-DE" sz="500" dirty="0"/>
              <a:t>. 24. </a:t>
            </a:r>
            <a:r>
              <a:rPr lang="de-DE" sz="500" dirty="0" err="1"/>
              <a:t>Retrieved</a:t>
            </a:r>
            <a:r>
              <a:rPr lang="de-DE" sz="500" dirty="0"/>
              <a:t> </a:t>
            </a:r>
            <a:r>
              <a:rPr lang="de-DE" sz="500" dirty="0" err="1"/>
              <a:t>from</a:t>
            </a:r>
            <a:r>
              <a:rPr lang="de-DE" sz="500" dirty="0"/>
              <a:t> https://</a:t>
            </a:r>
            <a:r>
              <a:rPr lang="de-DE" sz="500" dirty="0" err="1"/>
              <a:t>publicadministration.un.org</a:t>
            </a:r>
            <a:r>
              <a:rPr lang="de-DE" sz="500" dirty="0"/>
              <a:t>/Portals/1/Images/CEPA/</a:t>
            </a:r>
            <a:r>
              <a:rPr lang="de-DE" sz="500" dirty="0" err="1"/>
              <a:t>Principles_of_effective_governance_english.pdf</a:t>
            </a:r>
            <a:r>
              <a:rPr lang="de-DE" sz="500" dirty="0"/>
              <a:t> (last </a:t>
            </a:r>
            <a:r>
              <a:rPr lang="de-DE" sz="500" dirty="0" err="1"/>
              <a:t>accessed</a:t>
            </a:r>
            <a:r>
              <a:rPr lang="de-DE" sz="500" dirty="0"/>
              <a:t> on September 23, 2020).</a:t>
            </a:r>
          </a:p>
          <a:p>
            <a:pPr marL="359410" indent="-457200">
              <a:spcBef>
                <a:spcPts val="400"/>
              </a:spcBef>
              <a:buNone/>
            </a:pPr>
            <a:r>
              <a:rPr lang="de-DE" sz="500" b="1" dirty="0"/>
              <a:t>UNODC (2018a). </a:t>
            </a:r>
            <a:r>
              <a:rPr lang="de-DE" sz="500" dirty="0"/>
              <a:t>E4J University Module Series on </a:t>
            </a:r>
            <a:r>
              <a:rPr lang="de-DE" sz="500" dirty="0" err="1"/>
              <a:t>Integrity</a:t>
            </a:r>
            <a:r>
              <a:rPr lang="de-DE" sz="500" dirty="0"/>
              <a:t> </a:t>
            </a:r>
            <a:r>
              <a:rPr lang="de-DE" sz="500" dirty="0" err="1"/>
              <a:t>and</a:t>
            </a:r>
            <a:r>
              <a:rPr lang="de-DE" sz="500" dirty="0"/>
              <a:t> </a:t>
            </a:r>
            <a:r>
              <a:rPr lang="de-DE" sz="500" dirty="0" err="1"/>
              <a:t>Ethics</a:t>
            </a:r>
            <a:r>
              <a:rPr lang="de-DE" sz="500" dirty="0"/>
              <a:t>. Module 13: Public </a:t>
            </a:r>
            <a:r>
              <a:rPr lang="de-DE" sz="500" dirty="0" err="1"/>
              <a:t>Integrity</a:t>
            </a:r>
            <a:r>
              <a:rPr lang="de-DE" sz="500" dirty="0"/>
              <a:t> </a:t>
            </a:r>
            <a:r>
              <a:rPr lang="de-DE" sz="500" dirty="0" err="1"/>
              <a:t>and</a:t>
            </a:r>
            <a:r>
              <a:rPr lang="de-DE" sz="500" dirty="0"/>
              <a:t> </a:t>
            </a:r>
            <a:r>
              <a:rPr lang="de-DE" sz="500" dirty="0" err="1"/>
              <a:t>Ethics</a:t>
            </a:r>
            <a:r>
              <a:rPr lang="de-DE" sz="500" dirty="0"/>
              <a:t>. </a:t>
            </a:r>
            <a:r>
              <a:rPr lang="de-DE" sz="500" dirty="0" err="1"/>
              <a:t>Retrieved</a:t>
            </a:r>
            <a:r>
              <a:rPr lang="de-DE" sz="500" dirty="0"/>
              <a:t> </a:t>
            </a:r>
            <a:r>
              <a:rPr lang="de-DE" sz="500" dirty="0" err="1"/>
              <a:t>from</a:t>
            </a:r>
            <a:r>
              <a:rPr lang="de-DE" sz="500" dirty="0"/>
              <a:t> </a:t>
            </a:r>
            <a:r>
              <a:rPr lang="de-DE" sz="500" dirty="0">
                <a:hlinkClick r:id="rId11"/>
              </a:rPr>
              <a:t>https://www.unodc.org/e4j/en/integrity-ethics/module-13/key-issues.html</a:t>
            </a:r>
            <a:r>
              <a:rPr lang="de-DE" sz="500" dirty="0"/>
              <a:t> (last </a:t>
            </a:r>
            <a:r>
              <a:rPr lang="de-DE" sz="500" dirty="0" err="1"/>
              <a:t>accessed</a:t>
            </a:r>
            <a:r>
              <a:rPr lang="de-DE" sz="500" dirty="0"/>
              <a:t> on April 7, 2020).</a:t>
            </a:r>
          </a:p>
          <a:p>
            <a:pPr marL="359410" indent="-457200">
              <a:spcBef>
                <a:spcPts val="400"/>
              </a:spcBef>
              <a:buNone/>
            </a:pPr>
            <a:r>
              <a:rPr lang="de-DE" sz="500" b="1" dirty="0"/>
              <a:t>UNODC (2018b). </a:t>
            </a:r>
            <a:r>
              <a:rPr lang="de-DE" sz="500" dirty="0"/>
              <a:t>E4J University Module Series on </a:t>
            </a:r>
            <a:r>
              <a:rPr lang="de-DE" sz="500" dirty="0" err="1"/>
              <a:t>Integrity</a:t>
            </a:r>
            <a:r>
              <a:rPr lang="de-DE" sz="500" dirty="0"/>
              <a:t> </a:t>
            </a:r>
            <a:r>
              <a:rPr lang="de-DE" sz="500" dirty="0" err="1"/>
              <a:t>and</a:t>
            </a:r>
            <a:r>
              <a:rPr lang="de-DE" sz="500" dirty="0"/>
              <a:t> </a:t>
            </a:r>
            <a:r>
              <a:rPr lang="de-DE" sz="500" dirty="0" err="1"/>
              <a:t>Ethics</a:t>
            </a:r>
            <a:r>
              <a:rPr lang="de-DE" sz="500" dirty="0"/>
              <a:t>. Module 1: </a:t>
            </a:r>
            <a:r>
              <a:rPr lang="de-DE" sz="500" dirty="0" err="1"/>
              <a:t>Introduction</a:t>
            </a:r>
            <a:r>
              <a:rPr lang="de-DE" sz="500" dirty="0"/>
              <a:t> </a:t>
            </a:r>
            <a:r>
              <a:rPr lang="de-DE" sz="500" dirty="0" err="1"/>
              <a:t>and</a:t>
            </a:r>
            <a:r>
              <a:rPr lang="de-DE" sz="500" dirty="0"/>
              <a:t> </a:t>
            </a:r>
            <a:r>
              <a:rPr lang="de-DE" sz="500" dirty="0" err="1"/>
              <a:t>Conceptual</a:t>
            </a:r>
            <a:r>
              <a:rPr lang="de-DE" sz="500" dirty="0"/>
              <a:t> Framework. </a:t>
            </a:r>
            <a:r>
              <a:rPr lang="de-DE" sz="500" dirty="0" err="1"/>
              <a:t>Retrieved</a:t>
            </a:r>
            <a:r>
              <a:rPr lang="de-DE" sz="500" dirty="0"/>
              <a:t> </a:t>
            </a:r>
            <a:r>
              <a:rPr lang="de-DE" sz="500" dirty="0" err="1"/>
              <a:t>from</a:t>
            </a:r>
            <a:r>
              <a:rPr lang="de-DE" sz="500" dirty="0"/>
              <a:t> </a:t>
            </a:r>
            <a:r>
              <a:rPr lang="de-DE" sz="500" dirty="0">
                <a:hlinkClick r:id="rId12"/>
              </a:rPr>
              <a:t>https://www.unodc.org/e4j/en/integrity-ethics/module-1/key-issues.html</a:t>
            </a:r>
            <a:r>
              <a:rPr lang="de-DE" sz="500" dirty="0"/>
              <a:t> (last </a:t>
            </a:r>
            <a:r>
              <a:rPr lang="de-DE" sz="500" dirty="0" err="1"/>
              <a:t>accessed</a:t>
            </a:r>
            <a:r>
              <a:rPr lang="de-DE" sz="500" dirty="0"/>
              <a:t> on April 7, 2020).</a:t>
            </a:r>
          </a:p>
          <a:p>
            <a:pPr marL="359410" indent="-457200">
              <a:spcBef>
                <a:spcPts val="400"/>
              </a:spcBef>
              <a:buNone/>
            </a:pPr>
            <a:r>
              <a:rPr lang="de-DE" sz="500" b="1" dirty="0"/>
              <a:t>Van der Wal, Z. &amp; Huberts, L. (2008). </a:t>
            </a:r>
            <a:r>
              <a:rPr lang="de-DE" sz="500" dirty="0"/>
              <a:t>Value </a:t>
            </a:r>
            <a:r>
              <a:rPr lang="de-DE" sz="500" dirty="0" err="1"/>
              <a:t>Solidity</a:t>
            </a:r>
            <a:r>
              <a:rPr lang="de-DE" sz="500" dirty="0"/>
              <a:t> in </a:t>
            </a:r>
            <a:r>
              <a:rPr lang="de-DE" sz="500" dirty="0" err="1"/>
              <a:t>Government</a:t>
            </a:r>
            <a:r>
              <a:rPr lang="de-DE" sz="500" dirty="0"/>
              <a:t> </a:t>
            </a:r>
            <a:r>
              <a:rPr lang="de-DE" sz="500" dirty="0" err="1"/>
              <a:t>and</a:t>
            </a:r>
            <a:r>
              <a:rPr lang="de-DE" sz="500" dirty="0"/>
              <a:t> Business </a:t>
            </a:r>
            <a:r>
              <a:rPr lang="de-DE" sz="500" dirty="0" err="1"/>
              <a:t>Results</a:t>
            </a:r>
            <a:r>
              <a:rPr lang="de-DE" sz="500" dirty="0"/>
              <a:t> </a:t>
            </a:r>
            <a:r>
              <a:rPr lang="de-DE" sz="500" dirty="0" err="1"/>
              <a:t>of</a:t>
            </a:r>
            <a:r>
              <a:rPr lang="de-DE" sz="500" dirty="0"/>
              <a:t> an </a:t>
            </a:r>
            <a:r>
              <a:rPr lang="de-DE" sz="500" dirty="0" err="1"/>
              <a:t>Empirical</a:t>
            </a:r>
            <a:r>
              <a:rPr lang="de-DE" sz="500" dirty="0"/>
              <a:t> Study on Public </a:t>
            </a:r>
            <a:r>
              <a:rPr lang="de-DE" sz="500" dirty="0" err="1"/>
              <a:t>and</a:t>
            </a:r>
            <a:r>
              <a:rPr lang="de-DE" sz="500" dirty="0"/>
              <a:t> Private </a:t>
            </a:r>
            <a:r>
              <a:rPr lang="de-DE" sz="500" dirty="0" err="1"/>
              <a:t>Sector</a:t>
            </a:r>
            <a:r>
              <a:rPr lang="de-DE" sz="500" dirty="0"/>
              <a:t> </a:t>
            </a:r>
            <a:r>
              <a:rPr lang="de-DE" sz="500" dirty="0" err="1"/>
              <a:t>Organizational</a:t>
            </a:r>
            <a:r>
              <a:rPr lang="de-DE" sz="500" dirty="0"/>
              <a:t> Values. The American Review </a:t>
            </a:r>
            <a:r>
              <a:rPr lang="de-DE" sz="500" dirty="0" err="1"/>
              <a:t>of</a:t>
            </a:r>
            <a:r>
              <a:rPr lang="de-DE" sz="500" dirty="0"/>
              <a:t> Public Administration, 38(3), 264-285.</a:t>
            </a:r>
          </a:p>
          <a:p>
            <a:pPr marL="359410" indent="-457200">
              <a:spcBef>
                <a:spcPts val="400"/>
              </a:spcBef>
              <a:buNone/>
            </a:pPr>
            <a:r>
              <a:rPr lang="de-DE" sz="500" b="1" u="sng" dirty="0" err="1"/>
              <a:t>Credits</a:t>
            </a:r>
            <a:r>
              <a:rPr lang="de-DE" sz="500" b="1" u="sng" dirty="0"/>
              <a:t> </a:t>
            </a:r>
            <a:r>
              <a:rPr lang="de-DE" sz="500" b="1" u="sng" dirty="0" err="1"/>
              <a:t>for</a:t>
            </a:r>
            <a:r>
              <a:rPr lang="de-DE" sz="500" b="1" u="sng" dirty="0"/>
              <a:t> </a:t>
            </a:r>
            <a:r>
              <a:rPr lang="de-DE" sz="500" b="1" u="sng" dirty="0" err="1"/>
              <a:t>visual</a:t>
            </a:r>
            <a:r>
              <a:rPr lang="de-DE" sz="500" b="1" u="sng" dirty="0"/>
              <a:t>:</a:t>
            </a:r>
            <a:endParaRPr lang="de-DE" sz="500" u="sng" dirty="0"/>
          </a:p>
          <a:p>
            <a:pPr marL="359410" indent="-457200">
              <a:spcBef>
                <a:spcPts val="400"/>
              </a:spcBef>
              <a:buNone/>
            </a:pPr>
            <a:r>
              <a:rPr lang="de-DE" sz="500" b="1" dirty="0" err="1"/>
              <a:t>Freepik</a:t>
            </a:r>
            <a:r>
              <a:rPr lang="de-DE" sz="500" b="1" dirty="0"/>
              <a:t> / </a:t>
            </a:r>
            <a:r>
              <a:rPr lang="de-DE" sz="500" b="1" dirty="0" err="1"/>
              <a:t>upklyak</a:t>
            </a:r>
            <a:r>
              <a:rPr lang="de-DE" sz="500" b="1" dirty="0"/>
              <a:t>. </a:t>
            </a:r>
            <a:r>
              <a:rPr lang="de-DE" sz="500" dirty="0"/>
              <a:t>Professional </a:t>
            </a:r>
            <a:r>
              <a:rPr lang="de-DE" sz="500" dirty="0" err="1"/>
              <a:t>decision</a:t>
            </a:r>
            <a:r>
              <a:rPr lang="de-DE" sz="500" dirty="0"/>
              <a:t>. </a:t>
            </a:r>
            <a:r>
              <a:rPr lang="de-DE" sz="500" dirty="0" err="1"/>
              <a:t>Retrieved</a:t>
            </a:r>
            <a:r>
              <a:rPr lang="de-DE" sz="500" dirty="0"/>
              <a:t> </a:t>
            </a:r>
            <a:r>
              <a:rPr lang="de-DE" sz="500" dirty="0" err="1"/>
              <a:t>from</a:t>
            </a:r>
            <a:r>
              <a:rPr lang="de-DE" sz="500" dirty="0"/>
              <a:t> </a:t>
            </a:r>
            <a:r>
              <a:rPr lang="de-DE" sz="500" dirty="0">
                <a:hlinkClick r:id="rId13"/>
              </a:rPr>
              <a:t>https://www.freepik.com/free-vector/professional-decision_10385757.htm#page=1&amp;query=crossroads&amp;position=0</a:t>
            </a:r>
            <a:r>
              <a:rPr lang="de-DE" sz="500" dirty="0"/>
              <a:t> (last </a:t>
            </a:r>
            <a:r>
              <a:rPr lang="de-DE" sz="500" dirty="0" err="1"/>
              <a:t>accessed</a:t>
            </a:r>
            <a:r>
              <a:rPr lang="de-DE" sz="500" dirty="0"/>
              <a:t> on March 24, 2021).</a:t>
            </a:r>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you.</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5</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grpSp>
        <p:nvGrpSpPr>
          <p:cNvPr id="11" name="Gruppierung 10"/>
          <p:cNvGrpSpPr/>
          <p:nvPr/>
        </p:nvGrpSpPr>
        <p:grpSpPr>
          <a:xfrm>
            <a:off x="1593920" y="1719947"/>
            <a:ext cx="6933881" cy="930959"/>
            <a:chOff x="1593920" y="1809059"/>
            <a:chExt cx="6933881" cy="930959"/>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How to achieve public integrity?</a:t>
              </a:r>
            </a:p>
          </p:txBody>
        </p:sp>
        <p:grpSp>
          <p:nvGrpSpPr>
            <p:cNvPr id="10" name="Gruppierung 9"/>
            <p:cNvGrpSpPr/>
            <p:nvPr/>
          </p:nvGrpSpPr>
          <p:grpSpPr>
            <a:xfrm>
              <a:off x="5055266" y="1809059"/>
              <a:ext cx="3472535" cy="930959"/>
              <a:chOff x="5055266" y="1809059"/>
              <a:chExt cx="3472535" cy="930959"/>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923330"/>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Activity:</a:t>
                </a:r>
                <a:endParaRPr lang="en-US">
                  <a:ea typeface="맑은 고딕"/>
                </a:endParaRPr>
              </a:p>
              <a:p>
                <a:pPr marL="171450" indent="-171450">
                  <a:buFont typeface="Arial"/>
                  <a:buChar char="•"/>
                </a:pPr>
                <a:r>
                  <a:rPr lang="en-US" altLang="ko-KR" sz="1200" b="1">
                    <a:solidFill>
                      <a:srgbClr val="A6A6A6"/>
                    </a:solidFill>
                    <a:latin typeface="Roboto"/>
                    <a:cs typeface="Roboto"/>
                  </a:rPr>
                  <a:t>Part 1 </a:t>
                </a:r>
                <a:r>
                  <a:rPr lang="de-DE" altLang="ko-KR" sz="1200" b="1">
                    <a:solidFill>
                      <a:srgbClr val="A6A6A6"/>
                    </a:solidFill>
                    <a:latin typeface="Roboto"/>
                    <a:cs typeface="Roboto"/>
                  </a:rPr>
                  <a:t>-</a:t>
                </a:r>
                <a:r>
                  <a:rPr lang="en-US" altLang="ko-KR" sz="1200" b="1">
                    <a:solidFill>
                      <a:srgbClr val="A6A6A6"/>
                    </a:solidFill>
                    <a:latin typeface="Roboto"/>
                    <a:cs typeface="Roboto"/>
                  </a:rPr>
                  <a:t> Integrity ID</a:t>
                </a:r>
              </a:p>
              <a:p>
                <a:pPr marL="171450" indent="-171450">
                  <a:buFont typeface="Arial"/>
                  <a:buChar char="•"/>
                </a:pPr>
                <a:r>
                  <a:rPr lang="en-US" altLang="ko-KR" sz="1200" b="1">
                    <a:solidFill>
                      <a:srgbClr val="A6A6A6"/>
                    </a:solidFill>
                    <a:latin typeface="Roboto"/>
                    <a:cs typeface="Roboto"/>
                  </a:rPr>
                  <a:t>Part 2 </a:t>
                </a:r>
                <a:r>
                  <a:rPr lang="de-DE" altLang="ko-KR" sz="1200" b="1">
                    <a:solidFill>
                      <a:srgbClr val="A6A6A6"/>
                    </a:solidFill>
                    <a:latin typeface="Roboto"/>
                    <a:cs typeface="Roboto"/>
                  </a:rPr>
                  <a:t>-</a:t>
                </a:r>
                <a:r>
                  <a:rPr lang="en-US" altLang="ko-KR" sz="1200" b="1">
                    <a:solidFill>
                      <a:srgbClr val="A6A6A6"/>
                    </a:solidFill>
                    <a:latin typeface="Roboto"/>
                    <a:cs typeface="Roboto"/>
                  </a:rPr>
                  <a:t> Personal integrity action plan</a:t>
                </a:r>
                <a:endParaRPr lang="ko-KR" altLang="en-US" sz="12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597805"/>
            <a:chOff x="1593920" y="636207"/>
            <a:chExt cx="6922856" cy="59780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lIns="91440" tIns="45720" rIns="91440" bIns="45720" rtlCol="0" anchor="t">
              <a:spAutoFit/>
            </a:bodyPr>
            <a:lstStyle/>
            <a:p>
              <a:r>
                <a:rPr lang="en-US" altLang="ko-KR" sz="1600" b="1">
                  <a:solidFill>
                    <a:schemeClr val="bg1"/>
                  </a:solidFill>
                  <a:latin typeface="Roboto"/>
                  <a:ea typeface="맑은 고딕"/>
                  <a:cs typeface="Roboto"/>
                </a:rPr>
                <a:t>Role and responsibilities of public servants</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02</a:t>
              </a:r>
              <a:endParaRPr lang="ko-KR" altLang="en-US" sz="2400" b="1">
                <a:solidFill>
                  <a:srgbClr val="A6A6A6"/>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Integrity challenges and ethical dilemmas</a:t>
              </a: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Quiz marathon</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Tree>
    <p:extLst>
      <p:ext uri="{BB962C8B-B14F-4D97-AF65-F5344CB8AC3E}">
        <p14:creationId xmlns:p14="http://schemas.microsoft.com/office/powerpoint/2010/main" val="315832727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CFB636F3-41EA-FE43-A875-4F8B7B7A8CEE}"/>
              </a:ext>
            </a:extLst>
          </p:cNvPr>
          <p:cNvSpPr>
            <a:spLocks noGrp="1"/>
          </p:cNvSpPr>
          <p:nvPr>
            <p:ph idx="1"/>
          </p:nvPr>
        </p:nvSpPr>
        <p:spPr>
          <a:ln>
            <a:solidFill>
              <a:srgbClr val="00B0F0"/>
            </a:solidFill>
          </a:ln>
        </p:spPr>
        <p:txBody>
          <a:bodyPr/>
          <a:lstStyle/>
          <a:p>
            <a:endParaRPr lang="en-US"/>
          </a:p>
        </p:txBody>
      </p:sp>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6</a:t>
            </a:fld>
            <a:endParaRPr lang="en-US"/>
          </a:p>
        </p:txBody>
      </p:sp>
      <p:sp>
        <p:nvSpPr>
          <p:cNvPr id="5" name="Titel 4"/>
          <p:cNvSpPr>
            <a:spLocks noGrp="1"/>
          </p:cNvSpPr>
          <p:nvPr>
            <p:ph type="title"/>
          </p:nvPr>
        </p:nvSpPr>
        <p:spPr/>
        <p:txBody>
          <a:bodyPr>
            <a:noAutofit/>
          </a:bodyPr>
          <a:lstStyle/>
          <a:p>
            <a:r>
              <a:rPr lang="de-DE" sz="3200" b="1" err="1"/>
              <a:t>Role</a:t>
            </a:r>
            <a:r>
              <a:rPr lang="de-DE" sz="3200" b="1"/>
              <a:t> and </a:t>
            </a:r>
            <a:r>
              <a:rPr lang="de-DE" sz="3200" b="1" err="1"/>
              <a:t>responsibilities</a:t>
            </a:r>
            <a:r>
              <a:rPr lang="de-DE" sz="3200" b="1"/>
              <a:t> </a:t>
            </a:r>
            <a:r>
              <a:rPr lang="de-DE" sz="3200" b="1" err="1"/>
              <a:t>of</a:t>
            </a:r>
            <a:r>
              <a:rPr lang="de-DE" sz="3200" b="1"/>
              <a:t> </a:t>
            </a:r>
            <a:r>
              <a:rPr lang="de-DE" sz="3200" b="1" err="1"/>
              <a:t>public</a:t>
            </a:r>
            <a:r>
              <a:rPr lang="de-DE" sz="3200" b="1"/>
              <a:t> </a:t>
            </a:r>
            <a:r>
              <a:rPr lang="de-DE" sz="3200" b="1" err="1"/>
              <a:t>servants</a:t>
            </a:r>
            <a:endParaRPr lang="de-DE" sz="3200" b="1"/>
          </a:p>
        </p:txBody>
      </p:sp>
      <p:sp>
        <p:nvSpPr>
          <p:cNvPr id="59" name="Shape">
            <a:extLst>
              <a:ext uri="{FF2B5EF4-FFF2-40B4-BE49-F238E27FC236}">
                <a16:creationId xmlns:a16="http://schemas.microsoft.com/office/drawing/2014/main" id="{EDBE82E6-A5A5-4AF2-89DF-69B64EEAD2F8}"/>
              </a:ext>
            </a:extLst>
          </p:cNvPr>
          <p:cNvSpPr/>
          <p:nvPr/>
        </p:nvSpPr>
        <p:spPr>
          <a:xfrm>
            <a:off x="628650" y="1274598"/>
            <a:ext cx="3358105" cy="3286393"/>
          </a:xfrm>
          <a:custGeom>
            <a:avLst/>
            <a:gdLst/>
            <a:ahLst/>
            <a:cxnLst>
              <a:cxn ang="0">
                <a:pos x="wd2" y="hd2"/>
              </a:cxn>
              <a:cxn ang="5400000">
                <a:pos x="wd2" y="hd2"/>
              </a:cxn>
              <a:cxn ang="10800000">
                <a:pos x="wd2" y="hd2"/>
              </a:cxn>
              <a:cxn ang="16200000">
                <a:pos x="wd2" y="hd2"/>
              </a:cxn>
            </a:cxnLst>
            <a:rect l="0" t="0" r="r" b="b"/>
            <a:pathLst>
              <a:path w="21473" h="21061" extrusionOk="0">
                <a:moveTo>
                  <a:pt x="1384" y="13099"/>
                </a:moveTo>
                <a:cubicBezTo>
                  <a:pt x="2013" y="13565"/>
                  <a:pt x="2435" y="12888"/>
                  <a:pt x="2435" y="12888"/>
                </a:cubicBezTo>
                <a:cubicBezTo>
                  <a:pt x="2435" y="12888"/>
                  <a:pt x="3571" y="14910"/>
                  <a:pt x="4664" y="14952"/>
                </a:cubicBezTo>
                <a:cubicBezTo>
                  <a:pt x="5758" y="14994"/>
                  <a:pt x="6175" y="13645"/>
                  <a:pt x="6175" y="13645"/>
                </a:cubicBezTo>
                <a:cubicBezTo>
                  <a:pt x="7057" y="14825"/>
                  <a:pt x="7686" y="16890"/>
                  <a:pt x="7564" y="18023"/>
                </a:cubicBezTo>
                <a:cubicBezTo>
                  <a:pt x="7489" y="18691"/>
                  <a:pt x="7109" y="19885"/>
                  <a:pt x="6607" y="21061"/>
                </a:cubicBezTo>
                <a:lnTo>
                  <a:pt x="13674" y="21061"/>
                </a:lnTo>
                <a:cubicBezTo>
                  <a:pt x="14049" y="19989"/>
                  <a:pt x="14772" y="19067"/>
                  <a:pt x="15115" y="18672"/>
                </a:cubicBezTo>
                <a:cubicBezTo>
                  <a:pt x="14575" y="18366"/>
                  <a:pt x="14124" y="17957"/>
                  <a:pt x="14124" y="17957"/>
                </a:cubicBezTo>
                <a:cubicBezTo>
                  <a:pt x="14688" y="18239"/>
                  <a:pt x="15298" y="18470"/>
                  <a:pt x="15298" y="18470"/>
                </a:cubicBezTo>
                <a:cubicBezTo>
                  <a:pt x="18179" y="19481"/>
                  <a:pt x="19038" y="18973"/>
                  <a:pt x="19183" y="18597"/>
                </a:cubicBezTo>
                <a:cubicBezTo>
                  <a:pt x="19328" y="18216"/>
                  <a:pt x="19244" y="17247"/>
                  <a:pt x="19310" y="17101"/>
                </a:cubicBezTo>
                <a:cubicBezTo>
                  <a:pt x="19371" y="16955"/>
                  <a:pt x="19920" y="16828"/>
                  <a:pt x="19981" y="16513"/>
                </a:cubicBezTo>
                <a:cubicBezTo>
                  <a:pt x="20042" y="16198"/>
                  <a:pt x="19835" y="15944"/>
                  <a:pt x="19835" y="15944"/>
                </a:cubicBezTo>
                <a:cubicBezTo>
                  <a:pt x="20192" y="15902"/>
                  <a:pt x="20361" y="15629"/>
                  <a:pt x="20361" y="15521"/>
                </a:cubicBezTo>
                <a:cubicBezTo>
                  <a:pt x="20361" y="15413"/>
                  <a:pt x="20107" y="15098"/>
                  <a:pt x="20107" y="14806"/>
                </a:cubicBezTo>
                <a:cubicBezTo>
                  <a:pt x="20107" y="14510"/>
                  <a:pt x="20337" y="14534"/>
                  <a:pt x="20591" y="14449"/>
                </a:cubicBezTo>
                <a:cubicBezTo>
                  <a:pt x="20844" y="14364"/>
                  <a:pt x="21473" y="14110"/>
                  <a:pt x="21473" y="13814"/>
                </a:cubicBezTo>
                <a:cubicBezTo>
                  <a:pt x="21473" y="13518"/>
                  <a:pt x="20380" y="11627"/>
                  <a:pt x="20084" y="10997"/>
                </a:cubicBezTo>
                <a:cubicBezTo>
                  <a:pt x="19788" y="10367"/>
                  <a:pt x="20000" y="9690"/>
                  <a:pt x="20295" y="9356"/>
                </a:cubicBezTo>
                <a:cubicBezTo>
                  <a:pt x="20591" y="9017"/>
                  <a:pt x="20506" y="8091"/>
                  <a:pt x="20549" y="7545"/>
                </a:cubicBezTo>
                <a:cubicBezTo>
                  <a:pt x="20591" y="7000"/>
                  <a:pt x="20211" y="5989"/>
                  <a:pt x="20126" y="5735"/>
                </a:cubicBezTo>
                <a:cubicBezTo>
                  <a:pt x="20042" y="5481"/>
                  <a:pt x="20591" y="4766"/>
                  <a:pt x="20549" y="4427"/>
                </a:cubicBezTo>
                <a:cubicBezTo>
                  <a:pt x="20506" y="4089"/>
                  <a:pt x="19709" y="637"/>
                  <a:pt x="12144" y="49"/>
                </a:cubicBezTo>
                <a:cubicBezTo>
                  <a:pt x="4580" y="-539"/>
                  <a:pt x="3275" y="4427"/>
                  <a:pt x="3275" y="4427"/>
                </a:cubicBezTo>
                <a:cubicBezTo>
                  <a:pt x="2773" y="3839"/>
                  <a:pt x="1468" y="3924"/>
                  <a:pt x="671" y="6068"/>
                </a:cubicBezTo>
                <a:cubicBezTo>
                  <a:pt x="-127" y="8218"/>
                  <a:pt x="586" y="10198"/>
                  <a:pt x="586" y="10198"/>
                </a:cubicBezTo>
                <a:cubicBezTo>
                  <a:pt x="586" y="10198"/>
                  <a:pt x="0" y="9986"/>
                  <a:pt x="0" y="10494"/>
                </a:cubicBezTo>
                <a:cubicBezTo>
                  <a:pt x="0" y="11002"/>
                  <a:pt x="755" y="12638"/>
                  <a:pt x="1384" y="13099"/>
                </a:cubicBezTo>
                <a:close/>
              </a:path>
            </a:pathLst>
          </a:custGeom>
          <a:solidFill>
            <a:srgbClr val="D3D3D3">
              <a:lumMod val="2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76" name="Shape">
            <a:extLst>
              <a:ext uri="{FF2B5EF4-FFF2-40B4-BE49-F238E27FC236}">
                <a16:creationId xmlns:a16="http://schemas.microsoft.com/office/drawing/2014/main" id="{10FF32A0-44A9-4756-BCB5-EE63571DE138}"/>
              </a:ext>
            </a:extLst>
          </p:cNvPr>
          <p:cNvSpPr/>
          <p:nvPr/>
        </p:nvSpPr>
        <p:spPr>
          <a:xfrm>
            <a:off x="1575319" y="1577175"/>
            <a:ext cx="1866919" cy="18676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1" y="0"/>
                  <a:pt x="0" y="4838"/>
                  <a:pt x="0" y="10796"/>
                </a:cubicBezTo>
                <a:cubicBezTo>
                  <a:pt x="0" y="16754"/>
                  <a:pt x="4840" y="21600"/>
                  <a:pt x="10800" y="21600"/>
                </a:cubicBezTo>
                <a:cubicBezTo>
                  <a:pt x="16769" y="21600"/>
                  <a:pt x="21600" y="16762"/>
                  <a:pt x="21600" y="10804"/>
                </a:cubicBezTo>
                <a:cubicBezTo>
                  <a:pt x="21600" y="4846"/>
                  <a:pt x="16769" y="0"/>
                  <a:pt x="10800" y="0"/>
                </a:cubicBezTo>
                <a:close/>
              </a:path>
            </a:pathLst>
          </a:custGeom>
          <a:solidFill>
            <a:sysClr val="window" lastClr="FFFFFF">
              <a:lumMod val="65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77" name="Shape">
            <a:extLst>
              <a:ext uri="{FF2B5EF4-FFF2-40B4-BE49-F238E27FC236}">
                <a16:creationId xmlns:a16="http://schemas.microsoft.com/office/drawing/2014/main" id="{F84AA6DF-FAB8-4EE2-BEA8-47B48B729308}"/>
              </a:ext>
            </a:extLst>
          </p:cNvPr>
          <p:cNvSpPr/>
          <p:nvPr/>
        </p:nvSpPr>
        <p:spPr>
          <a:xfrm>
            <a:off x="1612012" y="1621206"/>
            <a:ext cx="1789865" cy="1790599"/>
          </a:xfrm>
          <a:custGeom>
            <a:avLst/>
            <a:gdLst/>
            <a:ahLst/>
            <a:cxnLst>
              <a:cxn ang="0">
                <a:pos x="wd2" y="hd2"/>
              </a:cxn>
              <a:cxn ang="5400000">
                <a:pos x="wd2" y="hd2"/>
              </a:cxn>
              <a:cxn ang="10800000">
                <a:pos x="wd2" y="hd2"/>
              </a:cxn>
              <a:cxn ang="16200000">
                <a:pos x="wd2" y="hd2"/>
              </a:cxn>
            </a:cxnLst>
            <a:rect l="0" t="0" r="r" b="b"/>
            <a:pathLst>
              <a:path w="21600" h="21600" extrusionOk="0">
                <a:moveTo>
                  <a:pt x="11318" y="10827"/>
                </a:moveTo>
                <a:cubicBezTo>
                  <a:pt x="11309" y="10950"/>
                  <a:pt x="11265" y="11066"/>
                  <a:pt x="11185" y="11145"/>
                </a:cubicBezTo>
                <a:lnTo>
                  <a:pt x="18456" y="18413"/>
                </a:lnTo>
                <a:lnTo>
                  <a:pt x="18421" y="18449"/>
                </a:lnTo>
                <a:lnTo>
                  <a:pt x="11150" y="11190"/>
                </a:lnTo>
                <a:cubicBezTo>
                  <a:pt x="11061" y="11269"/>
                  <a:pt x="10955" y="11313"/>
                  <a:pt x="10831" y="11322"/>
                </a:cubicBezTo>
                <a:lnTo>
                  <a:pt x="10831" y="21600"/>
                </a:lnTo>
                <a:lnTo>
                  <a:pt x="10778" y="21600"/>
                </a:lnTo>
                <a:lnTo>
                  <a:pt x="10778" y="11322"/>
                </a:lnTo>
                <a:cubicBezTo>
                  <a:pt x="10654" y="11313"/>
                  <a:pt x="10539" y="11269"/>
                  <a:pt x="10459" y="11190"/>
                </a:cubicBezTo>
                <a:lnTo>
                  <a:pt x="3179" y="18449"/>
                </a:lnTo>
                <a:lnTo>
                  <a:pt x="3144" y="18413"/>
                </a:lnTo>
                <a:lnTo>
                  <a:pt x="10415" y="11145"/>
                </a:lnTo>
                <a:cubicBezTo>
                  <a:pt x="10335" y="11057"/>
                  <a:pt x="10291" y="10950"/>
                  <a:pt x="10282" y="10827"/>
                </a:cubicBezTo>
                <a:lnTo>
                  <a:pt x="0" y="10827"/>
                </a:lnTo>
                <a:lnTo>
                  <a:pt x="0" y="10773"/>
                </a:lnTo>
                <a:lnTo>
                  <a:pt x="10282" y="10773"/>
                </a:lnTo>
                <a:cubicBezTo>
                  <a:pt x="10291" y="10650"/>
                  <a:pt x="10335" y="10534"/>
                  <a:pt x="10415" y="10455"/>
                </a:cubicBezTo>
                <a:lnTo>
                  <a:pt x="3144" y="3187"/>
                </a:lnTo>
                <a:lnTo>
                  <a:pt x="3179" y="3151"/>
                </a:lnTo>
                <a:lnTo>
                  <a:pt x="10450" y="10419"/>
                </a:lnTo>
                <a:cubicBezTo>
                  <a:pt x="10539" y="10340"/>
                  <a:pt x="10645" y="10295"/>
                  <a:pt x="10769" y="10287"/>
                </a:cubicBezTo>
                <a:lnTo>
                  <a:pt x="10769" y="0"/>
                </a:lnTo>
                <a:lnTo>
                  <a:pt x="10822" y="0"/>
                </a:lnTo>
                <a:lnTo>
                  <a:pt x="10822" y="10278"/>
                </a:lnTo>
                <a:cubicBezTo>
                  <a:pt x="10946" y="10287"/>
                  <a:pt x="11061" y="10331"/>
                  <a:pt x="11141" y="10410"/>
                </a:cubicBezTo>
                <a:lnTo>
                  <a:pt x="18412" y="3143"/>
                </a:lnTo>
                <a:lnTo>
                  <a:pt x="18447" y="3178"/>
                </a:lnTo>
                <a:lnTo>
                  <a:pt x="11176" y="10446"/>
                </a:lnTo>
                <a:cubicBezTo>
                  <a:pt x="11256" y="10534"/>
                  <a:pt x="11300" y="10641"/>
                  <a:pt x="11309" y="10765"/>
                </a:cubicBezTo>
                <a:lnTo>
                  <a:pt x="21600" y="10765"/>
                </a:lnTo>
                <a:lnTo>
                  <a:pt x="21600" y="10818"/>
                </a:lnTo>
                <a:lnTo>
                  <a:pt x="11318" y="10818"/>
                </a:lnTo>
                <a:close/>
              </a:path>
            </a:pathLst>
          </a:custGeom>
          <a:solidFill>
            <a:srgbClr val="D3D3D3">
              <a:lumMod val="2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78" name="Circle">
            <a:extLst>
              <a:ext uri="{FF2B5EF4-FFF2-40B4-BE49-F238E27FC236}">
                <a16:creationId xmlns:a16="http://schemas.microsoft.com/office/drawing/2014/main" id="{7CF3DF11-EBA8-4404-A208-289D326B0B62}"/>
              </a:ext>
            </a:extLst>
          </p:cNvPr>
          <p:cNvSpPr/>
          <p:nvPr/>
        </p:nvSpPr>
        <p:spPr>
          <a:xfrm>
            <a:off x="2331186" y="1401051"/>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79" name="Circle">
            <a:extLst>
              <a:ext uri="{FF2B5EF4-FFF2-40B4-BE49-F238E27FC236}">
                <a16:creationId xmlns:a16="http://schemas.microsoft.com/office/drawing/2014/main" id="{EDDA55A6-A85B-4376-96F9-A9B6671105D0}"/>
              </a:ext>
            </a:extLst>
          </p:cNvPr>
          <p:cNvSpPr/>
          <p:nvPr/>
        </p:nvSpPr>
        <p:spPr>
          <a:xfrm>
            <a:off x="2331186" y="3250356"/>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80" name="Circle">
            <a:extLst>
              <a:ext uri="{FF2B5EF4-FFF2-40B4-BE49-F238E27FC236}">
                <a16:creationId xmlns:a16="http://schemas.microsoft.com/office/drawing/2014/main" id="{2D7CD7AC-982C-4064-A193-45A4FA9D2C3D}"/>
              </a:ext>
            </a:extLst>
          </p:cNvPr>
          <p:cNvSpPr/>
          <p:nvPr/>
        </p:nvSpPr>
        <p:spPr>
          <a:xfrm>
            <a:off x="1406533" y="2325704"/>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81" name="Circle">
            <a:extLst>
              <a:ext uri="{FF2B5EF4-FFF2-40B4-BE49-F238E27FC236}">
                <a16:creationId xmlns:a16="http://schemas.microsoft.com/office/drawing/2014/main" id="{C67517F7-0055-4C8C-8D56-6DD9D69DACCD}"/>
              </a:ext>
            </a:extLst>
          </p:cNvPr>
          <p:cNvSpPr/>
          <p:nvPr/>
        </p:nvSpPr>
        <p:spPr>
          <a:xfrm>
            <a:off x="3255839" y="2325704"/>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82" name="Circle">
            <a:extLst>
              <a:ext uri="{FF2B5EF4-FFF2-40B4-BE49-F238E27FC236}">
                <a16:creationId xmlns:a16="http://schemas.microsoft.com/office/drawing/2014/main" id="{69100E37-8E46-4785-8BC0-989EAD1FD118}"/>
              </a:ext>
            </a:extLst>
          </p:cNvPr>
          <p:cNvSpPr/>
          <p:nvPr/>
        </p:nvSpPr>
        <p:spPr>
          <a:xfrm>
            <a:off x="2984315" y="1672576"/>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83" name="Circle">
            <a:extLst>
              <a:ext uri="{FF2B5EF4-FFF2-40B4-BE49-F238E27FC236}">
                <a16:creationId xmlns:a16="http://schemas.microsoft.com/office/drawing/2014/main" id="{5E104D0F-0760-4E92-B56F-0FB4B8C12040}"/>
              </a:ext>
            </a:extLst>
          </p:cNvPr>
          <p:cNvSpPr/>
          <p:nvPr/>
        </p:nvSpPr>
        <p:spPr>
          <a:xfrm>
            <a:off x="1678058" y="2978832"/>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84" name="Circle">
            <a:extLst>
              <a:ext uri="{FF2B5EF4-FFF2-40B4-BE49-F238E27FC236}">
                <a16:creationId xmlns:a16="http://schemas.microsoft.com/office/drawing/2014/main" id="{8A48E989-955A-4779-B8B4-5A9F7DB86609}"/>
              </a:ext>
            </a:extLst>
          </p:cNvPr>
          <p:cNvSpPr/>
          <p:nvPr/>
        </p:nvSpPr>
        <p:spPr>
          <a:xfrm>
            <a:off x="1678058" y="1672576"/>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sp>
        <p:nvSpPr>
          <p:cNvPr id="85" name="Circle">
            <a:extLst>
              <a:ext uri="{FF2B5EF4-FFF2-40B4-BE49-F238E27FC236}">
                <a16:creationId xmlns:a16="http://schemas.microsoft.com/office/drawing/2014/main" id="{3020B924-4778-471C-B0DC-217E7D690405}"/>
              </a:ext>
            </a:extLst>
          </p:cNvPr>
          <p:cNvSpPr/>
          <p:nvPr/>
        </p:nvSpPr>
        <p:spPr>
          <a:xfrm>
            <a:off x="2984315" y="2978832"/>
            <a:ext cx="356652" cy="356652"/>
          </a:xfrm>
          <a:prstGeom prst="ellipse">
            <a:avLst/>
          </a:prstGeom>
          <a:solidFill>
            <a:srgbClr val="FFCC4C">
              <a:lumMod val="20000"/>
              <a:lumOff val="8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b="0" i="0" u="none" strike="noStrike" kern="0" cap="none" spc="0" normalizeH="0" baseline="0" noProof="0">
              <a:ln>
                <a:noFill/>
              </a:ln>
              <a:solidFill>
                <a:sysClr val="window" lastClr="FFFFFF"/>
              </a:solidFill>
              <a:effectLst/>
              <a:uLnTx/>
              <a:uFillTx/>
              <a:latin typeface="Roboto"/>
              <a:cs typeface="Roboto"/>
            </a:endParaRPr>
          </a:p>
        </p:txBody>
      </p:sp>
      <p:grpSp>
        <p:nvGrpSpPr>
          <p:cNvPr id="114" name="Gruppierung 113"/>
          <p:cNvGrpSpPr>
            <a:grpSpLocks noChangeAspect="1"/>
          </p:cNvGrpSpPr>
          <p:nvPr/>
        </p:nvGrpSpPr>
        <p:grpSpPr>
          <a:xfrm>
            <a:off x="1431360" y="2360835"/>
            <a:ext cx="292889" cy="288261"/>
            <a:chOff x="4170456" y="1740479"/>
            <a:chExt cx="594188" cy="584800"/>
          </a:xfrm>
        </p:grpSpPr>
        <p:sp>
          <p:nvSpPr>
            <p:cNvPr id="111" name="Freeform: Shape 48">
              <a:extLst>
                <a:ext uri="{FF2B5EF4-FFF2-40B4-BE49-F238E27FC236}">
                  <a16:creationId xmlns:a16="http://schemas.microsoft.com/office/drawing/2014/main" id="{F207C5CA-B977-4905-B12C-FCEAE045F251}"/>
                </a:ext>
              </a:extLst>
            </p:cNvPr>
            <p:cNvSpPr/>
            <p:nvPr/>
          </p:nvSpPr>
          <p:spPr>
            <a:xfrm>
              <a:off x="4190509" y="1740479"/>
              <a:ext cx="551852" cy="584800"/>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solidFill>
              <a:schemeClr val="tx1"/>
            </a:solidFill>
            <a:ln w="9525" cap="flat">
              <a:noFill/>
              <a:prstDash val="solid"/>
              <a:miter/>
            </a:ln>
          </p:spPr>
          <p:txBody>
            <a:bodyPr rtlCol="0" anchor="ctr"/>
            <a:lstStyle/>
            <a:p>
              <a:endParaRPr lang="en-US"/>
            </a:p>
          </p:txBody>
        </p:sp>
        <p:sp>
          <p:nvSpPr>
            <p:cNvPr id="112" name="Freeform: Shape 49">
              <a:extLst>
                <a:ext uri="{FF2B5EF4-FFF2-40B4-BE49-F238E27FC236}">
                  <a16:creationId xmlns:a16="http://schemas.microsoft.com/office/drawing/2014/main" id="{6107A129-55C6-4609-8945-5670178C132E}"/>
                </a:ext>
              </a:extLst>
            </p:cNvPr>
            <p:cNvSpPr/>
            <p:nvPr/>
          </p:nvSpPr>
          <p:spPr>
            <a:xfrm>
              <a:off x="4170456" y="2098669"/>
              <a:ext cx="178256" cy="4386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solidFill>
              <a:schemeClr val="tx1"/>
            </a:solidFill>
            <a:ln w="9525" cap="flat">
              <a:noFill/>
              <a:prstDash val="solid"/>
              <a:miter/>
            </a:ln>
          </p:spPr>
          <p:txBody>
            <a:bodyPr rtlCol="0" anchor="ctr"/>
            <a:lstStyle/>
            <a:p>
              <a:endParaRPr lang="en-US"/>
            </a:p>
          </p:txBody>
        </p:sp>
        <p:sp>
          <p:nvSpPr>
            <p:cNvPr id="113" name="Freeform: Shape 50">
              <a:extLst>
                <a:ext uri="{FF2B5EF4-FFF2-40B4-BE49-F238E27FC236}">
                  <a16:creationId xmlns:a16="http://schemas.microsoft.com/office/drawing/2014/main" id="{3F52A85C-859F-4D61-A2D2-B90A4B744B01}"/>
                </a:ext>
              </a:extLst>
            </p:cNvPr>
            <p:cNvSpPr/>
            <p:nvPr/>
          </p:nvSpPr>
          <p:spPr>
            <a:xfrm>
              <a:off x="4586388" y="2098669"/>
              <a:ext cx="178256" cy="4386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solidFill>
              <a:schemeClr val="tx1"/>
            </a:solidFill>
            <a:ln w="9525" cap="flat">
              <a:noFill/>
              <a:prstDash val="solid"/>
              <a:miter/>
            </a:ln>
          </p:spPr>
          <p:txBody>
            <a:bodyPr rtlCol="0" anchor="ctr"/>
            <a:lstStyle/>
            <a:p>
              <a:endParaRPr lang="en-US"/>
            </a:p>
          </p:txBody>
        </p:sp>
      </p:grpSp>
      <p:pic>
        <p:nvPicPr>
          <p:cNvPr id="115" name="Graphic 49" descr="Coins">
            <a:extLst>
              <a:ext uri="{FF2B5EF4-FFF2-40B4-BE49-F238E27FC236}">
                <a16:creationId xmlns:a16="http://schemas.microsoft.com/office/drawing/2014/main" id="{1BB18816-48F2-46FA-AACC-D2D123D85D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9400" y="3001794"/>
            <a:ext cx="328432" cy="328432"/>
          </a:xfrm>
          <a:prstGeom prst="rect">
            <a:avLst/>
          </a:prstGeom>
        </p:spPr>
      </p:pic>
      <p:grpSp>
        <p:nvGrpSpPr>
          <p:cNvPr id="122" name="Gruppierung 121"/>
          <p:cNvGrpSpPr>
            <a:grpSpLocks noChangeAspect="1"/>
          </p:cNvGrpSpPr>
          <p:nvPr/>
        </p:nvGrpSpPr>
        <p:grpSpPr>
          <a:xfrm>
            <a:off x="1689335" y="1759233"/>
            <a:ext cx="330827" cy="206373"/>
            <a:chOff x="4366782" y="2421284"/>
            <a:chExt cx="565552" cy="352796"/>
          </a:xfrm>
        </p:grpSpPr>
        <p:sp>
          <p:nvSpPr>
            <p:cNvPr id="116" name="Freeform: Shape 3">
              <a:extLst>
                <a:ext uri="{FF2B5EF4-FFF2-40B4-BE49-F238E27FC236}">
                  <a16:creationId xmlns:a16="http://schemas.microsoft.com/office/drawing/2014/main" id="{BA8FA44A-F193-4E48-AC57-1FEA82ED61AE}"/>
                </a:ext>
              </a:extLst>
            </p:cNvPr>
            <p:cNvSpPr/>
            <p:nvPr/>
          </p:nvSpPr>
          <p:spPr>
            <a:xfrm>
              <a:off x="4427377" y="2421284"/>
              <a:ext cx="121189" cy="121189"/>
            </a:xfrm>
            <a:custGeom>
              <a:avLst/>
              <a:gdLst>
                <a:gd name="connsiteX0" fmla="*/ 234296 w 234295"/>
                <a:gd name="connsiteY0" fmla="*/ 117148 h 234295"/>
                <a:gd name="connsiteX1" fmla="*/ 117148 w 234295"/>
                <a:gd name="connsiteY1" fmla="*/ 234295 h 234295"/>
                <a:gd name="connsiteX2" fmla="*/ 0 w 234295"/>
                <a:gd name="connsiteY2" fmla="*/ 117148 h 234295"/>
                <a:gd name="connsiteX3" fmla="*/ 117148 w 234295"/>
                <a:gd name="connsiteY3" fmla="*/ 0 h 234295"/>
                <a:gd name="connsiteX4" fmla="*/ 234296 w 234295"/>
                <a:gd name="connsiteY4" fmla="*/ 117148 h 2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95" h="234295">
                  <a:moveTo>
                    <a:pt x="234296" y="117148"/>
                  </a:moveTo>
                  <a:cubicBezTo>
                    <a:pt x="234296" y="181847"/>
                    <a:pt x="181847" y="234295"/>
                    <a:pt x="117148" y="234295"/>
                  </a:cubicBezTo>
                  <a:cubicBezTo>
                    <a:pt x="52449" y="234295"/>
                    <a:pt x="0" y="181847"/>
                    <a:pt x="0" y="117148"/>
                  </a:cubicBezTo>
                  <a:cubicBezTo>
                    <a:pt x="0" y="52449"/>
                    <a:pt x="52449" y="0"/>
                    <a:pt x="117148" y="0"/>
                  </a:cubicBezTo>
                  <a:cubicBezTo>
                    <a:pt x="181847" y="0"/>
                    <a:pt x="234296" y="52449"/>
                    <a:pt x="234296" y="117148"/>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117" name="Freeform: Shape 4">
              <a:extLst>
                <a:ext uri="{FF2B5EF4-FFF2-40B4-BE49-F238E27FC236}">
                  <a16:creationId xmlns:a16="http://schemas.microsoft.com/office/drawing/2014/main" id="{79889FE6-FC59-4C96-BA3E-D88FF50A7D25}"/>
                </a:ext>
              </a:extLst>
            </p:cNvPr>
            <p:cNvSpPr/>
            <p:nvPr/>
          </p:nvSpPr>
          <p:spPr>
            <a:xfrm>
              <a:off x="4750550" y="2421284"/>
              <a:ext cx="121189" cy="121189"/>
            </a:xfrm>
            <a:custGeom>
              <a:avLst/>
              <a:gdLst>
                <a:gd name="connsiteX0" fmla="*/ 234296 w 234295"/>
                <a:gd name="connsiteY0" fmla="*/ 117148 h 234295"/>
                <a:gd name="connsiteX1" fmla="*/ 117148 w 234295"/>
                <a:gd name="connsiteY1" fmla="*/ 234295 h 234295"/>
                <a:gd name="connsiteX2" fmla="*/ 0 w 234295"/>
                <a:gd name="connsiteY2" fmla="*/ 117148 h 234295"/>
                <a:gd name="connsiteX3" fmla="*/ 117148 w 234295"/>
                <a:gd name="connsiteY3" fmla="*/ 0 h 234295"/>
                <a:gd name="connsiteX4" fmla="*/ 234296 w 234295"/>
                <a:gd name="connsiteY4" fmla="*/ 117148 h 2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95" h="234295">
                  <a:moveTo>
                    <a:pt x="234296" y="117148"/>
                  </a:moveTo>
                  <a:cubicBezTo>
                    <a:pt x="234296" y="181847"/>
                    <a:pt x="181847" y="234295"/>
                    <a:pt x="117148" y="234295"/>
                  </a:cubicBezTo>
                  <a:cubicBezTo>
                    <a:pt x="52449" y="234295"/>
                    <a:pt x="0" y="181847"/>
                    <a:pt x="0" y="117148"/>
                  </a:cubicBezTo>
                  <a:cubicBezTo>
                    <a:pt x="0" y="52449"/>
                    <a:pt x="52449" y="0"/>
                    <a:pt x="117148" y="0"/>
                  </a:cubicBezTo>
                  <a:cubicBezTo>
                    <a:pt x="181847" y="0"/>
                    <a:pt x="234296" y="52449"/>
                    <a:pt x="234296" y="117148"/>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118" name="Freeform: Shape 5">
              <a:extLst>
                <a:ext uri="{FF2B5EF4-FFF2-40B4-BE49-F238E27FC236}">
                  <a16:creationId xmlns:a16="http://schemas.microsoft.com/office/drawing/2014/main" id="{862C30E8-2A40-4E3F-917E-29E8145094AC}"/>
                </a:ext>
              </a:extLst>
            </p:cNvPr>
            <p:cNvSpPr/>
            <p:nvPr/>
          </p:nvSpPr>
          <p:spPr>
            <a:xfrm>
              <a:off x="4528368" y="2652891"/>
              <a:ext cx="242379" cy="121189"/>
            </a:xfrm>
            <a:custGeom>
              <a:avLst/>
              <a:gdLst>
                <a:gd name="connsiteX0" fmla="*/ 468591 w 468591"/>
                <a:gd name="connsiteY0" fmla="*/ 234295 h 234295"/>
                <a:gd name="connsiteX1" fmla="*/ 468591 w 468591"/>
                <a:gd name="connsiteY1" fmla="*/ 117148 h 234295"/>
                <a:gd name="connsiteX2" fmla="*/ 445161 w 468591"/>
                <a:gd name="connsiteY2" fmla="*/ 70289 h 234295"/>
                <a:gd name="connsiteX3" fmla="*/ 330617 w 468591"/>
                <a:gd name="connsiteY3" fmla="*/ 15620 h 234295"/>
                <a:gd name="connsiteX4" fmla="*/ 234296 w 468591"/>
                <a:gd name="connsiteY4" fmla="*/ 0 h 234295"/>
                <a:gd name="connsiteX5" fmla="*/ 137974 w 468591"/>
                <a:gd name="connsiteY5" fmla="*/ 15620 h 234295"/>
                <a:gd name="connsiteX6" fmla="*/ 23430 w 468591"/>
                <a:gd name="connsiteY6" fmla="*/ 70289 h 234295"/>
                <a:gd name="connsiteX7" fmla="*/ 0 w 468591"/>
                <a:gd name="connsiteY7" fmla="*/ 117148 h 234295"/>
                <a:gd name="connsiteX8" fmla="*/ 0 w 468591"/>
                <a:gd name="connsiteY8" fmla="*/ 234295 h 234295"/>
                <a:gd name="connsiteX9" fmla="*/ 468591 w 468591"/>
                <a:gd name="connsiteY9" fmla="*/ 234295 h 2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591" h="234295">
                  <a:moveTo>
                    <a:pt x="468591" y="234295"/>
                  </a:moveTo>
                  <a:lnTo>
                    <a:pt x="468591" y="117148"/>
                  </a:lnTo>
                  <a:cubicBezTo>
                    <a:pt x="468591" y="98925"/>
                    <a:pt x="460781" y="80702"/>
                    <a:pt x="445161" y="70289"/>
                  </a:cubicBezTo>
                  <a:cubicBezTo>
                    <a:pt x="413922" y="44256"/>
                    <a:pt x="372270" y="26033"/>
                    <a:pt x="330617" y="15620"/>
                  </a:cubicBezTo>
                  <a:cubicBezTo>
                    <a:pt x="301981" y="7810"/>
                    <a:pt x="268138" y="0"/>
                    <a:pt x="234296" y="0"/>
                  </a:cubicBezTo>
                  <a:cubicBezTo>
                    <a:pt x="203056" y="0"/>
                    <a:pt x="169213" y="5207"/>
                    <a:pt x="137974" y="15620"/>
                  </a:cubicBezTo>
                  <a:cubicBezTo>
                    <a:pt x="96322" y="26033"/>
                    <a:pt x="57272" y="46859"/>
                    <a:pt x="23430" y="70289"/>
                  </a:cubicBezTo>
                  <a:cubicBezTo>
                    <a:pt x="7810" y="83305"/>
                    <a:pt x="0" y="98925"/>
                    <a:pt x="0" y="117148"/>
                  </a:cubicBezTo>
                  <a:lnTo>
                    <a:pt x="0" y="234295"/>
                  </a:lnTo>
                  <a:lnTo>
                    <a:pt x="468591" y="234295"/>
                  </a:ln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119" name="Freeform: Shape 6">
              <a:extLst>
                <a:ext uri="{FF2B5EF4-FFF2-40B4-BE49-F238E27FC236}">
                  <a16:creationId xmlns:a16="http://schemas.microsoft.com/office/drawing/2014/main" id="{2BAC4EA1-98F4-4A16-8E24-E1597C9C9737}"/>
                </a:ext>
              </a:extLst>
            </p:cNvPr>
            <p:cNvSpPr/>
            <p:nvPr/>
          </p:nvSpPr>
          <p:spPr>
            <a:xfrm>
              <a:off x="4588963" y="2515543"/>
              <a:ext cx="121189" cy="121189"/>
            </a:xfrm>
            <a:custGeom>
              <a:avLst/>
              <a:gdLst>
                <a:gd name="connsiteX0" fmla="*/ 234296 w 234295"/>
                <a:gd name="connsiteY0" fmla="*/ 117148 h 234295"/>
                <a:gd name="connsiteX1" fmla="*/ 117148 w 234295"/>
                <a:gd name="connsiteY1" fmla="*/ 234295 h 234295"/>
                <a:gd name="connsiteX2" fmla="*/ 0 w 234295"/>
                <a:gd name="connsiteY2" fmla="*/ 117148 h 234295"/>
                <a:gd name="connsiteX3" fmla="*/ 117148 w 234295"/>
                <a:gd name="connsiteY3" fmla="*/ 0 h 234295"/>
                <a:gd name="connsiteX4" fmla="*/ 234296 w 234295"/>
                <a:gd name="connsiteY4" fmla="*/ 117148 h 2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95" h="234295">
                  <a:moveTo>
                    <a:pt x="234296" y="117148"/>
                  </a:moveTo>
                  <a:cubicBezTo>
                    <a:pt x="234296" y="181847"/>
                    <a:pt x="181847" y="234295"/>
                    <a:pt x="117148" y="234295"/>
                  </a:cubicBezTo>
                  <a:cubicBezTo>
                    <a:pt x="52449" y="234295"/>
                    <a:pt x="0" y="181847"/>
                    <a:pt x="0" y="117148"/>
                  </a:cubicBezTo>
                  <a:cubicBezTo>
                    <a:pt x="0" y="52449"/>
                    <a:pt x="52449" y="0"/>
                    <a:pt x="117148" y="0"/>
                  </a:cubicBezTo>
                  <a:cubicBezTo>
                    <a:pt x="181847" y="0"/>
                    <a:pt x="234296" y="52449"/>
                    <a:pt x="234296" y="117148"/>
                  </a:cubicBezTo>
                  <a:close/>
                </a:path>
              </a:pathLst>
            </a:custGeom>
            <a:solidFill>
              <a:schemeClr val="tx1"/>
            </a:solidFill>
            <a:ln w="12998" cap="flat">
              <a:noFill/>
              <a:prstDash val="solid"/>
              <a:miter/>
            </a:ln>
          </p:spPr>
          <p:txBody>
            <a:bodyPr rtlCol="0" anchor="ctr"/>
            <a:lstStyle/>
            <a:p>
              <a:endParaRPr lang="en-US">
                <a:solidFill>
                  <a:srgbClr val="000000"/>
                </a:solidFill>
              </a:endParaRPr>
            </a:p>
          </p:txBody>
        </p:sp>
        <p:sp>
          <p:nvSpPr>
            <p:cNvPr id="120" name="Freeform: Shape 7">
              <a:extLst>
                <a:ext uri="{FF2B5EF4-FFF2-40B4-BE49-F238E27FC236}">
                  <a16:creationId xmlns:a16="http://schemas.microsoft.com/office/drawing/2014/main" id="{A5F5F946-B9C7-44E2-B6A4-CA7D078625A6}"/>
                </a:ext>
              </a:extLst>
            </p:cNvPr>
            <p:cNvSpPr>
              <a:spLocks noChangeAspect="1"/>
            </p:cNvSpPr>
            <p:nvPr/>
          </p:nvSpPr>
          <p:spPr>
            <a:xfrm>
              <a:off x="4712846" y="2558632"/>
              <a:ext cx="219488" cy="121189"/>
            </a:xfrm>
            <a:custGeom>
              <a:avLst/>
              <a:gdLst>
                <a:gd name="connsiteX0" fmla="*/ 400906 w 424335"/>
                <a:gd name="connsiteY0" fmla="*/ 70289 h 234295"/>
                <a:gd name="connsiteX1" fmla="*/ 286361 w 424335"/>
                <a:gd name="connsiteY1" fmla="*/ 15620 h 234295"/>
                <a:gd name="connsiteX2" fmla="*/ 190040 w 424335"/>
                <a:gd name="connsiteY2" fmla="*/ 0 h 234295"/>
                <a:gd name="connsiteX3" fmla="*/ 93718 w 424335"/>
                <a:gd name="connsiteY3" fmla="*/ 15620 h 234295"/>
                <a:gd name="connsiteX4" fmla="*/ 46859 w 424335"/>
                <a:gd name="connsiteY4" fmla="*/ 33843 h 234295"/>
                <a:gd name="connsiteX5" fmla="*/ 46859 w 424335"/>
                <a:gd name="connsiteY5" fmla="*/ 36446 h 234295"/>
                <a:gd name="connsiteX6" fmla="*/ 0 w 424335"/>
                <a:gd name="connsiteY6" fmla="*/ 150990 h 234295"/>
                <a:gd name="connsiteX7" fmla="*/ 119751 w 424335"/>
                <a:gd name="connsiteY7" fmla="*/ 210866 h 234295"/>
                <a:gd name="connsiteX8" fmla="*/ 140577 w 424335"/>
                <a:gd name="connsiteY8" fmla="*/ 234296 h 234295"/>
                <a:gd name="connsiteX9" fmla="*/ 424335 w 424335"/>
                <a:gd name="connsiteY9" fmla="*/ 234296 h 234295"/>
                <a:gd name="connsiteX10" fmla="*/ 424335 w 424335"/>
                <a:gd name="connsiteY10" fmla="*/ 117148 h 234295"/>
                <a:gd name="connsiteX11" fmla="*/ 400906 w 424335"/>
                <a:gd name="connsiteY11" fmla="*/ 70289 h 2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335" h="234295">
                  <a:moveTo>
                    <a:pt x="400906" y="70289"/>
                  </a:moveTo>
                  <a:cubicBezTo>
                    <a:pt x="369666" y="44256"/>
                    <a:pt x="328014" y="26033"/>
                    <a:pt x="286361" y="15620"/>
                  </a:cubicBezTo>
                  <a:cubicBezTo>
                    <a:pt x="257725" y="7810"/>
                    <a:pt x="223882" y="0"/>
                    <a:pt x="190040" y="0"/>
                  </a:cubicBezTo>
                  <a:cubicBezTo>
                    <a:pt x="158800" y="0"/>
                    <a:pt x="124958" y="5207"/>
                    <a:pt x="93718" y="15620"/>
                  </a:cubicBezTo>
                  <a:cubicBezTo>
                    <a:pt x="78099" y="20826"/>
                    <a:pt x="62479" y="26033"/>
                    <a:pt x="46859" y="33843"/>
                  </a:cubicBezTo>
                  <a:lnTo>
                    <a:pt x="46859" y="36446"/>
                  </a:lnTo>
                  <a:cubicBezTo>
                    <a:pt x="46859" y="80702"/>
                    <a:pt x="28636" y="122354"/>
                    <a:pt x="0" y="150990"/>
                  </a:cubicBezTo>
                  <a:cubicBezTo>
                    <a:pt x="49462" y="166610"/>
                    <a:pt x="88512" y="187436"/>
                    <a:pt x="119751" y="210866"/>
                  </a:cubicBezTo>
                  <a:cubicBezTo>
                    <a:pt x="127561" y="218676"/>
                    <a:pt x="135371" y="223882"/>
                    <a:pt x="140577" y="234296"/>
                  </a:cubicBezTo>
                  <a:lnTo>
                    <a:pt x="424335" y="234296"/>
                  </a:lnTo>
                  <a:lnTo>
                    <a:pt x="424335" y="117148"/>
                  </a:lnTo>
                  <a:cubicBezTo>
                    <a:pt x="424335" y="98925"/>
                    <a:pt x="416525" y="80702"/>
                    <a:pt x="400906" y="70289"/>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121" name="Freeform: Shape 8">
              <a:extLst>
                <a:ext uri="{FF2B5EF4-FFF2-40B4-BE49-F238E27FC236}">
                  <a16:creationId xmlns:a16="http://schemas.microsoft.com/office/drawing/2014/main" id="{065C323E-BBEC-416D-9D64-08F3D44DE03E}"/>
                </a:ext>
              </a:extLst>
            </p:cNvPr>
            <p:cNvSpPr/>
            <p:nvPr/>
          </p:nvSpPr>
          <p:spPr>
            <a:xfrm>
              <a:off x="4366782" y="2558632"/>
              <a:ext cx="219488" cy="121189"/>
            </a:xfrm>
            <a:custGeom>
              <a:avLst/>
              <a:gdLst>
                <a:gd name="connsiteX0" fmla="*/ 304584 w 424335"/>
                <a:gd name="connsiteY0" fmla="*/ 210866 h 234295"/>
                <a:gd name="connsiteX1" fmla="*/ 304584 w 424335"/>
                <a:gd name="connsiteY1" fmla="*/ 210866 h 234295"/>
                <a:gd name="connsiteX2" fmla="*/ 424335 w 424335"/>
                <a:gd name="connsiteY2" fmla="*/ 150990 h 234295"/>
                <a:gd name="connsiteX3" fmla="*/ 377476 w 424335"/>
                <a:gd name="connsiteY3" fmla="*/ 36446 h 234295"/>
                <a:gd name="connsiteX4" fmla="*/ 377476 w 424335"/>
                <a:gd name="connsiteY4" fmla="*/ 31239 h 234295"/>
                <a:gd name="connsiteX5" fmla="*/ 330617 w 424335"/>
                <a:gd name="connsiteY5" fmla="*/ 15620 h 234295"/>
                <a:gd name="connsiteX6" fmla="*/ 234296 w 424335"/>
                <a:gd name="connsiteY6" fmla="*/ 0 h 234295"/>
                <a:gd name="connsiteX7" fmla="*/ 137974 w 424335"/>
                <a:gd name="connsiteY7" fmla="*/ 15620 h 234295"/>
                <a:gd name="connsiteX8" fmla="*/ 23430 w 424335"/>
                <a:gd name="connsiteY8" fmla="*/ 70289 h 234295"/>
                <a:gd name="connsiteX9" fmla="*/ 0 w 424335"/>
                <a:gd name="connsiteY9" fmla="*/ 117148 h 234295"/>
                <a:gd name="connsiteX10" fmla="*/ 0 w 424335"/>
                <a:gd name="connsiteY10" fmla="*/ 234296 h 234295"/>
                <a:gd name="connsiteX11" fmla="*/ 281155 w 424335"/>
                <a:gd name="connsiteY11" fmla="*/ 234296 h 234295"/>
                <a:gd name="connsiteX12" fmla="*/ 304584 w 424335"/>
                <a:gd name="connsiteY12" fmla="*/ 210866 h 2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35" h="234295">
                  <a:moveTo>
                    <a:pt x="304584" y="210866"/>
                  </a:moveTo>
                  <a:lnTo>
                    <a:pt x="304584" y="210866"/>
                  </a:lnTo>
                  <a:cubicBezTo>
                    <a:pt x="341030" y="184833"/>
                    <a:pt x="382683" y="164007"/>
                    <a:pt x="424335" y="150990"/>
                  </a:cubicBezTo>
                  <a:cubicBezTo>
                    <a:pt x="395699" y="119751"/>
                    <a:pt x="377476" y="80702"/>
                    <a:pt x="377476" y="36446"/>
                  </a:cubicBezTo>
                  <a:cubicBezTo>
                    <a:pt x="377476" y="33843"/>
                    <a:pt x="377476" y="33843"/>
                    <a:pt x="377476" y="31239"/>
                  </a:cubicBezTo>
                  <a:cubicBezTo>
                    <a:pt x="361856" y="26033"/>
                    <a:pt x="346237" y="18223"/>
                    <a:pt x="330617" y="15620"/>
                  </a:cubicBezTo>
                  <a:cubicBezTo>
                    <a:pt x="301981" y="7810"/>
                    <a:pt x="268138" y="0"/>
                    <a:pt x="234296" y="0"/>
                  </a:cubicBezTo>
                  <a:cubicBezTo>
                    <a:pt x="203056" y="0"/>
                    <a:pt x="169213" y="5207"/>
                    <a:pt x="137974" y="15620"/>
                  </a:cubicBezTo>
                  <a:cubicBezTo>
                    <a:pt x="96321" y="28636"/>
                    <a:pt x="57272" y="46859"/>
                    <a:pt x="23430" y="70289"/>
                  </a:cubicBezTo>
                  <a:cubicBezTo>
                    <a:pt x="7810" y="80702"/>
                    <a:pt x="0" y="98925"/>
                    <a:pt x="0" y="117148"/>
                  </a:cubicBezTo>
                  <a:lnTo>
                    <a:pt x="0" y="234296"/>
                  </a:lnTo>
                  <a:lnTo>
                    <a:pt x="281155" y="234296"/>
                  </a:lnTo>
                  <a:cubicBezTo>
                    <a:pt x="288964" y="223882"/>
                    <a:pt x="294171" y="218676"/>
                    <a:pt x="304584" y="210866"/>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grpSp>
      <p:pic>
        <p:nvPicPr>
          <p:cNvPr id="123" name="Graphic 50" descr="Head with gears">
            <a:extLst>
              <a:ext uri="{FF2B5EF4-FFF2-40B4-BE49-F238E27FC236}">
                <a16:creationId xmlns:a16="http://schemas.microsoft.com/office/drawing/2014/main" id="{45210BC6-9A1D-4603-988A-05027381FD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6827" y="2329679"/>
            <a:ext cx="361197" cy="361197"/>
          </a:xfrm>
          <a:prstGeom prst="rect">
            <a:avLst/>
          </a:prstGeom>
        </p:spPr>
      </p:pic>
      <p:pic>
        <p:nvPicPr>
          <p:cNvPr id="124" name="Graphic 45" descr="Lightbulb">
            <a:extLst>
              <a:ext uri="{FF2B5EF4-FFF2-40B4-BE49-F238E27FC236}">
                <a16:creationId xmlns:a16="http://schemas.microsoft.com/office/drawing/2014/main" id="{C6002EAA-F9DE-486F-9F08-2B915477F5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19237" y="3016904"/>
            <a:ext cx="279244" cy="279244"/>
          </a:xfrm>
          <a:prstGeom prst="rect">
            <a:avLst/>
          </a:prstGeom>
        </p:spPr>
      </p:pic>
      <p:sp>
        <p:nvSpPr>
          <p:cNvPr id="125" name="Freeform: Shape 115">
            <a:extLst>
              <a:ext uri="{FF2B5EF4-FFF2-40B4-BE49-F238E27FC236}">
                <a16:creationId xmlns:a16="http://schemas.microsoft.com/office/drawing/2014/main" id="{87E695A8-CCDD-4BD4-BB1D-30355C51045D}"/>
              </a:ext>
            </a:extLst>
          </p:cNvPr>
          <p:cNvSpPr/>
          <p:nvPr/>
        </p:nvSpPr>
        <p:spPr>
          <a:xfrm>
            <a:off x="2359159" y="1497061"/>
            <a:ext cx="302145" cy="196079"/>
          </a:xfrm>
          <a:custGeom>
            <a:avLst/>
            <a:gdLst>
              <a:gd name="connsiteX0" fmla="*/ 276583 w 547331"/>
              <a:gd name="connsiteY0" fmla="*/ 265076 h 328017"/>
              <a:gd name="connsiteX1" fmla="*/ 285647 w 547331"/>
              <a:gd name="connsiteY1" fmla="*/ 267992 h 328017"/>
              <a:gd name="connsiteX2" fmla="*/ 286908 w 547331"/>
              <a:gd name="connsiteY2" fmla="*/ 285648 h 328017"/>
              <a:gd name="connsiteX3" fmla="*/ 262316 w 547331"/>
              <a:gd name="connsiteY3" fmla="*/ 314023 h 328017"/>
              <a:gd name="connsiteX4" fmla="*/ 254119 w 547331"/>
              <a:gd name="connsiteY4" fmla="*/ 318437 h 328017"/>
              <a:gd name="connsiteX5" fmla="*/ 244660 w 547331"/>
              <a:gd name="connsiteY5" fmla="*/ 315284 h 328017"/>
              <a:gd name="connsiteX6" fmla="*/ 243399 w 547331"/>
              <a:gd name="connsiteY6" fmla="*/ 297628 h 328017"/>
              <a:gd name="connsiteX7" fmla="*/ 267991 w 547331"/>
              <a:gd name="connsiteY7" fmla="*/ 269253 h 328017"/>
              <a:gd name="connsiteX8" fmla="*/ 276583 w 547331"/>
              <a:gd name="connsiteY8" fmla="*/ 265076 h 328017"/>
              <a:gd name="connsiteX9" fmla="*/ 242216 w 547331"/>
              <a:gd name="connsiteY9" fmla="*/ 239537 h 328017"/>
              <a:gd name="connsiteX10" fmla="*/ 253488 w 547331"/>
              <a:gd name="connsiteY10" fmla="*/ 243399 h 328017"/>
              <a:gd name="connsiteX11" fmla="*/ 254749 w 547331"/>
              <a:gd name="connsiteY11" fmla="*/ 265469 h 328017"/>
              <a:gd name="connsiteX12" fmla="*/ 225743 w 547331"/>
              <a:gd name="connsiteY12" fmla="*/ 298890 h 328017"/>
              <a:gd name="connsiteX13" fmla="*/ 215653 w 547331"/>
              <a:gd name="connsiteY13" fmla="*/ 303934 h 328017"/>
              <a:gd name="connsiteX14" fmla="*/ 203672 w 547331"/>
              <a:gd name="connsiteY14" fmla="*/ 300151 h 328017"/>
              <a:gd name="connsiteX15" fmla="*/ 202411 w 547331"/>
              <a:gd name="connsiteY15" fmla="*/ 278081 h 328017"/>
              <a:gd name="connsiteX16" fmla="*/ 231418 w 547331"/>
              <a:gd name="connsiteY16" fmla="*/ 244660 h 328017"/>
              <a:gd name="connsiteX17" fmla="*/ 242216 w 547331"/>
              <a:gd name="connsiteY17" fmla="*/ 239537 h 328017"/>
              <a:gd name="connsiteX18" fmla="*/ 202175 w 547331"/>
              <a:gd name="connsiteY18" fmla="*/ 209900 h 328017"/>
              <a:gd name="connsiteX19" fmla="*/ 215654 w 547331"/>
              <a:gd name="connsiteY19" fmla="*/ 214392 h 328017"/>
              <a:gd name="connsiteX20" fmla="*/ 217546 w 547331"/>
              <a:gd name="connsiteY20" fmla="*/ 240877 h 328017"/>
              <a:gd name="connsiteX21" fmla="*/ 188539 w 547331"/>
              <a:gd name="connsiteY21" fmla="*/ 274297 h 328017"/>
              <a:gd name="connsiteX22" fmla="*/ 175928 w 547331"/>
              <a:gd name="connsiteY22" fmla="*/ 280603 h 328017"/>
              <a:gd name="connsiteX23" fmla="*/ 162055 w 547331"/>
              <a:gd name="connsiteY23" fmla="*/ 276189 h 328017"/>
              <a:gd name="connsiteX24" fmla="*/ 160163 w 547331"/>
              <a:gd name="connsiteY24" fmla="*/ 249705 h 328017"/>
              <a:gd name="connsiteX25" fmla="*/ 189169 w 547331"/>
              <a:gd name="connsiteY25" fmla="*/ 216284 h 328017"/>
              <a:gd name="connsiteX26" fmla="*/ 202175 w 547331"/>
              <a:gd name="connsiteY26" fmla="*/ 209900 h 328017"/>
              <a:gd name="connsiteX27" fmla="*/ 160557 w 547331"/>
              <a:gd name="connsiteY27" fmla="*/ 182155 h 328017"/>
              <a:gd name="connsiteX28" fmla="*/ 174036 w 547331"/>
              <a:gd name="connsiteY28" fmla="*/ 186647 h 328017"/>
              <a:gd name="connsiteX29" fmla="*/ 175928 w 547331"/>
              <a:gd name="connsiteY29" fmla="*/ 213132 h 328017"/>
              <a:gd name="connsiteX30" fmla="*/ 142507 w 547331"/>
              <a:gd name="connsiteY30" fmla="*/ 250966 h 328017"/>
              <a:gd name="connsiteX31" fmla="*/ 129896 w 547331"/>
              <a:gd name="connsiteY31" fmla="*/ 257272 h 328017"/>
              <a:gd name="connsiteX32" fmla="*/ 116023 w 547331"/>
              <a:gd name="connsiteY32" fmla="*/ 252858 h 328017"/>
              <a:gd name="connsiteX33" fmla="*/ 114131 w 547331"/>
              <a:gd name="connsiteY33" fmla="*/ 226374 h 328017"/>
              <a:gd name="connsiteX34" fmla="*/ 147551 w 547331"/>
              <a:gd name="connsiteY34" fmla="*/ 188539 h 328017"/>
              <a:gd name="connsiteX35" fmla="*/ 160557 w 547331"/>
              <a:gd name="connsiteY35" fmla="*/ 182155 h 328017"/>
              <a:gd name="connsiteX36" fmla="*/ 132418 w 547331"/>
              <a:gd name="connsiteY36" fmla="*/ 56751 h 328017"/>
              <a:gd name="connsiteX37" fmla="*/ 237092 w 547331"/>
              <a:gd name="connsiteY37" fmla="*/ 64318 h 328017"/>
              <a:gd name="connsiteX38" fmla="*/ 199889 w 547331"/>
              <a:gd name="connsiteY38" fmla="*/ 107196 h 328017"/>
              <a:gd name="connsiteX39" fmla="*/ 203672 w 547331"/>
              <a:gd name="connsiteY39" fmla="*/ 160794 h 328017"/>
              <a:gd name="connsiteX40" fmla="*/ 228264 w 547331"/>
              <a:gd name="connsiteY40" fmla="*/ 170253 h 328017"/>
              <a:gd name="connsiteX41" fmla="*/ 231417 w 547331"/>
              <a:gd name="connsiteY41" fmla="*/ 170253 h 328017"/>
              <a:gd name="connsiteX42" fmla="*/ 256640 w 547331"/>
              <a:gd name="connsiteY42" fmla="*/ 157642 h 328017"/>
              <a:gd name="connsiteX43" fmla="*/ 300150 w 547331"/>
              <a:gd name="connsiteY43" fmla="*/ 107827 h 328017"/>
              <a:gd name="connsiteX44" fmla="*/ 307086 w 547331"/>
              <a:gd name="connsiteY44" fmla="*/ 114132 h 328017"/>
              <a:gd name="connsiteX45" fmla="*/ 408607 w 547331"/>
              <a:gd name="connsiteY45" fmla="*/ 201151 h 328017"/>
              <a:gd name="connsiteX46" fmla="*/ 415543 w 547331"/>
              <a:gd name="connsiteY46" fmla="*/ 218176 h 328017"/>
              <a:gd name="connsiteX47" fmla="*/ 392843 w 547331"/>
              <a:gd name="connsiteY47" fmla="*/ 245291 h 328017"/>
              <a:gd name="connsiteX48" fmla="*/ 379601 w 547331"/>
              <a:gd name="connsiteY48" fmla="*/ 242769 h 328017"/>
              <a:gd name="connsiteX49" fmla="*/ 380232 w 547331"/>
              <a:gd name="connsiteY49" fmla="*/ 246552 h 328017"/>
              <a:gd name="connsiteX50" fmla="*/ 357531 w 547331"/>
              <a:gd name="connsiteY50" fmla="*/ 273667 h 328017"/>
              <a:gd name="connsiteX51" fmla="*/ 351225 w 547331"/>
              <a:gd name="connsiteY51" fmla="*/ 273036 h 328017"/>
              <a:gd name="connsiteX52" fmla="*/ 351225 w 547331"/>
              <a:gd name="connsiteY52" fmla="*/ 273667 h 328017"/>
              <a:gd name="connsiteX53" fmla="*/ 328525 w 547331"/>
              <a:gd name="connsiteY53" fmla="*/ 300781 h 328017"/>
              <a:gd name="connsiteX54" fmla="*/ 322219 w 547331"/>
              <a:gd name="connsiteY54" fmla="*/ 300150 h 328017"/>
              <a:gd name="connsiteX55" fmla="*/ 322219 w 547331"/>
              <a:gd name="connsiteY55" fmla="*/ 300781 h 328017"/>
              <a:gd name="connsiteX56" fmla="*/ 299519 w 547331"/>
              <a:gd name="connsiteY56" fmla="*/ 327895 h 328017"/>
              <a:gd name="connsiteX57" fmla="*/ 284386 w 547331"/>
              <a:gd name="connsiteY57" fmla="*/ 324112 h 328017"/>
              <a:gd name="connsiteX58" fmla="*/ 275558 w 547331"/>
              <a:gd name="connsiteY58" fmla="*/ 317176 h 328017"/>
              <a:gd name="connsiteX59" fmla="*/ 296997 w 547331"/>
              <a:gd name="connsiteY59" fmla="*/ 292584 h 328017"/>
              <a:gd name="connsiteX60" fmla="*/ 303303 w 547331"/>
              <a:gd name="connsiteY60" fmla="*/ 274297 h 328017"/>
              <a:gd name="connsiteX61" fmla="*/ 294475 w 547331"/>
              <a:gd name="connsiteY61" fmla="*/ 257272 h 328017"/>
              <a:gd name="connsiteX62" fmla="*/ 278080 w 547331"/>
              <a:gd name="connsiteY62" fmla="*/ 250966 h 328017"/>
              <a:gd name="connsiteX63" fmla="*/ 271144 w 547331"/>
              <a:gd name="connsiteY63" fmla="*/ 252227 h 328017"/>
              <a:gd name="connsiteX64" fmla="*/ 261685 w 547331"/>
              <a:gd name="connsiteY64" fmla="*/ 232680 h 328017"/>
              <a:gd name="connsiteX65" fmla="*/ 242767 w 547331"/>
              <a:gd name="connsiteY65" fmla="*/ 225743 h 328017"/>
              <a:gd name="connsiteX66" fmla="*/ 234570 w 547331"/>
              <a:gd name="connsiteY66" fmla="*/ 227004 h 328017"/>
              <a:gd name="connsiteX67" fmla="*/ 223850 w 547331"/>
              <a:gd name="connsiteY67" fmla="*/ 203673 h 328017"/>
              <a:gd name="connsiteX68" fmla="*/ 203042 w 547331"/>
              <a:gd name="connsiteY68" fmla="*/ 196106 h 328017"/>
              <a:gd name="connsiteX69" fmla="*/ 192322 w 547331"/>
              <a:gd name="connsiteY69" fmla="*/ 197998 h 328017"/>
              <a:gd name="connsiteX70" fmla="*/ 181602 w 547331"/>
              <a:gd name="connsiteY70" fmla="*/ 175297 h 328017"/>
              <a:gd name="connsiteX71" fmla="*/ 160794 w 547331"/>
              <a:gd name="connsiteY71" fmla="*/ 167731 h 328017"/>
              <a:gd name="connsiteX72" fmla="*/ 136832 w 547331"/>
              <a:gd name="connsiteY72" fmla="*/ 178450 h 328017"/>
              <a:gd name="connsiteX73" fmla="*/ 120437 w 547331"/>
              <a:gd name="connsiteY73" fmla="*/ 197367 h 328017"/>
              <a:gd name="connsiteX74" fmla="*/ 77559 w 547331"/>
              <a:gd name="connsiteY74" fmla="*/ 147552 h 328017"/>
              <a:gd name="connsiteX75" fmla="*/ 279972 w 547331"/>
              <a:gd name="connsiteY75" fmla="*/ 51076 h 328017"/>
              <a:gd name="connsiteX76" fmla="*/ 283124 w 547331"/>
              <a:gd name="connsiteY76" fmla="*/ 51707 h 328017"/>
              <a:gd name="connsiteX77" fmla="*/ 415543 w 547331"/>
              <a:gd name="connsiteY77" fmla="*/ 59273 h 328017"/>
              <a:gd name="connsiteX78" fmla="*/ 469141 w 547331"/>
              <a:gd name="connsiteY78" fmla="*/ 146922 h 328017"/>
              <a:gd name="connsiteX79" fmla="*/ 423741 w 547331"/>
              <a:gd name="connsiteY79" fmla="*/ 199259 h 328017"/>
              <a:gd name="connsiteX80" fmla="*/ 416804 w 547331"/>
              <a:gd name="connsiteY80" fmla="*/ 191062 h 328017"/>
              <a:gd name="connsiteX81" fmla="*/ 298888 w 547331"/>
              <a:gd name="connsiteY81" fmla="*/ 89541 h 328017"/>
              <a:gd name="connsiteX82" fmla="*/ 247182 w 547331"/>
              <a:gd name="connsiteY82" fmla="*/ 148814 h 328017"/>
              <a:gd name="connsiteX83" fmla="*/ 230157 w 547331"/>
              <a:gd name="connsiteY83" fmla="*/ 157642 h 328017"/>
              <a:gd name="connsiteX84" fmla="*/ 211240 w 547331"/>
              <a:gd name="connsiteY84" fmla="*/ 151336 h 328017"/>
              <a:gd name="connsiteX85" fmla="*/ 208718 w 547331"/>
              <a:gd name="connsiteY85" fmla="*/ 116024 h 328017"/>
              <a:gd name="connsiteX86" fmla="*/ 258532 w 547331"/>
              <a:gd name="connsiteY86" fmla="*/ 59273 h 328017"/>
              <a:gd name="connsiteX87" fmla="*/ 279972 w 547331"/>
              <a:gd name="connsiteY87" fmla="*/ 51076 h 328017"/>
              <a:gd name="connsiteX88" fmla="*/ 476077 w 547331"/>
              <a:gd name="connsiteY88" fmla="*/ 0 h 328017"/>
              <a:gd name="connsiteX89" fmla="*/ 547331 w 547331"/>
              <a:gd name="connsiteY89" fmla="*/ 118547 h 328017"/>
              <a:gd name="connsiteX90" fmla="*/ 498778 w 547331"/>
              <a:gd name="connsiteY90" fmla="*/ 148184 h 328017"/>
              <a:gd name="connsiteX91" fmla="*/ 481752 w 547331"/>
              <a:gd name="connsiteY91" fmla="*/ 143770 h 328017"/>
              <a:gd name="connsiteX92" fmla="*/ 423110 w 547331"/>
              <a:gd name="connsiteY92" fmla="*/ 46662 h 328017"/>
              <a:gd name="connsiteX93" fmla="*/ 427524 w 547331"/>
              <a:gd name="connsiteY93" fmla="*/ 29637 h 328017"/>
              <a:gd name="connsiteX94" fmla="*/ 71884 w 547331"/>
              <a:gd name="connsiteY94" fmla="*/ 0 h 328017"/>
              <a:gd name="connsiteX95" fmla="*/ 119808 w 547331"/>
              <a:gd name="connsiteY95" fmla="*/ 29637 h 328017"/>
              <a:gd name="connsiteX96" fmla="*/ 124222 w 547331"/>
              <a:gd name="connsiteY96" fmla="*/ 46662 h 328017"/>
              <a:gd name="connsiteX97" fmla="*/ 65579 w 547331"/>
              <a:gd name="connsiteY97" fmla="*/ 143770 h 328017"/>
              <a:gd name="connsiteX98" fmla="*/ 48554 w 547331"/>
              <a:gd name="connsiteY98" fmla="*/ 148184 h 328017"/>
              <a:gd name="connsiteX99" fmla="*/ 0 w 547331"/>
              <a:gd name="connsiteY99" fmla="*/ 118547 h 32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47331" h="328017">
                <a:moveTo>
                  <a:pt x="276583" y="265076"/>
                </a:moveTo>
                <a:cubicBezTo>
                  <a:pt x="279814" y="264839"/>
                  <a:pt x="283125" y="265785"/>
                  <a:pt x="285647" y="267992"/>
                </a:cubicBezTo>
                <a:cubicBezTo>
                  <a:pt x="290691" y="272406"/>
                  <a:pt x="291322" y="280603"/>
                  <a:pt x="286908" y="285648"/>
                </a:cubicBezTo>
                <a:lnTo>
                  <a:pt x="262316" y="314023"/>
                </a:lnTo>
                <a:cubicBezTo>
                  <a:pt x="260424" y="316545"/>
                  <a:pt x="257271" y="317807"/>
                  <a:pt x="254119" y="318437"/>
                </a:cubicBezTo>
                <a:cubicBezTo>
                  <a:pt x="250966" y="318437"/>
                  <a:pt x="247182" y="317807"/>
                  <a:pt x="244660" y="315284"/>
                </a:cubicBezTo>
                <a:cubicBezTo>
                  <a:pt x="239616" y="310870"/>
                  <a:pt x="238985" y="302673"/>
                  <a:pt x="243399" y="297628"/>
                </a:cubicBezTo>
                <a:lnTo>
                  <a:pt x="267991" y="269253"/>
                </a:lnTo>
                <a:cubicBezTo>
                  <a:pt x="270198" y="266731"/>
                  <a:pt x="273351" y="265312"/>
                  <a:pt x="276583" y="265076"/>
                </a:cubicBezTo>
                <a:close/>
                <a:moveTo>
                  <a:pt x="242216" y="239537"/>
                </a:moveTo>
                <a:cubicBezTo>
                  <a:pt x="246236" y="239301"/>
                  <a:pt x="250335" y="240562"/>
                  <a:pt x="253488" y="243399"/>
                </a:cubicBezTo>
                <a:cubicBezTo>
                  <a:pt x="259793" y="249074"/>
                  <a:pt x="260424" y="259163"/>
                  <a:pt x="254749" y="265469"/>
                </a:cubicBezTo>
                <a:lnTo>
                  <a:pt x="225743" y="298890"/>
                </a:lnTo>
                <a:cubicBezTo>
                  <a:pt x="223221" y="302043"/>
                  <a:pt x="219437" y="303934"/>
                  <a:pt x="215653" y="303934"/>
                </a:cubicBezTo>
                <a:cubicBezTo>
                  <a:pt x="211239" y="304565"/>
                  <a:pt x="207455" y="303304"/>
                  <a:pt x="203672" y="300151"/>
                </a:cubicBezTo>
                <a:cubicBezTo>
                  <a:pt x="197366" y="294476"/>
                  <a:pt x="196736" y="284387"/>
                  <a:pt x="202411" y="278081"/>
                </a:cubicBezTo>
                <a:lnTo>
                  <a:pt x="231418" y="244660"/>
                </a:lnTo>
                <a:cubicBezTo>
                  <a:pt x="234255" y="241507"/>
                  <a:pt x="238196" y="239773"/>
                  <a:pt x="242216" y="239537"/>
                </a:cubicBezTo>
                <a:close/>
                <a:moveTo>
                  <a:pt x="202175" y="209900"/>
                </a:moveTo>
                <a:cubicBezTo>
                  <a:pt x="206983" y="209506"/>
                  <a:pt x="211870" y="210924"/>
                  <a:pt x="215654" y="214392"/>
                </a:cubicBezTo>
                <a:cubicBezTo>
                  <a:pt x="223221" y="221329"/>
                  <a:pt x="224482" y="233310"/>
                  <a:pt x="217546" y="240877"/>
                </a:cubicBezTo>
                <a:lnTo>
                  <a:pt x="188539" y="274297"/>
                </a:lnTo>
                <a:cubicBezTo>
                  <a:pt x="185386" y="278081"/>
                  <a:pt x="180342" y="280603"/>
                  <a:pt x="175928" y="280603"/>
                </a:cubicBezTo>
                <a:cubicBezTo>
                  <a:pt x="170883" y="281233"/>
                  <a:pt x="165839" y="279342"/>
                  <a:pt x="162055" y="276189"/>
                </a:cubicBezTo>
                <a:cubicBezTo>
                  <a:pt x="154488" y="269253"/>
                  <a:pt x="153227" y="257272"/>
                  <a:pt x="160163" y="249705"/>
                </a:cubicBezTo>
                <a:lnTo>
                  <a:pt x="189169" y="216284"/>
                </a:lnTo>
                <a:cubicBezTo>
                  <a:pt x="192638" y="212501"/>
                  <a:pt x="197367" y="210294"/>
                  <a:pt x="202175" y="209900"/>
                </a:cubicBezTo>
                <a:close/>
                <a:moveTo>
                  <a:pt x="160557" y="182155"/>
                </a:moveTo>
                <a:cubicBezTo>
                  <a:pt x="165365" y="181761"/>
                  <a:pt x="170252" y="183179"/>
                  <a:pt x="174036" y="186647"/>
                </a:cubicBezTo>
                <a:cubicBezTo>
                  <a:pt x="181603" y="193584"/>
                  <a:pt x="182864" y="205565"/>
                  <a:pt x="175928" y="213132"/>
                </a:cubicBezTo>
                <a:lnTo>
                  <a:pt x="142507" y="250966"/>
                </a:lnTo>
                <a:cubicBezTo>
                  <a:pt x="138723" y="254750"/>
                  <a:pt x="134310" y="256641"/>
                  <a:pt x="129896" y="257272"/>
                </a:cubicBezTo>
                <a:cubicBezTo>
                  <a:pt x="124851" y="257902"/>
                  <a:pt x="119807" y="256011"/>
                  <a:pt x="116023" y="252858"/>
                </a:cubicBezTo>
                <a:cubicBezTo>
                  <a:pt x="108456" y="245922"/>
                  <a:pt x="107195" y="233941"/>
                  <a:pt x="114131" y="226374"/>
                </a:cubicBezTo>
                <a:lnTo>
                  <a:pt x="147551" y="188539"/>
                </a:lnTo>
                <a:cubicBezTo>
                  <a:pt x="151020" y="184756"/>
                  <a:pt x="155749" y="182549"/>
                  <a:pt x="160557" y="182155"/>
                </a:cubicBezTo>
                <a:close/>
                <a:moveTo>
                  <a:pt x="132418" y="56751"/>
                </a:moveTo>
                <a:cubicBezTo>
                  <a:pt x="170883" y="75668"/>
                  <a:pt x="208086" y="60534"/>
                  <a:pt x="237092" y="64318"/>
                </a:cubicBezTo>
                <a:lnTo>
                  <a:pt x="199889" y="107196"/>
                </a:lnTo>
                <a:cubicBezTo>
                  <a:pt x="186647" y="122960"/>
                  <a:pt x="187908" y="146922"/>
                  <a:pt x="203672" y="160794"/>
                </a:cubicBezTo>
                <a:cubicBezTo>
                  <a:pt x="209978" y="167100"/>
                  <a:pt x="218806" y="170253"/>
                  <a:pt x="228264" y="170253"/>
                </a:cubicBezTo>
                <a:cubicBezTo>
                  <a:pt x="228895" y="170253"/>
                  <a:pt x="230156" y="170253"/>
                  <a:pt x="231417" y="170253"/>
                </a:cubicBezTo>
                <a:cubicBezTo>
                  <a:pt x="241506" y="169622"/>
                  <a:pt x="250335" y="165208"/>
                  <a:pt x="256640" y="157642"/>
                </a:cubicBezTo>
                <a:lnTo>
                  <a:pt x="300150" y="107827"/>
                </a:lnTo>
                <a:lnTo>
                  <a:pt x="307086" y="114132"/>
                </a:lnTo>
                <a:lnTo>
                  <a:pt x="408607" y="201151"/>
                </a:lnTo>
                <a:cubicBezTo>
                  <a:pt x="413021" y="205564"/>
                  <a:pt x="416174" y="211240"/>
                  <a:pt x="415543" y="218176"/>
                </a:cubicBezTo>
                <a:cubicBezTo>
                  <a:pt x="416804" y="232049"/>
                  <a:pt x="406715" y="244030"/>
                  <a:pt x="392843" y="245291"/>
                </a:cubicBezTo>
                <a:cubicBezTo>
                  <a:pt x="387798" y="245922"/>
                  <a:pt x="383384" y="244661"/>
                  <a:pt x="379601" y="242769"/>
                </a:cubicBezTo>
                <a:cubicBezTo>
                  <a:pt x="379601" y="244030"/>
                  <a:pt x="380232" y="245291"/>
                  <a:pt x="380232" y="246552"/>
                </a:cubicBezTo>
                <a:cubicBezTo>
                  <a:pt x="381493" y="260425"/>
                  <a:pt x="371404" y="272405"/>
                  <a:pt x="357531" y="273667"/>
                </a:cubicBezTo>
                <a:cubicBezTo>
                  <a:pt x="355639" y="273667"/>
                  <a:pt x="353117" y="273667"/>
                  <a:pt x="351225" y="273036"/>
                </a:cubicBezTo>
                <a:cubicBezTo>
                  <a:pt x="351225" y="273036"/>
                  <a:pt x="351225" y="273667"/>
                  <a:pt x="351225" y="273667"/>
                </a:cubicBezTo>
                <a:cubicBezTo>
                  <a:pt x="352487" y="287539"/>
                  <a:pt x="342398" y="299520"/>
                  <a:pt x="328525" y="300781"/>
                </a:cubicBezTo>
                <a:cubicBezTo>
                  <a:pt x="326633" y="300781"/>
                  <a:pt x="324111" y="300781"/>
                  <a:pt x="322219" y="300150"/>
                </a:cubicBezTo>
                <a:cubicBezTo>
                  <a:pt x="322219" y="300150"/>
                  <a:pt x="322219" y="300781"/>
                  <a:pt x="322219" y="300781"/>
                </a:cubicBezTo>
                <a:cubicBezTo>
                  <a:pt x="323481" y="314653"/>
                  <a:pt x="313392" y="326634"/>
                  <a:pt x="299519" y="327895"/>
                </a:cubicBezTo>
                <a:cubicBezTo>
                  <a:pt x="293844" y="328526"/>
                  <a:pt x="288800" y="326634"/>
                  <a:pt x="284386" y="324112"/>
                </a:cubicBezTo>
                <a:lnTo>
                  <a:pt x="275558" y="317176"/>
                </a:lnTo>
                <a:lnTo>
                  <a:pt x="296997" y="292584"/>
                </a:lnTo>
                <a:cubicBezTo>
                  <a:pt x="301411" y="287539"/>
                  <a:pt x="303933" y="281233"/>
                  <a:pt x="303303" y="274297"/>
                </a:cubicBezTo>
                <a:cubicBezTo>
                  <a:pt x="302672" y="267992"/>
                  <a:pt x="299519" y="261686"/>
                  <a:pt x="294475" y="257272"/>
                </a:cubicBezTo>
                <a:cubicBezTo>
                  <a:pt x="290061" y="252858"/>
                  <a:pt x="284386" y="250966"/>
                  <a:pt x="278080" y="250966"/>
                </a:cubicBezTo>
                <a:cubicBezTo>
                  <a:pt x="275558" y="250966"/>
                  <a:pt x="273035" y="251597"/>
                  <a:pt x="271144" y="252227"/>
                </a:cubicBezTo>
                <a:cubicBezTo>
                  <a:pt x="270513" y="244661"/>
                  <a:pt x="267360" y="237724"/>
                  <a:pt x="261685" y="232680"/>
                </a:cubicBezTo>
                <a:cubicBezTo>
                  <a:pt x="256010" y="228265"/>
                  <a:pt x="249704" y="225743"/>
                  <a:pt x="242767" y="225743"/>
                </a:cubicBezTo>
                <a:cubicBezTo>
                  <a:pt x="240245" y="225743"/>
                  <a:pt x="237092" y="226374"/>
                  <a:pt x="234570" y="227004"/>
                </a:cubicBezTo>
                <a:cubicBezTo>
                  <a:pt x="234570" y="218176"/>
                  <a:pt x="230786" y="209978"/>
                  <a:pt x="223850" y="203673"/>
                </a:cubicBezTo>
                <a:cubicBezTo>
                  <a:pt x="218175" y="198628"/>
                  <a:pt x="210608" y="196106"/>
                  <a:pt x="203042" y="196106"/>
                </a:cubicBezTo>
                <a:cubicBezTo>
                  <a:pt x="199258" y="196106"/>
                  <a:pt x="195475" y="196737"/>
                  <a:pt x="192322" y="197998"/>
                </a:cubicBezTo>
                <a:cubicBezTo>
                  <a:pt x="191691" y="189170"/>
                  <a:pt x="188539" y="180972"/>
                  <a:pt x="181602" y="175297"/>
                </a:cubicBezTo>
                <a:cubicBezTo>
                  <a:pt x="175927" y="170253"/>
                  <a:pt x="168360" y="167731"/>
                  <a:pt x="160794" y="167731"/>
                </a:cubicBezTo>
                <a:cubicBezTo>
                  <a:pt x="151335" y="167731"/>
                  <a:pt x="142507" y="171514"/>
                  <a:pt x="136832" y="178450"/>
                </a:cubicBezTo>
                <a:lnTo>
                  <a:pt x="120437" y="197367"/>
                </a:lnTo>
                <a:lnTo>
                  <a:pt x="77559" y="147552"/>
                </a:lnTo>
                <a:close/>
                <a:moveTo>
                  <a:pt x="279972" y="51076"/>
                </a:moveTo>
                <a:cubicBezTo>
                  <a:pt x="279972" y="51076"/>
                  <a:pt x="282494" y="51707"/>
                  <a:pt x="283124" y="51707"/>
                </a:cubicBezTo>
                <a:cubicBezTo>
                  <a:pt x="325372" y="59904"/>
                  <a:pt x="363206" y="78190"/>
                  <a:pt x="415543" y="59273"/>
                </a:cubicBezTo>
                <a:lnTo>
                  <a:pt x="469141" y="146922"/>
                </a:lnTo>
                <a:lnTo>
                  <a:pt x="423741" y="199259"/>
                </a:lnTo>
                <a:cubicBezTo>
                  <a:pt x="421218" y="195476"/>
                  <a:pt x="419957" y="194214"/>
                  <a:pt x="416804" y="191062"/>
                </a:cubicBezTo>
                <a:lnTo>
                  <a:pt x="298888" y="89541"/>
                </a:lnTo>
                <a:cubicBezTo>
                  <a:pt x="298888" y="89541"/>
                  <a:pt x="247182" y="148814"/>
                  <a:pt x="247182" y="148814"/>
                </a:cubicBezTo>
                <a:cubicBezTo>
                  <a:pt x="242768" y="154489"/>
                  <a:pt x="236462" y="157011"/>
                  <a:pt x="230157" y="157642"/>
                </a:cubicBezTo>
                <a:cubicBezTo>
                  <a:pt x="223221" y="158272"/>
                  <a:pt x="216915" y="155750"/>
                  <a:pt x="211240" y="151336"/>
                </a:cubicBezTo>
                <a:cubicBezTo>
                  <a:pt x="200519" y="142508"/>
                  <a:pt x="199258" y="126744"/>
                  <a:pt x="208718" y="116024"/>
                </a:cubicBezTo>
                <a:lnTo>
                  <a:pt x="258532" y="59273"/>
                </a:lnTo>
                <a:cubicBezTo>
                  <a:pt x="264207" y="52968"/>
                  <a:pt x="272405" y="50445"/>
                  <a:pt x="279972" y="51076"/>
                </a:cubicBezTo>
                <a:close/>
                <a:moveTo>
                  <a:pt x="476077" y="0"/>
                </a:moveTo>
                <a:lnTo>
                  <a:pt x="547331" y="118547"/>
                </a:lnTo>
                <a:lnTo>
                  <a:pt x="498778" y="148184"/>
                </a:lnTo>
                <a:cubicBezTo>
                  <a:pt x="493103" y="151967"/>
                  <a:pt x="484905" y="150076"/>
                  <a:pt x="481752" y="143770"/>
                </a:cubicBezTo>
                <a:lnTo>
                  <a:pt x="423110" y="46662"/>
                </a:lnTo>
                <a:cubicBezTo>
                  <a:pt x="419326" y="40987"/>
                  <a:pt x="421218" y="32789"/>
                  <a:pt x="427524" y="29637"/>
                </a:cubicBezTo>
                <a:close/>
                <a:moveTo>
                  <a:pt x="71884" y="0"/>
                </a:moveTo>
                <a:lnTo>
                  <a:pt x="119808" y="29637"/>
                </a:lnTo>
                <a:cubicBezTo>
                  <a:pt x="126114" y="32789"/>
                  <a:pt x="128006" y="40987"/>
                  <a:pt x="124222" y="46662"/>
                </a:cubicBezTo>
                <a:lnTo>
                  <a:pt x="65579" y="143770"/>
                </a:lnTo>
                <a:cubicBezTo>
                  <a:pt x="62426" y="150076"/>
                  <a:pt x="54229" y="151967"/>
                  <a:pt x="48554" y="148184"/>
                </a:cubicBezTo>
                <a:lnTo>
                  <a:pt x="0" y="118547"/>
                </a:lnTo>
                <a:close/>
              </a:path>
            </a:pathLst>
          </a:custGeom>
          <a:solidFill>
            <a:srgbClr val="000000"/>
          </a:solidFill>
          <a:ln w="6548" cap="flat">
            <a:noFill/>
            <a:prstDash val="solid"/>
            <a:miter/>
          </a:ln>
        </p:spPr>
        <p:txBody>
          <a:bodyPr rtlCol="0" anchor="ctr"/>
          <a:lstStyle/>
          <a:p>
            <a:endParaRPr lang="en-US"/>
          </a:p>
        </p:txBody>
      </p:sp>
      <p:sp>
        <p:nvSpPr>
          <p:cNvPr id="126" name="Freeform: Shape 113">
            <a:extLst>
              <a:ext uri="{FF2B5EF4-FFF2-40B4-BE49-F238E27FC236}">
                <a16:creationId xmlns:a16="http://schemas.microsoft.com/office/drawing/2014/main" id="{3F705D0D-5B31-4C5F-A769-1D49C70DBC27}"/>
              </a:ext>
            </a:extLst>
          </p:cNvPr>
          <p:cNvSpPr>
            <a:spLocks noChangeAspect="1"/>
          </p:cNvSpPr>
          <p:nvPr/>
        </p:nvSpPr>
        <p:spPr>
          <a:xfrm>
            <a:off x="2355907" y="3317751"/>
            <a:ext cx="301016" cy="205205"/>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rgbClr val="000000"/>
          </a:solidFill>
          <a:ln w="6548" cap="flat">
            <a:noFill/>
            <a:prstDash val="solid"/>
            <a:miter/>
          </a:ln>
        </p:spPr>
        <p:txBody>
          <a:bodyPr rtlCol="0" anchor="ctr"/>
          <a:lstStyle/>
          <a:p>
            <a:endParaRPr lang="en-US"/>
          </a:p>
        </p:txBody>
      </p:sp>
      <p:sp>
        <p:nvSpPr>
          <p:cNvPr id="127" name="Freeform: Shape 114">
            <a:extLst>
              <a:ext uri="{FF2B5EF4-FFF2-40B4-BE49-F238E27FC236}">
                <a16:creationId xmlns:a16="http://schemas.microsoft.com/office/drawing/2014/main" id="{FB1FEEBE-8D38-4BAC-9F40-C3B1C9E3FD7B}"/>
              </a:ext>
            </a:extLst>
          </p:cNvPr>
          <p:cNvSpPr>
            <a:spLocks noChangeAspect="1"/>
          </p:cNvSpPr>
          <p:nvPr/>
        </p:nvSpPr>
        <p:spPr>
          <a:xfrm>
            <a:off x="3075398" y="1731347"/>
            <a:ext cx="197145" cy="224713"/>
          </a:xfrm>
          <a:custGeom>
            <a:avLst/>
            <a:gdLst>
              <a:gd name="connsiteX0" fmla="*/ 75668 w 390952"/>
              <a:gd name="connsiteY0" fmla="*/ 384646 h 504454"/>
              <a:gd name="connsiteX1" fmla="*/ 315283 w 390952"/>
              <a:gd name="connsiteY1" fmla="*/ 384646 h 504454"/>
              <a:gd name="connsiteX2" fmla="*/ 315283 w 390952"/>
              <a:gd name="connsiteY2" fmla="*/ 409869 h 504454"/>
              <a:gd name="connsiteX3" fmla="*/ 75668 w 390952"/>
              <a:gd name="connsiteY3" fmla="*/ 409869 h 504454"/>
              <a:gd name="connsiteX4" fmla="*/ 75668 w 390952"/>
              <a:gd name="connsiteY4" fmla="*/ 334201 h 504454"/>
              <a:gd name="connsiteX5" fmla="*/ 315283 w 390952"/>
              <a:gd name="connsiteY5" fmla="*/ 334201 h 504454"/>
              <a:gd name="connsiteX6" fmla="*/ 315283 w 390952"/>
              <a:gd name="connsiteY6" fmla="*/ 359424 h 504454"/>
              <a:gd name="connsiteX7" fmla="*/ 75668 w 390952"/>
              <a:gd name="connsiteY7" fmla="*/ 359424 h 504454"/>
              <a:gd name="connsiteX8" fmla="*/ 75668 w 390952"/>
              <a:gd name="connsiteY8" fmla="*/ 283755 h 504454"/>
              <a:gd name="connsiteX9" fmla="*/ 315283 w 390952"/>
              <a:gd name="connsiteY9" fmla="*/ 283755 h 504454"/>
              <a:gd name="connsiteX10" fmla="*/ 315283 w 390952"/>
              <a:gd name="connsiteY10" fmla="*/ 308978 h 504454"/>
              <a:gd name="connsiteX11" fmla="*/ 75668 w 390952"/>
              <a:gd name="connsiteY11" fmla="*/ 308978 h 504454"/>
              <a:gd name="connsiteX12" fmla="*/ 75668 w 390952"/>
              <a:gd name="connsiteY12" fmla="*/ 233309 h 504454"/>
              <a:gd name="connsiteX13" fmla="*/ 315283 w 390952"/>
              <a:gd name="connsiteY13" fmla="*/ 233309 h 504454"/>
              <a:gd name="connsiteX14" fmla="*/ 315283 w 390952"/>
              <a:gd name="connsiteY14" fmla="*/ 258532 h 504454"/>
              <a:gd name="connsiteX15" fmla="*/ 75668 w 390952"/>
              <a:gd name="connsiteY15" fmla="*/ 258532 h 504454"/>
              <a:gd name="connsiteX16" fmla="*/ 75668 w 390952"/>
              <a:gd name="connsiteY16" fmla="*/ 182864 h 504454"/>
              <a:gd name="connsiteX17" fmla="*/ 157642 w 390952"/>
              <a:gd name="connsiteY17" fmla="*/ 182864 h 504454"/>
              <a:gd name="connsiteX18" fmla="*/ 157642 w 390952"/>
              <a:gd name="connsiteY18" fmla="*/ 208087 h 504454"/>
              <a:gd name="connsiteX19" fmla="*/ 75668 w 390952"/>
              <a:gd name="connsiteY19" fmla="*/ 208087 h 504454"/>
              <a:gd name="connsiteX20" fmla="*/ 233310 w 390952"/>
              <a:gd name="connsiteY20" fmla="*/ 53598 h 504454"/>
              <a:gd name="connsiteX21" fmla="*/ 233310 w 390952"/>
              <a:gd name="connsiteY21" fmla="*/ 132419 h 504454"/>
              <a:gd name="connsiteX22" fmla="*/ 312131 w 390952"/>
              <a:gd name="connsiteY22" fmla="*/ 132419 h 504454"/>
              <a:gd name="connsiteX23" fmla="*/ 37834 w 390952"/>
              <a:gd name="connsiteY23" fmla="*/ 37834 h 504454"/>
              <a:gd name="connsiteX24" fmla="*/ 37834 w 390952"/>
              <a:gd name="connsiteY24" fmla="*/ 466620 h 504454"/>
              <a:gd name="connsiteX25" fmla="*/ 353118 w 390952"/>
              <a:gd name="connsiteY25" fmla="*/ 466620 h 504454"/>
              <a:gd name="connsiteX26" fmla="*/ 353118 w 390952"/>
              <a:gd name="connsiteY26" fmla="*/ 170253 h 504454"/>
              <a:gd name="connsiteX27" fmla="*/ 195476 w 390952"/>
              <a:gd name="connsiteY27" fmla="*/ 170253 h 504454"/>
              <a:gd name="connsiteX28" fmla="*/ 195476 w 390952"/>
              <a:gd name="connsiteY28" fmla="*/ 37834 h 504454"/>
              <a:gd name="connsiteX29" fmla="*/ 0 w 390952"/>
              <a:gd name="connsiteY29" fmla="*/ 0 h 504454"/>
              <a:gd name="connsiteX30" fmla="*/ 233310 w 390952"/>
              <a:gd name="connsiteY30" fmla="*/ 0 h 504454"/>
              <a:gd name="connsiteX31" fmla="*/ 390952 w 390952"/>
              <a:gd name="connsiteY31" fmla="*/ 138724 h 504454"/>
              <a:gd name="connsiteX32" fmla="*/ 390952 w 390952"/>
              <a:gd name="connsiteY32" fmla="*/ 504454 h 504454"/>
              <a:gd name="connsiteX33" fmla="*/ 0 w 390952"/>
              <a:gd name="connsiteY33" fmla="*/ 504454 h 5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0952" h="504454">
                <a:moveTo>
                  <a:pt x="75668" y="384646"/>
                </a:moveTo>
                <a:lnTo>
                  <a:pt x="315283" y="384646"/>
                </a:lnTo>
                <a:lnTo>
                  <a:pt x="315283" y="409869"/>
                </a:lnTo>
                <a:lnTo>
                  <a:pt x="75668" y="409869"/>
                </a:lnTo>
                <a:close/>
                <a:moveTo>
                  <a:pt x="75668" y="334201"/>
                </a:moveTo>
                <a:lnTo>
                  <a:pt x="315283" y="334201"/>
                </a:lnTo>
                <a:lnTo>
                  <a:pt x="315283" y="359424"/>
                </a:lnTo>
                <a:lnTo>
                  <a:pt x="75668" y="359424"/>
                </a:lnTo>
                <a:close/>
                <a:moveTo>
                  <a:pt x="75668" y="283755"/>
                </a:moveTo>
                <a:lnTo>
                  <a:pt x="315283" y="283755"/>
                </a:lnTo>
                <a:lnTo>
                  <a:pt x="315283" y="308978"/>
                </a:lnTo>
                <a:lnTo>
                  <a:pt x="75668" y="308978"/>
                </a:lnTo>
                <a:close/>
                <a:moveTo>
                  <a:pt x="75668" y="233309"/>
                </a:moveTo>
                <a:lnTo>
                  <a:pt x="315283" y="233309"/>
                </a:lnTo>
                <a:lnTo>
                  <a:pt x="315283" y="258532"/>
                </a:lnTo>
                <a:lnTo>
                  <a:pt x="75668" y="258532"/>
                </a:lnTo>
                <a:close/>
                <a:moveTo>
                  <a:pt x="75668" y="182864"/>
                </a:moveTo>
                <a:lnTo>
                  <a:pt x="157642" y="182864"/>
                </a:lnTo>
                <a:lnTo>
                  <a:pt x="157642" y="208087"/>
                </a:lnTo>
                <a:lnTo>
                  <a:pt x="75668" y="208087"/>
                </a:lnTo>
                <a:close/>
                <a:moveTo>
                  <a:pt x="233310" y="53598"/>
                </a:moveTo>
                <a:lnTo>
                  <a:pt x="233310" y="132419"/>
                </a:lnTo>
                <a:lnTo>
                  <a:pt x="312131" y="132419"/>
                </a:lnTo>
                <a:close/>
                <a:moveTo>
                  <a:pt x="37834" y="37834"/>
                </a:moveTo>
                <a:lnTo>
                  <a:pt x="37834" y="466620"/>
                </a:lnTo>
                <a:lnTo>
                  <a:pt x="353118" y="466620"/>
                </a:lnTo>
                <a:lnTo>
                  <a:pt x="353118" y="170253"/>
                </a:lnTo>
                <a:lnTo>
                  <a:pt x="195476" y="170253"/>
                </a:lnTo>
                <a:lnTo>
                  <a:pt x="195476" y="37834"/>
                </a:lnTo>
                <a:close/>
                <a:moveTo>
                  <a:pt x="0" y="0"/>
                </a:moveTo>
                <a:lnTo>
                  <a:pt x="233310" y="0"/>
                </a:lnTo>
                <a:lnTo>
                  <a:pt x="390952" y="138724"/>
                </a:lnTo>
                <a:lnTo>
                  <a:pt x="390952" y="504454"/>
                </a:lnTo>
                <a:lnTo>
                  <a:pt x="0" y="504454"/>
                </a:lnTo>
                <a:close/>
              </a:path>
            </a:pathLst>
          </a:custGeom>
          <a:solidFill>
            <a:srgbClr val="000000"/>
          </a:solidFill>
          <a:ln w="6548" cap="flat">
            <a:noFill/>
            <a:prstDash val="solid"/>
            <a:miter/>
          </a:ln>
        </p:spPr>
        <p:txBody>
          <a:bodyPr rtlCol="0" anchor="ctr"/>
          <a:lstStyle/>
          <a:p>
            <a:endParaRPr lang="en-US"/>
          </a:p>
        </p:txBody>
      </p:sp>
      <p:sp>
        <p:nvSpPr>
          <p:cNvPr id="128" name="Freeform 15">
            <a:extLst>
              <a:ext uri="{FF2B5EF4-FFF2-40B4-BE49-F238E27FC236}">
                <a16:creationId xmlns:a16="http://schemas.microsoft.com/office/drawing/2014/main" id="{53604277-6906-4C9B-840D-21C8BF0DC990}"/>
              </a:ext>
            </a:extLst>
          </p:cNvPr>
          <p:cNvSpPr>
            <a:spLocks noChangeAspect="1"/>
          </p:cNvSpPr>
          <p:nvPr/>
        </p:nvSpPr>
        <p:spPr>
          <a:xfrm>
            <a:off x="2031746" y="2135189"/>
            <a:ext cx="1046789" cy="856464"/>
          </a:xfrm>
          <a:custGeom>
            <a:avLst/>
            <a:gdLst>
              <a:gd name="connsiteX0" fmla="*/ 732329 w 2180803"/>
              <a:gd name="connsiteY0" fmla="*/ 530029 h 1784294"/>
              <a:gd name="connsiteX1" fmla="*/ 999366 w 2180803"/>
              <a:gd name="connsiteY1" fmla="*/ 190163 h 1784294"/>
              <a:gd name="connsiteX2" fmla="*/ 1800478 w 2180803"/>
              <a:gd name="connsiteY2" fmla="*/ 0 h 1784294"/>
              <a:gd name="connsiteX3" fmla="*/ 2180803 w 2180803"/>
              <a:gd name="connsiteY3" fmla="*/ 801112 h 1784294"/>
              <a:gd name="connsiteX4" fmla="*/ 1379692 w 2180803"/>
              <a:gd name="connsiteY4" fmla="*/ 1181438 h 1784294"/>
              <a:gd name="connsiteX5" fmla="*/ 999366 w 2180803"/>
              <a:gd name="connsiteY5" fmla="*/ 1784294 h 1784294"/>
              <a:gd name="connsiteX6" fmla="*/ 198255 w 2180803"/>
              <a:gd name="connsiteY6" fmla="*/ 1610315 h 1784294"/>
              <a:gd name="connsiteX7" fmla="*/ 0 w 2180803"/>
              <a:gd name="connsiteY7" fmla="*/ 805158 h 1784294"/>
              <a:gd name="connsiteX8" fmla="*/ 732329 w 2180803"/>
              <a:gd name="connsiteY8" fmla="*/ 530029 h 178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803" h="1784294">
                <a:moveTo>
                  <a:pt x="732329" y="530029"/>
                </a:moveTo>
                <a:lnTo>
                  <a:pt x="999366" y="190163"/>
                </a:lnTo>
                <a:lnTo>
                  <a:pt x="1800478" y="0"/>
                </a:lnTo>
                <a:lnTo>
                  <a:pt x="2180803" y="801112"/>
                </a:lnTo>
                <a:lnTo>
                  <a:pt x="1379692" y="1181438"/>
                </a:lnTo>
                <a:lnTo>
                  <a:pt x="999366" y="1784294"/>
                </a:lnTo>
                <a:lnTo>
                  <a:pt x="198255" y="1610315"/>
                </a:lnTo>
                <a:lnTo>
                  <a:pt x="0" y="805158"/>
                </a:lnTo>
                <a:lnTo>
                  <a:pt x="732329" y="530029"/>
                </a:lnTo>
                <a:close/>
              </a:path>
            </a:pathLst>
          </a:cu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feld 41"/>
          <p:cNvSpPr txBox="1"/>
          <p:nvPr/>
        </p:nvSpPr>
        <p:spPr>
          <a:xfrm>
            <a:off x="7407909" y="4393496"/>
            <a:ext cx="1107441" cy="200055"/>
          </a:xfrm>
          <a:prstGeom prst="rect">
            <a:avLst/>
          </a:prstGeom>
          <a:noFill/>
        </p:spPr>
        <p:txBody>
          <a:bodyPr wrap="square" rtlCol="0">
            <a:spAutoFit/>
          </a:bodyPr>
          <a:lstStyle/>
          <a:p>
            <a:pPr algn="r"/>
            <a:r>
              <a:rPr lang="de-DE" sz="700">
                <a:latin typeface="Roboto"/>
                <a:cs typeface="Roboto"/>
              </a:rPr>
              <a:t>Lewis &amp; Gilman 2012</a:t>
            </a:r>
          </a:p>
        </p:txBody>
      </p:sp>
      <p:graphicFrame>
        <p:nvGraphicFramePr>
          <p:cNvPr id="10" name="Tabelle 10">
            <a:extLst>
              <a:ext uri="{FF2B5EF4-FFF2-40B4-BE49-F238E27FC236}">
                <a16:creationId xmlns:a16="http://schemas.microsoft.com/office/drawing/2014/main" id="{84D7245D-4C62-CD41-BB07-21E730A2D8FE}"/>
              </a:ext>
            </a:extLst>
          </p:cNvPr>
          <p:cNvGraphicFramePr>
            <a:graphicFrameLocks noGrp="1"/>
          </p:cNvGraphicFramePr>
          <p:nvPr>
            <p:extLst>
              <p:ext uri="{D42A27DB-BD31-4B8C-83A1-F6EECF244321}">
                <p14:modId xmlns:p14="http://schemas.microsoft.com/office/powerpoint/2010/main" val="4178949458"/>
              </p:ext>
            </p:extLst>
          </p:nvPr>
        </p:nvGraphicFramePr>
        <p:xfrm>
          <a:off x="4161412" y="1408391"/>
          <a:ext cx="4324731" cy="3185160"/>
        </p:xfrm>
        <a:graphic>
          <a:graphicData uri="http://schemas.openxmlformats.org/drawingml/2006/table">
            <a:tbl>
              <a:tblPr firstRow="1" bandRow="1">
                <a:tableStyleId>{2D5ABB26-0587-4C30-8999-92F81FD0307C}</a:tableStyleId>
              </a:tblPr>
              <a:tblGrid>
                <a:gridCol w="1401060">
                  <a:extLst>
                    <a:ext uri="{9D8B030D-6E8A-4147-A177-3AD203B41FA5}">
                      <a16:colId xmlns:a16="http://schemas.microsoft.com/office/drawing/2014/main" val="3212888648"/>
                    </a:ext>
                  </a:extLst>
                </a:gridCol>
                <a:gridCol w="2923671">
                  <a:extLst>
                    <a:ext uri="{9D8B030D-6E8A-4147-A177-3AD203B41FA5}">
                      <a16:colId xmlns:a16="http://schemas.microsoft.com/office/drawing/2014/main" val="3322857160"/>
                    </a:ext>
                  </a:extLst>
                </a:gridCol>
              </a:tblGrid>
              <a:tr h="168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100" b="1">
                          <a:solidFill>
                            <a:schemeClr val="bg1"/>
                          </a:solidFill>
                          <a:latin typeface="Roboto"/>
                          <a:cs typeface="Roboto"/>
                        </a:rPr>
                        <a:t>Value</a:t>
                      </a:r>
                      <a:endParaRPr lang="en-US" sz="1100" b="1">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latin typeface="Roboto"/>
                        </a:rPr>
                        <a:t>Action principles</a:t>
                      </a:r>
                      <a:endParaRPr lang="en-US" sz="1100" b="1">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4870838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oboto"/>
                        </a:rPr>
                        <a:t>1. Accountability</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Reject incompetence;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Seek efficiency and effectiveness;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Take responsibility for what is done and how;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Facilitate transparency;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Listen and be responsive.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9099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oboto"/>
                        </a:rPr>
                        <a:t>2. Impartiality</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Avoid conflict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Seek inclusion;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Be objective;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Pursue the public interest.</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82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oboto"/>
                        </a:rPr>
                        <a:t>3. Justice and fairness</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Comply with law;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Seek procedural and substantive justice;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Seek fair distribution of public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27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oboto"/>
                        </a:rPr>
                        <a:t>4. Avoid doing harm</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Provide remedy or relief;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Use moral imagination.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049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oboto"/>
                        </a:rPr>
                        <a:t>5. Do good</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Employ empathy;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Roboto"/>
                        </a:rPr>
                        <a:t>Give affirmative help.</a:t>
                      </a: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2599141"/>
                  </a:ext>
                </a:extLst>
              </a:tr>
            </a:tbl>
          </a:graphicData>
        </a:graphic>
      </p:graphicFrame>
    </p:spTree>
    <p:extLst>
      <p:ext uri="{BB962C8B-B14F-4D97-AF65-F5344CB8AC3E}">
        <p14:creationId xmlns:p14="http://schemas.microsoft.com/office/powerpoint/2010/main" val="95047377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10" descr="Bildschirmfoto 2020-06-16 um 12.58.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540" y="1316136"/>
            <a:ext cx="2127761" cy="3302632"/>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
        <p:nvSpPr>
          <p:cNvPr id="3" name="Fußzeilenplatzhalter 2"/>
          <p:cNvSpPr>
            <a:spLocks noGrp="1"/>
          </p:cNvSpPr>
          <p:nvPr>
            <p:ph type="ftr" sz="quarter" idx="3"/>
          </p:nvPr>
        </p:nvSpPr>
        <p:spPr/>
        <p:txBody>
          <a:bodyPr/>
          <a:lstStyle/>
          <a:p>
            <a:r>
              <a:rPr lang="en-US" b="1"/>
              <a:t>Module 2 – Essentials of ethics and public integrity</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7</a:t>
            </a:fld>
            <a:endParaRPr lang="en-US"/>
          </a:p>
        </p:txBody>
      </p:sp>
      <p:sp>
        <p:nvSpPr>
          <p:cNvPr id="5" name="Titel 4"/>
          <p:cNvSpPr>
            <a:spLocks noGrp="1"/>
          </p:cNvSpPr>
          <p:nvPr>
            <p:ph type="title"/>
          </p:nvPr>
        </p:nvSpPr>
        <p:spPr/>
        <p:txBody>
          <a:bodyPr>
            <a:noAutofit/>
          </a:bodyPr>
          <a:lstStyle/>
          <a:p>
            <a:r>
              <a:rPr lang="de-DE" sz="2400" b="1"/>
              <a:t>11 </a:t>
            </a:r>
            <a:r>
              <a:rPr lang="de-DE" sz="2400" b="1" err="1"/>
              <a:t>Principles</a:t>
            </a:r>
            <a:r>
              <a:rPr lang="de-DE" sz="2400" b="1"/>
              <a:t> </a:t>
            </a:r>
            <a:r>
              <a:rPr lang="de-DE" sz="2400" b="1" err="1"/>
              <a:t>of</a:t>
            </a:r>
            <a:r>
              <a:rPr lang="de-DE" sz="2400" b="1"/>
              <a:t> </a:t>
            </a:r>
            <a:r>
              <a:rPr lang="de-DE" sz="2400" b="1" err="1"/>
              <a:t>effective</a:t>
            </a:r>
            <a:r>
              <a:rPr lang="de-DE" sz="2400" b="1"/>
              <a:t> </a:t>
            </a:r>
            <a:r>
              <a:rPr lang="de-DE" sz="2400" b="1" err="1"/>
              <a:t>governance</a:t>
            </a:r>
            <a:r>
              <a:rPr lang="de-DE" sz="2400" b="1"/>
              <a:t> </a:t>
            </a:r>
            <a:r>
              <a:rPr lang="de-DE" sz="2400" b="1" err="1"/>
              <a:t>for</a:t>
            </a:r>
            <a:r>
              <a:rPr lang="de-DE" sz="2400" b="1"/>
              <a:t> </a:t>
            </a:r>
            <a:r>
              <a:rPr lang="de-DE" sz="2400" b="1" err="1"/>
              <a:t>sustainable</a:t>
            </a:r>
            <a:r>
              <a:rPr lang="de-DE" sz="2400" b="1"/>
              <a:t> </a:t>
            </a:r>
            <a:r>
              <a:rPr lang="de-DE" sz="2400" b="1" err="1"/>
              <a:t>development</a:t>
            </a:r>
            <a:endParaRPr lang="de-DE" sz="2400" b="1"/>
          </a:p>
        </p:txBody>
      </p:sp>
      <p:pic>
        <p:nvPicPr>
          <p:cNvPr id="8" name="Bild 7" descr="Bildschirmfoto 2020-06-16 um 12.51.12.png"/>
          <p:cNvPicPr>
            <a:picLocks noChangeAspect="1"/>
          </p:cNvPicPr>
          <p:nvPr/>
        </p:nvPicPr>
        <p:blipFill rotWithShape="1">
          <a:blip r:embed="rId4">
            <a:extLst>
              <a:ext uri="{28A0092B-C50C-407E-A947-70E740481C1C}">
                <a14:useLocalDpi xmlns:a14="http://schemas.microsoft.com/office/drawing/2010/main" val="0"/>
              </a:ext>
            </a:extLst>
          </a:blip>
          <a:srcRect t="25120" r="50793"/>
          <a:stretch/>
        </p:blipFill>
        <p:spPr>
          <a:xfrm>
            <a:off x="2977750" y="1467225"/>
            <a:ext cx="3501724" cy="2997412"/>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pic>
        <p:nvPicPr>
          <p:cNvPr id="10" name="Bild 9" descr="Bildschirmfoto 2020-06-16 um 12.57.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95" y="1719063"/>
            <a:ext cx="2972601" cy="2505165"/>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
        <p:nvSpPr>
          <p:cNvPr id="12" name="Textfeld 11"/>
          <p:cNvSpPr txBox="1"/>
          <p:nvPr/>
        </p:nvSpPr>
        <p:spPr>
          <a:xfrm>
            <a:off x="624755" y="4433350"/>
            <a:ext cx="2921428" cy="200055"/>
          </a:xfrm>
          <a:prstGeom prst="rect">
            <a:avLst/>
          </a:prstGeom>
          <a:noFill/>
        </p:spPr>
        <p:txBody>
          <a:bodyPr wrap="square" rtlCol="0">
            <a:spAutoFit/>
          </a:bodyPr>
          <a:lstStyle/>
          <a:p>
            <a:r>
              <a:rPr lang="de-DE" sz="700">
                <a:latin typeface="Roboto"/>
                <a:cs typeface="Roboto"/>
              </a:rPr>
              <a:t>United </a:t>
            </a:r>
            <a:r>
              <a:rPr lang="de-DE" sz="700" err="1">
                <a:latin typeface="Roboto"/>
                <a:cs typeface="Roboto"/>
              </a:rPr>
              <a:t>Nations</a:t>
            </a:r>
            <a:r>
              <a:rPr lang="de-DE" sz="700">
                <a:latin typeface="Roboto"/>
                <a:cs typeface="Roboto"/>
              </a:rPr>
              <a:t> Department </a:t>
            </a:r>
            <a:r>
              <a:rPr lang="de-DE" sz="700" err="1">
                <a:latin typeface="Roboto"/>
                <a:cs typeface="Roboto"/>
              </a:rPr>
              <a:t>of</a:t>
            </a:r>
            <a:r>
              <a:rPr lang="de-DE" sz="700">
                <a:latin typeface="Roboto"/>
                <a:cs typeface="Roboto"/>
              </a:rPr>
              <a:t> </a:t>
            </a:r>
            <a:r>
              <a:rPr lang="de-DE" sz="700" err="1">
                <a:latin typeface="Roboto"/>
                <a:cs typeface="Roboto"/>
              </a:rPr>
              <a:t>Economic</a:t>
            </a:r>
            <a:r>
              <a:rPr lang="de-DE" sz="700">
                <a:latin typeface="Roboto"/>
                <a:cs typeface="Roboto"/>
              </a:rPr>
              <a:t> </a:t>
            </a:r>
            <a:r>
              <a:rPr lang="de-DE" sz="700" err="1">
                <a:latin typeface="Roboto"/>
                <a:cs typeface="Roboto"/>
              </a:rPr>
              <a:t>and</a:t>
            </a:r>
            <a:r>
              <a:rPr lang="de-DE" sz="700">
                <a:latin typeface="Roboto"/>
                <a:cs typeface="Roboto"/>
              </a:rPr>
              <a:t> </a:t>
            </a:r>
            <a:r>
              <a:rPr lang="de-DE" sz="700" err="1">
                <a:latin typeface="Roboto"/>
                <a:cs typeface="Roboto"/>
              </a:rPr>
              <a:t>Social</a:t>
            </a:r>
            <a:r>
              <a:rPr lang="de-DE" sz="700">
                <a:latin typeface="Roboto"/>
                <a:cs typeface="Roboto"/>
              </a:rPr>
              <a:t> </a:t>
            </a:r>
            <a:r>
              <a:rPr lang="de-DE" sz="700" err="1">
                <a:latin typeface="Roboto"/>
                <a:cs typeface="Roboto"/>
              </a:rPr>
              <a:t>Affairs</a:t>
            </a:r>
            <a:r>
              <a:rPr lang="de-DE" sz="700">
                <a:latin typeface="Roboto"/>
                <a:cs typeface="Roboto"/>
              </a:rPr>
              <a:t> 2018</a:t>
            </a:r>
          </a:p>
        </p:txBody>
      </p:sp>
      <p:sp>
        <p:nvSpPr>
          <p:cNvPr id="13" name="Rechteck 12"/>
          <p:cNvSpPr/>
          <p:nvPr/>
        </p:nvSpPr>
        <p:spPr>
          <a:xfrm>
            <a:off x="3797770" y="2132890"/>
            <a:ext cx="1856954" cy="59912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490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EF52A06-0649-4F6C-8AA6-8569743254A1}"/>
              </a:ext>
            </a:extLst>
          </p:cNvPr>
          <p:cNvSpPr>
            <a:spLocks noGrp="1" noChangeArrowheads="1"/>
          </p:cNvSpPr>
          <p:nvPr>
            <p:ph type="title"/>
          </p:nvPr>
        </p:nvSpPr>
        <p:spPr/>
        <p:txBody>
          <a:bodyPr>
            <a:noAutofit/>
          </a:bodyPr>
          <a:lstStyle/>
          <a:p>
            <a:r>
              <a:rPr lang="en-US" altLang="en-US" sz="4000" b="1">
                <a:solidFill>
                  <a:srgbClr val="000000"/>
                </a:solidFill>
              </a:rPr>
              <a:t>Discussion</a:t>
            </a:r>
          </a:p>
        </p:txBody>
      </p:sp>
      <p:sp>
        <p:nvSpPr>
          <p:cNvPr id="5" name="Rechteck 4"/>
          <p:cNvSpPr>
            <a:spLocks noChangeAspect="1"/>
          </p:cNvSpPr>
          <p:nvPr/>
        </p:nvSpPr>
        <p:spPr>
          <a:xfrm>
            <a:off x="733491" y="1171590"/>
            <a:ext cx="4849795" cy="3394859"/>
          </a:xfrm>
          <a:prstGeom prst="rect">
            <a:avLst/>
          </a:prstGeom>
          <a:solidFill>
            <a:schemeClr val="bg1">
              <a:lumMod val="85000"/>
            </a:schemeClr>
          </a:solidFill>
          <a:ln>
            <a:noFill/>
          </a:ln>
          <a:effectLst>
            <a:outerShdw blurRad="196850" dist="38100" dir="2700000" sx="103000" sy="103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Bild 3" descr="rbm2_5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5226" y="1140058"/>
            <a:ext cx="2863496" cy="3513455"/>
          </a:xfrm>
          <a:prstGeom prst="rect">
            <a:avLst/>
          </a:prstGeom>
          <a:ln>
            <a:noFill/>
          </a:ln>
          <a:effectLst>
            <a:outerShdw blurRad="292100" dist="139700" dir="2700000" algn="tl" rotWithShape="0">
              <a:srgbClr val="333333">
                <a:alpha val="65000"/>
              </a:srgbClr>
            </a:outerShdw>
          </a:effectLst>
        </p:spPr>
      </p:pic>
      <p:sp>
        <p:nvSpPr>
          <p:cNvPr id="2" name="Fußzeilenplatzhalter 1"/>
          <p:cNvSpPr>
            <a:spLocks noGrp="1"/>
          </p:cNvSpPr>
          <p:nvPr>
            <p:ph type="ftr" sz="quarter" idx="3"/>
          </p:nvPr>
        </p:nvSpPr>
        <p:spPr/>
        <p:txBody>
          <a:bodyPr/>
          <a:lstStyle/>
          <a:p>
            <a:r>
              <a:rPr lang="en-US" b="1"/>
              <a:t>Module 2 – Essentials of ethics and public integrity</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8</a:t>
            </a:fld>
            <a:endParaRPr lang="en-US"/>
          </a:p>
        </p:txBody>
      </p:sp>
      <p:sp>
        <p:nvSpPr>
          <p:cNvPr id="12" name="Textfeld 11">
            <a:extLst>
              <a:ext uri="{FF2B5EF4-FFF2-40B4-BE49-F238E27FC236}">
                <a16:creationId xmlns:a16="http://schemas.microsoft.com/office/drawing/2014/main" id="{3E347E1E-7B58-AF49-992F-2936FBB0D9FC}"/>
              </a:ext>
            </a:extLst>
          </p:cNvPr>
          <p:cNvSpPr txBox="1"/>
          <p:nvPr/>
        </p:nvSpPr>
        <p:spPr>
          <a:xfrm>
            <a:off x="5555226" y="1665678"/>
            <a:ext cx="1461822" cy="2462213"/>
          </a:xfrm>
          <a:prstGeom prst="rect">
            <a:avLst/>
          </a:prstGeom>
          <a:noFill/>
        </p:spPr>
        <p:txBody>
          <a:bodyPr wrap="square" rtlCol="0">
            <a:spAutoFit/>
          </a:bodyPr>
          <a:lstStyle/>
          <a:p>
            <a:r>
              <a:rPr lang="en-US" sz="2200" b="1">
                <a:solidFill>
                  <a:schemeClr val="bg1"/>
                </a:solidFill>
                <a:latin typeface="Roboto"/>
              </a:rPr>
              <a:t>How do you perceive your own role as public servant?</a:t>
            </a:r>
            <a:endParaRPr lang="en-US" sz="2200">
              <a:solidFill>
                <a:schemeClr val="bg1"/>
              </a:solidFill>
            </a:endParaRPr>
          </a:p>
        </p:txBody>
      </p:sp>
      <p:pic>
        <p:nvPicPr>
          <p:cNvPr id="15" name="Grafik 14" descr="Tasse und Untertasse auf Tisch">
            <a:extLst>
              <a:ext uri="{FF2B5EF4-FFF2-40B4-BE49-F238E27FC236}">
                <a16:creationId xmlns:a16="http://schemas.microsoft.com/office/drawing/2014/main" id="{84A0E21A-B80B-5C4F-93DE-083D9239B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68" y="1324272"/>
            <a:ext cx="4634239" cy="3089493"/>
          </a:xfrm>
          <a:prstGeom prst="rect">
            <a:avLst/>
          </a:prstGeom>
        </p:spPr>
      </p:pic>
    </p:spTree>
    <p:extLst>
      <p:ext uri="{BB962C8B-B14F-4D97-AF65-F5344CB8AC3E}">
        <p14:creationId xmlns:p14="http://schemas.microsoft.com/office/powerpoint/2010/main" val="25966650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9</a:t>
            </a:fld>
            <a:endParaRPr lang="en-US"/>
          </a:p>
        </p:txBody>
      </p:sp>
      <p:sp>
        <p:nvSpPr>
          <p:cNvPr id="4" name="Fußzeilenplatzhalter 3"/>
          <p:cNvSpPr>
            <a:spLocks noGrp="1"/>
          </p:cNvSpPr>
          <p:nvPr>
            <p:ph type="ftr" sz="quarter" idx="3"/>
          </p:nvPr>
        </p:nvSpPr>
        <p:spPr/>
        <p:txBody>
          <a:bodyPr/>
          <a:lstStyle/>
          <a:p>
            <a:r>
              <a:rPr lang="en-US" b="1"/>
              <a:t>Module 2 – Essentials of ethics and public integrity</a:t>
            </a:r>
            <a:endParaRPr lang="en-US"/>
          </a:p>
        </p:txBody>
      </p:sp>
      <p:grpSp>
        <p:nvGrpSpPr>
          <p:cNvPr id="11" name="Gruppierung 10"/>
          <p:cNvGrpSpPr/>
          <p:nvPr/>
        </p:nvGrpSpPr>
        <p:grpSpPr>
          <a:xfrm>
            <a:off x="1593920" y="1719947"/>
            <a:ext cx="6933881" cy="900181"/>
            <a:chOff x="1593920" y="1809059"/>
            <a:chExt cx="6933881" cy="900181"/>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pPr lvl="0"/>
              <a:r>
                <a:rPr lang="en-US" altLang="ko-KR" sz="1600" b="1">
                  <a:solidFill>
                    <a:srgbClr val="A6A6A6"/>
                  </a:solidFill>
                  <a:latin typeface="Roboto"/>
                  <a:cs typeface="Roboto"/>
                </a:rPr>
                <a:t>How to achieve public integrity?</a:t>
              </a:r>
            </a:p>
          </p:txBody>
        </p:sp>
        <p:grpSp>
          <p:nvGrpSpPr>
            <p:cNvPr id="10" name="Gruppierung 9"/>
            <p:cNvGrpSpPr/>
            <p:nvPr/>
          </p:nvGrpSpPr>
          <p:grpSpPr>
            <a:xfrm>
              <a:off x="5055266" y="1809059"/>
              <a:ext cx="3472535" cy="900181"/>
              <a:chOff x="5055266" y="1809059"/>
              <a:chExt cx="3472535" cy="900181"/>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04</a:t>
                </a:r>
                <a:endParaRPr lang="ko-KR" altLang="en-US" sz="2400" b="1">
                  <a:solidFill>
                    <a:srgbClr val="A6A6A6"/>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892552"/>
              </a:xfrm>
              <a:prstGeom prst="rect">
                <a:avLst/>
              </a:prstGeom>
              <a:noFill/>
            </p:spPr>
            <p:txBody>
              <a:bodyPr wrap="square" rtlCol="0" anchor="t">
                <a:spAutoFit/>
              </a:bodyPr>
              <a:lstStyle/>
              <a:p>
                <a:r>
                  <a:rPr lang="en-US" altLang="ko-KR" sz="1600" b="1">
                    <a:solidFill>
                      <a:srgbClr val="A6A6A6"/>
                    </a:solidFill>
                    <a:latin typeface="Roboto"/>
                    <a:cs typeface="Roboto"/>
                  </a:rPr>
                  <a:t>Activity:</a:t>
                </a:r>
              </a:p>
              <a:p>
                <a:pPr marL="171450" indent="-171450">
                  <a:buFont typeface="Arial"/>
                  <a:buChar char="•"/>
                </a:pPr>
                <a:r>
                  <a:rPr lang="en-US" altLang="ko-KR" sz="1200" b="1">
                    <a:solidFill>
                      <a:srgbClr val="A6A6A6"/>
                    </a:solidFill>
                    <a:latin typeface="Roboto"/>
                    <a:cs typeface="Roboto"/>
                  </a:rPr>
                  <a:t>Part 1 </a:t>
                </a:r>
                <a:r>
                  <a:rPr lang="de-DE" altLang="ko-KR" sz="1200" b="1">
                    <a:solidFill>
                      <a:srgbClr val="A6A6A6"/>
                    </a:solidFill>
                    <a:latin typeface="Roboto"/>
                    <a:cs typeface="Roboto"/>
                  </a:rPr>
                  <a:t>-</a:t>
                </a:r>
                <a:r>
                  <a:rPr lang="en-US" altLang="ko-KR" sz="1200" b="1">
                    <a:solidFill>
                      <a:srgbClr val="A6A6A6"/>
                    </a:solidFill>
                    <a:latin typeface="Roboto"/>
                    <a:cs typeface="Roboto"/>
                  </a:rPr>
                  <a:t> Integrity ID</a:t>
                </a:r>
              </a:p>
              <a:p>
                <a:pPr marL="171450" indent="-171450">
                  <a:buFont typeface="Arial"/>
                  <a:buChar char="•"/>
                </a:pPr>
                <a:r>
                  <a:rPr lang="en-US" altLang="ko-KR" sz="1200" b="1">
                    <a:solidFill>
                      <a:srgbClr val="A6A6A6"/>
                    </a:solidFill>
                    <a:latin typeface="Roboto"/>
                    <a:cs typeface="Roboto"/>
                  </a:rPr>
                  <a:t>Part 2 </a:t>
                </a:r>
                <a:r>
                  <a:rPr lang="de-DE" altLang="ko-KR" sz="1200" b="1">
                    <a:solidFill>
                      <a:srgbClr val="A6A6A6"/>
                    </a:solidFill>
                    <a:latin typeface="Roboto"/>
                    <a:cs typeface="Roboto"/>
                  </a:rPr>
                  <a:t>-</a:t>
                </a:r>
                <a:r>
                  <a:rPr lang="en-US" altLang="ko-KR" sz="1200" b="1">
                    <a:solidFill>
                      <a:srgbClr val="A6A6A6"/>
                    </a:solidFill>
                    <a:latin typeface="Roboto"/>
                    <a:cs typeface="Roboto"/>
                  </a:rPr>
                  <a:t> Personal integrity action plan</a:t>
                </a:r>
                <a:endParaRPr lang="ko-KR" altLang="en-US" sz="1200" b="1">
                  <a:solidFill>
                    <a:srgbClr val="A6A6A6"/>
                  </a:solidFill>
                  <a:latin typeface="Roboto"/>
                  <a:cs typeface="Roboto"/>
                </a:endParaRPr>
              </a:p>
            </p:txBody>
          </p:sp>
        </p:grpSp>
        <p:sp>
          <p:nvSpPr>
            <p:cNvPr id="45"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03</a:t>
              </a:r>
              <a:endParaRPr lang="ko-KR" altLang="en-US" sz="2400" b="1">
                <a:solidFill>
                  <a:srgbClr val="A6A6A6"/>
                </a:solidFill>
                <a:latin typeface="Roboto"/>
                <a:cs typeface="Roboto"/>
              </a:endParaRPr>
            </a:p>
          </p:txBody>
        </p:sp>
      </p:grpSp>
      <p:grpSp>
        <p:nvGrpSpPr>
          <p:cNvPr id="8" name="Gruppierung 7"/>
          <p:cNvGrpSpPr/>
          <p:nvPr/>
        </p:nvGrpSpPr>
        <p:grpSpPr>
          <a:xfrm>
            <a:off x="1593920" y="636207"/>
            <a:ext cx="6922856" cy="597805"/>
            <a:chOff x="1593920" y="636207"/>
            <a:chExt cx="6922856" cy="59780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584775"/>
            </a:xfrm>
            <a:prstGeom prst="rect">
              <a:avLst/>
            </a:prstGeom>
            <a:noFill/>
          </p:spPr>
          <p:txBody>
            <a:bodyPr wrap="square" lIns="91440" tIns="45720" rIns="91440" bIns="45720" rtlCol="0" anchor="t">
              <a:spAutoFit/>
            </a:bodyPr>
            <a:lstStyle/>
            <a:p>
              <a:r>
                <a:rPr lang="en-US" altLang="ko-KR" sz="1600" b="1">
                  <a:solidFill>
                    <a:srgbClr val="A6A6A6"/>
                  </a:solidFill>
                  <a:latin typeface="Roboto"/>
                  <a:ea typeface="맑은 고딕"/>
                  <a:cs typeface="Roboto"/>
                </a:rPr>
                <a:t>Role and responsibilities of public servants</a:t>
              </a: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spAutoFit/>
            </a:bodyPr>
            <a:lstStyle/>
            <a:p>
              <a:r>
                <a:rPr lang="en-US" altLang="ko-KR" sz="2400" b="1">
                  <a:solidFill>
                    <a:srgbClr val="FFFFFF"/>
                  </a:solidFill>
                  <a:latin typeface="Roboto"/>
                  <a:cs typeface="Roboto"/>
                </a:rPr>
                <a:t>02</a:t>
              </a:r>
              <a:endParaRPr lang="ko-KR" altLang="en-US" sz="2400" b="1">
                <a:solidFill>
                  <a:srgbClr val="FFFFFF"/>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solidFill>
                  <a:latin typeface="Roboto"/>
                  <a:cs typeface="Roboto"/>
                </a:rPr>
                <a:t>Integrity challenges and ethical dilemmas</a:t>
              </a:r>
              <a:endParaRPr lang="ko-KR" altLang="en-US"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01</a:t>
              </a:r>
              <a:endParaRPr lang="ko-KR" altLang="en-US" sz="2400" b="1">
                <a:solidFill>
                  <a:srgbClr val="A6A6A6"/>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1595039" y="2822025"/>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pPr lvl="0"/>
              <a:r>
                <a:rPr lang="en-US" altLang="ko-KR" sz="1600" b="1">
                  <a:solidFill>
                    <a:srgbClr val="A6A6A6"/>
                  </a:solidFill>
                  <a:latin typeface="Roboto"/>
                  <a:cs typeface="Roboto"/>
                </a:rPr>
                <a:t>Quiz marathon</a:t>
              </a:r>
              <a:endParaRPr lang="en-US" altLang="ko-KR" sz="1200" b="1">
                <a:solidFill>
                  <a:srgbClr val="A6A6A6"/>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rgbClr val="A6A6A6"/>
                  </a:solidFill>
                  <a:latin typeface="Roboto"/>
                  <a:cs typeface="Roboto"/>
                </a:rPr>
                <a:t>05</a:t>
              </a:r>
              <a:endParaRPr lang="ko-KR" altLang="en-US" sz="2400" b="1">
                <a:solidFill>
                  <a:srgbClr val="A6A6A6"/>
                </a:solidFill>
                <a:latin typeface="Roboto"/>
                <a:cs typeface="Roboto"/>
              </a:endParaRPr>
            </a:p>
          </p:txBody>
        </p:sp>
      </p:grpSp>
    </p:spTree>
    <p:extLst>
      <p:ext uri="{BB962C8B-B14F-4D97-AF65-F5344CB8AC3E}">
        <p14:creationId xmlns:p14="http://schemas.microsoft.com/office/powerpoint/2010/main" val="953532734"/>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10188</Words>
  <Application>Microsoft Macintosh PowerPoint</Application>
  <PresentationFormat>On-screen Show (16:9)</PresentationFormat>
  <Paragraphs>827</Paragraphs>
  <Slides>43</Slides>
  <Notes>34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43</vt:i4>
      </vt:variant>
    </vt:vector>
  </HeadingPairs>
  <TitlesOfParts>
    <vt:vector size="56" baseType="lpstr">
      <vt:lpstr>Montserrat</vt:lpstr>
      <vt:lpstr>Roboton</vt:lpstr>
      <vt:lpstr>Robto</vt:lpstr>
      <vt:lpstr>Arial</vt:lpstr>
      <vt:lpstr>Calibri</vt:lpstr>
      <vt:lpstr>Lucida Handwriting</vt:lpstr>
      <vt:lpstr>Roboto</vt:lpstr>
      <vt:lpstr>Sagona Book</vt:lpstr>
      <vt:lpstr>Wingdings</vt:lpstr>
      <vt:lpstr>Office Theme</vt:lpstr>
      <vt:lpstr>Benutzerdefiniertes Design</vt:lpstr>
      <vt:lpstr>1_Benutzerdefiniertes Design</vt:lpstr>
      <vt:lpstr>2_Benutzerdefiniertes Design</vt:lpstr>
      <vt:lpstr>Module 2 – Essentials of  ethics and public integrity</vt:lpstr>
      <vt:lpstr>Training agenda</vt:lpstr>
      <vt:lpstr>Module agenda</vt:lpstr>
      <vt:lpstr>Learning objectives</vt:lpstr>
      <vt:lpstr>Module agenda</vt:lpstr>
      <vt:lpstr>Role and responsibilities of public servants</vt:lpstr>
      <vt:lpstr>11 Principles of effective governance for sustainable development</vt:lpstr>
      <vt:lpstr>Discussion</vt:lpstr>
      <vt:lpstr>Module agenda</vt:lpstr>
      <vt:lpstr>Integrity challenges</vt:lpstr>
      <vt:lpstr>The paradox of government ethics</vt:lpstr>
      <vt:lpstr>Ethical dilemmas</vt:lpstr>
      <vt:lpstr>What constitutes ‘ethical’ conduct?</vt:lpstr>
      <vt:lpstr>Example of an ethical dilemma</vt:lpstr>
      <vt:lpstr>Module agenda</vt:lpstr>
      <vt:lpstr>Ethical skills for public integrity</vt:lpstr>
      <vt:lpstr>How to achieve public integrity</vt:lpstr>
      <vt:lpstr>Accountability</vt:lpstr>
      <vt:lpstr>Balancing rules-based and values-based integrity strategies (1)</vt:lpstr>
      <vt:lpstr>Balancing rules-based and values-based integrity strategies (2)</vt:lpstr>
      <vt:lpstr>Ethics and integrity across cultures</vt:lpstr>
      <vt:lpstr>Linking integrity, trust and compliance</vt:lpstr>
      <vt:lpstr>Low trust in government … (1)</vt:lpstr>
      <vt:lpstr>Low trust in government … (2)</vt:lpstr>
      <vt:lpstr>Activity</vt:lpstr>
      <vt:lpstr>Part 1 - Integrity ID</vt:lpstr>
      <vt:lpstr>List of administrative values (1)</vt:lpstr>
      <vt:lpstr>List of administrative values (2)</vt:lpstr>
      <vt:lpstr>Part 2 - Personal integrity action plan</vt:lpstr>
      <vt:lpstr>Module agenda</vt:lpstr>
      <vt:lpstr>Quiz marathon</vt:lpstr>
      <vt:lpstr>Quiz marathon (items 1-7)</vt:lpstr>
      <vt:lpstr>Quiz marathon (items 8-14)</vt:lpstr>
      <vt:lpstr>Quiz marathon (items 15-19)</vt:lpstr>
      <vt:lpstr>Quiz marathon (items 20-23)</vt:lpstr>
      <vt:lpstr>Quiz marathon (items 24-27)</vt:lpstr>
      <vt:lpstr>Quiz marathon (items 28-31)</vt:lpstr>
      <vt:lpstr>Quiz marathon (items 32-35)</vt:lpstr>
      <vt:lpstr>Quiz marathon (items 36-41)</vt:lpstr>
      <vt:lpstr>Quiz marathon (items 42-45)</vt:lpstr>
      <vt:lpstr>Learning outcomes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3</cp:revision>
  <cp:lastPrinted>2020-06-15T10:58:46Z</cp:lastPrinted>
  <dcterms:created xsi:type="dcterms:W3CDTF">2019-04-05T03:01:40Z</dcterms:created>
  <dcterms:modified xsi:type="dcterms:W3CDTF">2021-04-20T03:14:30Z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5122359</vt:lpwstr>
  </property>
  <property fmtid="{D5CDD505-2E9C-101B-9397-08002B2CF9AE}" pid="3" name="NXPowerLiteSettings">
    <vt:lpwstr>C7000400038000</vt:lpwstr>
  </property>
  <property fmtid="{D5CDD505-2E9C-101B-9397-08002B2CF9AE}" pid="4" name="NXPowerLiteVersion">
    <vt:lpwstr>S9.0.3</vt:lpwstr>
  </property>
</Properties>
</file>