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7" r:id="rId3"/>
    <p:sldMasterId id="2147483700" r:id="rId4"/>
  </p:sldMasterIdLst>
  <p:notesMasterIdLst>
    <p:notesMasterId r:id="rId35"/>
  </p:notesMasterIdLst>
  <p:handoutMasterIdLst>
    <p:handoutMasterId r:id="rId36"/>
  </p:handoutMasterIdLst>
  <p:sldIdLst>
    <p:sldId id="258" r:id="rId5"/>
    <p:sldId id="284" r:id="rId6"/>
    <p:sldId id="550" r:id="rId7"/>
    <p:sldId id="290" r:id="rId8"/>
    <p:sldId id="578" r:id="rId9"/>
    <p:sldId id="580" r:id="rId10"/>
    <p:sldId id="553" r:id="rId11"/>
    <p:sldId id="564" r:id="rId12"/>
    <p:sldId id="565" r:id="rId13"/>
    <p:sldId id="567" r:id="rId14"/>
    <p:sldId id="566" r:id="rId15"/>
    <p:sldId id="568" r:id="rId16"/>
    <p:sldId id="569" r:id="rId17"/>
    <p:sldId id="570" r:id="rId18"/>
    <p:sldId id="571" r:id="rId19"/>
    <p:sldId id="572" r:id="rId20"/>
    <p:sldId id="573" r:id="rId21"/>
    <p:sldId id="574" r:id="rId22"/>
    <p:sldId id="556" r:id="rId23"/>
    <p:sldId id="293" r:id="rId24"/>
    <p:sldId id="551" r:id="rId25"/>
    <p:sldId id="583" r:id="rId26"/>
    <p:sldId id="584" r:id="rId27"/>
    <p:sldId id="585" r:id="rId28"/>
    <p:sldId id="586" r:id="rId29"/>
    <p:sldId id="552" r:id="rId30"/>
    <p:sldId id="579" r:id="rId31"/>
    <p:sldId id="581" r:id="rId32"/>
    <p:sldId id="296" r:id="rId33"/>
    <p:sldId id="475"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InDB2gtZxJ8ovpQORWuFg==" hashData="uRLnlOiKXfWGj0sva/4JQ5ByBpZB5tN7TEBosLfGiTQ6HeHGF34Q6NcwVTrGt4Ud72rY6XijvMhsxjSqHvvPIQ=="/>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extLst>
      <p:ext uri="{19B8F6BF-5375-455C-9EA6-DF929625EA0E}">
        <p15:presenceInfo xmlns:p15="http://schemas.microsoft.com/office/powerpoint/2012/main" userId="Helen Rosengren" providerId="None"/>
      </p:ext>
    </p:extLst>
  </p:cmAuthor>
  <p:cmAuthor id="2" name="Anni Haataja-Beeri" initials="AH" lastIdx="52" clrIdx="1"/>
  <p:cmAuthor id="3" name="Markus Zock"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4CC2EF"/>
    <a:srgbClr val="FFF3E7"/>
    <a:srgbClr val="4BB19C"/>
    <a:srgbClr val="C23021"/>
    <a:srgbClr val="ECCB38"/>
    <a:srgbClr val="3A95BD"/>
    <a:srgbClr val="F9CC4B"/>
    <a:srgbClr val="71F5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4BE9F-3084-2000-ADD9-BD36EC03E350}" v="2" dt="2021-04-16T14:28:19.460"/>
    <p1510:client id="{5969B99F-20B7-2000-BE6A-5ECB1854AFF2}" v="7" dt="2021-03-30T18:38:07.751"/>
    <p1510:client id="{DF2827B0-6B78-9CCA-2183-373667DE9B11}" v="43" dt="2021-03-31T20:04:54.062"/>
    <p1510:client id="{FE23CE97-D2D7-7642-ABF3-70146F538245}" v="328" dt="2021-03-30T20:22:35.248"/>
  </p1510:revLst>
</p1510:revInfo>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5990"/>
  </p:normalViewPr>
  <p:slideViewPr>
    <p:cSldViewPr snapToGrid="0" snapToObjects="1">
      <p:cViewPr varScale="1">
        <p:scale>
          <a:sx n="121" d="100"/>
          <a:sy n="121" d="100"/>
        </p:scale>
        <p:origin x="1360" y="184"/>
      </p:cViewPr>
      <p:guideLst>
        <p:guide orient="horz" pos="2160"/>
        <p:guide pos="3840"/>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3CF1-1758-FA4F-BD8C-221FB92747B7}" type="datetimeFigureOut">
              <a:rPr lang="de-DE" smtClean="0"/>
              <a:t>19.04.21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6D8217-F482-FE4E-B064-BCC27D631169}" type="slidenum">
              <a:rPr lang="de-DE" smtClean="0"/>
              <a:t>‹#›</a:t>
            </a:fld>
            <a:endParaRPr lang="de-DE"/>
          </a:p>
        </p:txBody>
      </p:sp>
    </p:spTree>
    <p:extLst>
      <p:ext uri="{BB962C8B-B14F-4D97-AF65-F5344CB8AC3E}">
        <p14:creationId xmlns:p14="http://schemas.microsoft.com/office/powerpoint/2010/main" val="2313406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2BEAA-4829-AA44-97D1-AAFA9B9A2914}" type="datetimeFigureOut">
              <a:rPr lang="de-DE" smtClean="0"/>
              <a:t>19.04.21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32092-6271-034C-A373-FC28AFF6325A}" type="slidenum">
              <a:rPr lang="de-DE" smtClean="0"/>
              <a:t>‹#›</a:t>
            </a:fld>
            <a:endParaRPr lang="de-DE"/>
          </a:p>
        </p:txBody>
      </p:sp>
    </p:spTree>
    <p:extLst>
      <p:ext uri="{BB962C8B-B14F-4D97-AF65-F5344CB8AC3E}">
        <p14:creationId xmlns:p14="http://schemas.microsoft.com/office/powerpoint/2010/main" val="30461014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ko-KR" sz="1200" b="1" dirty="0">
                <a:latin typeface="Roboto"/>
                <a:cs typeface="Roboto"/>
              </a:rPr>
              <a:t>Option A: Strategy, roadmap and action plan </a:t>
            </a:r>
            <a:r>
              <a:rPr lang="en-US" altLang="ko-KR" sz="1200" b="1" u="sng" dirty="0">
                <a:latin typeface="Roboto"/>
                <a:cs typeface="Roboto"/>
              </a:rPr>
              <a:t>at the personal level:</a:t>
            </a:r>
            <a:endParaRPr lang="de-DE" u="sng" dirty="0"/>
          </a:p>
          <a:p>
            <a:endParaRPr lang="de-DE" dirty="0"/>
          </a:p>
          <a:p>
            <a:r>
              <a:rPr lang="de-DE" b="1" dirty="0" err="1"/>
              <a:t>Why</a:t>
            </a:r>
            <a:r>
              <a:rPr lang="de-DE" b="1" dirty="0"/>
              <a:t>?</a:t>
            </a:r>
          </a:p>
          <a:p>
            <a:pPr marL="171450" indent="-171450">
              <a:buFont typeface="Arial" panose="020B0604020202020204" pitchFamily="34" charset="0"/>
              <a:buChar char="•"/>
            </a:pPr>
            <a:r>
              <a:rPr lang="de-DE" dirty="0"/>
              <a:t>The </a:t>
            </a:r>
            <a:r>
              <a:rPr lang="de-DE" dirty="0" err="1"/>
              <a:t>ethics</a:t>
            </a:r>
            <a:r>
              <a:rPr lang="de-DE" dirty="0"/>
              <a:t> </a:t>
            </a:r>
            <a:r>
              <a:rPr lang="de-DE" dirty="0" err="1"/>
              <a:t>self-assessment</a:t>
            </a:r>
            <a:r>
              <a:rPr lang="de-DE" dirty="0"/>
              <a:t> </a:t>
            </a:r>
            <a:r>
              <a:rPr lang="de-DE" dirty="0" err="1"/>
              <a:t>tool</a:t>
            </a:r>
            <a:r>
              <a:rPr lang="de-DE" dirty="0"/>
              <a:t> </a:t>
            </a:r>
            <a:r>
              <a:rPr lang="de-DE" dirty="0" err="1"/>
              <a:t>is</a:t>
            </a:r>
            <a:r>
              <a:rPr lang="de-DE" dirty="0"/>
              <a:t> </a:t>
            </a:r>
            <a:r>
              <a:rPr lang="de-DE" dirty="0" err="1"/>
              <a:t>intended</a:t>
            </a:r>
            <a:r>
              <a:rPr lang="de-DE" dirty="0"/>
              <a:t> </a:t>
            </a:r>
            <a:r>
              <a:rPr lang="de-DE" dirty="0" err="1"/>
              <a:t>for</a:t>
            </a:r>
            <a:r>
              <a:rPr lang="de-DE" dirty="0"/>
              <a:t> personal </a:t>
            </a:r>
            <a:r>
              <a:rPr lang="de-DE" dirty="0" err="1"/>
              <a:t>use</a:t>
            </a:r>
            <a:r>
              <a:rPr lang="de-DE" dirty="0"/>
              <a:t> </a:t>
            </a:r>
            <a:r>
              <a:rPr lang="de-DE" dirty="0" err="1"/>
              <a:t>and</a:t>
            </a:r>
            <a:r>
              <a:rPr lang="de-DE" dirty="0"/>
              <a:t> </a:t>
            </a:r>
            <a:r>
              <a:rPr lang="de-DE" dirty="0" err="1"/>
              <a:t>assist</a:t>
            </a:r>
            <a:r>
              <a:rPr lang="de-DE" dirty="0"/>
              <a:t> </a:t>
            </a:r>
            <a:r>
              <a:rPr lang="de-DE" dirty="0" err="1"/>
              <a:t>the</a:t>
            </a:r>
            <a:r>
              <a:rPr lang="de-DE" dirty="0"/>
              <a:t> </a:t>
            </a:r>
            <a:r>
              <a:rPr lang="de-DE" dirty="0" err="1"/>
              <a:t>user</a:t>
            </a:r>
            <a:r>
              <a:rPr lang="de-DE" dirty="0"/>
              <a:t> in </a:t>
            </a:r>
            <a:r>
              <a:rPr lang="de-DE" dirty="0" err="1"/>
              <a:t>thinking</a:t>
            </a:r>
            <a:r>
              <a:rPr lang="de-DE" dirty="0"/>
              <a:t> </a:t>
            </a:r>
            <a:r>
              <a:rPr lang="de-DE" dirty="0" err="1"/>
              <a:t>about</a:t>
            </a:r>
            <a:r>
              <a:rPr lang="de-DE" dirty="0"/>
              <a:t> </a:t>
            </a:r>
            <a:r>
              <a:rPr lang="de-DE" dirty="0" err="1"/>
              <a:t>his</a:t>
            </a:r>
            <a:r>
              <a:rPr lang="de-DE" dirty="0"/>
              <a:t> </a:t>
            </a:r>
            <a:r>
              <a:rPr lang="de-DE" dirty="0" err="1"/>
              <a:t>or</a:t>
            </a:r>
            <a:r>
              <a:rPr lang="de-DE" dirty="0"/>
              <a:t> her </a:t>
            </a:r>
            <a:r>
              <a:rPr lang="de-DE" dirty="0" err="1"/>
              <a:t>own</a:t>
            </a:r>
            <a:r>
              <a:rPr lang="de-DE" dirty="0"/>
              <a:t> </a:t>
            </a:r>
            <a:r>
              <a:rPr lang="de-DE" dirty="0" err="1"/>
              <a:t>ethics-related</a:t>
            </a:r>
            <a:r>
              <a:rPr lang="de-DE" dirty="0"/>
              <a:t> </a:t>
            </a:r>
            <a:r>
              <a:rPr lang="de-DE" dirty="0" err="1"/>
              <a:t>leadership</a:t>
            </a:r>
            <a:r>
              <a:rPr lang="de-DE" dirty="0"/>
              <a:t> </a:t>
            </a:r>
            <a:r>
              <a:rPr lang="de-DE" dirty="0" err="1"/>
              <a:t>and</a:t>
            </a:r>
            <a:r>
              <a:rPr lang="de-DE" dirty="0"/>
              <a:t> </a:t>
            </a:r>
            <a:r>
              <a:rPr lang="de-DE" dirty="0" err="1"/>
              <a:t>actions</a:t>
            </a:r>
            <a:r>
              <a:rPr lang="de-DE" dirty="0"/>
              <a:t>.</a:t>
            </a:r>
          </a:p>
          <a:p>
            <a:pPr marL="171450" indent="-171450">
              <a:buFont typeface="Arial" panose="020B0604020202020204" pitchFamily="34" charset="0"/>
              <a:buChar char="•"/>
            </a:pPr>
            <a:r>
              <a:rPr lang="de-DE" dirty="0"/>
              <a:t>A </a:t>
            </a:r>
            <a:r>
              <a:rPr lang="de-DE" dirty="0" err="1"/>
              <a:t>user</a:t>
            </a:r>
            <a:r>
              <a:rPr lang="de-DE" dirty="0"/>
              <a:t> </a:t>
            </a:r>
            <a:r>
              <a:rPr lang="de-DE" dirty="0" err="1"/>
              <a:t>can</a:t>
            </a:r>
            <a:r>
              <a:rPr lang="de-DE" dirty="0"/>
              <a:t> </a:t>
            </a:r>
            <a:r>
              <a:rPr lang="de-DE" dirty="0" err="1"/>
              <a:t>choose</a:t>
            </a:r>
            <a:r>
              <a:rPr lang="de-DE" dirty="0"/>
              <a:t> </a:t>
            </a:r>
            <a:r>
              <a:rPr lang="de-DE" dirty="0" err="1"/>
              <a:t>to</a:t>
            </a:r>
            <a:r>
              <a:rPr lang="de-DE" dirty="0"/>
              <a:t> </a:t>
            </a:r>
            <a:r>
              <a:rPr lang="de-DE" dirty="0" err="1"/>
              <a:t>begin</a:t>
            </a:r>
            <a:r>
              <a:rPr lang="de-DE" dirty="0"/>
              <a:t> </a:t>
            </a:r>
            <a:r>
              <a:rPr lang="de-DE" dirty="0" err="1"/>
              <a:t>assessing</a:t>
            </a:r>
            <a:r>
              <a:rPr lang="de-DE" dirty="0"/>
              <a:t> her </a:t>
            </a:r>
            <a:r>
              <a:rPr lang="de-DE" dirty="0" err="1"/>
              <a:t>or</a:t>
            </a:r>
            <a:r>
              <a:rPr lang="de-DE" dirty="0"/>
              <a:t> </a:t>
            </a:r>
            <a:r>
              <a:rPr lang="de-DE" dirty="0" err="1"/>
              <a:t>his</a:t>
            </a:r>
            <a:r>
              <a:rPr lang="de-DE" dirty="0"/>
              <a:t> </a:t>
            </a:r>
            <a:r>
              <a:rPr lang="de-DE" dirty="0" err="1"/>
              <a:t>ethical</a:t>
            </a:r>
            <a:r>
              <a:rPr lang="de-DE" dirty="0"/>
              <a:t> </a:t>
            </a:r>
            <a:r>
              <a:rPr lang="de-DE" dirty="0" err="1"/>
              <a:t>behaviors</a:t>
            </a:r>
            <a:r>
              <a:rPr lang="de-DE" dirty="0"/>
              <a:t> at </a:t>
            </a:r>
            <a:r>
              <a:rPr lang="de-DE" dirty="0" err="1"/>
              <a:t>any</a:t>
            </a:r>
            <a:r>
              <a:rPr lang="de-DE" dirty="0"/>
              <a:t> time. The initial </a:t>
            </a:r>
            <a:r>
              <a:rPr lang="de-DE" dirty="0" err="1"/>
              <a:t>assessment</a:t>
            </a:r>
            <a:r>
              <a:rPr lang="de-DE" dirty="0"/>
              <a:t> will </a:t>
            </a:r>
            <a:r>
              <a:rPr lang="de-DE" dirty="0" err="1"/>
              <a:t>help</a:t>
            </a:r>
            <a:r>
              <a:rPr lang="de-DE" dirty="0"/>
              <a:t> </a:t>
            </a:r>
            <a:r>
              <a:rPr lang="de-DE" dirty="0" err="1"/>
              <a:t>any</a:t>
            </a:r>
            <a:r>
              <a:rPr lang="de-DE" dirty="0"/>
              <a:t> </a:t>
            </a:r>
            <a:r>
              <a:rPr lang="de-DE" dirty="0" err="1"/>
              <a:t>practitioner</a:t>
            </a:r>
            <a:r>
              <a:rPr lang="de-DE" dirty="0"/>
              <a:t> </a:t>
            </a:r>
            <a:r>
              <a:rPr lang="de-DE" dirty="0" err="1"/>
              <a:t>understand</a:t>
            </a:r>
            <a:r>
              <a:rPr lang="de-DE" dirty="0"/>
              <a:t> </a:t>
            </a:r>
            <a:r>
              <a:rPr lang="de-DE" dirty="0" err="1"/>
              <a:t>the</a:t>
            </a:r>
            <a:r>
              <a:rPr lang="de-DE" dirty="0"/>
              <a:t> </a:t>
            </a:r>
            <a:r>
              <a:rPr lang="de-DE" dirty="0" err="1"/>
              <a:t>current</a:t>
            </a:r>
            <a:r>
              <a:rPr lang="de-DE" dirty="0"/>
              <a:t> </a:t>
            </a:r>
            <a:r>
              <a:rPr lang="de-DE" dirty="0" err="1"/>
              <a:t>state</a:t>
            </a:r>
            <a:r>
              <a:rPr lang="de-DE" dirty="0"/>
              <a:t> </a:t>
            </a:r>
            <a:r>
              <a:rPr lang="de-DE" dirty="0" err="1"/>
              <a:t>of</a:t>
            </a:r>
            <a:r>
              <a:rPr lang="de-DE" dirty="0"/>
              <a:t> </a:t>
            </a:r>
            <a:r>
              <a:rPr lang="de-DE" dirty="0" err="1"/>
              <a:t>their</a:t>
            </a:r>
            <a:r>
              <a:rPr lang="de-DE" dirty="0"/>
              <a:t> personal </a:t>
            </a:r>
            <a:r>
              <a:rPr lang="de-DE" dirty="0" err="1"/>
              <a:t>ethics</a:t>
            </a:r>
            <a:r>
              <a:rPr lang="de-DE" dirty="0"/>
              <a:t>, </a:t>
            </a:r>
            <a:r>
              <a:rPr lang="de-DE" dirty="0" err="1"/>
              <a:t>which</a:t>
            </a:r>
            <a:r>
              <a:rPr lang="de-DE" dirty="0"/>
              <a:t> </a:t>
            </a:r>
            <a:r>
              <a:rPr lang="de-DE" dirty="0" err="1"/>
              <a:t>then</a:t>
            </a:r>
            <a:r>
              <a:rPr lang="de-DE" dirty="0"/>
              <a:t> </a:t>
            </a:r>
            <a:r>
              <a:rPr lang="de-DE" dirty="0" err="1"/>
              <a:t>provides</a:t>
            </a:r>
            <a:r>
              <a:rPr lang="de-DE" dirty="0"/>
              <a:t> </a:t>
            </a:r>
            <a:r>
              <a:rPr lang="de-DE" dirty="0" err="1"/>
              <a:t>the</a:t>
            </a:r>
            <a:r>
              <a:rPr lang="de-DE" dirty="0"/>
              <a:t> </a:t>
            </a:r>
            <a:r>
              <a:rPr lang="de-DE" dirty="0" err="1"/>
              <a:t>information</a:t>
            </a:r>
            <a:r>
              <a:rPr lang="de-DE" dirty="0"/>
              <a:t> </a:t>
            </a:r>
            <a:r>
              <a:rPr lang="de-DE" dirty="0" err="1"/>
              <a:t>necessary</a:t>
            </a:r>
            <a:r>
              <a:rPr lang="de-DE" dirty="0"/>
              <a:t> </a:t>
            </a:r>
            <a:r>
              <a:rPr lang="de-DE" dirty="0" err="1"/>
              <a:t>to</a:t>
            </a:r>
            <a:r>
              <a:rPr lang="de-DE" dirty="0"/>
              <a:t> </a:t>
            </a:r>
            <a:r>
              <a:rPr lang="de-DE" dirty="0" err="1"/>
              <a:t>build</a:t>
            </a:r>
            <a:r>
              <a:rPr lang="de-DE" dirty="0"/>
              <a:t> a </a:t>
            </a:r>
            <a:r>
              <a:rPr lang="de-DE" dirty="0" err="1"/>
              <a:t>stronger</a:t>
            </a:r>
            <a:r>
              <a:rPr lang="de-DE" dirty="0"/>
              <a:t> personal </a:t>
            </a:r>
            <a:r>
              <a:rPr lang="de-DE" dirty="0" err="1"/>
              <a:t>ethics</a:t>
            </a:r>
            <a:r>
              <a:rPr lang="de-DE" dirty="0"/>
              <a:t> </a:t>
            </a:r>
            <a:r>
              <a:rPr lang="de-DE" dirty="0" err="1"/>
              <a:t>for</a:t>
            </a:r>
            <a:r>
              <a:rPr lang="de-DE" dirty="0"/>
              <a:t> </a:t>
            </a:r>
            <a:r>
              <a:rPr lang="de-DE" dirty="0" err="1"/>
              <a:t>the</a:t>
            </a:r>
            <a:r>
              <a:rPr lang="de-DE" dirty="0"/>
              <a:t> </a:t>
            </a:r>
            <a:r>
              <a:rPr lang="de-DE" dirty="0" err="1"/>
              <a:t>future</a:t>
            </a:r>
            <a:r>
              <a:rPr lang="de-DE" dirty="0"/>
              <a:t>. </a:t>
            </a:r>
            <a:r>
              <a:rPr lang="de-DE" dirty="0" err="1"/>
              <a:t>Ongoing</a:t>
            </a:r>
            <a:r>
              <a:rPr lang="de-DE" dirty="0"/>
              <a:t> </a:t>
            </a:r>
            <a:r>
              <a:rPr lang="de-DE" dirty="0" err="1"/>
              <a:t>assessments</a:t>
            </a:r>
            <a:r>
              <a:rPr lang="de-DE" dirty="0"/>
              <a:t> </a:t>
            </a:r>
            <a:r>
              <a:rPr lang="de-DE" dirty="0" err="1"/>
              <a:t>and</a:t>
            </a:r>
            <a:r>
              <a:rPr lang="de-DE" dirty="0"/>
              <a:t> </a:t>
            </a:r>
            <a:r>
              <a:rPr lang="de-DE" dirty="0" err="1"/>
              <a:t>re</a:t>
            </a:r>
            <a:r>
              <a:rPr lang="de-DE" dirty="0"/>
              <a:t>-evaluations will </a:t>
            </a:r>
            <a:r>
              <a:rPr lang="de-DE" dirty="0" err="1"/>
              <a:t>help</a:t>
            </a:r>
            <a:r>
              <a:rPr lang="de-DE" dirty="0"/>
              <a:t> </a:t>
            </a:r>
            <a:r>
              <a:rPr lang="de-DE" dirty="0" err="1"/>
              <a:t>the</a:t>
            </a:r>
            <a:r>
              <a:rPr lang="de-DE" dirty="0"/>
              <a:t> </a:t>
            </a:r>
            <a:r>
              <a:rPr lang="de-DE" dirty="0" err="1"/>
              <a:t>user</a:t>
            </a:r>
            <a:r>
              <a:rPr lang="de-DE" dirty="0"/>
              <a:t> </a:t>
            </a:r>
            <a:r>
              <a:rPr lang="de-DE" dirty="0" err="1"/>
              <a:t>to</a:t>
            </a:r>
            <a:r>
              <a:rPr lang="de-DE" dirty="0"/>
              <a:t> </a:t>
            </a:r>
            <a:r>
              <a:rPr lang="de-DE" dirty="0" err="1"/>
              <a:t>commit</a:t>
            </a:r>
            <a:r>
              <a:rPr lang="de-DE" dirty="0"/>
              <a:t> </a:t>
            </a:r>
            <a:r>
              <a:rPr lang="de-DE" dirty="0" err="1"/>
              <a:t>to</a:t>
            </a:r>
            <a:r>
              <a:rPr lang="de-DE" dirty="0"/>
              <a:t> </a:t>
            </a:r>
            <a:r>
              <a:rPr lang="de-DE" dirty="0" err="1"/>
              <a:t>sustaining</a:t>
            </a:r>
            <a:r>
              <a:rPr lang="de-DE" dirty="0"/>
              <a:t> </a:t>
            </a:r>
            <a:r>
              <a:rPr lang="de-DE" dirty="0" err="1"/>
              <a:t>ongoing</a:t>
            </a:r>
            <a:r>
              <a:rPr lang="de-DE" dirty="0"/>
              <a:t> </a:t>
            </a:r>
            <a:r>
              <a:rPr lang="de-DE" dirty="0" err="1"/>
              <a:t>and</a:t>
            </a:r>
            <a:r>
              <a:rPr lang="de-DE" dirty="0"/>
              <a:t> </a:t>
            </a:r>
            <a:r>
              <a:rPr lang="de-DE" dirty="0" err="1"/>
              <a:t>continuous</a:t>
            </a:r>
            <a:r>
              <a:rPr lang="de-DE" dirty="0"/>
              <a:t> </a:t>
            </a:r>
            <a:r>
              <a:rPr lang="de-DE" dirty="0" err="1"/>
              <a:t>ethics</a:t>
            </a:r>
            <a:r>
              <a:rPr lang="de-DE" dirty="0"/>
              <a:t> </a:t>
            </a:r>
            <a:r>
              <a:rPr lang="de-DE" dirty="0" err="1"/>
              <a:t>improvement</a:t>
            </a:r>
            <a:r>
              <a:rPr lang="de-DE" dirty="0"/>
              <a:t>. The </a:t>
            </a:r>
            <a:r>
              <a:rPr lang="de-DE" dirty="0" err="1"/>
              <a:t>tool</a:t>
            </a:r>
            <a:r>
              <a:rPr lang="de-DE" dirty="0"/>
              <a:t> </a:t>
            </a:r>
            <a:r>
              <a:rPr lang="de-DE" dirty="0" err="1"/>
              <a:t>is</a:t>
            </a:r>
            <a:r>
              <a:rPr lang="de-DE" dirty="0"/>
              <a:t> an </a:t>
            </a:r>
            <a:r>
              <a:rPr lang="de-DE" dirty="0" err="1"/>
              <a:t>excellent</a:t>
            </a:r>
            <a:r>
              <a:rPr lang="de-DE" dirty="0"/>
              <a:t> </a:t>
            </a:r>
            <a:r>
              <a:rPr lang="de-DE" dirty="0" err="1"/>
              <a:t>way</a:t>
            </a:r>
            <a:r>
              <a:rPr lang="de-DE" dirty="0"/>
              <a:t> </a:t>
            </a:r>
            <a:r>
              <a:rPr lang="de-DE" dirty="0" err="1"/>
              <a:t>to</a:t>
            </a:r>
            <a:r>
              <a:rPr lang="de-DE" dirty="0"/>
              <a:t> </a:t>
            </a:r>
            <a:r>
              <a:rPr lang="de-DE" dirty="0" err="1"/>
              <a:t>measure</a:t>
            </a:r>
            <a:r>
              <a:rPr lang="de-DE" dirty="0"/>
              <a:t> </a:t>
            </a:r>
            <a:r>
              <a:rPr lang="de-DE" dirty="0" err="1"/>
              <a:t>the</a:t>
            </a:r>
            <a:r>
              <a:rPr lang="de-DE" dirty="0"/>
              <a:t> </a:t>
            </a:r>
            <a:r>
              <a:rPr lang="de-DE" dirty="0" err="1"/>
              <a:t>overall</a:t>
            </a:r>
            <a:r>
              <a:rPr lang="de-DE" dirty="0"/>
              <a:t> </a:t>
            </a:r>
            <a:r>
              <a:rPr lang="de-DE" dirty="0" err="1"/>
              <a:t>health</a:t>
            </a:r>
            <a:r>
              <a:rPr lang="de-DE" dirty="0"/>
              <a:t> </a:t>
            </a:r>
            <a:r>
              <a:rPr lang="de-DE" dirty="0" err="1"/>
              <a:t>of</a:t>
            </a:r>
            <a:r>
              <a:rPr lang="de-DE" dirty="0"/>
              <a:t> </a:t>
            </a:r>
            <a:r>
              <a:rPr lang="de-DE" dirty="0" err="1"/>
              <a:t>one’s</a:t>
            </a:r>
            <a:r>
              <a:rPr lang="de-DE" dirty="0"/>
              <a:t> individual </a:t>
            </a:r>
            <a:r>
              <a:rPr lang="de-DE" dirty="0" err="1"/>
              <a:t>ethics</a:t>
            </a:r>
            <a:r>
              <a:rPr lang="de-DE" dirty="0"/>
              <a:t> </a:t>
            </a:r>
            <a:r>
              <a:rPr lang="de-DE" dirty="0" err="1"/>
              <a:t>and</a:t>
            </a:r>
            <a:r>
              <a:rPr lang="de-DE" dirty="0"/>
              <a:t> plan </a:t>
            </a:r>
            <a:r>
              <a:rPr lang="de-DE" dirty="0" err="1"/>
              <a:t>for</a:t>
            </a:r>
            <a:r>
              <a:rPr lang="de-DE" dirty="0"/>
              <a:t> </a:t>
            </a:r>
            <a:r>
              <a:rPr lang="de-DE" dirty="0" err="1"/>
              <a:t>improvements</a:t>
            </a:r>
            <a:r>
              <a:rPr lang="de-DE" dirty="0"/>
              <a:t>.</a:t>
            </a:r>
          </a:p>
          <a:p>
            <a:pPr marL="171450" indent="-171450">
              <a:buFont typeface="Arial" panose="020B0604020202020204" pitchFamily="34" charset="0"/>
              <a:buChar char="•"/>
            </a:pPr>
            <a:r>
              <a:rPr lang="de-DE" dirty="0"/>
              <a:t>The </a:t>
            </a:r>
            <a:r>
              <a:rPr lang="de-DE" dirty="0" err="1"/>
              <a:t>ethics</a:t>
            </a:r>
            <a:r>
              <a:rPr lang="de-DE" dirty="0"/>
              <a:t> </a:t>
            </a:r>
            <a:r>
              <a:rPr lang="de-DE" dirty="0" err="1"/>
              <a:t>self-assessment</a:t>
            </a:r>
            <a:r>
              <a:rPr lang="de-DE" dirty="0"/>
              <a:t> </a:t>
            </a:r>
            <a:r>
              <a:rPr lang="de-DE" dirty="0" err="1"/>
              <a:t>helps</a:t>
            </a:r>
            <a:r>
              <a:rPr lang="de-DE" dirty="0"/>
              <a:t> </a:t>
            </a:r>
            <a:r>
              <a:rPr lang="de-DE" dirty="0" err="1"/>
              <a:t>participants</a:t>
            </a:r>
            <a:r>
              <a:rPr lang="de-DE" dirty="0"/>
              <a:t> </a:t>
            </a:r>
            <a:r>
              <a:rPr lang="de-DE" dirty="0" err="1"/>
              <a:t>identify</a:t>
            </a:r>
            <a:r>
              <a:rPr lang="de-DE" dirty="0"/>
              <a:t> (i) </a:t>
            </a:r>
            <a:r>
              <a:rPr lang="de-DE" dirty="0" err="1"/>
              <a:t>areas</a:t>
            </a:r>
            <a:r>
              <a:rPr lang="de-DE" dirty="0"/>
              <a:t> in </a:t>
            </a:r>
            <a:r>
              <a:rPr lang="de-DE" dirty="0" err="1"/>
              <a:t>which</a:t>
            </a:r>
            <a:r>
              <a:rPr lang="de-DE" dirty="0"/>
              <a:t> </a:t>
            </a:r>
            <a:r>
              <a:rPr lang="de-DE" dirty="0" err="1"/>
              <a:t>they</a:t>
            </a:r>
            <a:r>
              <a:rPr lang="de-DE" dirty="0"/>
              <a:t> </a:t>
            </a:r>
            <a:r>
              <a:rPr lang="de-DE" dirty="0" err="1"/>
              <a:t>are</a:t>
            </a:r>
            <a:r>
              <a:rPr lang="de-DE" dirty="0"/>
              <a:t> on strong </a:t>
            </a:r>
            <a:r>
              <a:rPr lang="de-DE" dirty="0" err="1"/>
              <a:t>ethical</a:t>
            </a:r>
            <a:r>
              <a:rPr lang="de-DE" dirty="0"/>
              <a:t> </a:t>
            </a:r>
            <a:r>
              <a:rPr lang="de-DE" dirty="0" err="1"/>
              <a:t>ground</a:t>
            </a:r>
            <a:r>
              <a:rPr lang="de-DE" dirty="0"/>
              <a:t>, (ii) </a:t>
            </a:r>
            <a:r>
              <a:rPr lang="de-DE" dirty="0" err="1"/>
              <a:t>areas</a:t>
            </a:r>
            <a:r>
              <a:rPr lang="de-DE" dirty="0"/>
              <a:t> </a:t>
            </a:r>
            <a:r>
              <a:rPr lang="de-DE" dirty="0" err="1"/>
              <a:t>that</a:t>
            </a:r>
            <a:r>
              <a:rPr lang="de-DE" dirty="0"/>
              <a:t> </a:t>
            </a:r>
            <a:r>
              <a:rPr lang="de-DE" dirty="0" err="1"/>
              <a:t>they</a:t>
            </a:r>
            <a:r>
              <a:rPr lang="de-DE" dirty="0"/>
              <a:t> </a:t>
            </a:r>
            <a:r>
              <a:rPr lang="de-DE" dirty="0" err="1"/>
              <a:t>may</a:t>
            </a:r>
            <a:r>
              <a:rPr lang="de-DE" dirty="0"/>
              <a:t> </a:t>
            </a:r>
            <a:r>
              <a:rPr lang="de-DE" dirty="0" err="1"/>
              <a:t>wish</a:t>
            </a:r>
            <a:r>
              <a:rPr lang="de-DE" dirty="0"/>
              <a:t> </a:t>
            </a:r>
            <a:r>
              <a:rPr lang="de-DE" dirty="0" err="1"/>
              <a:t>to</a:t>
            </a:r>
            <a:r>
              <a:rPr lang="de-DE" dirty="0"/>
              <a:t> </a:t>
            </a:r>
            <a:r>
              <a:rPr lang="de-DE" dirty="0" err="1"/>
              <a:t>examine</a:t>
            </a:r>
            <a:r>
              <a:rPr lang="de-DE" dirty="0"/>
              <a:t>, </a:t>
            </a:r>
            <a:r>
              <a:rPr lang="de-DE" dirty="0" err="1"/>
              <a:t>including</a:t>
            </a:r>
            <a:r>
              <a:rPr lang="de-DE" dirty="0"/>
              <a:t> </a:t>
            </a:r>
            <a:r>
              <a:rPr lang="de-DE" dirty="0" err="1"/>
              <a:t>the</a:t>
            </a:r>
            <a:r>
              <a:rPr lang="de-DE" dirty="0"/>
              <a:t> </a:t>
            </a:r>
            <a:r>
              <a:rPr lang="de-DE" dirty="0" err="1"/>
              <a:t>basis</a:t>
            </a:r>
            <a:r>
              <a:rPr lang="de-DE" dirty="0"/>
              <a:t> </a:t>
            </a:r>
            <a:r>
              <a:rPr lang="de-DE" dirty="0" err="1"/>
              <a:t>for</a:t>
            </a:r>
            <a:r>
              <a:rPr lang="de-DE" dirty="0"/>
              <a:t> </a:t>
            </a:r>
            <a:r>
              <a:rPr lang="de-DE" dirty="0" err="1"/>
              <a:t>their</a:t>
            </a:r>
            <a:r>
              <a:rPr lang="de-DE" dirty="0"/>
              <a:t> </a:t>
            </a:r>
            <a:r>
              <a:rPr lang="de-DE" dirty="0" err="1"/>
              <a:t>responses</a:t>
            </a:r>
            <a:r>
              <a:rPr lang="de-DE" dirty="0"/>
              <a:t> </a:t>
            </a:r>
            <a:r>
              <a:rPr lang="de-DE" dirty="0" err="1"/>
              <a:t>and</a:t>
            </a:r>
            <a:r>
              <a:rPr lang="de-DE" dirty="0"/>
              <a:t> (iii) </a:t>
            </a:r>
            <a:r>
              <a:rPr lang="de-DE" dirty="0" err="1"/>
              <a:t>opportunities</a:t>
            </a:r>
            <a:r>
              <a:rPr lang="de-DE" dirty="0"/>
              <a:t> </a:t>
            </a:r>
            <a:r>
              <a:rPr lang="de-DE" dirty="0" err="1"/>
              <a:t>for</a:t>
            </a:r>
            <a:r>
              <a:rPr lang="de-DE" dirty="0"/>
              <a:t> </a:t>
            </a:r>
            <a:r>
              <a:rPr lang="de-DE" dirty="0" err="1"/>
              <a:t>further</a:t>
            </a:r>
            <a:r>
              <a:rPr lang="de-DE" dirty="0"/>
              <a:t> </a:t>
            </a:r>
            <a:r>
              <a:rPr lang="de-DE" dirty="0" err="1"/>
              <a:t>reflection</a:t>
            </a:r>
            <a:r>
              <a:rPr lang="de-DE" dirty="0"/>
              <a:t>.</a:t>
            </a:r>
          </a:p>
          <a:p>
            <a:pPr marL="171450" indent="-171450">
              <a:buFont typeface="Arial" panose="020B0604020202020204" pitchFamily="34" charset="0"/>
              <a:buChar char="•"/>
            </a:pPr>
            <a:r>
              <a:rPr lang="de-DE" dirty="0" err="1"/>
              <a:t>Based</a:t>
            </a:r>
            <a:r>
              <a:rPr lang="de-DE" dirty="0"/>
              <a:t> on </a:t>
            </a:r>
            <a:r>
              <a:rPr lang="de-DE" dirty="0" err="1"/>
              <a:t>the</a:t>
            </a:r>
            <a:r>
              <a:rPr lang="de-DE" dirty="0"/>
              <a:t> </a:t>
            </a:r>
            <a:r>
              <a:rPr lang="de-DE" dirty="0" err="1"/>
              <a:t>results</a:t>
            </a:r>
            <a:r>
              <a:rPr lang="de-DE" dirty="0"/>
              <a:t> </a:t>
            </a:r>
            <a:r>
              <a:rPr lang="de-DE" dirty="0" err="1"/>
              <a:t>from</a:t>
            </a:r>
            <a:r>
              <a:rPr lang="de-DE" dirty="0"/>
              <a:t> </a:t>
            </a:r>
            <a:r>
              <a:rPr lang="de-DE" dirty="0" err="1"/>
              <a:t>the</a:t>
            </a:r>
            <a:r>
              <a:rPr lang="de-DE" dirty="0"/>
              <a:t> </a:t>
            </a:r>
            <a:r>
              <a:rPr lang="de-DE" dirty="0" err="1"/>
              <a:t>ethics</a:t>
            </a:r>
            <a:r>
              <a:rPr lang="de-DE" dirty="0"/>
              <a:t> </a:t>
            </a:r>
            <a:r>
              <a:rPr lang="de-DE" dirty="0" err="1"/>
              <a:t>self-assessment</a:t>
            </a:r>
            <a:r>
              <a:rPr lang="de-DE" dirty="0"/>
              <a:t> </a:t>
            </a:r>
            <a:r>
              <a:rPr lang="de-DE" dirty="0" err="1"/>
              <a:t>and</a:t>
            </a:r>
            <a:r>
              <a:rPr lang="de-DE" dirty="0"/>
              <a:t> </a:t>
            </a:r>
            <a:r>
              <a:rPr lang="de-DE" dirty="0" err="1"/>
              <a:t>overall</a:t>
            </a:r>
            <a:r>
              <a:rPr lang="de-DE" dirty="0"/>
              <a:t> </a:t>
            </a:r>
            <a:r>
              <a:rPr lang="de-DE" dirty="0" err="1"/>
              <a:t>learnings</a:t>
            </a:r>
            <a:r>
              <a:rPr lang="de-DE" dirty="0"/>
              <a:t> </a:t>
            </a:r>
            <a:r>
              <a:rPr lang="de-DE" dirty="0" err="1"/>
              <a:t>from</a:t>
            </a:r>
            <a:r>
              <a:rPr lang="de-DE" dirty="0"/>
              <a:t> </a:t>
            </a:r>
            <a:r>
              <a:rPr lang="de-DE" dirty="0" err="1"/>
              <a:t>the</a:t>
            </a:r>
            <a:r>
              <a:rPr lang="de-DE" dirty="0"/>
              <a:t> </a:t>
            </a:r>
            <a:r>
              <a:rPr lang="de-DE" dirty="0" err="1"/>
              <a:t>training</a:t>
            </a:r>
            <a:r>
              <a:rPr lang="de-DE" dirty="0"/>
              <a:t>, </a:t>
            </a:r>
            <a:r>
              <a:rPr lang="de-DE" dirty="0" err="1"/>
              <a:t>participants</a:t>
            </a:r>
            <a:r>
              <a:rPr lang="de-DE" dirty="0"/>
              <a:t> will </a:t>
            </a:r>
            <a:r>
              <a:rPr lang="de-DE" b="0" dirty="0" err="1"/>
              <a:t>set</a:t>
            </a:r>
            <a:r>
              <a:rPr lang="de-DE" b="0" dirty="0"/>
              <a:t> </a:t>
            </a:r>
            <a:r>
              <a:rPr lang="de-DE" b="0" dirty="0" err="1"/>
              <a:t>up</a:t>
            </a:r>
            <a:r>
              <a:rPr lang="de-DE" b="0" dirty="0"/>
              <a:t> </a:t>
            </a:r>
            <a:r>
              <a:rPr lang="de-DE" b="0" dirty="0" err="1"/>
              <a:t>and</a:t>
            </a:r>
            <a:r>
              <a:rPr lang="de-DE" b="0" dirty="0"/>
              <a:t> </a:t>
            </a:r>
            <a:r>
              <a:rPr lang="de-DE" b="0" dirty="0" err="1"/>
              <a:t>present</a:t>
            </a:r>
            <a:r>
              <a:rPr lang="de-DE" b="0" dirty="0"/>
              <a:t> </a:t>
            </a:r>
            <a:r>
              <a:rPr lang="de-DE" b="0" dirty="0" err="1"/>
              <a:t>their</a:t>
            </a:r>
            <a:r>
              <a:rPr lang="de-DE" b="0" dirty="0"/>
              <a:t> </a:t>
            </a:r>
            <a:r>
              <a:rPr lang="de-DE" b="0" dirty="0" err="1"/>
              <a:t>development</a:t>
            </a:r>
            <a:r>
              <a:rPr lang="de-DE" b="0" dirty="0"/>
              <a:t> </a:t>
            </a:r>
            <a:r>
              <a:rPr lang="de-DE" b="0" dirty="0" err="1"/>
              <a:t>plans</a:t>
            </a:r>
            <a:r>
              <a:rPr lang="de-DE" b="0" dirty="0"/>
              <a:t> </a:t>
            </a:r>
            <a:r>
              <a:rPr lang="de-DE" b="0" dirty="0" err="1"/>
              <a:t>for</a:t>
            </a:r>
            <a:r>
              <a:rPr lang="de-DE" b="0" dirty="0"/>
              <a:t> </a:t>
            </a:r>
            <a:r>
              <a:rPr lang="de-DE" b="0" dirty="0" err="1"/>
              <a:t>enhanced</a:t>
            </a:r>
            <a:r>
              <a:rPr lang="de-DE" b="0" dirty="0"/>
              <a:t> </a:t>
            </a:r>
            <a:r>
              <a:rPr lang="de-DE" b="0" dirty="0" err="1"/>
              <a:t>ethics</a:t>
            </a:r>
            <a:r>
              <a:rPr lang="de-DE" b="0" dirty="0"/>
              <a:t> </a:t>
            </a:r>
            <a:r>
              <a:rPr lang="de-DE" b="0" dirty="0" err="1"/>
              <a:t>and</a:t>
            </a:r>
            <a:r>
              <a:rPr lang="de-DE" b="0" dirty="0"/>
              <a:t> </a:t>
            </a:r>
            <a:r>
              <a:rPr lang="de-DE" b="0" dirty="0" err="1"/>
              <a:t>public</a:t>
            </a:r>
            <a:r>
              <a:rPr lang="de-DE" b="0" dirty="0"/>
              <a:t> </a:t>
            </a:r>
            <a:r>
              <a:rPr lang="de-DE" b="0" dirty="0" err="1"/>
              <a:t>integrity</a:t>
            </a:r>
            <a:r>
              <a:rPr lang="de-DE" b="0" dirty="0"/>
              <a:t> in </a:t>
            </a:r>
            <a:r>
              <a:rPr lang="de-DE" b="0" u="sng" dirty="0"/>
              <a:t>Module 18 on Day 5</a:t>
            </a:r>
            <a:r>
              <a:rPr lang="de-DE" b="0" dirty="0"/>
              <a:t>. The </a:t>
            </a:r>
            <a:r>
              <a:rPr lang="de-DE" b="0" dirty="0" err="1"/>
              <a:t>annexed</a:t>
            </a:r>
            <a:r>
              <a:rPr lang="de-DE" b="0" dirty="0"/>
              <a:t> </a:t>
            </a:r>
            <a:r>
              <a:rPr lang="de-DE" b="0" dirty="0" err="1"/>
              <a:t>template</a:t>
            </a:r>
            <a:r>
              <a:rPr lang="de-DE" b="0" dirty="0"/>
              <a:t> </a:t>
            </a:r>
            <a:r>
              <a:rPr lang="de-DE" b="0" dirty="0" err="1"/>
              <a:t>for</a:t>
            </a:r>
            <a:r>
              <a:rPr lang="de-DE" b="0" dirty="0"/>
              <a:t> a personal </a:t>
            </a:r>
            <a:r>
              <a:rPr lang="de-DE" b="0" dirty="0" err="1"/>
              <a:t>ethics</a:t>
            </a:r>
            <a:r>
              <a:rPr lang="de-DE" b="0" dirty="0"/>
              <a:t> </a:t>
            </a:r>
            <a:r>
              <a:rPr lang="de-DE" b="0" dirty="0" err="1"/>
              <a:t>development</a:t>
            </a:r>
            <a:r>
              <a:rPr lang="de-DE" b="0" dirty="0"/>
              <a:t> plan </a:t>
            </a:r>
            <a:r>
              <a:rPr lang="de-DE" b="0" dirty="0" err="1"/>
              <a:t>should</a:t>
            </a:r>
            <a:r>
              <a:rPr lang="de-DE" b="0" dirty="0"/>
              <a:t> not </a:t>
            </a:r>
            <a:r>
              <a:rPr lang="de-DE" b="0" dirty="0" err="1"/>
              <a:t>yet</a:t>
            </a:r>
            <a:r>
              <a:rPr lang="de-DE" b="0" dirty="0"/>
              <a:t> </a:t>
            </a:r>
            <a:r>
              <a:rPr lang="de-DE" b="0" dirty="0" err="1"/>
              <a:t>be</a:t>
            </a:r>
            <a:r>
              <a:rPr lang="de-DE" b="0" dirty="0"/>
              <a:t> </a:t>
            </a:r>
            <a:r>
              <a:rPr lang="de-DE" b="0" dirty="0" err="1"/>
              <a:t>filled</a:t>
            </a:r>
            <a:r>
              <a:rPr lang="de-DE" b="0" dirty="0"/>
              <a:t> in </a:t>
            </a:r>
            <a:r>
              <a:rPr lang="de-DE" b="0" dirty="0" err="1"/>
              <a:t>this</a:t>
            </a:r>
            <a:r>
              <a:rPr lang="de-DE" b="0" dirty="0"/>
              <a:t> </a:t>
            </a:r>
            <a:r>
              <a:rPr lang="de-DE" b="0" dirty="0" err="1"/>
              <a:t>module</a:t>
            </a:r>
            <a:r>
              <a:rPr lang="de-DE" b="0" dirty="0"/>
              <a:t>.</a:t>
            </a:r>
          </a:p>
          <a:p>
            <a:endParaRPr lang="de-DE" dirty="0"/>
          </a:p>
          <a:p>
            <a:r>
              <a:rPr lang="de-DE" b="1" dirty="0" err="1"/>
              <a:t>What</a:t>
            </a:r>
            <a:r>
              <a:rPr lang="de-DE" b="1" dirty="0"/>
              <a:t>?</a:t>
            </a:r>
          </a:p>
          <a:p>
            <a:pPr marL="171450" indent="-171450">
              <a:buFont typeface="Arial" panose="020B0604020202020204" pitchFamily="34" charset="0"/>
              <a:buChar char="•"/>
            </a:pPr>
            <a:r>
              <a:rPr lang="de-DE" dirty="0"/>
              <a:t>The </a:t>
            </a:r>
            <a:r>
              <a:rPr lang="de-DE" dirty="0" err="1"/>
              <a:t>ethics</a:t>
            </a:r>
            <a:r>
              <a:rPr lang="de-DE" dirty="0"/>
              <a:t> </a:t>
            </a:r>
            <a:r>
              <a:rPr lang="de-DE" dirty="0" err="1"/>
              <a:t>self-assessment</a:t>
            </a:r>
            <a:r>
              <a:rPr lang="de-DE" dirty="0"/>
              <a:t> </a:t>
            </a:r>
            <a:r>
              <a:rPr lang="de-DE" dirty="0" err="1"/>
              <a:t>questionnaire</a:t>
            </a:r>
            <a:r>
              <a:rPr lang="de-DE" dirty="0"/>
              <a:t> </a:t>
            </a:r>
            <a:r>
              <a:rPr lang="de-DE" dirty="0" err="1"/>
              <a:t>consists</a:t>
            </a:r>
            <a:r>
              <a:rPr lang="de-DE" dirty="0"/>
              <a:t> </a:t>
            </a:r>
            <a:r>
              <a:rPr lang="de-DE" dirty="0" err="1"/>
              <a:t>of</a:t>
            </a:r>
            <a:r>
              <a:rPr lang="de-DE" dirty="0"/>
              <a:t> </a:t>
            </a:r>
            <a:r>
              <a:rPr lang="de-DE" sz="1200" dirty="0"/>
              <a:t>50 </a:t>
            </a:r>
            <a:r>
              <a:rPr lang="de-DE" sz="1200" dirty="0" err="1"/>
              <a:t>statements</a:t>
            </a:r>
            <a:r>
              <a:rPr lang="de-DE" sz="1200" dirty="0"/>
              <a:t> </a:t>
            </a:r>
            <a:r>
              <a:rPr lang="de-DE" sz="1200" dirty="0" err="1"/>
              <a:t>about</a:t>
            </a:r>
            <a:r>
              <a:rPr lang="de-DE" sz="1200" dirty="0"/>
              <a:t> </a:t>
            </a:r>
            <a:r>
              <a:rPr lang="de-DE" sz="1200" dirty="0" err="1"/>
              <a:t>ethical</a:t>
            </a:r>
            <a:r>
              <a:rPr lang="de-DE" sz="1200" dirty="0"/>
              <a:t> </a:t>
            </a:r>
            <a:r>
              <a:rPr lang="de-DE" sz="1200" dirty="0" err="1"/>
              <a:t>and</a:t>
            </a:r>
            <a:r>
              <a:rPr lang="de-DE" sz="1200" dirty="0"/>
              <a:t> professional </a:t>
            </a:r>
            <a:r>
              <a:rPr lang="de-DE" sz="1200" dirty="0" err="1"/>
              <a:t>conduct</a:t>
            </a:r>
            <a:r>
              <a:rPr lang="de-DE" sz="1200" dirty="0"/>
              <a:t> </a:t>
            </a:r>
            <a:r>
              <a:rPr lang="de-DE" sz="1200" dirty="0" err="1"/>
              <a:t>across</a:t>
            </a:r>
            <a:r>
              <a:rPr lang="de-DE" sz="1200" dirty="0"/>
              <a:t> </a:t>
            </a:r>
            <a:r>
              <a:rPr lang="de-DE" sz="1200" dirty="0" err="1"/>
              <a:t>six</a:t>
            </a:r>
            <a:r>
              <a:rPr lang="de-DE" sz="1200" dirty="0"/>
              <a:t> different </a:t>
            </a:r>
            <a:r>
              <a:rPr lang="de-DE" sz="1200" dirty="0" err="1"/>
              <a:t>categories</a:t>
            </a:r>
            <a:r>
              <a:rPr lang="de-DE" sz="1200" dirty="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This </a:t>
            </a:r>
            <a:r>
              <a:rPr lang="de-DE" dirty="0" err="1"/>
              <a:t>tool</a:t>
            </a:r>
            <a:r>
              <a:rPr lang="de-DE" dirty="0"/>
              <a:t> </a:t>
            </a:r>
            <a:r>
              <a:rPr lang="de-DE" dirty="0" err="1"/>
              <a:t>does</a:t>
            </a:r>
            <a:r>
              <a:rPr lang="de-DE" dirty="0"/>
              <a:t> not </a:t>
            </a:r>
            <a:r>
              <a:rPr lang="de-DE" dirty="0" err="1"/>
              <a:t>have</a:t>
            </a:r>
            <a:r>
              <a:rPr lang="de-DE" dirty="0"/>
              <a:t> a </a:t>
            </a:r>
            <a:r>
              <a:rPr lang="de-DE" dirty="0" err="1"/>
              <a:t>scoring</a:t>
            </a:r>
            <a:r>
              <a:rPr lang="de-DE" dirty="0"/>
              <a:t> </a:t>
            </a:r>
            <a:r>
              <a:rPr lang="de-DE" dirty="0" err="1"/>
              <a:t>mechanism</a:t>
            </a:r>
            <a:r>
              <a:rPr lang="de-DE" dirty="0"/>
              <a:t>, </a:t>
            </a:r>
            <a:r>
              <a:rPr lang="de-DE" dirty="0" err="1"/>
              <a:t>as</a:t>
            </a:r>
            <a:r>
              <a:rPr lang="de-DE" dirty="0"/>
              <a:t> </a:t>
            </a:r>
            <a:r>
              <a:rPr lang="de-DE" dirty="0" err="1"/>
              <a:t>we</a:t>
            </a:r>
            <a:r>
              <a:rPr lang="de-DE" dirty="0"/>
              <a:t> do not </a:t>
            </a:r>
            <a:r>
              <a:rPr lang="de-DE" dirty="0" err="1"/>
              <a:t>believe</a:t>
            </a:r>
            <a:r>
              <a:rPr lang="de-DE" dirty="0"/>
              <a:t> </a:t>
            </a:r>
            <a:r>
              <a:rPr lang="de-DE" dirty="0" err="1"/>
              <a:t>that</a:t>
            </a:r>
            <a:r>
              <a:rPr lang="de-DE" dirty="0"/>
              <a:t> </a:t>
            </a:r>
            <a:r>
              <a:rPr lang="de-DE" dirty="0" err="1"/>
              <a:t>ethical</a:t>
            </a:r>
            <a:r>
              <a:rPr lang="de-DE" dirty="0"/>
              <a:t> </a:t>
            </a:r>
            <a:r>
              <a:rPr lang="de-DE" dirty="0" err="1"/>
              <a:t>behavior</a:t>
            </a:r>
            <a:r>
              <a:rPr lang="de-DE" dirty="0"/>
              <a:t> </a:t>
            </a:r>
            <a:r>
              <a:rPr lang="de-DE" dirty="0" err="1"/>
              <a:t>can</a:t>
            </a:r>
            <a:r>
              <a:rPr lang="de-DE" dirty="0"/>
              <a:t> </a:t>
            </a:r>
            <a:r>
              <a:rPr lang="de-DE" dirty="0" err="1"/>
              <a:t>or</a:t>
            </a:r>
            <a:r>
              <a:rPr lang="de-DE" dirty="0"/>
              <a:t> </a:t>
            </a:r>
            <a:r>
              <a:rPr lang="de-DE" dirty="0" err="1"/>
              <a:t>should</a:t>
            </a:r>
            <a:r>
              <a:rPr lang="de-DE" dirty="0"/>
              <a:t> </a:t>
            </a:r>
            <a:r>
              <a:rPr lang="de-DE" dirty="0" err="1"/>
              <a:t>be</a:t>
            </a:r>
            <a:r>
              <a:rPr lang="de-DE" dirty="0"/>
              <a:t> </a:t>
            </a:r>
            <a:r>
              <a:rPr lang="de-DE" dirty="0" err="1"/>
              <a:t>quantified</a:t>
            </a:r>
            <a:r>
              <a:rPr lang="de-DE" dirty="0"/>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err="1"/>
              <a:t>Step</a:t>
            </a:r>
            <a:r>
              <a:rPr lang="de-DE" sz="1200" dirty="0"/>
              <a:t> 1: </a:t>
            </a:r>
            <a:r>
              <a:rPr lang="de-DE" dirty="0"/>
              <a:t>Check </a:t>
            </a:r>
            <a:r>
              <a:rPr lang="de-DE" dirty="0" err="1"/>
              <a:t>only</a:t>
            </a:r>
            <a:r>
              <a:rPr lang="de-DE" dirty="0"/>
              <a:t> </a:t>
            </a:r>
            <a:r>
              <a:rPr lang="de-DE" dirty="0" err="1"/>
              <a:t>one</a:t>
            </a:r>
            <a:r>
              <a:rPr lang="de-DE" dirty="0"/>
              <a:t> </a:t>
            </a:r>
            <a:r>
              <a:rPr lang="de-DE" dirty="0" err="1"/>
              <a:t>answer</a:t>
            </a:r>
            <a:r>
              <a:rPr lang="de-DE" dirty="0"/>
              <a:t> </a:t>
            </a:r>
            <a:r>
              <a:rPr lang="de-DE" dirty="0" err="1"/>
              <a:t>for</a:t>
            </a:r>
            <a:r>
              <a:rPr lang="de-DE" dirty="0"/>
              <a:t> </a:t>
            </a:r>
            <a:r>
              <a:rPr lang="de-DE" dirty="0" err="1"/>
              <a:t>each</a:t>
            </a:r>
            <a:r>
              <a:rPr lang="de-DE" dirty="0"/>
              <a:t> </a:t>
            </a:r>
            <a:r>
              <a:rPr lang="de-DE" dirty="0" err="1"/>
              <a:t>of</a:t>
            </a:r>
            <a:r>
              <a:rPr lang="de-DE" dirty="0"/>
              <a:t> </a:t>
            </a:r>
            <a:r>
              <a:rPr lang="de-DE" dirty="0" err="1"/>
              <a:t>the</a:t>
            </a:r>
            <a:r>
              <a:rPr lang="de-DE" dirty="0"/>
              <a:t> </a:t>
            </a:r>
            <a:r>
              <a:rPr lang="de-DE" dirty="0" err="1"/>
              <a:t>statements</a:t>
            </a:r>
            <a:r>
              <a:rPr lang="de-DE" dirty="0"/>
              <a:t>. </a:t>
            </a:r>
            <a:r>
              <a:rPr lang="de-DE" sz="1200" dirty="0" err="1"/>
              <a:t>Only</a:t>
            </a:r>
            <a:r>
              <a:rPr lang="de-DE" sz="1200" dirty="0"/>
              <a:t> </a:t>
            </a:r>
            <a:r>
              <a:rPr lang="de-DE" sz="1200" dirty="0" err="1"/>
              <a:t>statements</a:t>
            </a:r>
            <a:r>
              <a:rPr lang="de-DE" sz="1200" dirty="0"/>
              <a:t> </a:t>
            </a:r>
            <a:r>
              <a:rPr lang="de-DE" sz="1200" dirty="0" err="1"/>
              <a:t>applicable</a:t>
            </a:r>
            <a:r>
              <a:rPr lang="de-DE" sz="1200" dirty="0"/>
              <a:t> </a:t>
            </a:r>
            <a:r>
              <a:rPr lang="de-DE" sz="1200" dirty="0" err="1"/>
              <a:t>to</a:t>
            </a:r>
            <a:r>
              <a:rPr lang="de-DE" sz="1200" dirty="0"/>
              <a:t> </a:t>
            </a:r>
            <a:r>
              <a:rPr lang="de-DE" sz="1200" dirty="0" err="1"/>
              <a:t>your</a:t>
            </a:r>
            <a:r>
              <a:rPr lang="de-DE" sz="1200" dirty="0"/>
              <a:t> </a:t>
            </a:r>
            <a:r>
              <a:rPr lang="de-DE" sz="1200" dirty="0" err="1"/>
              <a:t>role</a:t>
            </a:r>
            <a:r>
              <a:rPr lang="de-DE" sz="1200" dirty="0"/>
              <a:t> </a:t>
            </a:r>
            <a:r>
              <a:rPr lang="de-DE" sz="1200" dirty="0" err="1"/>
              <a:t>and</a:t>
            </a:r>
            <a:r>
              <a:rPr lang="de-DE" sz="1200" dirty="0"/>
              <a:t> </a:t>
            </a:r>
            <a:r>
              <a:rPr lang="de-DE" sz="1200" dirty="0" err="1"/>
              <a:t>responsibilities</a:t>
            </a:r>
            <a:r>
              <a:rPr lang="de-DE" sz="1200" dirty="0"/>
              <a:t> in </a:t>
            </a:r>
            <a:r>
              <a:rPr lang="de-DE" sz="1200" dirty="0" err="1"/>
              <a:t>your</a:t>
            </a:r>
            <a:r>
              <a:rPr lang="de-DE" sz="1200" dirty="0"/>
              <a:t> </a:t>
            </a:r>
            <a:r>
              <a:rPr lang="de-DE" sz="1200" dirty="0" err="1"/>
              <a:t>workplace</a:t>
            </a:r>
            <a:r>
              <a:rPr lang="de-DE" sz="1200" dirty="0"/>
              <a:t>/</a:t>
            </a:r>
            <a:r>
              <a:rPr lang="de-DE" sz="1200" dirty="0" err="1"/>
              <a:t>lifeneed</a:t>
            </a:r>
            <a:r>
              <a:rPr lang="de-DE" sz="1200" dirty="0"/>
              <a:t> </a:t>
            </a:r>
            <a:r>
              <a:rPr lang="de-DE" sz="1200" dirty="0" err="1"/>
              <a:t>to</a:t>
            </a:r>
            <a:r>
              <a:rPr lang="de-DE" sz="1200" dirty="0"/>
              <a:t> </a:t>
            </a:r>
            <a:r>
              <a:rPr lang="de-DE" sz="1200" dirty="0" err="1"/>
              <a:t>be</a:t>
            </a:r>
            <a:r>
              <a:rPr lang="de-DE" sz="1200" dirty="0"/>
              <a:t> </a:t>
            </a:r>
            <a:r>
              <a:rPr lang="de-DE" sz="1200" dirty="0" err="1"/>
              <a:t>responded</a:t>
            </a:r>
            <a:r>
              <a:rPr lang="de-DE" sz="1200" dirty="0"/>
              <a:t> </a:t>
            </a:r>
            <a:r>
              <a:rPr lang="de-DE" sz="1200" dirty="0" err="1"/>
              <a:t>to</a:t>
            </a:r>
            <a:r>
              <a:rPr lang="de-DE" sz="1200" dirty="0"/>
              <a:t>. </a:t>
            </a:r>
            <a:r>
              <a:rPr lang="de-DE" dirty="0" err="1"/>
              <a:t>Neither</a:t>
            </a:r>
            <a:r>
              <a:rPr lang="de-DE" dirty="0"/>
              <a:t> </a:t>
            </a:r>
            <a:r>
              <a:rPr lang="de-DE" dirty="0" err="1"/>
              <a:t>is</a:t>
            </a:r>
            <a:r>
              <a:rPr lang="de-DE" dirty="0"/>
              <a:t> </a:t>
            </a:r>
            <a:r>
              <a:rPr lang="de-DE" dirty="0" err="1"/>
              <a:t>the</a:t>
            </a:r>
            <a:r>
              <a:rPr lang="de-DE" dirty="0"/>
              <a:t> </a:t>
            </a:r>
            <a:r>
              <a:rPr lang="de-DE" dirty="0" err="1"/>
              <a:t>list</a:t>
            </a:r>
            <a:r>
              <a:rPr lang="de-DE" dirty="0"/>
              <a:t> exhaustive; </a:t>
            </a:r>
            <a:r>
              <a:rPr lang="de-DE" dirty="0" err="1"/>
              <a:t>if</a:t>
            </a:r>
            <a:r>
              <a:rPr lang="de-DE" dirty="0"/>
              <a:t> </a:t>
            </a:r>
            <a:r>
              <a:rPr lang="de-DE" dirty="0" err="1"/>
              <a:t>you</a:t>
            </a:r>
            <a:r>
              <a:rPr lang="de-DE" dirty="0"/>
              <a:t> </a:t>
            </a:r>
            <a:r>
              <a:rPr lang="de-DE" dirty="0" err="1"/>
              <a:t>have</a:t>
            </a:r>
            <a:r>
              <a:rPr lang="de-DE" dirty="0"/>
              <a:t> </a:t>
            </a:r>
            <a:r>
              <a:rPr lang="de-DE" dirty="0" err="1"/>
              <a:t>other</a:t>
            </a:r>
            <a:r>
              <a:rPr lang="de-DE" dirty="0"/>
              <a:t> personal </a:t>
            </a:r>
            <a:r>
              <a:rPr lang="de-DE" dirty="0" err="1"/>
              <a:t>considerations</a:t>
            </a:r>
            <a:r>
              <a:rPr lang="de-DE" dirty="0"/>
              <a:t> not </a:t>
            </a:r>
            <a:r>
              <a:rPr lang="de-DE" dirty="0" err="1"/>
              <a:t>explicitly</a:t>
            </a:r>
            <a:r>
              <a:rPr lang="de-DE" dirty="0"/>
              <a:t> </a:t>
            </a:r>
            <a:r>
              <a:rPr lang="de-DE" dirty="0" err="1"/>
              <a:t>called</a:t>
            </a:r>
            <a:r>
              <a:rPr lang="de-DE" dirty="0"/>
              <a:t> </a:t>
            </a:r>
            <a:r>
              <a:rPr lang="de-DE" dirty="0" err="1"/>
              <a:t>forward</a:t>
            </a:r>
            <a:r>
              <a:rPr lang="de-DE" dirty="0"/>
              <a:t> in </a:t>
            </a:r>
            <a:r>
              <a:rPr lang="de-DE" dirty="0" err="1"/>
              <a:t>the</a:t>
            </a:r>
            <a:r>
              <a:rPr lang="de-DE" dirty="0"/>
              <a:t> </a:t>
            </a:r>
            <a:r>
              <a:rPr lang="de-DE" dirty="0" err="1"/>
              <a:t>assessment</a:t>
            </a:r>
            <a:r>
              <a:rPr lang="de-DE" dirty="0"/>
              <a:t> </a:t>
            </a:r>
            <a:r>
              <a:rPr lang="de-DE" dirty="0" err="1"/>
              <a:t>tool</a:t>
            </a:r>
            <a:r>
              <a:rPr lang="de-DE" dirty="0"/>
              <a:t>, </a:t>
            </a:r>
            <a:r>
              <a:rPr lang="de-DE" dirty="0" err="1"/>
              <a:t>make</a:t>
            </a:r>
            <a:r>
              <a:rPr lang="de-DE" dirty="0"/>
              <a:t> </a:t>
            </a:r>
            <a:r>
              <a:rPr lang="de-DE" dirty="0" err="1"/>
              <a:t>note</a:t>
            </a:r>
            <a:r>
              <a:rPr lang="de-DE" dirty="0"/>
              <a:t> </a:t>
            </a:r>
            <a:r>
              <a:rPr lang="de-DE" dirty="0" err="1"/>
              <a:t>of</a:t>
            </a:r>
            <a:r>
              <a:rPr lang="de-DE" dirty="0"/>
              <a:t> </a:t>
            </a:r>
            <a:r>
              <a:rPr lang="de-DE" dirty="0" err="1"/>
              <a:t>them</a:t>
            </a:r>
            <a:r>
              <a:rPr lang="de-DE" dirty="0"/>
              <a:t> </a:t>
            </a:r>
            <a:r>
              <a:rPr lang="de-DE" dirty="0" err="1"/>
              <a:t>for</a:t>
            </a:r>
            <a:r>
              <a:rPr lang="de-DE" dirty="0"/>
              <a:t> </a:t>
            </a:r>
            <a:r>
              <a:rPr lang="de-DE" dirty="0" err="1"/>
              <a:t>reflection</a:t>
            </a:r>
            <a:r>
              <a:rPr lang="de-DE" dirty="0"/>
              <a:t> </a:t>
            </a:r>
            <a:r>
              <a:rPr lang="de-DE" dirty="0" err="1"/>
              <a:t>and</a:t>
            </a:r>
            <a:r>
              <a:rPr lang="de-DE" dirty="0"/>
              <a:t> </a:t>
            </a:r>
            <a:r>
              <a:rPr lang="de-DE" dirty="0" err="1"/>
              <a:t>inclusion</a:t>
            </a:r>
            <a:r>
              <a:rPr lang="de-DE" dirty="0"/>
              <a:t> in </a:t>
            </a:r>
            <a:r>
              <a:rPr lang="de-DE" dirty="0" err="1"/>
              <a:t>your</a:t>
            </a:r>
            <a:r>
              <a:rPr lang="de-DE" dirty="0"/>
              <a:t> </a:t>
            </a:r>
            <a:r>
              <a:rPr lang="de-DE" dirty="0" err="1"/>
              <a:t>development</a:t>
            </a:r>
            <a:r>
              <a:rPr lang="de-DE" dirty="0"/>
              <a:t> plan, </a:t>
            </a:r>
            <a:r>
              <a:rPr lang="de-DE" dirty="0" err="1"/>
              <a:t>as</a:t>
            </a:r>
            <a:r>
              <a:rPr lang="de-DE" dirty="0"/>
              <a:t> </a:t>
            </a:r>
            <a:r>
              <a:rPr lang="de-DE" dirty="0" err="1"/>
              <a:t>appropriate</a:t>
            </a:r>
            <a:endParaRPr lang="de-DE" sz="120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err="1"/>
              <a:t>Step</a:t>
            </a:r>
            <a:r>
              <a:rPr lang="de-DE" sz="1200" dirty="0"/>
              <a:t> 2: </a:t>
            </a:r>
            <a:r>
              <a:rPr lang="de-DE" dirty="0" err="1"/>
              <a:t>Once</a:t>
            </a:r>
            <a:r>
              <a:rPr lang="de-DE" dirty="0"/>
              <a:t> all </a:t>
            </a:r>
            <a:r>
              <a:rPr lang="de-DE" dirty="0" err="1"/>
              <a:t>the</a:t>
            </a:r>
            <a:r>
              <a:rPr lang="de-DE" dirty="0"/>
              <a:t> </a:t>
            </a:r>
            <a:r>
              <a:rPr lang="de-DE" dirty="0" err="1"/>
              <a:t>statements</a:t>
            </a:r>
            <a:r>
              <a:rPr lang="de-DE" dirty="0"/>
              <a:t> </a:t>
            </a:r>
            <a:r>
              <a:rPr lang="de-DE" dirty="0" err="1"/>
              <a:t>have</a:t>
            </a:r>
            <a:r>
              <a:rPr lang="de-DE" dirty="0"/>
              <a:t> </a:t>
            </a:r>
            <a:r>
              <a:rPr lang="de-DE" dirty="0" err="1"/>
              <a:t>been</a:t>
            </a:r>
            <a:r>
              <a:rPr lang="de-DE" dirty="0"/>
              <a:t> </a:t>
            </a:r>
            <a:r>
              <a:rPr lang="de-DE" dirty="0" err="1"/>
              <a:t>answered</a:t>
            </a:r>
            <a:r>
              <a:rPr lang="de-DE" dirty="0"/>
              <a:t>, </a:t>
            </a:r>
            <a:r>
              <a:rPr lang="de-DE" dirty="0" err="1"/>
              <a:t>take</a:t>
            </a:r>
            <a:r>
              <a:rPr lang="de-DE" dirty="0"/>
              <a:t> time, </a:t>
            </a:r>
            <a:r>
              <a:rPr lang="de-DE" dirty="0" err="1"/>
              <a:t>review</a:t>
            </a:r>
            <a:r>
              <a:rPr lang="de-DE" dirty="0"/>
              <a:t> </a:t>
            </a:r>
            <a:r>
              <a:rPr lang="de-DE" dirty="0" err="1"/>
              <a:t>the</a:t>
            </a:r>
            <a:r>
              <a:rPr lang="de-DE" dirty="0"/>
              <a:t> </a:t>
            </a:r>
            <a:r>
              <a:rPr lang="de-DE" dirty="0" err="1"/>
              <a:t>responses</a:t>
            </a:r>
            <a:r>
              <a:rPr lang="de-DE" dirty="0"/>
              <a:t>, </a:t>
            </a:r>
            <a:r>
              <a:rPr lang="de-DE" dirty="0" err="1"/>
              <a:t>and</a:t>
            </a:r>
            <a:r>
              <a:rPr lang="de-DE" dirty="0"/>
              <a:t> </a:t>
            </a:r>
            <a:r>
              <a:rPr lang="de-DE" dirty="0" err="1"/>
              <a:t>make</a:t>
            </a:r>
            <a:r>
              <a:rPr lang="de-DE" dirty="0"/>
              <a:t> </a:t>
            </a:r>
            <a:r>
              <a:rPr lang="de-DE" dirty="0" err="1"/>
              <a:t>note</a:t>
            </a:r>
            <a:r>
              <a:rPr lang="de-DE" dirty="0"/>
              <a:t> </a:t>
            </a:r>
            <a:r>
              <a:rPr lang="de-DE" dirty="0" err="1"/>
              <a:t>of</a:t>
            </a:r>
            <a:r>
              <a:rPr lang="de-DE" dirty="0"/>
              <a:t> </a:t>
            </a:r>
            <a:r>
              <a:rPr lang="de-DE" dirty="0" err="1"/>
              <a:t>statements</a:t>
            </a:r>
            <a:r>
              <a:rPr lang="de-DE" dirty="0"/>
              <a:t> </a:t>
            </a:r>
            <a:r>
              <a:rPr lang="de-DE" dirty="0" err="1"/>
              <a:t>answered</a:t>
            </a:r>
            <a:r>
              <a:rPr lang="de-DE" dirty="0"/>
              <a:t> </a:t>
            </a:r>
            <a:r>
              <a:rPr lang="de-DE" dirty="0" err="1"/>
              <a:t>with</a:t>
            </a:r>
            <a:r>
              <a:rPr lang="de-DE" dirty="0"/>
              <a:t> “</a:t>
            </a:r>
            <a:r>
              <a:rPr lang="de-DE" b="1" dirty="0" err="1"/>
              <a:t>usually</a:t>
            </a:r>
            <a:r>
              <a:rPr lang="de-DE" dirty="0"/>
              <a:t>,” “</a:t>
            </a:r>
            <a:r>
              <a:rPr lang="de-DE" b="1" dirty="0" err="1"/>
              <a:t>occasionally</a:t>
            </a:r>
            <a:r>
              <a:rPr lang="de-DE" dirty="0"/>
              <a:t>”, </a:t>
            </a:r>
            <a:r>
              <a:rPr lang="de-DE" dirty="0" err="1"/>
              <a:t>and</a:t>
            </a:r>
            <a:r>
              <a:rPr lang="de-DE" dirty="0"/>
              <a:t>, “</a:t>
            </a:r>
            <a:r>
              <a:rPr lang="de-DE" b="1" dirty="0" err="1"/>
              <a:t>almost</a:t>
            </a:r>
            <a:r>
              <a:rPr lang="de-DE" b="1" dirty="0"/>
              <a:t> </a:t>
            </a:r>
            <a:r>
              <a:rPr lang="de-DE" b="1" dirty="0" err="1"/>
              <a:t>never</a:t>
            </a:r>
            <a:r>
              <a:rPr lang="de-DE" dirty="0"/>
              <a:t>”. </a:t>
            </a:r>
            <a:r>
              <a:rPr lang="de-DE" dirty="0" err="1"/>
              <a:t>Identify</a:t>
            </a:r>
            <a:r>
              <a:rPr lang="de-DE" dirty="0"/>
              <a:t> </a:t>
            </a:r>
            <a:r>
              <a:rPr lang="de-DE" dirty="0" err="1"/>
              <a:t>which</a:t>
            </a:r>
            <a:r>
              <a:rPr lang="de-DE" dirty="0"/>
              <a:t> </a:t>
            </a:r>
            <a:r>
              <a:rPr lang="de-DE" dirty="0" err="1"/>
              <a:t>of</a:t>
            </a:r>
            <a:r>
              <a:rPr lang="de-DE" dirty="0"/>
              <a:t> </a:t>
            </a:r>
            <a:r>
              <a:rPr lang="de-DE" dirty="0" err="1"/>
              <a:t>the</a:t>
            </a:r>
            <a:r>
              <a:rPr lang="de-DE" dirty="0"/>
              <a:t> </a:t>
            </a:r>
            <a:r>
              <a:rPr lang="de-DE" dirty="0" err="1"/>
              <a:t>answers</a:t>
            </a:r>
            <a:r>
              <a:rPr lang="de-DE" dirty="0"/>
              <a:t> </a:t>
            </a:r>
            <a:r>
              <a:rPr lang="de-DE" dirty="0" err="1"/>
              <a:t>may</a:t>
            </a:r>
            <a:r>
              <a:rPr lang="de-DE" dirty="0"/>
              <a:t> </a:t>
            </a:r>
            <a:r>
              <a:rPr lang="de-DE" dirty="0" err="1"/>
              <a:t>raise</a:t>
            </a:r>
            <a:r>
              <a:rPr lang="de-DE" dirty="0"/>
              <a:t> </a:t>
            </a:r>
            <a:r>
              <a:rPr lang="de-DE" dirty="0" err="1"/>
              <a:t>concerns</a:t>
            </a:r>
            <a:r>
              <a:rPr lang="de-DE" dirty="0"/>
              <a:t> (“</a:t>
            </a:r>
            <a:r>
              <a:rPr lang="de-DE" dirty="0" err="1"/>
              <a:t>red</a:t>
            </a:r>
            <a:r>
              <a:rPr lang="de-DE" dirty="0"/>
              <a:t> </a:t>
            </a:r>
            <a:r>
              <a:rPr lang="de-DE" dirty="0" err="1"/>
              <a:t>flags</a:t>
            </a:r>
            <a:r>
              <a:rPr lang="de-DE" dirty="0"/>
              <a:t>”); </a:t>
            </a:r>
            <a:r>
              <a:rPr lang="de-DE" dirty="0" err="1"/>
              <a:t>reflect</a:t>
            </a:r>
            <a:r>
              <a:rPr lang="de-DE" dirty="0"/>
              <a:t> </a:t>
            </a:r>
            <a:r>
              <a:rPr lang="de-DE" dirty="0" err="1"/>
              <a:t>and</a:t>
            </a:r>
            <a:r>
              <a:rPr lang="de-DE" dirty="0"/>
              <a:t> </a:t>
            </a:r>
            <a:r>
              <a:rPr lang="de-DE" dirty="0" err="1"/>
              <a:t>decide</a:t>
            </a:r>
            <a:r>
              <a:rPr lang="de-DE" dirty="0"/>
              <a:t> on </a:t>
            </a:r>
            <a:r>
              <a:rPr lang="de-DE" dirty="0" err="1"/>
              <a:t>the</a:t>
            </a:r>
            <a:r>
              <a:rPr lang="de-DE" dirty="0"/>
              <a:t> </a:t>
            </a:r>
            <a:r>
              <a:rPr lang="de-DE" dirty="0" err="1"/>
              <a:t>ones</a:t>
            </a:r>
            <a:r>
              <a:rPr lang="de-DE" dirty="0"/>
              <a:t> </a:t>
            </a:r>
            <a:r>
              <a:rPr lang="de-DE" dirty="0" err="1"/>
              <a:t>to</a:t>
            </a:r>
            <a:r>
              <a:rPr lang="de-DE" dirty="0"/>
              <a:t> </a:t>
            </a:r>
            <a:r>
              <a:rPr lang="de-DE" dirty="0" err="1"/>
              <a:t>address</a:t>
            </a:r>
            <a:r>
              <a:rPr lang="de-DE" dirty="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sng" dirty="0" err="1"/>
              <a:t>Step</a:t>
            </a:r>
            <a:r>
              <a:rPr lang="de-DE" u="sng" dirty="0"/>
              <a:t> 3: On Day 5 </a:t>
            </a:r>
            <a:r>
              <a:rPr lang="de-DE" u="sng" dirty="0" err="1"/>
              <a:t>of</a:t>
            </a:r>
            <a:r>
              <a:rPr lang="de-DE" u="sng" dirty="0"/>
              <a:t> </a:t>
            </a:r>
            <a:r>
              <a:rPr lang="de-DE" u="sng" dirty="0" err="1"/>
              <a:t>the</a:t>
            </a:r>
            <a:r>
              <a:rPr lang="de-DE" u="sng" dirty="0"/>
              <a:t> </a:t>
            </a:r>
            <a:r>
              <a:rPr lang="de-DE" u="sng" dirty="0" err="1"/>
              <a:t>training</a:t>
            </a:r>
            <a:r>
              <a:rPr lang="de-DE" u="sng" dirty="0"/>
              <a:t>, </a:t>
            </a:r>
            <a:r>
              <a:rPr lang="de-DE" u="sng" dirty="0" err="1"/>
              <a:t>using</a:t>
            </a:r>
            <a:r>
              <a:rPr lang="de-DE" u="sng" dirty="0"/>
              <a:t> </a:t>
            </a:r>
            <a:r>
              <a:rPr lang="de-DE" u="sng" dirty="0" err="1"/>
              <a:t>the</a:t>
            </a:r>
            <a:r>
              <a:rPr lang="de-DE" u="sng" dirty="0"/>
              <a:t> </a:t>
            </a:r>
            <a:r>
              <a:rPr lang="de-DE" u="sng" dirty="0" err="1"/>
              <a:t>development</a:t>
            </a:r>
            <a:r>
              <a:rPr lang="de-DE" u="sng" dirty="0"/>
              <a:t> plan </a:t>
            </a:r>
            <a:r>
              <a:rPr lang="de-DE" u="sng" dirty="0" err="1"/>
              <a:t>provided</a:t>
            </a:r>
            <a:r>
              <a:rPr lang="de-DE" u="sng" dirty="0"/>
              <a:t>, </a:t>
            </a:r>
            <a:r>
              <a:rPr lang="de-DE" u="sng" dirty="0" err="1"/>
              <a:t>identify</a:t>
            </a:r>
            <a:r>
              <a:rPr lang="de-DE" u="sng" dirty="0"/>
              <a:t> </a:t>
            </a:r>
            <a:r>
              <a:rPr lang="de-DE" u="sng" dirty="0" err="1"/>
              <a:t>appropriate</a:t>
            </a:r>
            <a:r>
              <a:rPr lang="de-DE" u="sng" dirty="0"/>
              <a:t> </a:t>
            </a:r>
            <a:r>
              <a:rPr lang="de-DE" u="sng" dirty="0" err="1"/>
              <a:t>next</a:t>
            </a:r>
            <a:r>
              <a:rPr lang="de-DE" u="sng" dirty="0"/>
              <a:t> </a:t>
            </a:r>
            <a:r>
              <a:rPr lang="de-DE" u="sng" dirty="0" err="1"/>
              <a:t>actions</a:t>
            </a:r>
            <a:r>
              <a:rPr lang="de-DE" u="sng" dirty="0"/>
              <a:t> </a:t>
            </a:r>
            <a:r>
              <a:rPr lang="de-DE" u="sng" dirty="0" err="1"/>
              <a:t>for</a:t>
            </a:r>
            <a:r>
              <a:rPr lang="de-DE" u="sng" dirty="0"/>
              <a:t> </a:t>
            </a:r>
            <a:r>
              <a:rPr lang="de-DE" u="sng" dirty="0" err="1"/>
              <a:t>yourself</a:t>
            </a:r>
            <a:r>
              <a:rPr lang="de-DE" u="sng" dirty="0"/>
              <a:t> </a:t>
            </a:r>
            <a:r>
              <a:rPr lang="de-DE" u="sng" dirty="0" err="1"/>
              <a:t>to</a:t>
            </a:r>
            <a:r>
              <a:rPr lang="de-DE" u="sng" dirty="0"/>
              <a:t> </a:t>
            </a:r>
            <a:r>
              <a:rPr lang="de-DE" u="sng" dirty="0" err="1"/>
              <a:t>develop</a:t>
            </a:r>
            <a:r>
              <a:rPr lang="de-DE" u="sng" dirty="0"/>
              <a:t> </a:t>
            </a:r>
            <a:r>
              <a:rPr lang="de-DE" u="sng" dirty="0" err="1"/>
              <a:t>and</a:t>
            </a:r>
            <a:r>
              <a:rPr lang="de-DE" u="sng" dirty="0"/>
              <a:t> </a:t>
            </a:r>
            <a:r>
              <a:rPr lang="de-DE" u="sng" dirty="0" err="1"/>
              <a:t>refine</a:t>
            </a:r>
            <a:r>
              <a:rPr lang="de-DE" u="sng" dirty="0"/>
              <a:t> </a:t>
            </a:r>
            <a:r>
              <a:rPr lang="de-DE" u="sng" dirty="0" err="1"/>
              <a:t>your</a:t>
            </a:r>
            <a:r>
              <a:rPr lang="de-DE" u="sng" dirty="0"/>
              <a:t> </a:t>
            </a:r>
            <a:r>
              <a:rPr lang="de-DE" u="sng" dirty="0" err="1"/>
              <a:t>ethical</a:t>
            </a:r>
            <a:r>
              <a:rPr lang="de-DE" u="sng" dirty="0"/>
              <a:t> </a:t>
            </a:r>
            <a:r>
              <a:rPr lang="de-DE" u="sng" dirty="0" err="1"/>
              <a:t>behaviors</a:t>
            </a:r>
            <a:r>
              <a:rPr lang="de-DE" u="sng" dirty="0"/>
              <a:t>. In </a:t>
            </a:r>
            <a:r>
              <a:rPr lang="de-DE" u="sng" dirty="0" err="1"/>
              <a:t>doing</a:t>
            </a:r>
            <a:r>
              <a:rPr lang="de-DE" u="sng" dirty="0"/>
              <a:t> so, follow </a:t>
            </a:r>
            <a:r>
              <a:rPr lang="de-DE" u="sng" dirty="0" err="1"/>
              <a:t>three</a:t>
            </a:r>
            <a:r>
              <a:rPr lang="de-DE" u="sng" dirty="0"/>
              <a:t> </a:t>
            </a:r>
            <a:r>
              <a:rPr lang="de-DE" u="sng" dirty="0" err="1"/>
              <a:t>recommendations</a:t>
            </a:r>
            <a:r>
              <a:rPr lang="de-DE" u="sng" dirty="0"/>
              <a:t>: (1) </a:t>
            </a:r>
            <a:r>
              <a:rPr lang="de-DE" u="sng" dirty="0" err="1"/>
              <a:t>Establish</a:t>
            </a:r>
            <a:r>
              <a:rPr lang="de-DE" u="sng" dirty="0"/>
              <a:t> </a:t>
            </a:r>
            <a:r>
              <a:rPr lang="de-DE" u="sng" dirty="0" err="1"/>
              <a:t>realistic</a:t>
            </a:r>
            <a:r>
              <a:rPr lang="de-DE" u="sng" dirty="0"/>
              <a:t> </a:t>
            </a:r>
            <a:r>
              <a:rPr lang="de-DE" u="sng" dirty="0" err="1"/>
              <a:t>targets</a:t>
            </a:r>
            <a:r>
              <a:rPr lang="de-DE" u="sng" dirty="0"/>
              <a:t> </a:t>
            </a:r>
            <a:r>
              <a:rPr lang="de-DE" u="sng" dirty="0" err="1"/>
              <a:t>to</a:t>
            </a:r>
            <a:r>
              <a:rPr lang="de-DE" u="sng" dirty="0"/>
              <a:t> </a:t>
            </a:r>
            <a:r>
              <a:rPr lang="de-DE" u="sng" dirty="0" err="1"/>
              <a:t>continue</a:t>
            </a:r>
            <a:r>
              <a:rPr lang="de-DE" u="sng" dirty="0"/>
              <a:t> </a:t>
            </a:r>
            <a:r>
              <a:rPr lang="de-DE" u="sng" dirty="0" err="1"/>
              <a:t>to</a:t>
            </a:r>
            <a:r>
              <a:rPr lang="de-DE" u="sng" dirty="0"/>
              <a:t> </a:t>
            </a:r>
            <a:r>
              <a:rPr lang="de-DE" u="sng" dirty="0" err="1"/>
              <a:t>be</a:t>
            </a:r>
            <a:r>
              <a:rPr lang="de-DE" u="sng" dirty="0"/>
              <a:t> </a:t>
            </a:r>
            <a:r>
              <a:rPr lang="de-DE" u="sng" dirty="0" err="1"/>
              <a:t>motivated</a:t>
            </a:r>
            <a:r>
              <a:rPr lang="de-DE" u="sng" dirty="0"/>
              <a:t>; (2) </a:t>
            </a:r>
            <a:r>
              <a:rPr lang="de-DE" u="sng" dirty="0" err="1"/>
              <a:t>Choose</a:t>
            </a:r>
            <a:r>
              <a:rPr lang="de-DE" u="sng" dirty="0"/>
              <a:t> </a:t>
            </a:r>
            <a:r>
              <a:rPr lang="de-DE" u="sng" dirty="0" err="1"/>
              <a:t>one</a:t>
            </a:r>
            <a:r>
              <a:rPr lang="de-DE" u="sng" dirty="0"/>
              <a:t> </a:t>
            </a:r>
            <a:r>
              <a:rPr lang="de-DE" u="sng" dirty="0" err="1"/>
              <a:t>to</a:t>
            </a:r>
            <a:r>
              <a:rPr lang="de-DE" u="sng" dirty="0"/>
              <a:t> </a:t>
            </a:r>
            <a:r>
              <a:rPr lang="de-DE" u="sng" dirty="0" err="1"/>
              <a:t>three</a:t>
            </a:r>
            <a:r>
              <a:rPr lang="de-DE" u="sng" dirty="0"/>
              <a:t> </a:t>
            </a:r>
            <a:r>
              <a:rPr lang="de-DE" u="sng" dirty="0" err="1"/>
              <a:t>activities</a:t>
            </a:r>
            <a:r>
              <a:rPr lang="de-DE" u="sng" dirty="0"/>
              <a:t> </a:t>
            </a:r>
            <a:r>
              <a:rPr lang="de-DE" u="sng" dirty="0" err="1"/>
              <a:t>to</a:t>
            </a:r>
            <a:r>
              <a:rPr lang="de-DE" u="sng" dirty="0"/>
              <a:t> </a:t>
            </a:r>
            <a:r>
              <a:rPr lang="de-DE" u="sng" dirty="0" err="1"/>
              <a:t>work</a:t>
            </a:r>
            <a:r>
              <a:rPr lang="de-DE" u="sng" dirty="0"/>
              <a:t> on at a time </a:t>
            </a:r>
            <a:r>
              <a:rPr lang="de-DE" u="sng" dirty="0" err="1"/>
              <a:t>to</a:t>
            </a:r>
            <a:r>
              <a:rPr lang="de-DE" u="sng" dirty="0"/>
              <a:t> </a:t>
            </a:r>
            <a:r>
              <a:rPr lang="de-DE" u="sng" dirty="0" err="1"/>
              <a:t>establish</a:t>
            </a:r>
            <a:r>
              <a:rPr lang="de-DE" u="sng" dirty="0"/>
              <a:t> </a:t>
            </a:r>
            <a:r>
              <a:rPr lang="de-DE" u="sng" dirty="0" err="1"/>
              <a:t>priorites</a:t>
            </a:r>
            <a:r>
              <a:rPr lang="de-DE" u="sng" dirty="0"/>
              <a:t>; (3) Review </a:t>
            </a:r>
            <a:r>
              <a:rPr lang="de-DE" u="sng" dirty="0" err="1"/>
              <a:t>the</a:t>
            </a:r>
            <a:r>
              <a:rPr lang="de-DE" u="sng" dirty="0"/>
              <a:t> plan </a:t>
            </a:r>
            <a:r>
              <a:rPr lang="de-DE" u="sng" dirty="0" err="1"/>
              <a:t>periodically</a:t>
            </a:r>
            <a:r>
              <a:rPr lang="de-DE" u="sng" dirty="0"/>
              <a:t> </a:t>
            </a:r>
            <a:r>
              <a:rPr lang="de-DE" u="sng" dirty="0" err="1"/>
              <a:t>and</a:t>
            </a:r>
            <a:r>
              <a:rPr lang="de-DE" u="sng" dirty="0"/>
              <a:t> </a:t>
            </a:r>
            <a:r>
              <a:rPr lang="de-DE" u="sng" dirty="0" err="1"/>
              <a:t>monitor</a:t>
            </a:r>
            <a:r>
              <a:rPr lang="de-DE" u="sng" dirty="0"/>
              <a:t> </a:t>
            </a:r>
            <a:r>
              <a:rPr lang="de-DE" u="sng" dirty="0" err="1"/>
              <a:t>your</a:t>
            </a:r>
            <a:r>
              <a:rPr lang="de-DE" u="sng" dirty="0"/>
              <a:t> </a:t>
            </a:r>
            <a:r>
              <a:rPr lang="de-DE" u="sng" dirty="0" err="1"/>
              <a:t>progress</a:t>
            </a:r>
            <a:r>
              <a:rPr lang="de-DE" u="sng" dirty="0"/>
              <a:t>.</a:t>
            </a:r>
          </a:p>
          <a:p>
            <a:pPr marL="171450" indent="-171450">
              <a:buFont typeface="Arial" panose="020B0604020202020204" pitchFamily="34" charset="0"/>
              <a:buChar char="•"/>
            </a:pPr>
            <a:endParaRPr lang="de-DE" dirty="0"/>
          </a:p>
          <a:p>
            <a:pPr marL="0" indent="0">
              <a:buFont typeface="Arial" panose="020B0604020202020204" pitchFamily="34" charset="0"/>
              <a:buNone/>
            </a:pPr>
            <a:r>
              <a:rPr lang="de-DE" b="1" dirty="0"/>
              <a:t>Time:</a:t>
            </a:r>
          </a:p>
          <a:p>
            <a:pPr marL="171450" indent="-171450">
              <a:buFont typeface="Arial" panose="020B0604020202020204" pitchFamily="34" charset="0"/>
              <a:buChar char="•"/>
            </a:pPr>
            <a:r>
              <a:rPr lang="de-DE" dirty="0"/>
              <a:t>The </a:t>
            </a:r>
            <a:r>
              <a:rPr lang="de-DE" dirty="0" err="1"/>
              <a:t>ethics</a:t>
            </a:r>
            <a:r>
              <a:rPr lang="de-DE" dirty="0"/>
              <a:t> </a:t>
            </a:r>
            <a:r>
              <a:rPr lang="de-DE" dirty="0" err="1"/>
              <a:t>self-assessment</a:t>
            </a:r>
            <a:r>
              <a:rPr lang="de-DE" dirty="0"/>
              <a:t> </a:t>
            </a:r>
            <a:r>
              <a:rPr lang="de-DE" dirty="0" err="1"/>
              <a:t>questionnaire</a:t>
            </a:r>
            <a:r>
              <a:rPr lang="de-DE" dirty="0"/>
              <a:t> was </a:t>
            </a:r>
            <a:r>
              <a:rPr lang="de-DE" dirty="0" err="1"/>
              <a:t>completed</a:t>
            </a:r>
            <a:r>
              <a:rPr lang="de-DE" dirty="0"/>
              <a:t> </a:t>
            </a:r>
            <a:r>
              <a:rPr lang="de-DE" dirty="0" err="1"/>
              <a:t>within</a:t>
            </a:r>
            <a:r>
              <a:rPr lang="de-DE" dirty="0"/>
              <a:t> 15 </a:t>
            </a:r>
            <a:r>
              <a:rPr lang="de-DE" dirty="0" err="1"/>
              <a:t>minutes</a:t>
            </a:r>
            <a:r>
              <a:rPr lang="de-DE" dirty="0"/>
              <a:t> on Day 1. The </a:t>
            </a:r>
            <a:r>
              <a:rPr lang="de-DE" dirty="0" err="1"/>
              <a:t>following</a:t>
            </a:r>
            <a:r>
              <a:rPr lang="de-DE" dirty="0"/>
              <a:t> </a:t>
            </a:r>
            <a:r>
              <a:rPr lang="de-DE" dirty="0" err="1"/>
              <a:t>template</a:t>
            </a:r>
            <a:r>
              <a:rPr lang="de-DE" dirty="0"/>
              <a:t> </a:t>
            </a:r>
            <a:r>
              <a:rPr lang="de-DE" dirty="0" err="1"/>
              <a:t>for</a:t>
            </a:r>
            <a:r>
              <a:rPr lang="de-DE" dirty="0"/>
              <a:t> a personal </a:t>
            </a:r>
            <a:r>
              <a:rPr lang="de-DE" dirty="0" err="1"/>
              <a:t>ethics</a:t>
            </a:r>
            <a:r>
              <a:rPr lang="de-DE" dirty="0"/>
              <a:t> </a:t>
            </a:r>
            <a:r>
              <a:rPr lang="de-DE" dirty="0" err="1"/>
              <a:t>development</a:t>
            </a:r>
            <a:r>
              <a:rPr lang="de-DE" dirty="0"/>
              <a:t> plan </a:t>
            </a:r>
            <a:r>
              <a:rPr lang="de-DE" dirty="0" err="1"/>
              <a:t>should</a:t>
            </a:r>
            <a:r>
              <a:rPr lang="de-DE" dirty="0"/>
              <a:t> </a:t>
            </a:r>
            <a:r>
              <a:rPr lang="de-DE" dirty="0" err="1"/>
              <a:t>be</a:t>
            </a:r>
            <a:r>
              <a:rPr lang="de-DE" dirty="0"/>
              <a:t> </a:t>
            </a:r>
            <a:r>
              <a:rPr lang="de-DE" dirty="0" err="1"/>
              <a:t>filled</a:t>
            </a:r>
            <a:r>
              <a:rPr lang="de-DE" dirty="0"/>
              <a:t> out in </a:t>
            </a:r>
            <a:r>
              <a:rPr lang="de-DE" dirty="0" err="1"/>
              <a:t>the</a:t>
            </a:r>
            <a:r>
              <a:rPr lang="de-DE" dirty="0"/>
              <a:t> </a:t>
            </a:r>
            <a:r>
              <a:rPr lang="de-DE" dirty="0" err="1"/>
              <a:t>morning</a:t>
            </a:r>
            <a:r>
              <a:rPr lang="de-DE" dirty="0"/>
              <a:t> </a:t>
            </a:r>
            <a:r>
              <a:rPr lang="de-DE" dirty="0" err="1"/>
              <a:t>of</a:t>
            </a:r>
            <a:r>
              <a:rPr lang="de-DE" dirty="0"/>
              <a:t> Day 5 </a:t>
            </a:r>
            <a:r>
              <a:rPr lang="de-DE" dirty="0" err="1"/>
              <a:t>of</a:t>
            </a:r>
            <a:r>
              <a:rPr lang="de-DE" dirty="0"/>
              <a:t> </a:t>
            </a:r>
            <a:r>
              <a:rPr lang="de-DE" dirty="0" err="1"/>
              <a:t>the</a:t>
            </a:r>
            <a:r>
              <a:rPr lang="de-DE" dirty="0"/>
              <a:t> </a:t>
            </a:r>
            <a:r>
              <a:rPr lang="de-DE" dirty="0" err="1"/>
              <a:t>training</a:t>
            </a:r>
            <a:r>
              <a:rPr lang="de-DE" dirty="0"/>
              <a:t>.</a:t>
            </a:r>
          </a:p>
          <a:p>
            <a:endParaRPr lang="de-DE" dirty="0"/>
          </a:p>
          <a:p>
            <a:r>
              <a:rPr lang="de-DE" b="1" dirty="0"/>
              <a:t>Resources:</a:t>
            </a:r>
          </a:p>
          <a:p>
            <a:pPr marL="171450" lvl="0" indent="-171450" defTabSz="533400">
              <a:lnSpc>
                <a:spcPct val="90000"/>
              </a:lnSpc>
              <a:spcBef>
                <a:spcPct val="0"/>
              </a:spcBef>
              <a:spcAft>
                <a:spcPct val="35000"/>
              </a:spcAft>
              <a:buFont typeface="Arial" panose="020B0604020202020204" pitchFamily="34" charset="0"/>
              <a:buChar char="•"/>
            </a:pPr>
            <a:r>
              <a:rPr lang="de-DE" sz="1200" dirty="0" err="1">
                <a:latin typeface="Roboto"/>
                <a:cs typeface="Roboto"/>
              </a:rPr>
              <a:t>Consider</a:t>
            </a:r>
            <a:r>
              <a:rPr lang="de-DE" sz="1200" dirty="0">
                <a:latin typeface="Roboto"/>
                <a:cs typeface="Roboto"/>
              </a:rPr>
              <a:t> </a:t>
            </a:r>
            <a:r>
              <a:rPr lang="de-DE" sz="1200" dirty="0" err="1">
                <a:latin typeface="Roboto"/>
                <a:cs typeface="Roboto"/>
              </a:rPr>
              <a:t>what</a:t>
            </a:r>
            <a:r>
              <a:rPr lang="de-DE" sz="1200" dirty="0">
                <a:latin typeface="Roboto"/>
                <a:cs typeface="Roboto"/>
              </a:rPr>
              <a:t> </a:t>
            </a:r>
            <a:r>
              <a:rPr lang="de-DE" sz="1200" dirty="0" err="1">
                <a:latin typeface="Roboto"/>
                <a:cs typeface="Roboto"/>
              </a:rPr>
              <a:t>you</a:t>
            </a:r>
            <a:r>
              <a:rPr lang="de-DE" sz="1200" dirty="0">
                <a:latin typeface="Roboto"/>
                <a:cs typeface="Roboto"/>
              </a:rPr>
              <a:t> </a:t>
            </a:r>
            <a:r>
              <a:rPr lang="de-DE" sz="1200" dirty="0" err="1">
                <a:latin typeface="Roboto"/>
                <a:cs typeface="Roboto"/>
              </a:rPr>
              <a:t>have</a:t>
            </a:r>
            <a:r>
              <a:rPr lang="de-DE" sz="1200" dirty="0">
                <a:latin typeface="Roboto"/>
                <a:cs typeface="Roboto"/>
              </a:rPr>
              <a:t> </a:t>
            </a:r>
            <a:r>
              <a:rPr lang="de-DE" sz="1200" dirty="0" err="1">
                <a:latin typeface="Roboto"/>
                <a:cs typeface="Roboto"/>
              </a:rPr>
              <a:t>learned</a:t>
            </a:r>
            <a:r>
              <a:rPr lang="de-DE" sz="1200" dirty="0">
                <a:latin typeface="Roboto"/>
                <a:cs typeface="Roboto"/>
              </a:rPr>
              <a:t> </a:t>
            </a:r>
            <a:r>
              <a:rPr lang="de-DE" sz="1200" dirty="0" err="1">
                <a:latin typeface="Roboto"/>
                <a:cs typeface="Roboto"/>
              </a:rPr>
              <a:t>throughout</a:t>
            </a:r>
            <a:r>
              <a:rPr lang="de-DE" sz="1200" dirty="0">
                <a:latin typeface="Roboto"/>
                <a:cs typeface="Roboto"/>
              </a:rPr>
              <a:t> </a:t>
            </a:r>
            <a:r>
              <a:rPr lang="de-DE" sz="1200" dirty="0" err="1">
                <a:latin typeface="Roboto"/>
                <a:cs typeface="Roboto"/>
              </a:rPr>
              <a:t>the</a:t>
            </a:r>
            <a:r>
              <a:rPr lang="de-DE" sz="1200" dirty="0">
                <a:latin typeface="Roboto"/>
                <a:cs typeface="Roboto"/>
              </a:rPr>
              <a:t> </a:t>
            </a:r>
            <a:r>
              <a:rPr lang="de-DE" sz="1200" dirty="0" err="1">
                <a:latin typeface="Roboto"/>
                <a:cs typeface="Roboto"/>
              </a:rPr>
              <a:t>training</a:t>
            </a:r>
            <a:r>
              <a:rPr lang="de-DE" sz="1200" dirty="0">
                <a:latin typeface="Roboto"/>
                <a:cs typeface="Roboto"/>
              </a:rPr>
              <a:t>. The (</a:t>
            </a:r>
            <a:r>
              <a:rPr lang="de-DE" sz="1200" dirty="0" err="1">
                <a:latin typeface="Roboto"/>
                <a:cs typeface="Roboto"/>
              </a:rPr>
              <a:t>printed</a:t>
            </a:r>
            <a:r>
              <a:rPr lang="de-DE" sz="1200" dirty="0">
                <a:latin typeface="Roboto"/>
                <a:cs typeface="Roboto"/>
              </a:rPr>
              <a:t>) </a:t>
            </a:r>
            <a:r>
              <a:rPr lang="de-DE" sz="1200" dirty="0" err="1">
                <a:latin typeface="Roboto"/>
                <a:cs typeface="Roboto"/>
              </a:rPr>
              <a:t>ethics</a:t>
            </a:r>
            <a:r>
              <a:rPr lang="de-DE" sz="1200" dirty="0">
                <a:latin typeface="Roboto"/>
                <a:cs typeface="Roboto"/>
              </a:rPr>
              <a:t> </a:t>
            </a:r>
            <a:r>
              <a:rPr lang="de-DE" sz="1200" dirty="0" err="1">
                <a:latin typeface="Roboto"/>
                <a:cs typeface="Roboto"/>
              </a:rPr>
              <a:t>self-assessment</a:t>
            </a:r>
            <a:r>
              <a:rPr lang="de-DE" sz="1200" dirty="0">
                <a:latin typeface="Roboto"/>
                <a:cs typeface="Roboto"/>
              </a:rPr>
              <a:t> </a:t>
            </a:r>
            <a:r>
              <a:rPr lang="de-DE" sz="1200" dirty="0" err="1">
                <a:latin typeface="Roboto"/>
                <a:cs typeface="Roboto"/>
              </a:rPr>
              <a:t>and</a:t>
            </a:r>
            <a:r>
              <a:rPr lang="de-DE" sz="1200" dirty="0">
                <a:latin typeface="Roboto"/>
                <a:cs typeface="Roboto"/>
              </a:rPr>
              <a:t> </a:t>
            </a:r>
            <a:r>
              <a:rPr lang="de-DE" sz="1200" dirty="0" err="1">
                <a:latin typeface="Roboto"/>
                <a:cs typeface="Roboto"/>
              </a:rPr>
              <a:t>template</a:t>
            </a:r>
            <a:r>
              <a:rPr lang="de-DE" sz="1200" dirty="0">
                <a:latin typeface="Roboto"/>
                <a:cs typeface="Roboto"/>
              </a:rPr>
              <a:t> </a:t>
            </a:r>
            <a:r>
              <a:rPr lang="de-DE" sz="1200" dirty="0" err="1">
                <a:latin typeface="Roboto"/>
                <a:cs typeface="Roboto"/>
              </a:rPr>
              <a:t>for</a:t>
            </a:r>
            <a:r>
              <a:rPr lang="de-DE" sz="1200" dirty="0">
                <a:latin typeface="Roboto"/>
                <a:cs typeface="Roboto"/>
              </a:rPr>
              <a:t> </a:t>
            </a:r>
            <a:r>
              <a:rPr lang="de-DE" sz="1200" dirty="0" err="1">
                <a:latin typeface="Roboto"/>
                <a:cs typeface="Roboto"/>
              </a:rPr>
              <a:t>the</a:t>
            </a:r>
            <a:r>
              <a:rPr lang="de-DE" sz="1200" dirty="0">
                <a:latin typeface="Roboto"/>
                <a:cs typeface="Roboto"/>
              </a:rPr>
              <a:t> personal </a:t>
            </a:r>
            <a:r>
              <a:rPr lang="de-DE" sz="1200" dirty="0" err="1">
                <a:latin typeface="Roboto"/>
                <a:cs typeface="Roboto"/>
              </a:rPr>
              <a:t>ethics</a:t>
            </a:r>
            <a:r>
              <a:rPr lang="de-DE" sz="1200" dirty="0">
                <a:latin typeface="Roboto"/>
                <a:cs typeface="Roboto"/>
              </a:rPr>
              <a:t> </a:t>
            </a:r>
            <a:r>
              <a:rPr lang="de-DE" sz="1200" dirty="0" err="1">
                <a:latin typeface="Roboto"/>
                <a:cs typeface="Roboto"/>
              </a:rPr>
              <a:t>development</a:t>
            </a:r>
            <a:r>
              <a:rPr lang="de-DE" sz="1200" dirty="0">
                <a:latin typeface="Roboto"/>
                <a:cs typeface="Roboto"/>
              </a:rPr>
              <a:t> plan </a:t>
            </a:r>
            <a:r>
              <a:rPr lang="de-DE" sz="1200" dirty="0" err="1">
                <a:latin typeface="Roboto"/>
                <a:cs typeface="Roboto"/>
              </a:rPr>
              <a:t>can</a:t>
            </a:r>
            <a:r>
              <a:rPr lang="de-DE" sz="1200" dirty="0">
                <a:latin typeface="Roboto"/>
                <a:cs typeface="Roboto"/>
              </a:rPr>
              <a:t> </a:t>
            </a:r>
            <a:r>
              <a:rPr lang="de-DE" sz="1200" dirty="0" err="1">
                <a:latin typeface="Roboto"/>
                <a:cs typeface="Roboto"/>
              </a:rPr>
              <a:t>be</a:t>
            </a:r>
            <a:r>
              <a:rPr lang="de-DE" sz="1200" dirty="0">
                <a:latin typeface="Roboto"/>
                <a:cs typeface="Roboto"/>
              </a:rPr>
              <a:t> </a:t>
            </a:r>
            <a:r>
              <a:rPr lang="de-DE" sz="1200" dirty="0" err="1">
                <a:latin typeface="Roboto"/>
                <a:cs typeface="Roboto"/>
              </a:rPr>
              <a:t>provided</a:t>
            </a:r>
            <a:r>
              <a:rPr lang="de-DE" sz="1200" dirty="0">
                <a:latin typeface="Roboto"/>
                <a:cs typeface="Roboto"/>
              </a:rPr>
              <a:t> </a:t>
            </a:r>
            <a:r>
              <a:rPr lang="de-DE" sz="1200" dirty="0" err="1">
                <a:latin typeface="Roboto"/>
                <a:cs typeface="Roboto"/>
              </a:rPr>
              <a:t>to</a:t>
            </a:r>
            <a:r>
              <a:rPr lang="de-DE" sz="1200" dirty="0">
                <a:latin typeface="Roboto"/>
                <a:cs typeface="Roboto"/>
              </a:rPr>
              <a:t> </a:t>
            </a:r>
            <a:r>
              <a:rPr lang="de-DE" sz="1200" dirty="0" err="1">
                <a:latin typeface="Roboto"/>
                <a:cs typeface="Roboto"/>
              </a:rPr>
              <a:t>participants</a:t>
            </a:r>
            <a:r>
              <a:rPr lang="de-DE" sz="1200" dirty="0">
                <a:latin typeface="Roboto"/>
                <a:cs typeface="Roboto"/>
              </a:rPr>
              <a:t> </a:t>
            </a:r>
            <a:r>
              <a:rPr lang="de-DE" sz="1200" dirty="0" err="1">
                <a:latin typeface="Roboto"/>
                <a:cs typeface="Roboto"/>
              </a:rPr>
              <a:t>by</a:t>
            </a:r>
            <a:r>
              <a:rPr lang="de-DE" sz="1200" dirty="0">
                <a:latin typeface="Roboto"/>
                <a:cs typeface="Roboto"/>
              </a:rPr>
              <a:t> </a:t>
            </a:r>
            <a:r>
              <a:rPr lang="de-DE" sz="1200" dirty="0" err="1">
                <a:latin typeface="Roboto"/>
                <a:cs typeface="Roboto"/>
              </a:rPr>
              <a:t>the</a:t>
            </a:r>
            <a:r>
              <a:rPr lang="de-DE" sz="1200" dirty="0">
                <a:latin typeface="Roboto"/>
                <a:cs typeface="Roboto"/>
              </a:rPr>
              <a:t> </a:t>
            </a:r>
            <a:r>
              <a:rPr lang="de-DE" sz="1200" dirty="0" err="1">
                <a:latin typeface="Roboto"/>
                <a:cs typeface="Roboto"/>
              </a:rPr>
              <a:t>trainer</a:t>
            </a:r>
            <a:r>
              <a:rPr lang="de-DE" sz="1200" dirty="0">
                <a:latin typeface="Roboto"/>
                <a:cs typeface="Roboto"/>
              </a:rPr>
              <a:t>, so </a:t>
            </a:r>
            <a:r>
              <a:rPr lang="de-DE" sz="1200" dirty="0" err="1">
                <a:latin typeface="Roboto"/>
                <a:cs typeface="Roboto"/>
              </a:rPr>
              <a:t>that</a:t>
            </a:r>
            <a:r>
              <a:rPr lang="de-DE" sz="1200" dirty="0">
                <a:latin typeface="Roboto"/>
                <a:cs typeface="Roboto"/>
              </a:rPr>
              <a:t> </a:t>
            </a:r>
            <a:r>
              <a:rPr lang="de-DE" sz="1200" dirty="0" err="1">
                <a:latin typeface="Roboto"/>
                <a:cs typeface="Roboto"/>
              </a:rPr>
              <a:t>they</a:t>
            </a:r>
            <a:r>
              <a:rPr lang="de-DE" sz="1200" dirty="0">
                <a:latin typeface="Roboto"/>
                <a:cs typeface="Roboto"/>
              </a:rPr>
              <a:t> </a:t>
            </a:r>
            <a:r>
              <a:rPr lang="de-DE" sz="1200" dirty="0" err="1">
                <a:latin typeface="Roboto"/>
                <a:cs typeface="Roboto"/>
              </a:rPr>
              <a:t>can</a:t>
            </a:r>
            <a:r>
              <a:rPr lang="de-DE" sz="1200" dirty="0">
                <a:latin typeface="Roboto"/>
                <a:cs typeface="Roboto"/>
              </a:rPr>
              <a:t> </a:t>
            </a:r>
            <a:r>
              <a:rPr lang="de-DE" sz="1200" dirty="0" err="1">
                <a:latin typeface="Roboto"/>
                <a:cs typeface="Roboto"/>
              </a:rPr>
              <a:t>keep</a:t>
            </a:r>
            <a:r>
              <a:rPr lang="de-DE" sz="1200" dirty="0">
                <a:latin typeface="Roboto"/>
                <a:cs typeface="Roboto"/>
              </a:rPr>
              <a:t> </a:t>
            </a:r>
            <a:r>
              <a:rPr lang="de-DE" sz="1200" dirty="0" err="1">
                <a:latin typeface="Roboto"/>
                <a:cs typeface="Roboto"/>
              </a:rPr>
              <a:t>their</a:t>
            </a:r>
            <a:r>
              <a:rPr lang="de-DE" sz="1200" dirty="0">
                <a:latin typeface="Roboto"/>
                <a:cs typeface="Roboto"/>
              </a:rPr>
              <a:t> </a:t>
            </a:r>
            <a:r>
              <a:rPr lang="de-DE" sz="1200" dirty="0" err="1">
                <a:latin typeface="Roboto"/>
                <a:cs typeface="Roboto"/>
              </a:rPr>
              <a:t>input</a:t>
            </a:r>
            <a:r>
              <a:rPr lang="de-DE" sz="1200" dirty="0">
                <a:latin typeface="Roboto"/>
                <a:cs typeface="Roboto"/>
              </a:rPr>
              <a:t> </a:t>
            </a:r>
            <a:r>
              <a:rPr lang="de-DE" sz="1200" dirty="0" err="1">
                <a:latin typeface="Roboto"/>
                <a:cs typeface="Roboto"/>
              </a:rPr>
              <a:t>for</a:t>
            </a:r>
            <a:r>
              <a:rPr lang="de-DE" sz="1200" dirty="0">
                <a:latin typeface="Roboto"/>
                <a:cs typeface="Roboto"/>
              </a:rPr>
              <a:t> </a:t>
            </a:r>
            <a:r>
              <a:rPr lang="de-DE" sz="1200" dirty="0" err="1">
                <a:latin typeface="Roboto"/>
                <a:cs typeface="Roboto"/>
              </a:rPr>
              <a:t>later</a:t>
            </a:r>
            <a:r>
              <a:rPr lang="de-DE" sz="1200" dirty="0">
                <a:latin typeface="Roboto"/>
                <a:cs typeface="Roboto"/>
              </a:rPr>
              <a:t> </a:t>
            </a:r>
            <a:r>
              <a:rPr lang="de-DE" sz="1200" dirty="0" err="1">
                <a:latin typeface="Roboto"/>
                <a:cs typeface="Roboto"/>
              </a:rPr>
              <a:t>and</a:t>
            </a:r>
            <a:r>
              <a:rPr lang="de-DE" sz="1200" dirty="0">
                <a:latin typeface="Roboto"/>
                <a:cs typeface="Roboto"/>
              </a:rPr>
              <a:t> after </a:t>
            </a:r>
            <a:r>
              <a:rPr lang="de-DE" sz="1200" dirty="0" err="1">
                <a:latin typeface="Roboto"/>
                <a:cs typeface="Roboto"/>
              </a:rPr>
              <a:t>the</a:t>
            </a:r>
            <a:r>
              <a:rPr lang="de-DE" sz="1200" dirty="0">
                <a:latin typeface="Roboto"/>
                <a:cs typeface="Roboto"/>
              </a:rPr>
              <a:t> </a:t>
            </a:r>
            <a:r>
              <a:rPr lang="de-DE" sz="1200" dirty="0" err="1">
                <a:latin typeface="Roboto"/>
                <a:cs typeface="Roboto"/>
              </a:rPr>
              <a:t>training</a:t>
            </a:r>
            <a:r>
              <a:rPr lang="de-DE" sz="1200" dirty="0">
                <a:latin typeface="Roboto"/>
                <a:cs typeface="Roboto"/>
              </a:rPr>
              <a:t>.</a:t>
            </a:r>
          </a:p>
          <a:p>
            <a:pPr marL="0" indent="0">
              <a:buFont typeface="Arial" panose="020B0604020202020204" pitchFamily="34" charset="0"/>
              <a:buNone/>
            </a:pPr>
            <a:endParaRPr lang="de-DE" dirty="0"/>
          </a:p>
          <a:p>
            <a:pPr marL="0" indent="0">
              <a:buFont typeface="Arial" panose="020B0604020202020204" pitchFamily="34" charset="0"/>
              <a:buNone/>
            </a:pPr>
            <a:r>
              <a:rPr lang="de-DE" b="1" dirty="0"/>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800" b="0" dirty="0"/>
              <a:t>Project Management Institute (PMI) (August 2018). </a:t>
            </a:r>
            <a:r>
              <a:rPr lang="de-DE" sz="800" b="0" dirty="0" err="1"/>
              <a:t>Ethics</a:t>
            </a:r>
            <a:r>
              <a:rPr lang="de-DE" sz="800" b="0" dirty="0"/>
              <a:t> Toolkit. </a:t>
            </a:r>
            <a:r>
              <a:rPr lang="de-DE" sz="800" b="0" dirty="0" err="1"/>
              <a:t>Ethics</a:t>
            </a:r>
            <a:r>
              <a:rPr lang="de-DE" sz="800" b="0" dirty="0"/>
              <a:t> </a:t>
            </a:r>
            <a:r>
              <a:rPr lang="de-DE" sz="800" b="0" dirty="0" err="1"/>
              <a:t>Self</a:t>
            </a:r>
            <a:r>
              <a:rPr lang="de-DE" sz="800" b="0" dirty="0"/>
              <a:t> Assessment. </a:t>
            </a:r>
            <a:r>
              <a:rPr lang="de-DE" sz="800" b="0" dirty="0" err="1"/>
              <a:t>Retrieved</a:t>
            </a:r>
            <a:r>
              <a:rPr lang="de-DE" sz="800" b="0" dirty="0"/>
              <a:t> </a:t>
            </a:r>
            <a:r>
              <a:rPr lang="de-DE" sz="800" b="0" dirty="0" err="1"/>
              <a:t>from</a:t>
            </a:r>
            <a:r>
              <a:rPr lang="de-DE" sz="800" b="0" dirty="0"/>
              <a:t> </a:t>
            </a:r>
            <a:r>
              <a:rPr lang="de-DE" sz="800" b="0" dirty="0">
                <a:hlinkClick r:id="rId3"/>
              </a:rPr>
              <a:t>https://www.pmi.org/-/media/pmi/documents/public/pdf/ethics/ethics-self-assessment.pdf?v=b8c50e98-936f-4b14-9f53-ae1d50fe4afc</a:t>
            </a:r>
            <a:r>
              <a:rPr lang="de-DE" sz="800" b="0" dirty="0"/>
              <a:t> (last </a:t>
            </a:r>
            <a:r>
              <a:rPr lang="de-DE" sz="800" b="0" dirty="0" err="1"/>
              <a:t>accessed</a:t>
            </a:r>
            <a:r>
              <a:rPr lang="de-DE" sz="800" b="0" dirty="0"/>
              <a:t> on August 31, 2020).</a:t>
            </a:r>
          </a:p>
        </p:txBody>
      </p:sp>
      <p:sp>
        <p:nvSpPr>
          <p:cNvPr id="4" name="Foliennummernplatzhalter 3"/>
          <p:cNvSpPr>
            <a:spLocks noGrp="1"/>
          </p:cNvSpPr>
          <p:nvPr>
            <p:ph type="sldNum" sz="quarter" idx="10"/>
          </p:nvPr>
        </p:nvSpPr>
        <p:spPr/>
        <p:txBody>
          <a:bodyPr/>
          <a:lstStyle/>
          <a:p>
            <a:fld id="{E9032092-6271-034C-A373-FC28AFF6325A}" type="slidenum">
              <a:rPr lang="de-DE" smtClean="0"/>
              <a:t>5</a:t>
            </a:fld>
            <a:endParaRPr lang="de-DE"/>
          </a:p>
        </p:txBody>
      </p:sp>
    </p:spTree>
    <p:extLst>
      <p:ext uri="{BB962C8B-B14F-4D97-AF65-F5344CB8AC3E}">
        <p14:creationId xmlns:p14="http://schemas.microsoft.com/office/powerpoint/2010/main" val="3072478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dirty="0"/>
              <a:t>Project Management Institute (PMI) (August 2018). </a:t>
            </a:r>
            <a:r>
              <a:rPr lang="de-DE" sz="1200" b="0" dirty="0" err="1"/>
              <a:t>Ethics</a:t>
            </a:r>
            <a:r>
              <a:rPr lang="de-DE" sz="1200" b="0" dirty="0"/>
              <a:t> Toolkit. </a:t>
            </a:r>
            <a:r>
              <a:rPr lang="de-DE" sz="1200" b="0" dirty="0" err="1"/>
              <a:t>Ethics</a:t>
            </a:r>
            <a:r>
              <a:rPr lang="de-DE" sz="1200" b="0" dirty="0"/>
              <a:t> </a:t>
            </a:r>
            <a:r>
              <a:rPr lang="de-DE" sz="1200" b="0" dirty="0" err="1"/>
              <a:t>Self</a:t>
            </a:r>
            <a:r>
              <a:rPr lang="de-DE" sz="1200" b="0" dirty="0"/>
              <a:t> Assessment. </a:t>
            </a:r>
            <a:r>
              <a:rPr lang="de-DE" sz="1200" b="0" dirty="0" err="1"/>
              <a:t>Retrieved</a:t>
            </a:r>
            <a:r>
              <a:rPr lang="de-DE" sz="1200" b="0" dirty="0"/>
              <a:t> </a:t>
            </a:r>
            <a:r>
              <a:rPr lang="de-DE" sz="1200" b="0" dirty="0" err="1"/>
              <a:t>from</a:t>
            </a:r>
            <a:r>
              <a:rPr lang="de-DE" sz="1200" b="0" dirty="0"/>
              <a:t> </a:t>
            </a:r>
            <a:r>
              <a:rPr lang="de-DE" sz="1200" b="0" dirty="0">
                <a:hlinkClick r:id="rId3"/>
              </a:rPr>
              <a:t>https://www.pmi.org/-/media/pmi/documents/public/pdf/ethics/ethics-self-assessment.pdf?v=b8c50e98-936f-4b14-9f53-ae1d50fe4afc</a:t>
            </a:r>
            <a:r>
              <a:rPr lang="de-DE" sz="1200" b="0" dirty="0"/>
              <a:t> (last </a:t>
            </a:r>
            <a:r>
              <a:rPr lang="de-DE" sz="1200" b="0" dirty="0" err="1"/>
              <a:t>accessed</a:t>
            </a:r>
            <a:r>
              <a:rPr lang="de-DE" sz="1200" b="0" dirty="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14</a:t>
            </a:fld>
            <a:endParaRPr lang="de-DE"/>
          </a:p>
        </p:txBody>
      </p:sp>
    </p:spTree>
    <p:extLst>
      <p:ext uri="{BB962C8B-B14F-4D97-AF65-F5344CB8AC3E}">
        <p14:creationId xmlns:p14="http://schemas.microsoft.com/office/powerpoint/2010/main" val="79621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dirty="0"/>
              <a:t>Project Management Institute (PMI) (August 2018). </a:t>
            </a:r>
            <a:r>
              <a:rPr lang="de-DE" sz="1200" b="0" dirty="0" err="1"/>
              <a:t>Ethics</a:t>
            </a:r>
            <a:r>
              <a:rPr lang="de-DE" sz="1200" b="0" dirty="0"/>
              <a:t> Toolkit. </a:t>
            </a:r>
            <a:r>
              <a:rPr lang="de-DE" sz="1200" b="0" dirty="0" err="1"/>
              <a:t>Ethics</a:t>
            </a:r>
            <a:r>
              <a:rPr lang="de-DE" sz="1200" b="0" dirty="0"/>
              <a:t> </a:t>
            </a:r>
            <a:r>
              <a:rPr lang="de-DE" sz="1200" b="0" dirty="0" err="1"/>
              <a:t>Self</a:t>
            </a:r>
            <a:r>
              <a:rPr lang="de-DE" sz="1200" b="0" dirty="0"/>
              <a:t> Assessment. </a:t>
            </a:r>
            <a:r>
              <a:rPr lang="de-DE" sz="1200" b="0" dirty="0" err="1"/>
              <a:t>Retrieved</a:t>
            </a:r>
            <a:r>
              <a:rPr lang="de-DE" sz="1200" b="0" dirty="0"/>
              <a:t> </a:t>
            </a:r>
            <a:r>
              <a:rPr lang="de-DE" sz="1200" b="0" dirty="0" err="1"/>
              <a:t>from</a:t>
            </a:r>
            <a:r>
              <a:rPr lang="de-DE" sz="1200" b="0" dirty="0"/>
              <a:t> </a:t>
            </a:r>
            <a:r>
              <a:rPr lang="de-DE" sz="1200" b="0" dirty="0">
                <a:hlinkClick r:id="rId3"/>
              </a:rPr>
              <a:t>https://www.pmi.org/-/media/pmi/documents/public/pdf/ethics/ethics-self-assessment.pdf?v=b8c50e98-936f-4b14-9f53-ae1d50fe4afc</a:t>
            </a:r>
            <a:r>
              <a:rPr lang="de-DE" sz="1200" b="0" dirty="0"/>
              <a:t> (last </a:t>
            </a:r>
            <a:r>
              <a:rPr lang="de-DE" sz="1200" b="0" dirty="0" err="1"/>
              <a:t>accessed</a:t>
            </a:r>
            <a:r>
              <a:rPr lang="de-DE" sz="1200" b="0" dirty="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15</a:t>
            </a:fld>
            <a:endParaRPr lang="de-DE"/>
          </a:p>
        </p:txBody>
      </p:sp>
    </p:spTree>
    <p:extLst>
      <p:ext uri="{BB962C8B-B14F-4D97-AF65-F5344CB8AC3E}">
        <p14:creationId xmlns:p14="http://schemas.microsoft.com/office/powerpoint/2010/main" val="3480869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dirty="0"/>
              <a:t>Project Management Institute (PMI) (August 2018). </a:t>
            </a:r>
            <a:r>
              <a:rPr lang="de-DE" sz="1200" b="0" dirty="0" err="1"/>
              <a:t>Ethics</a:t>
            </a:r>
            <a:r>
              <a:rPr lang="de-DE" sz="1200" b="0" dirty="0"/>
              <a:t> Toolkit. </a:t>
            </a:r>
            <a:r>
              <a:rPr lang="de-DE" sz="1200" b="0" dirty="0" err="1"/>
              <a:t>Ethics</a:t>
            </a:r>
            <a:r>
              <a:rPr lang="de-DE" sz="1200" b="0" dirty="0"/>
              <a:t> </a:t>
            </a:r>
            <a:r>
              <a:rPr lang="de-DE" sz="1200" b="0" dirty="0" err="1"/>
              <a:t>Self</a:t>
            </a:r>
            <a:r>
              <a:rPr lang="de-DE" sz="1200" b="0" dirty="0"/>
              <a:t> Assessment. </a:t>
            </a:r>
            <a:r>
              <a:rPr lang="de-DE" sz="1200" b="0" dirty="0" err="1"/>
              <a:t>Retrieved</a:t>
            </a:r>
            <a:r>
              <a:rPr lang="de-DE" sz="1200" b="0" dirty="0"/>
              <a:t> </a:t>
            </a:r>
            <a:r>
              <a:rPr lang="de-DE" sz="1200" b="0" dirty="0" err="1"/>
              <a:t>from</a:t>
            </a:r>
            <a:r>
              <a:rPr lang="de-DE" sz="1200" b="0" dirty="0"/>
              <a:t> </a:t>
            </a:r>
            <a:r>
              <a:rPr lang="de-DE" sz="1200" b="0" dirty="0">
                <a:hlinkClick r:id="rId3"/>
              </a:rPr>
              <a:t>https://www.pmi.org/-/media/pmi/documents/public/pdf/ethics/ethics-self-assessment.pdf?v=b8c50e98-936f-4b14-9f53-ae1d50fe4afc</a:t>
            </a:r>
            <a:r>
              <a:rPr lang="de-DE" sz="1200" b="0" dirty="0"/>
              <a:t> (last </a:t>
            </a:r>
            <a:r>
              <a:rPr lang="de-DE" sz="1200" b="0" dirty="0" err="1"/>
              <a:t>accessed</a:t>
            </a:r>
            <a:r>
              <a:rPr lang="de-DE" sz="1200" b="0" dirty="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16</a:t>
            </a:fld>
            <a:endParaRPr lang="de-DE"/>
          </a:p>
        </p:txBody>
      </p:sp>
    </p:spTree>
    <p:extLst>
      <p:ext uri="{BB962C8B-B14F-4D97-AF65-F5344CB8AC3E}">
        <p14:creationId xmlns:p14="http://schemas.microsoft.com/office/powerpoint/2010/main" val="346058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dirty="0"/>
              <a:t>Project Management Institute (PMI) (August 2018). </a:t>
            </a:r>
            <a:r>
              <a:rPr lang="de-DE" sz="1200" b="0" dirty="0" err="1"/>
              <a:t>Ethics</a:t>
            </a:r>
            <a:r>
              <a:rPr lang="de-DE" sz="1200" b="0" dirty="0"/>
              <a:t> Toolkit. </a:t>
            </a:r>
            <a:r>
              <a:rPr lang="de-DE" sz="1200" b="0" dirty="0" err="1"/>
              <a:t>Ethics</a:t>
            </a:r>
            <a:r>
              <a:rPr lang="de-DE" sz="1200" b="0" dirty="0"/>
              <a:t> </a:t>
            </a:r>
            <a:r>
              <a:rPr lang="de-DE" sz="1200" b="0" dirty="0" err="1"/>
              <a:t>Self</a:t>
            </a:r>
            <a:r>
              <a:rPr lang="de-DE" sz="1200" b="0" dirty="0"/>
              <a:t> Assessment. </a:t>
            </a:r>
            <a:r>
              <a:rPr lang="de-DE" sz="1200" b="0" dirty="0" err="1"/>
              <a:t>Retrieved</a:t>
            </a:r>
            <a:r>
              <a:rPr lang="de-DE" sz="1200" b="0" dirty="0"/>
              <a:t> </a:t>
            </a:r>
            <a:r>
              <a:rPr lang="de-DE" sz="1200" b="0" dirty="0" err="1"/>
              <a:t>from</a:t>
            </a:r>
            <a:r>
              <a:rPr lang="de-DE" sz="1200" b="0" dirty="0"/>
              <a:t> </a:t>
            </a:r>
            <a:r>
              <a:rPr lang="de-DE" sz="1200" b="0" dirty="0">
                <a:hlinkClick r:id="rId3"/>
              </a:rPr>
              <a:t>https://www.pmi.org/-/media/pmi/documents/public/pdf/ethics/ethics-self-assessment.pdf?v=b8c50e98-936f-4b14-9f53-ae1d50fe4afc</a:t>
            </a:r>
            <a:r>
              <a:rPr lang="de-DE" sz="1200" b="0" dirty="0"/>
              <a:t> (last </a:t>
            </a:r>
            <a:r>
              <a:rPr lang="de-DE" sz="1200" b="0" dirty="0" err="1"/>
              <a:t>accessed</a:t>
            </a:r>
            <a:r>
              <a:rPr lang="de-DE" sz="1200" b="0" dirty="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17</a:t>
            </a:fld>
            <a:endParaRPr lang="de-DE"/>
          </a:p>
        </p:txBody>
      </p:sp>
    </p:spTree>
    <p:extLst>
      <p:ext uri="{BB962C8B-B14F-4D97-AF65-F5344CB8AC3E}">
        <p14:creationId xmlns:p14="http://schemas.microsoft.com/office/powerpoint/2010/main" val="3549750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dirty="0"/>
              <a:t>Project Management Institute (PMI) (August 2018). </a:t>
            </a:r>
            <a:r>
              <a:rPr lang="de-DE" sz="1200" b="0" dirty="0" err="1"/>
              <a:t>Ethics</a:t>
            </a:r>
            <a:r>
              <a:rPr lang="de-DE" sz="1200" b="0" dirty="0"/>
              <a:t> Toolkit. </a:t>
            </a:r>
            <a:r>
              <a:rPr lang="de-DE" sz="1200" b="0" dirty="0" err="1"/>
              <a:t>Ethics</a:t>
            </a:r>
            <a:r>
              <a:rPr lang="de-DE" sz="1200" b="0" dirty="0"/>
              <a:t> </a:t>
            </a:r>
            <a:r>
              <a:rPr lang="de-DE" sz="1200" b="0" dirty="0" err="1"/>
              <a:t>Self</a:t>
            </a:r>
            <a:r>
              <a:rPr lang="de-DE" sz="1200" b="0" dirty="0"/>
              <a:t> Assessment. </a:t>
            </a:r>
            <a:r>
              <a:rPr lang="de-DE" sz="1200" b="0" dirty="0" err="1"/>
              <a:t>Retrieved</a:t>
            </a:r>
            <a:r>
              <a:rPr lang="de-DE" sz="1200" b="0" dirty="0"/>
              <a:t> </a:t>
            </a:r>
            <a:r>
              <a:rPr lang="de-DE" sz="1200" b="0" dirty="0" err="1"/>
              <a:t>from</a:t>
            </a:r>
            <a:r>
              <a:rPr lang="de-DE" sz="1200" b="0" dirty="0"/>
              <a:t> </a:t>
            </a:r>
            <a:r>
              <a:rPr lang="de-DE" sz="1200" b="0" dirty="0">
                <a:hlinkClick r:id="rId3"/>
              </a:rPr>
              <a:t>https://www.pmi.org/-/media/pmi/documents/public/pdf/ethics/ethics-self-assessment.pdf?v=b8c50e98-936f-4b14-9f53-ae1d50fe4afc</a:t>
            </a:r>
            <a:r>
              <a:rPr lang="de-DE" sz="1200" b="0" dirty="0"/>
              <a:t> (last </a:t>
            </a:r>
            <a:r>
              <a:rPr lang="de-DE" sz="1200" b="0" dirty="0" err="1"/>
              <a:t>accessed</a:t>
            </a:r>
            <a:r>
              <a:rPr lang="de-DE" sz="1200" b="0" dirty="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18</a:t>
            </a:fld>
            <a:endParaRPr lang="de-DE"/>
          </a:p>
        </p:txBody>
      </p:sp>
    </p:spTree>
    <p:extLst>
      <p:ext uri="{BB962C8B-B14F-4D97-AF65-F5344CB8AC3E}">
        <p14:creationId xmlns:p14="http://schemas.microsoft.com/office/powerpoint/2010/main" val="1368280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dirty="0"/>
              <a:t>Project Management Institute (PMI) (August 2018). </a:t>
            </a:r>
            <a:r>
              <a:rPr lang="de-DE" sz="1200" b="0" dirty="0" err="1"/>
              <a:t>Ethics</a:t>
            </a:r>
            <a:r>
              <a:rPr lang="de-DE" sz="1200" b="0" dirty="0"/>
              <a:t> Toolkit. </a:t>
            </a:r>
            <a:r>
              <a:rPr lang="de-DE" sz="1200" b="0" dirty="0" err="1"/>
              <a:t>Ethics</a:t>
            </a:r>
            <a:r>
              <a:rPr lang="de-DE" sz="1200" b="0" dirty="0"/>
              <a:t> </a:t>
            </a:r>
            <a:r>
              <a:rPr lang="de-DE" sz="1200" b="0" dirty="0" err="1"/>
              <a:t>Self</a:t>
            </a:r>
            <a:r>
              <a:rPr lang="de-DE" sz="1200" b="0" dirty="0"/>
              <a:t> Assessment. </a:t>
            </a:r>
            <a:r>
              <a:rPr lang="de-DE" sz="1200" b="0" dirty="0" err="1"/>
              <a:t>Retrieved</a:t>
            </a:r>
            <a:r>
              <a:rPr lang="de-DE" sz="1200" b="0" dirty="0"/>
              <a:t> </a:t>
            </a:r>
            <a:r>
              <a:rPr lang="de-DE" sz="1200" b="0" dirty="0" err="1"/>
              <a:t>from</a:t>
            </a:r>
            <a:r>
              <a:rPr lang="de-DE" sz="1200" b="0" dirty="0"/>
              <a:t> </a:t>
            </a:r>
            <a:r>
              <a:rPr lang="de-DE" sz="1200" b="0" dirty="0">
                <a:hlinkClick r:id="rId3"/>
              </a:rPr>
              <a:t>https://www.pmi.org/-/media/pmi/documents/public/pdf/ethics/ethics-self-assessment.pdf?v=b8c50e98-936f-4b14-9f53-ae1d50fe4afc</a:t>
            </a:r>
            <a:r>
              <a:rPr lang="de-DE" sz="1200" b="0" dirty="0"/>
              <a:t> (last </a:t>
            </a:r>
            <a:r>
              <a:rPr lang="de-DE" sz="1200" b="0" dirty="0" err="1"/>
              <a:t>accessed</a:t>
            </a:r>
            <a:r>
              <a:rPr lang="de-DE" sz="1200" b="0" dirty="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19</a:t>
            </a:fld>
            <a:endParaRPr lang="de-DE"/>
          </a:p>
        </p:txBody>
      </p:sp>
    </p:spTree>
    <p:extLst>
      <p:ext uri="{BB962C8B-B14F-4D97-AF65-F5344CB8AC3E}">
        <p14:creationId xmlns:p14="http://schemas.microsoft.com/office/powerpoint/2010/main" val="3264227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Option B: Strategy, roadmap and action plan </a:t>
            </a:r>
            <a:r>
              <a:rPr lang="en-US" b="1" u="sng" dirty="0"/>
              <a:t>at the organizational level:</a:t>
            </a:r>
          </a:p>
          <a:p>
            <a:endParaRPr lang="en-US" b="1" dirty="0">
              <a:cs typeface="Calibri"/>
            </a:endParaRPr>
          </a:p>
          <a:p>
            <a:pPr>
              <a:lnSpc>
                <a:spcPct val="90000"/>
              </a:lnSpc>
              <a:spcBef>
                <a:spcPct val="0"/>
              </a:spcBef>
              <a:spcAft>
                <a:spcPct val="35000"/>
              </a:spcAft>
            </a:pPr>
            <a:r>
              <a:rPr lang="de-DE" b="1" dirty="0" err="1"/>
              <a:t>Why</a:t>
            </a:r>
            <a:r>
              <a:rPr lang="de-DE" b="1" dirty="0"/>
              <a:t>?</a:t>
            </a:r>
            <a:endParaRPr lang="en-US" dirty="0"/>
          </a:p>
          <a:p>
            <a:pPr marL="171450" indent="-171450">
              <a:lnSpc>
                <a:spcPct val="90000"/>
              </a:lnSpc>
              <a:spcBef>
                <a:spcPct val="0"/>
              </a:spcBef>
              <a:spcAft>
                <a:spcPct val="35000"/>
              </a:spcAft>
              <a:buFont typeface="Arial"/>
              <a:buChar char="•"/>
            </a:pPr>
            <a:r>
              <a:rPr lang="en-US" dirty="0"/>
              <a:t>This activity aims to help participants set up a strategy, roadmap and action plan to foster organizational change for enhanced ethics and public integrity. The product of this activity is meant to be reference document that participants can take with themselves into their organizations to promote, to elaborate further and to trigger necessary action at the policy or organizational level.</a:t>
            </a:r>
            <a:endParaRPr lang="en-US" dirty="0">
              <a:cs typeface="Calibri"/>
            </a:endParaRPr>
          </a:p>
          <a:p>
            <a:pPr>
              <a:lnSpc>
                <a:spcPct val="90000"/>
              </a:lnSpc>
              <a:spcBef>
                <a:spcPct val="0"/>
              </a:spcBef>
              <a:spcAft>
                <a:spcPct val="35000"/>
              </a:spcAft>
            </a:pPr>
            <a:endParaRPr lang="de-DE" b="1" dirty="0"/>
          </a:p>
          <a:p>
            <a:pPr>
              <a:lnSpc>
                <a:spcPct val="90000"/>
              </a:lnSpc>
              <a:spcBef>
                <a:spcPct val="0"/>
              </a:spcBef>
              <a:spcAft>
                <a:spcPct val="35000"/>
              </a:spcAft>
            </a:pPr>
            <a:r>
              <a:rPr lang="de-DE" b="1" dirty="0" err="1"/>
              <a:t>What</a:t>
            </a:r>
            <a:r>
              <a:rPr lang="de-DE" b="1" dirty="0"/>
              <a:t>?</a:t>
            </a:r>
            <a:endParaRPr lang="en-US" dirty="0">
              <a:cs typeface="Calibri"/>
            </a:endParaRPr>
          </a:p>
          <a:p>
            <a:pPr marL="171450" indent="-171450">
              <a:lnSpc>
                <a:spcPct val="90000"/>
              </a:lnSpc>
              <a:spcBef>
                <a:spcPct val="0"/>
              </a:spcBef>
              <a:spcAft>
                <a:spcPct val="35000"/>
              </a:spcAft>
              <a:buFont typeface="Arial"/>
              <a:buChar char="•"/>
            </a:pPr>
            <a:r>
              <a:rPr lang="de-DE" dirty="0" err="1"/>
              <a:t>Participants</a:t>
            </a:r>
            <a:r>
              <a:rPr lang="de-DE" dirty="0"/>
              <a:t> </a:t>
            </a:r>
            <a:r>
              <a:rPr lang="de-DE" dirty="0" err="1"/>
              <a:t>working</a:t>
            </a:r>
            <a:r>
              <a:rPr lang="de-DE" dirty="0"/>
              <a:t> in </a:t>
            </a:r>
            <a:r>
              <a:rPr lang="de-DE" dirty="0" err="1"/>
              <a:t>the</a:t>
            </a:r>
            <a:r>
              <a:rPr lang="de-DE" dirty="0"/>
              <a:t> same </a:t>
            </a:r>
            <a:r>
              <a:rPr lang="de-DE" dirty="0" err="1"/>
              <a:t>organization</a:t>
            </a:r>
            <a:r>
              <a:rPr lang="de-DE" dirty="0"/>
              <a:t> </a:t>
            </a:r>
            <a:r>
              <a:rPr lang="de-DE" dirty="0" err="1"/>
              <a:t>go</a:t>
            </a:r>
            <a:r>
              <a:rPr lang="de-DE" dirty="0"/>
              <a:t> </a:t>
            </a:r>
            <a:r>
              <a:rPr lang="de-DE" dirty="0" err="1"/>
              <a:t>through</a:t>
            </a:r>
            <a:r>
              <a:rPr lang="de-DE" dirty="0"/>
              <a:t> </a:t>
            </a:r>
            <a:r>
              <a:rPr lang="de-DE" dirty="0" err="1"/>
              <a:t>the</a:t>
            </a:r>
            <a:r>
              <a:rPr lang="de-DE" dirty="0"/>
              <a:t> </a:t>
            </a:r>
            <a:r>
              <a:rPr lang="de-DE" dirty="0" err="1"/>
              <a:t>following</a:t>
            </a:r>
            <a:r>
              <a:rPr lang="de-DE" dirty="0"/>
              <a:t> 13 </a:t>
            </a:r>
            <a:r>
              <a:rPr lang="de-DE" dirty="0" err="1"/>
              <a:t>criteria</a:t>
            </a:r>
            <a:r>
              <a:rPr lang="de-DE" dirty="0"/>
              <a:t> </a:t>
            </a:r>
            <a:r>
              <a:rPr lang="de-DE" dirty="0" err="1"/>
              <a:t>and</a:t>
            </a:r>
            <a:r>
              <a:rPr lang="de-DE" dirty="0"/>
              <a:t> </a:t>
            </a:r>
            <a:r>
              <a:rPr lang="de-DE" dirty="0" err="1"/>
              <a:t>provide</a:t>
            </a:r>
            <a:r>
              <a:rPr lang="de-DE" dirty="0"/>
              <a:t> </a:t>
            </a:r>
            <a:r>
              <a:rPr lang="de-DE" dirty="0" err="1"/>
              <a:t>input</a:t>
            </a:r>
            <a:r>
              <a:rPr lang="de-DE" dirty="0"/>
              <a:t> on </a:t>
            </a:r>
            <a:r>
              <a:rPr lang="de-DE" dirty="0" err="1"/>
              <a:t>issues</a:t>
            </a:r>
            <a:r>
              <a:rPr lang="de-DE" dirty="0"/>
              <a:t> </a:t>
            </a:r>
            <a:r>
              <a:rPr lang="de-DE" dirty="0" err="1"/>
              <a:t>to</a:t>
            </a:r>
            <a:r>
              <a:rPr lang="de-DE" dirty="0"/>
              <a:t> </a:t>
            </a:r>
            <a:r>
              <a:rPr lang="de-DE" dirty="0" err="1"/>
              <a:t>set</a:t>
            </a:r>
            <a:r>
              <a:rPr lang="de-DE" dirty="0"/>
              <a:t> </a:t>
            </a:r>
            <a:r>
              <a:rPr lang="de-DE" dirty="0" err="1"/>
              <a:t>up</a:t>
            </a:r>
            <a:r>
              <a:rPr lang="de-DE" dirty="0"/>
              <a:t> </a:t>
            </a:r>
            <a:r>
              <a:rPr lang="de-DE" dirty="0" err="1"/>
              <a:t>their</a:t>
            </a:r>
            <a:r>
              <a:rPr lang="de-DE" dirty="0"/>
              <a:t> </a:t>
            </a:r>
            <a:r>
              <a:rPr lang="de-DE" dirty="0" err="1"/>
              <a:t>organizational</a:t>
            </a:r>
            <a:r>
              <a:rPr lang="de-DE" dirty="0"/>
              <a:t> </a:t>
            </a:r>
            <a:r>
              <a:rPr lang="de-DE" dirty="0" err="1"/>
              <a:t>ethics</a:t>
            </a:r>
            <a:r>
              <a:rPr lang="de-DE" dirty="0"/>
              <a:t> </a:t>
            </a:r>
            <a:r>
              <a:rPr lang="de-DE" dirty="0" err="1"/>
              <a:t>development</a:t>
            </a:r>
            <a:r>
              <a:rPr lang="de-DE" dirty="0"/>
              <a:t> plan;</a:t>
            </a:r>
            <a:endParaRPr lang="en-US" dirty="0"/>
          </a:p>
          <a:p>
            <a:pPr marL="171450" indent="-171450">
              <a:lnSpc>
                <a:spcPct val="90000"/>
              </a:lnSpc>
              <a:spcBef>
                <a:spcPct val="0"/>
              </a:spcBef>
              <a:spcAft>
                <a:spcPct val="35000"/>
              </a:spcAft>
              <a:buFont typeface="Arial"/>
              <a:buChar char="•"/>
            </a:pPr>
            <a:r>
              <a:rPr lang="de-DE" dirty="0"/>
              <a:t>Content </a:t>
            </a:r>
            <a:r>
              <a:rPr lang="de-DE" dirty="0" err="1"/>
              <a:t>covered</a:t>
            </a:r>
            <a:r>
              <a:rPr lang="de-DE" dirty="0"/>
              <a:t> in </a:t>
            </a:r>
            <a:r>
              <a:rPr lang="de-DE" dirty="0" err="1"/>
              <a:t>plans</a:t>
            </a:r>
            <a:r>
              <a:rPr lang="de-DE" dirty="0"/>
              <a:t> </a:t>
            </a:r>
            <a:r>
              <a:rPr lang="de-DE" dirty="0" err="1"/>
              <a:t>is</a:t>
            </a:r>
            <a:r>
              <a:rPr lang="de-DE" dirty="0"/>
              <a:t> </a:t>
            </a:r>
            <a:r>
              <a:rPr lang="de-DE" dirty="0" err="1"/>
              <a:t>relatively</a:t>
            </a:r>
            <a:r>
              <a:rPr lang="de-DE" dirty="0"/>
              <a:t> open </a:t>
            </a:r>
            <a:r>
              <a:rPr lang="de-DE" dirty="0" err="1"/>
              <a:t>and</a:t>
            </a:r>
            <a:r>
              <a:rPr lang="de-DE" dirty="0"/>
              <a:t> </a:t>
            </a:r>
            <a:r>
              <a:rPr lang="de-DE" dirty="0" err="1"/>
              <a:t>can</a:t>
            </a:r>
            <a:r>
              <a:rPr lang="de-DE" dirty="0"/>
              <a:t> </a:t>
            </a:r>
            <a:r>
              <a:rPr lang="de-DE" dirty="0" err="1"/>
              <a:t>be</a:t>
            </a:r>
            <a:r>
              <a:rPr lang="de-DE" dirty="0"/>
              <a:t> </a:t>
            </a:r>
            <a:r>
              <a:rPr lang="de-DE" dirty="0" err="1"/>
              <a:t>defined</a:t>
            </a:r>
            <a:r>
              <a:rPr lang="de-DE" dirty="0"/>
              <a:t> </a:t>
            </a:r>
            <a:r>
              <a:rPr lang="de-DE" dirty="0" err="1"/>
              <a:t>by</a:t>
            </a:r>
            <a:r>
              <a:rPr lang="de-DE" dirty="0"/>
              <a:t> </a:t>
            </a:r>
            <a:r>
              <a:rPr lang="de-DE" dirty="0" err="1"/>
              <a:t>participants</a:t>
            </a:r>
            <a:r>
              <a:rPr lang="de-DE" dirty="0"/>
              <a:t>. </a:t>
            </a:r>
            <a:r>
              <a:rPr lang="de-DE" dirty="0" err="1"/>
              <a:t>It</a:t>
            </a:r>
            <a:r>
              <a:rPr lang="de-DE" dirty="0"/>
              <a:t> </a:t>
            </a:r>
            <a:r>
              <a:rPr lang="de-DE" dirty="0" err="1"/>
              <a:t>may</a:t>
            </a:r>
            <a:r>
              <a:rPr lang="de-DE" dirty="0"/>
              <a:t> </a:t>
            </a:r>
            <a:r>
              <a:rPr lang="de-DE" dirty="0" err="1"/>
              <a:t>relate</a:t>
            </a:r>
            <a:r>
              <a:rPr lang="de-DE" dirty="0"/>
              <a:t> </a:t>
            </a:r>
            <a:r>
              <a:rPr lang="de-DE" dirty="0" err="1"/>
              <a:t>to</a:t>
            </a:r>
            <a:r>
              <a:rPr lang="de-DE" dirty="0"/>
              <a:t> </a:t>
            </a:r>
            <a:r>
              <a:rPr lang="de-DE" dirty="0" err="1"/>
              <a:t>the</a:t>
            </a:r>
            <a:r>
              <a:rPr lang="de-DE" dirty="0"/>
              <a:t> </a:t>
            </a:r>
            <a:r>
              <a:rPr lang="de-DE" dirty="0" err="1"/>
              <a:t>setup</a:t>
            </a:r>
            <a:r>
              <a:rPr lang="de-DE" dirty="0"/>
              <a:t> </a:t>
            </a:r>
            <a:r>
              <a:rPr lang="de-DE" dirty="0" err="1"/>
              <a:t>or</a:t>
            </a:r>
            <a:r>
              <a:rPr lang="de-DE" dirty="0"/>
              <a:t> </a:t>
            </a:r>
            <a:r>
              <a:rPr lang="de-DE" dirty="0" err="1"/>
              <a:t>revamping</a:t>
            </a:r>
            <a:r>
              <a:rPr lang="de-DE" dirty="0"/>
              <a:t> </a:t>
            </a:r>
            <a:r>
              <a:rPr lang="de-DE" dirty="0" err="1"/>
              <a:t>of</a:t>
            </a:r>
            <a:r>
              <a:rPr lang="de-DE" dirty="0"/>
              <a:t> a </a:t>
            </a:r>
            <a:r>
              <a:rPr lang="de-DE" dirty="0" err="1"/>
              <a:t>public</a:t>
            </a:r>
            <a:r>
              <a:rPr lang="de-DE" dirty="0"/>
              <a:t> </a:t>
            </a:r>
            <a:r>
              <a:rPr lang="de-DE" dirty="0" err="1"/>
              <a:t>or</a:t>
            </a:r>
            <a:r>
              <a:rPr lang="de-DE" dirty="0"/>
              <a:t> internal </a:t>
            </a:r>
            <a:r>
              <a:rPr lang="de-DE" dirty="0" err="1"/>
              <a:t>policy</a:t>
            </a:r>
            <a:r>
              <a:rPr lang="de-DE" dirty="0"/>
              <a:t>, </a:t>
            </a:r>
            <a:r>
              <a:rPr lang="de-DE" dirty="0" err="1"/>
              <a:t>agency</a:t>
            </a:r>
            <a:r>
              <a:rPr lang="de-DE" dirty="0"/>
              <a:t>, </a:t>
            </a:r>
            <a:r>
              <a:rPr lang="de-DE" dirty="0" err="1"/>
              <a:t>program</a:t>
            </a:r>
            <a:r>
              <a:rPr lang="de-DE" dirty="0"/>
              <a:t>, </a:t>
            </a:r>
            <a:r>
              <a:rPr lang="de-DE" dirty="0" err="1"/>
              <a:t>training</a:t>
            </a:r>
            <a:r>
              <a:rPr lang="de-DE" dirty="0"/>
              <a:t>, </a:t>
            </a:r>
            <a:r>
              <a:rPr lang="de-DE" dirty="0" err="1"/>
              <a:t>communications</a:t>
            </a:r>
            <a:r>
              <a:rPr lang="de-DE" dirty="0"/>
              <a:t> </a:t>
            </a:r>
            <a:r>
              <a:rPr lang="de-DE" dirty="0" err="1"/>
              <a:t>campaign</a:t>
            </a:r>
            <a:r>
              <a:rPr lang="de-DE" dirty="0"/>
              <a:t>, </a:t>
            </a:r>
            <a:r>
              <a:rPr lang="de-DE" dirty="0" err="1"/>
              <a:t>funding</a:t>
            </a:r>
            <a:r>
              <a:rPr lang="de-DE" dirty="0"/>
              <a:t>, </a:t>
            </a:r>
            <a:r>
              <a:rPr lang="de-DE" dirty="0" err="1"/>
              <a:t>competition</a:t>
            </a:r>
            <a:r>
              <a:rPr lang="de-DE" dirty="0"/>
              <a:t>, peer-</a:t>
            </a:r>
            <a:r>
              <a:rPr lang="de-DE" dirty="0" err="1"/>
              <a:t>to</a:t>
            </a:r>
            <a:r>
              <a:rPr lang="de-DE" dirty="0"/>
              <a:t>-</a:t>
            </a:r>
            <a:r>
              <a:rPr lang="de-DE" dirty="0" err="1"/>
              <a:t>peer</a:t>
            </a:r>
            <a:r>
              <a:rPr lang="de-DE" dirty="0"/>
              <a:t> </a:t>
            </a:r>
            <a:r>
              <a:rPr lang="de-DE" dirty="0" err="1"/>
              <a:t>learning</a:t>
            </a:r>
            <a:r>
              <a:rPr lang="de-DE" dirty="0"/>
              <a:t> </a:t>
            </a:r>
            <a:r>
              <a:rPr lang="de-DE" dirty="0" err="1"/>
              <a:t>activity</a:t>
            </a:r>
            <a:r>
              <a:rPr lang="de-DE" dirty="0"/>
              <a:t>, </a:t>
            </a:r>
            <a:r>
              <a:rPr lang="de-DE" dirty="0" err="1"/>
              <a:t>event</a:t>
            </a:r>
            <a:r>
              <a:rPr lang="de-DE" dirty="0"/>
              <a:t>, …;</a:t>
            </a:r>
          </a:p>
          <a:p>
            <a:pPr marL="171450" indent="-171450">
              <a:lnSpc>
                <a:spcPct val="90000"/>
              </a:lnSpc>
              <a:spcBef>
                <a:spcPct val="0"/>
              </a:spcBef>
              <a:spcAft>
                <a:spcPct val="35000"/>
              </a:spcAft>
              <a:buFont typeface="Arial"/>
              <a:buChar char="•"/>
            </a:pPr>
            <a:r>
              <a:rPr lang="de-DE" dirty="0" err="1"/>
              <a:t>Participants</a:t>
            </a:r>
            <a:r>
              <a:rPr lang="de-DE" dirty="0"/>
              <a:t> </a:t>
            </a:r>
            <a:r>
              <a:rPr lang="de-DE" dirty="0" err="1"/>
              <a:t>present</a:t>
            </a:r>
            <a:r>
              <a:rPr lang="de-DE" dirty="0"/>
              <a:t> </a:t>
            </a:r>
            <a:r>
              <a:rPr lang="de-DE" dirty="0" err="1"/>
              <a:t>plans</a:t>
            </a:r>
            <a:r>
              <a:rPr lang="de-DE" dirty="0"/>
              <a:t> </a:t>
            </a:r>
            <a:r>
              <a:rPr lang="de-DE" dirty="0" err="1"/>
              <a:t>and</a:t>
            </a:r>
            <a:r>
              <a:rPr lang="de-DE" dirty="0"/>
              <a:t> </a:t>
            </a:r>
            <a:r>
              <a:rPr lang="de-DE" dirty="0" err="1"/>
              <a:t>ways</a:t>
            </a:r>
            <a:r>
              <a:rPr lang="de-DE" dirty="0"/>
              <a:t> </a:t>
            </a:r>
            <a:r>
              <a:rPr lang="de-DE" dirty="0" err="1"/>
              <a:t>forward</a:t>
            </a:r>
            <a:r>
              <a:rPr lang="de-DE" dirty="0"/>
              <a:t> </a:t>
            </a:r>
            <a:r>
              <a:rPr lang="de-DE" dirty="0" err="1"/>
              <a:t>for</a:t>
            </a:r>
            <a:r>
              <a:rPr lang="de-DE" dirty="0"/>
              <a:t> </a:t>
            </a:r>
            <a:r>
              <a:rPr lang="de-DE" dirty="0" err="1"/>
              <a:t>feedback</a:t>
            </a:r>
            <a:r>
              <a:rPr lang="de-DE" dirty="0"/>
              <a:t>.</a:t>
            </a:r>
          </a:p>
          <a:p>
            <a:pPr>
              <a:lnSpc>
                <a:spcPct val="90000"/>
              </a:lnSpc>
              <a:spcBef>
                <a:spcPct val="0"/>
              </a:spcBef>
              <a:spcAft>
                <a:spcPct val="35000"/>
              </a:spcAft>
            </a:pPr>
            <a:endParaRPr lang="de-DE" dirty="0">
              <a:cs typeface="Calibri"/>
            </a:endParaRPr>
          </a:p>
          <a:p>
            <a:pPr>
              <a:lnSpc>
                <a:spcPct val="90000"/>
              </a:lnSpc>
              <a:spcBef>
                <a:spcPct val="0"/>
              </a:spcBef>
              <a:spcAft>
                <a:spcPct val="35000"/>
              </a:spcAft>
              <a:buFont typeface="Arial"/>
            </a:pPr>
            <a:r>
              <a:rPr lang="de-DE" b="1" dirty="0">
                <a:cs typeface="Calibri"/>
              </a:rPr>
              <a:t>Time:</a:t>
            </a:r>
          </a:p>
          <a:p>
            <a:pPr marL="171450" indent="-171450">
              <a:lnSpc>
                <a:spcPct val="90000"/>
              </a:lnSpc>
              <a:spcBef>
                <a:spcPct val="0"/>
              </a:spcBef>
              <a:spcAft>
                <a:spcPct val="35000"/>
              </a:spcAft>
              <a:buFont typeface="Arial"/>
              <a:buChar char="•"/>
            </a:pPr>
            <a:r>
              <a:rPr lang="en-US" dirty="0"/>
              <a:t>The organizational ethics development plan should be completed in the morning session for the purpose of presentation in the afternoon.</a:t>
            </a:r>
          </a:p>
          <a:p>
            <a:pPr marL="171450" indent="-171450">
              <a:lnSpc>
                <a:spcPct val="90000"/>
              </a:lnSpc>
              <a:spcBef>
                <a:spcPct val="0"/>
              </a:spcBef>
              <a:spcAft>
                <a:spcPct val="35000"/>
              </a:spcAft>
              <a:buFont typeface="Arial"/>
              <a:buChar char="•"/>
            </a:pPr>
            <a:endParaRPr lang="en-US" dirty="0">
              <a:cs typeface="Calibri"/>
            </a:endParaRPr>
          </a:p>
          <a:p>
            <a:pPr>
              <a:lnSpc>
                <a:spcPct val="90000"/>
              </a:lnSpc>
              <a:spcBef>
                <a:spcPct val="0"/>
              </a:spcBef>
              <a:spcAft>
                <a:spcPct val="35000"/>
              </a:spcAft>
            </a:pPr>
            <a:r>
              <a:rPr lang="de-DE" b="1" dirty="0"/>
              <a:t>Resources:</a:t>
            </a:r>
          </a:p>
          <a:p>
            <a:pPr marL="171450" indent="-171450">
              <a:lnSpc>
                <a:spcPct val="90000"/>
              </a:lnSpc>
              <a:spcBef>
                <a:spcPct val="0"/>
              </a:spcBef>
              <a:spcAft>
                <a:spcPct val="35000"/>
              </a:spcAft>
              <a:buFont typeface="Arial"/>
              <a:buChar char="•"/>
            </a:pPr>
            <a:r>
              <a:rPr lang="de-DE" dirty="0" err="1"/>
              <a:t>Guiding</a:t>
            </a:r>
            <a:r>
              <a:rPr lang="de-DE" dirty="0"/>
              <a:t> </a:t>
            </a:r>
            <a:r>
              <a:rPr lang="de-DE" dirty="0" err="1"/>
              <a:t>questions</a:t>
            </a:r>
            <a:r>
              <a:rPr lang="de-DE" dirty="0"/>
              <a:t> </a:t>
            </a:r>
            <a:r>
              <a:rPr lang="de-DE" dirty="0" err="1"/>
              <a:t>and</a:t>
            </a:r>
            <a:r>
              <a:rPr lang="de-DE" dirty="0"/>
              <a:t> </a:t>
            </a:r>
            <a:r>
              <a:rPr lang="de-DE" dirty="0" err="1"/>
              <a:t>the</a:t>
            </a:r>
            <a:r>
              <a:rPr lang="de-DE" dirty="0"/>
              <a:t> </a:t>
            </a:r>
            <a:r>
              <a:rPr lang="de-DE" dirty="0" err="1"/>
              <a:t>template</a:t>
            </a:r>
            <a:r>
              <a:rPr lang="de-DE" dirty="0"/>
              <a:t> </a:t>
            </a:r>
            <a:r>
              <a:rPr lang="de-DE" dirty="0" err="1"/>
              <a:t>for</a:t>
            </a:r>
            <a:r>
              <a:rPr lang="de-DE" dirty="0"/>
              <a:t> </a:t>
            </a:r>
            <a:r>
              <a:rPr lang="de-DE" dirty="0" err="1"/>
              <a:t>the</a:t>
            </a:r>
            <a:r>
              <a:rPr lang="de-DE" dirty="0"/>
              <a:t> </a:t>
            </a:r>
            <a:r>
              <a:rPr lang="de-DE" dirty="0" err="1"/>
              <a:t>organizational</a:t>
            </a:r>
            <a:r>
              <a:rPr lang="de-DE" dirty="0"/>
              <a:t> </a:t>
            </a:r>
            <a:r>
              <a:rPr lang="de-DE" dirty="0" err="1"/>
              <a:t>ethics</a:t>
            </a:r>
            <a:r>
              <a:rPr lang="de-DE" dirty="0"/>
              <a:t> </a:t>
            </a:r>
            <a:r>
              <a:rPr lang="de-DE" dirty="0" err="1"/>
              <a:t>development</a:t>
            </a:r>
            <a:r>
              <a:rPr lang="de-DE" dirty="0"/>
              <a:t> plan </a:t>
            </a:r>
            <a:r>
              <a:rPr lang="de-DE" dirty="0" err="1"/>
              <a:t>are</a:t>
            </a:r>
            <a:r>
              <a:rPr lang="de-DE" dirty="0"/>
              <a:t> </a:t>
            </a:r>
            <a:r>
              <a:rPr lang="de-DE" dirty="0" err="1"/>
              <a:t>available</a:t>
            </a:r>
            <a:r>
              <a:rPr lang="de-DE" dirty="0"/>
              <a:t> on </a:t>
            </a:r>
            <a:r>
              <a:rPr lang="de-DE" dirty="0" err="1"/>
              <a:t>the</a:t>
            </a:r>
            <a:r>
              <a:rPr lang="de-DE" dirty="0"/>
              <a:t> </a:t>
            </a:r>
            <a:r>
              <a:rPr lang="de-DE" dirty="0" err="1"/>
              <a:t>following</a:t>
            </a:r>
            <a:r>
              <a:rPr lang="de-DE" dirty="0"/>
              <a:t> </a:t>
            </a:r>
            <a:r>
              <a:rPr lang="de-DE" dirty="0" err="1"/>
              <a:t>slides</a:t>
            </a:r>
            <a:r>
              <a:rPr lang="de-DE" dirty="0"/>
              <a:t>.</a:t>
            </a:r>
            <a:endParaRPr lang="de-DE" b="1" dirty="0">
              <a:cs typeface="Calibri"/>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20</a:t>
            </a:fld>
            <a:endParaRPr lang="de-DE"/>
          </a:p>
        </p:txBody>
      </p:sp>
    </p:spTree>
    <p:extLst>
      <p:ext uri="{BB962C8B-B14F-4D97-AF65-F5344CB8AC3E}">
        <p14:creationId xmlns:p14="http://schemas.microsoft.com/office/powerpoint/2010/main" val="299827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29</a:t>
            </a:fld>
            <a:endParaRPr lang="de-DE"/>
          </a:p>
        </p:txBody>
      </p:sp>
    </p:spTree>
    <p:extLst>
      <p:ext uri="{BB962C8B-B14F-4D97-AF65-F5344CB8AC3E}">
        <p14:creationId xmlns:p14="http://schemas.microsoft.com/office/powerpoint/2010/main" val="107545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dirty="0"/>
              <a:t>Project Management Institute (PMI) (August 2018). </a:t>
            </a:r>
            <a:r>
              <a:rPr lang="de-DE" sz="1200" b="0" dirty="0" err="1"/>
              <a:t>Ethics</a:t>
            </a:r>
            <a:r>
              <a:rPr lang="de-DE" sz="1200" b="0" dirty="0"/>
              <a:t> Toolkit. </a:t>
            </a:r>
            <a:r>
              <a:rPr lang="de-DE" sz="1200" b="0" dirty="0" err="1"/>
              <a:t>Ethics</a:t>
            </a:r>
            <a:r>
              <a:rPr lang="de-DE" sz="1200" b="0" dirty="0"/>
              <a:t> </a:t>
            </a:r>
            <a:r>
              <a:rPr lang="de-DE" sz="1200" b="0" dirty="0" err="1"/>
              <a:t>Self</a:t>
            </a:r>
            <a:r>
              <a:rPr lang="de-DE" sz="1200" b="0" dirty="0"/>
              <a:t> Assessment. </a:t>
            </a:r>
            <a:r>
              <a:rPr lang="de-DE" sz="1200" b="0" dirty="0" err="1"/>
              <a:t>Retrieved</a:t>
            </a:r>
            <a:r>
              <a:rPr lang="de-DE" sz="1200" b="0" dirty="0"/>
              <a:t> </a:t>
            </a:r>
            <a:r>
              <a:rPr lang="de-DE" sz="1200" b="0" dirty="0" err="1"/>
              <a:t>from</a:t>
            </a:r>
            <a:r>
              <a:rPr lang="de-DE" sz="1200" b="0" dirty="0"/>
              <a:t> </a:t>
            </a:r>
            <a:r>
              <a:rPr lang="de-DE" sz="1200" b="0" dirty="0">
                <a:hlinkClick r:id="rId3"/>
              </a:rPr>
              <a:t>https://www.pmi.org/-/media/pmi/documents/public/pdf/ethics/ethics-self-assessment.pdf?v=b8c50e98-936f-4b14-9f53-ae1d50fe4afc</a:t>
            </a:r>
            <a:r>
              <a:rPr lang="de-DE" sz="1200" b="0" dirty="0"/>
              <a:t> (last </a:t>
            </a:r>
            <a:r>
              <a:rPr lang="de-DE" sz="1200" b="0" dirty="0" err="1"/>
              <a:t>accessed</a:t>
            </a:r>
            <a:r>
              <a:rPr lang="de-DE" sz="1200" b="0" dirty="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6</a:t>
            </a:fld>
            <a:endParaRPr lang="de-DE"/>
          </a:p>
        </p:txBody>
      </p:sp>
    </p:spTree>
    <p:extLst>
      <p:ext uri="{BB962C8B-B14F-4D97-AF65-F5344CB8AC3E}">
        <p14:creationId xmlns:p14="http://schemas.microsoft.com/office/powerpoint/2010/main" val="31287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dirty="0"/>
              <a:t>Project Management Institute (PMI) (August 2018). </a:t>
            </a:r>
            <a:r>
              <a:rPr lang="de-DE" sz="1200" b="0" dirty="0" err="1"/>
              <a:t>Ethics</a:t>
            </a:r>
            <a:r>
              <a:rPr lang="de-DE" sz="1200" b="0" dirty="0"/>
              <a:t> Toolkit. </a:t>
            </a:r>
            <a:r>
              <a:rPr lang="de-DE" sz="1200" b="0" dirty="0" err="1"/>
              <a:t>Ethics</a:t>
            </a:r>
            <a:r>
              <a:rPr lang="de-DE" sz="1200" b="0" dirty="0"/>
              <a:t> </a:t>
            </a:r>
            <a:r>
              <a:rPr lang="de-DE" sz="1200" b="0" dirty="0" err="1"/>
              <a:t>Self</a:t>
            </a:r>
            <a:r>
              <a:rPr lang="de-DE" sz="1200" b="0" dirty="0"/>
              <a:t> Assessment. </a:t>
            </a:r>
            <a:r>
              <a:rPr lang="de-DE" sz="1200" b="0" dirty="0" err="1"/>
              <a:t>Retrieved</a:t>
            </a:r>
            <a:r>
              <a:rPr lang="de-DE" sz="1200" b="0" dirty="0"/>
              <a:t> </a:t>
            </a:r>
            <a:r>
              <a:rPr lang="de-DE" sz="1200" b="0" dirty="0" err="1"/>
              <a:t>from</a:t>
            </a:r>
            <a:r>
              <a:rPr lang="de-DE" sz="1200" b="0" dirty="0"/>
              <a:t> </a:t>
            </a:r>
            <a:r>
              <a:rPr lang="de-DE" sz="1200" b="0" dirty="0">
                <a:hlinkClick r:id="rId3"/>
              </a:rPr>
              <a:t>https://www.pmi.org/-/media/pmi/documents/public/pdf/ethics/ethics-self-assessment.pdf?v=b8c50e98-936f-4b14-9f53-ae1d50fe4afc</a:t>
            </a:r>
            <a:r>
              <a:rPr lang="de-DE" sz="1200" b="0" dirty="0"/>
              <a:t> (last </a:t>
            </a:r>
            <a:r>
              <a:rPr lang="de-DE" sz="1200" b="0" dirty="0" err="1"/>
              <a:t>accessed</a:t>
            </a:r>
            <a:r>
              <a:rPr lang="de-DE" sz="1200" b="0" dirty="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7</a:t>
            </a:fld>
            <a:endParaRPr lang="de-DE"/>
          </a:p>
        </p:txBody>
      </p:sp>
    </p:spTree>
    <p:extLst>
      <p:ext uri="{BB962C8B-B14F-4D97-AF65-F5344CB8AC3E}">
        <p14:creationId xmlns:p14="http://schemas.microsoft.com/office/powerpoint/2010/main" val="184104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dirty="0"/>
              <a:t>Project Management Institute (PMI) (August 2018). </a:t>
            </a:r>
            <a:r>
              <a:rPr lang="de-DE" sz="1200" b="0" dirty="0" err="1"/>
              <a:t>Ethics</a:t>
            </a:r>
            <a:r>
              <a:rPr lang="de-DE" sz="1200" b="0" dirty="0"/>
              <a:t> Toolkit. </a:t>
            </a:r>
            <a:r>
              <a:rPr lang="de-DE" sz="1200" b="0" dirty="0" err="1"/>
              <a:t>Ethics</a:t>
            </a:r>
            <a:r>
              <a:rPr lang="de-DE" sz="1200" b="0" dirty="0"/>
              <a:t> </a:t>
            </a:r>
            <a:r>
              <a:rPr lang="de-DE" sz="1200" b="0" dirty="0" err="1"/>
              <a:t>Self</a:t>
            </a:r>
            <a:r>
              <a:rPr lang="de-DE" sz="1200" b="0" dirty="0"/>
              <a:t> Assessment. </a:t>
            </a:r>
            <a:r>
              <a:rPr lang="de-DE" sz="1200" b="0" dirty="0" err="1"/>
              <a:t>Retrieved</a:t>
            </a:r>
            <a:r>
              <a:rPr lang="de-DE" sz="1200" b="0" dirty="0"/>
              <a:t> </a:t>
            </a:r>
            <a:r>
              <a:rPr lang="de-DE" sz="1200" b="0" dirty="0" err="1"/>
              <a:t>from</a:t>
            </a:r>
            <a:r>
              <a:rPr lang="de-DE" sz="1200" b="0" dirty="0"/>
              <a:t> </a:t>
            </a:r>
            <a:r>
              <a:rPr lang="de-DE" sz="1200" b="0" dirty="0">
                <a:hlinkClick r:id="rId3"/>
              </a:rPr>
              <a:t>https://www.pmi.org/-/media/pmi/documents/public/pdf/ethics/ethics-self-assessment.pdf?v=b8c50e98-936f-4b14-9f53-ae1d50fe4afc</a:t>
            </a:r>
            <a:r>
              <a:rPr lang="de-DE" sz="1200" b="0" dirty="0"/>
              <a:t> (last </a:t>
            </a:r>
            <a:r>
              <a:rPr lang="de-DE" sz="1200" b="0" dirty="0" err="1"/>
              <a:t>accessed</a:t>
            </a:r>
            <a:r>
              <a:rPr lang="de-DE" sz="1200" b="0" dirty="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8</a:t>
            </a:fld>
            <a:endParaRPr lang="de-DE"/>
          </a:p>
        </p:txBody>
      </p:sp>
    </p:spTree>
    <p:extLst>
      <p:ext uri="{BB962C8B-B14F-4D97-AF65-F5344CB8AC3E}">
        <p14:creationId xmlns:p14="http://schemas.microsoft.com/office/powerpoint/2010/main" val="2348417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dirty="0"/>
              <a:t>Project Management Institute (PMI) (August 2018). </a:t>
            </a:r>
            <a:r>
              <a:rPr lang="de-DE" sz="1200" b="0" dirty="0" err="1"/>
              <a:t>Ethics</a:t>
            </a:r>
            <a:r>
              <a:rPr lang="de-DE" sz="1200" b="0" dirty="0"/>
              <a:t> Toolkit. </a:t>
            </a:r>
            <a:r>
              <a:rPr lang="de-DE" sz="1200" b="0" dirty="0" err="1"/>
              <a:t>Ethics</a:t>
            </a:r>
            <a:r>
              <a:rPr lang="de-DE" sz="1200" b="0" dirty="0"/>
              <a:t> </a:t>
            </a:r>
            <a:r>
              <a:rPr lang="de-DE" sz="1200" b="0" dirty="0" err="1"/>
              <a:t>Self</a:t>
            </a:r>
            <a:r>
              <a:rPr lang="de-DE" sz="1200" b="0" dirty="0"/>
              <a:t> Assessment. </a:t>
            </a:r>
            <a:r>
              <a:rPr lang="de-DE" sz="1200" b="0" dirty="0" err="1"/>
              <a:t>Retrieved</a:t>
            </a:r>
            <a:r>
              <a:rPr lang="de-DE" sz="1200" b="0" dirty="0"/>
              <a:t> </a:t>
            </a:r>
            <a:r>
              <a:rPr lang="de-DE" sz="1200" b="0" dirty="0" err="1"/>
              <a:t>from</a:t>
            </a:r>
            <a:r>
              <a:rPr lang="de-DE" sz="1200" b="0" dirty="0"/>
              <a:t> </a:t>
            </a:r>
            <a:r>
              <a:rPr lang="de-DE" sz="1200" b="0" dirty="0">
                <a:hlinkClick r:id="rId3"/>
              </a:rPr>
              <a:t>https://www.pmi.org/-/media/pmi/documents/public/pdf/ethics/ethics-self-assessment.pdf?v=b8c50e98-936f-4b14-9f53-ae1d50fe4afc</a:t>
            </a:r>
            <a:r>
              <a:rPr lang="de-DE" sz="1200" b="0" dirty="0"/>
              <a:t> (last </a:t>
            </a:r>
            <a:r>
              <a:rPr lang="de-DE" sz="1200" b="0" dirty="0" err="1"/>
              <a:t>accessed</a:t>
            </a:r>
            <a:r>
              <a:rPr lang="de-DE" sz="1200" b="0" dirty="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9</a:t>
            </a:fld>
            <a:endParaRPr lang="de-DE"/>
          </a:p>
        </p:txBody>
      </p:sp>
    </p:spTree>
    <p:extLst>
      <p:ext uri="{BB962C8B-B14F-4D97-AF65-F5344CB8AC3E}">
        <p14:creationId xmlns:p14="http://schemas.microsoft.com/office/powerpoint/2010/main" val="166722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dirty="0"/>
              <a:t>Project Management Institute (PMI) (August 2018). </a:t>
            </a:r>
            <a:r>
              <a:rPr lang="de-DE" sz="1200" b="0" dirty="0" err="1"/>
              <a:t>Ethics</a:t>
            </a:r>
            <a:r>
              <a:rPr lang="de-DE" sz="1200" b="0" dirty="0"/>
              <a:t> Toolkit. </a:t>
            </a:r>
            <a:r>
              <a:rPr lang="de-DE" sz="1200" b="0" dirty="0" err="1"/>
              <a:t>Ethics</a:t>
            </a:r>
            <a:r>
              <a:rPr lang="de-DE" sz="1200" b="0" dirty="0"/>
              <a:t> </a:t>
            </a:r>
            <a:r>
              <a:rPr lang="de-DE" sz="1200" b="0" dirty="0" err="1"/>
              <a:t>Self</a:t>
            </a:r>
            <a:r>
              <a:rPr lang="de-DE" sz="1200" b="0" dirty="0"/>
              <a:t> Assessment. </a:t>
            </a:r>
            <a:r>
              <a:rPr lang="de-DE" sz="1200" b="0" dirty="0" err="1"/>
              <a:t>Retrieved</a:t>
            </a:r>
            <a:r>
              <a:rPr lang="de-DE" sz="1200" b="0" dirty="0"/>
              <a:t> </a:t>
            </a:r>
            <a:r>
              <a:rPr lang="de-DE" sz="1200" b="0" dirty="0" err="1"/>
              <a:t>from</a:t>
            </a:r>
            <a:r>
              <a:rPr lang="de-DE" sz="1200" b="0" dirty="0"/>
              <a:t> </a:t>
            </a:r>
            <a:r>
              <a:rPr lang="de-DE" sz="1200" b="0" dirty="0">
                <a:hlinkClick r:id="rId3"/>
              </a:rPr>
              <a:t>https://www.pmi.org/-/media/pmi/documents/public/pdf/ethics/ethics-self-assessment.pdf?v=b8c50e98-936f-4b14-9f53-ae1d50fe4afc</a:t>
            </a:r>
            <a:r>
              <a:rPr lang="de-DE" sz="1200" b="0" dirty="0"/>
              <a:t> (last </a:t>
            </a:r>
            <a:r>
              <a:rPr lang="de-DE" sz="1200" b="0" dirty="0" err="1"/>
              <a:t>accessed</a:t>
            </a:r>
            <a:r>
              <a:rPr lang="de-DE" sz="1200" b="0" dirty="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10</a:t>
            </a:fld>
            <a:endParaRPr lang="de-DE"/>
          </a:p>
        </p:txBody>
      </p:sp>
    </p:spTree>
    <p:extLst>
      <p:ext uri="{BB962C8B-B14F-4D97-AF65-F5344CB8AC3E}">
        <p14:creationId xmlns:p14="http://schemas.microsoft.com/office/powerpoint/2010/main" val="334857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dirty="0"/>
              <a:t>Project Management Institute (PMI) (August 2018). </a:t>
            </a:r>
            <a:r>
              <a:rPr lang="de-DE" sz="1200" b="0" dirty="0" err="1"/>
              <a:t>Ethics</a:t>
            </a:r>
            <a:r>
              <a:rPr lang="de-DE" sz="1200" b="0" dirty="0"/>
              <a:t> Toolkit. </a:t>
            </a:r>
            <a:r>
              <a:rPr lang="de-DE" sz="1200" b="0" dirty="0" err="1"/>
              <a:t>Ethics</a:t>
            </a:r>
            <a:r>
              <a:rPr lang="de-DE" sz="1200" b="0" dirty="0"/>
              <a:t> </a:t>
            </a:r>
            <a:r>
              <a:rPr lang="de-DE" sz="1200" b="0" dirty="0" err="1"/>
              <a:t>Self</a:t>
            </a:r>
            <a:r>
              <a:rPr lang="de-DE" sz="1200" b="0" dirty="0"/>
              <a:t> Assessment. </a:t>
            </a:r>
            <a:r>
              <a:rPr lang="de-DE" sz="1200" b="0" dirty="0" err="1"/>
              <a:t>Retrieved</a:t>
            </a:r>
            <a:r>
              <a:rPr lang="de-DE" sz="1200" b="0" dirty="0"/>
              <a:t> </a:t>
            </a:r>
            <a:r>
              <a:rPr lang="de-DE" sz="1200" b="0" dirty="0" err="1"/>
              <a:t>from</a:t>
            </a:r>
            <a:r>
              <a:rPr lang="de-DE" sz="1200" b="0" dirty="0"/>
              <a:t> </a:t>
            </a:r>
            <a:r>
              <a:rPr lang="de-DE" sz="1200" b="0" dirty="0">
                <a:hlinkClick r:id="rId3"/>
              </a:rPr>
              <a:t>https://www.pmi.org/-/media/pmi/documents/public/pdf/ethics/ethics-self-assessment.pdf?v=b8c50e98-936f-4b14-9f53-ae1d50fe4afc</a:t>
            </a:r>
            <a:r>
              <a:rPr lang="de-DE" sz="1200" b="0" dirty="0"/>
              <a:t> (last </a:t>
            </a:r>
            <a:r>
              <a:rPr lang="de-DE" sz="1200" b="0" dirty="0" err="1"/>
              <a:t>accessed</a:t>
            </a:r>
            <a:r>
              <a:rPr lang="de-DE" sz="1200" b="0" dirty="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11</a:t>
            </a:fld>
            <a:endParaRPr lang="de-DE"/>
          </a:p>
        </p:txBody>
      </p:sp>
    </p:spTree>
    <p:extLst>
      <p:ext uri="{BB962C8B-B14F-4D97-AF65-F5344CB8AC3E}">
        <p14:creationId xmlns:p14="http://schemas.microsoft.com/office/powerpoint/2010/main" val="2559303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dirty="0"/>
              <a:t>Project Management Institute (PMI) (August 2018). </a:t>
            </a:r>
            <a:r>
              <a:rPr lang="de-DE" sz="1200" b="0" dirty="0" err="1"/>
              <a:t>Ethics</a:t>
            </a:r>
            <a:r>
              <a:rPr lang="de-DE" sz="1200" b="0" dirty="0"/>
              <a:t> Toolkit. </a:t>
            </a:r>
            <a:r>
              <a:rPr lang="de-DE" sz="1200" b="0" dirty="0" err="1"/>
              <a:t>Ethics</a:t>
            </a:r>
            <a:r>
              <a:rPr lang="de-DE" sz="1200" b="0" dirty="0"/>
              <a:t> </a:t>
            </a:r>
            <a:r>
              <a:rPr lang="de-DE" sz="1200" b="0" dirty="0" err="1"/>
              <a:t>Self</a:t>
            </a:r>
            <a:r>
              <a:rPr lang="de-DE" sz="1200" b="0" dirty="0"/>
              <a:t> Assessment. </a:t>
            </a:r>
            <a:r>
              <a:rPr lang="de-DE" sz="1200" b="0" dirty="0" err="1"/>
              <a:t>Retrieved</a:t>
            </a:r>
            <a:r>
              <a:rPr lang="de-DE" sz="1200" b="0" dirty="0"/>
              <a:t> </a:t>
            </a:r>
            <a:r>
              <a:rPr lang="de-DE" sz="1200" b="0" dirty="0" err="1"/>
              <a:t>from</a:t>
            </a:r>
            <a:r>
              <a:rPr lang="de-DE" sz="1200" b="0" dirty="0"/>
              <a:t> </a:t>
            </a:r>
            <a:r>
              <a:rPr lang="de-DE" sz="1200" b="0" dirty="0">
                <a:hlinkClick r:id="rId3"/>
              </a:rPr>
              <a:t>https://www.pmi.org/-/media/pmi/documents/public/pdf/ethics/ethics-self-assessment.pdf?v=b8c50e98-936f-4b14-9f53-ae1d50fe4afc</a:t>
            </a:r>
            <a:r>
              <a:rPr lang="de-DE" sz="1200" b="0" dirty="0"/>
              <a:t> (last </a:t>
            </a:r>
            <a:r>
              <a:rPr lang="de-DE" sz="1200" b="0" dirty="0" err="1"/>
              <a:t>accessed</a:t>
            </a:r>
            <a:r>
              <a:rPr lang="de-DE" sz="1200" b="0" dirty="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12</a:t>
            </a:fld>
            <a:endParaRPr lang="de-DE"/>
          </a:p>
        </p:txBody>
      </p:sp>
    </p:spTree>
    <p:extLst>
      <p:ext uri="{BB962C8B-B14F-4D97-AF65-F5344CB8AC3E}">
        <p14:creationId xmlns:p14="http://schemas.microsoft.com/office/powerpoint/2010/main" val="1773140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dirty="0"/>
              <a:t>Project Management Institute (PMI) (August 2018). </a:t>
            </a:r>
            <a:r>
              <a:rPr lang="de-DE" sz="1200" b="0" dirty="0" err="1"/>
              <a:t>Ethics</a:t>
            </a:r>
            <a:r>
              <a:rPr lang="de-DE" sz="1200" b="0" dirty="0"/>
              <a:t> Toolkit. </a:t>
            </a:r>
            <a:r>
              <a:rPr lang="de-DE" sz="1200" b="0" dirty="0" err="1"/>
              <a:t>Ethics</a:t>
            </a:r>
            <a:r>
              <a:rPr lang="de-DE" sz="1200" b="0" dirty="0"/>
              <a:t> </a:t>
            </a:r>
            <a:r>
              <a:rPr lang="de-DE" sz="1200" b="0" dirty="0" err="1"/>
              <a:t>Self</a:t>
            </a:r>
            <a:r>
              <a:rPr lang="de-DE" sz="1200" b="0" dirty="0"/>
              <a:t> Assessment. </a:t>
            </a:r>
            <a:r>
              <a:rPr lang="de-DE" sz="1200" b="0" dirty="0" err="1"/>
              <a:t>Retrieved</a:t>
            </a:r>
            <a:r>
              <a:rPr lang="de-DE" sz="1200" b="0" dirty="0"/>
              <a:t> </a:t>
            </a:r>
            <a:r>
              <a:rPr lang="de-DE" sz="1200" b="0" dirty="0" err="1"/>
              <a:t>from</a:t>
            </a:r>
            <a:r>
              <a:rPr lang="de-DE" sz="1200" b="0" dirty="0"/>
              <a:t> </a:t>
            </a:r>
            <a:r>
              <a:rPr lang="de-DE" sz="1200" b="0" dirty="0">
                <a:hlinkClick r:id="rId3"/>
              </a:rPr>
              <a:t>https://www.pmi.org/-/media/pmi/documents/public/pdf/ethics/ethics-self-assessment.pdf?v=b8c50e98-936f-4b14-9f53-ae1d50fe4afc</a:t>
            </a:r>
            <a:r>
              <a:rPr lang="de-DE" sz="1200" b="0" dirty="0"/>
              <a:t> (last </a:t>
            </a:r>
            <a:r>
              <a:rPr lang="de-DE" sz="1200" b="0" dirty="0" err="1"/>
              <a:t>accessed</a:t>
            </a:r>
            <a:r>
              <a:rPr lang="de-DE" sz="1200" b="0" dirty="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13</a:t>
            </a:fld>
            <a:endParaRPr lang="de-DE"/>
          </a:p>
        </p:txBody>
      </p:sp>
    </p:spTree>
    <p:extLst>
      <p:ext uri="{BB962C8B-B14F-4D97-AF65-F5344CB8AC3E}">
        <p14:creationId xmlns:p14="http://schemas.microsoft.com/office/powerpoint/2010/main" val="3070773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979886"/>
            <a:ext cx="9144000" cy="4163615"/>
          </a:xfrm>
        </p:spPr>
        <p:txBody>
          <a:bodyPr/>
          <a:lstStyle/>
          <a:p>
            <a:endParaRPr lang="en-US"/>
          </a:p>
        </p:txBody>
      </p:sp>
      <p:sp>
        <p:nvSpPr>
          <p:cNvPr id="3"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18 – Developing a strategy, roadmap and action plan for enhanced ethics and public integrity</a:t>
            </a:r>
            <a:endParaRPr lang="en-US"/>
          </a:p>
        </p:txBody>
      </p:sp>
      <p:sp>
        <p:nvSpPr>
          <p:cNvPr id="4"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852605313"/>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18 – Developing a strategy, roadmap and action plan for enhanced ethics and public integrity</a:t>
            </a:r>
            <a:endParaRPr lang="en-US"/>
          </a:p>
        </p:txBody>
      </p:sp>
    </p:spTree>
    <p:extLst>
      <p:ext uri="{BB962C8B-B14F-4D97-AF65-F5344CB8AC3E}">
        <p14:creationId xmlns:p14="http://schemas.microsoft.com/office/powerpoint/2010/main" val="259919463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259363" y="582508"/>
            <a:ext cx="1233751" cy="4050215"/>
          </a:xfrm>
        </p:spPr>
        <p:txBody>
          <a:bodyPr vert="vert270">
            <a:normAutofit/>
          </a:bodyPr>
          <a:lstStyle>
            <a:lvl1pPr algn="r">
              <a:defRPr sz="6600" b="1"/>
            </a:lvl1p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18 – Developing a strategy, roadmap and action plan for enhanced ethics and public integrity</a:t>
            </a:r>
            <a:endParaRPr lang="en-US"/>
          </a:p>
        </p:txBody>
      </p:sp>
      <p:sp>
        <p:nvSpPr>
          <p:cNvPr id="4" name="Textplatzhalter 3"/>
          <p:cNvSpPr>
            <a:spLocks noGrp="1"/>
          </p:cNvSpPr>
          <p:nvPr>
            <p:ph type="body" sz="quarter" idx="13"/>
          </p:nvPr>
        </p:nvSpPr>
        <p:spPr>
          <a:xfrm>
            <a:off x="1724526" y="588211"/>
            <a:ext cx="6778124" cy="40504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2372088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61E0DA8-AC27-403E-90E8-404BCA9BAC80}" type="slidenum">
              <a:rPr lang="en-US" smtClean="0"/>
              <a:pPr/>
              <a:t>‹#›</a:t>
            </a:fld>
            <a:endParaRPr lang="en-US"/>
          </a:p>
        </p:txBody>
      </p:sp>
      <p:sp>
        <p:nvSpPr>
          <p:cNvPr id="1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18 – Developing a strategy, roadmap and action plan for enhanced ethics and public integrity</a:t>
            </a:r>
            <a:endParaRPr lang="en-US"/>
          </a:p>
        </p:txBody>
      </p:sp>
    </p:spTree>
    <p:extLst>
      <p:ext uri="{BB962C8B-B14F-4D97-AF65-F5344CB8AC3E}">
        <p14:creationId xmlns:p14="http://schemas.microsoft.com/office/powerpoint/2010/main" val="418181924"/>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5DB6F56-0234-458B-9F23-072858BE34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335"/>
            <a:ext cx="9144000" cy="877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3FE065CF-992C-4D19-90AE-5F82EE94C62F}"/>
              </a:ext>
            </a:extLst>
          </p:cNvPr>
          <p:cNvSpPr>
            <a:spLocks noGrp="1"/>
          </p:cNvSpPr>
          <p:nvPr>
            <p:ph type="dt" sz="half" idx="10"/>
          </p:nvPr>
        </p:nvSpPr>
        <p:spPr>
          <a:xfrm>
            <a:off x="628650" y="4767263"/>
            <a:ext cx="2057400" cy="273844"/>
          </a:xfrm>
          <a:prstGeom prst="rect">
            <a:avLst/>
          </a:prstGeom>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FDB014A-E2FC-4C57-BD6A-790B761F0A65}"/>
              </a:ext>
            </a:extLst>
          </p:cNvPr>
          <p:cNvSpPr>
            <a:spLocks noGrp="1"/>
          </p:cNvSpPr>
          <p:nvPr>
            <p:ph type="ftr" sz="quarter" idx="11"/>
          </p:nvPr>
        </p:nvSpPr>
        <p:spPr/>
        <p:txBody>
          <a:bodyPr/>
          <a:lstStyle>
            <a:lvl1pPr>
              <a:defRPr/>
            </a:lvl1pPr>
          </a:lstStyle>
          <a:p>
            <a:pPr>
              <a:defRPr/>
            </a:pPr>
            <a:r>
              <a:rPr lang="en-US"/>
              <a:t>Module 18 – Developing a strategy, roadmap and action plan for enhanced ethics and public integrity</a:t>
            </a:r>
          </a:p>
        </p:txBody>
      </p:sp>
      <p:sp>
        <p:nvSpPr>
          <p:cNvPr id="7" name="Slide Number Placeholder 5">
            <a:extLst>
              <a:ext uri="{FF2B5EF4-FFF2-40B4-BE49-F238E27FC236}">
                <a16:creationId xmlns:a16="http://schemas.microsoft.com/office/drawing/2014/main" id="{E4F36294-9CFB-404B-9009-2186CF880FCE}"/>
              </a:ext>
            </a:extLst>
          </p:cNvPr>
          <p:cNvSpPr>
            <a:spLocks noGrp="1"/>
          </p:cNvSpPr>
          <p:nvPr>
            <p:ph type="sldNum" sz="quarter" idx="12"/>
          </p:nvPr>
        </p:nvSpPr>
        <p:spPr/>
        <p:txBody>
          <a:bodyPr/>
          <a:lstStyle>
            <a:lvl1pPr>
              <a:defRPr/>
            </a:lvl1pPr>
          </a:lstStyle>
          <a:p>
            <a:fld id="{2D0380CD-037F-47F3-B017-E3740944D644}" type="slidenum">
              <a:rPr lang="en-US" altLang="en-US"/>
              <a:pPr/>
              <a:t>‹#›</a:t>
            </a:fld>
            <a:endParaRPr lang="en-US" altLang="en-US"/>
          </a:p>
        </p:txBody>
      </p:sp>
    </p:spTree>
    <p:extLst>
      <p:ext uri="{BB962C8B-B14F-4D97-AF65-F5344CB8AC3E}">
        <p14:creationId xmlns:p14="http://schemas.microsoft.com/office/powerpoint/2010/main" val="1839023780"/>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833438" y="1929765"/>
            <a:ext cx="7477442" cy="671513"/>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1783607389"/>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614717233"/>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69749839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18 – Developing a strategy, roadmap and action plan for enhanced ethics and public integrity</a:t>
            </a:r>
            <a:endParaRPr lang="en-US"/>
          </a:p>
        </p:txBody>
      </p:sp>
      <p:sp>
        <p:nvSpPr>
          <p:cNvPr id="9"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
        <p:nvSpPr>
          <p:cNvPr id="10"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95662036"/>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623888" y="1282305"/>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18 – Developing a strategy, roadmap and action plan for enhanced ethics and public integrity</a:t>
            </a:r>
            <a:endParaRPr lang="en-US"/>
          </a:p>
        </p:txBody>
      </p:sp>
    </p:spTree>
    <p:extLst>
      <p:ext uri="{BB962C8B-B14F-4D97-AF65-F5344CB8AC3E}">
        <p14:creationId xmlns:p14="http://schemas.microsoft.com/office/powerpoint/2010/main" val="15622852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18 – Developing a strategy, roadmap and action plan for enhanced ethics and public integrity</a:t>
            </a:r>
            <a:endParaRPr lang="en-US"/>
          </a:p>
        </p:txBody>
      </p:sp>
    </p:spTree>
    <p:extLst>
      <p:ext uri="{BB962C8B-B14F-4D97-AF65-F5344CB8AC3E}">
        <p14:creationId xmlns:p14="http://schemas.microsoft.com/office/powerpoint/2010/main" val="391374190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629842" y="1375100"/>
            <a:ext cx="3868340" cy="5037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4629151" y="1365552"/>
            <a:ext cx="3887391" cy="5132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10" name="Footer Placeholder 4">
            <a:extLst>
              <a:ext uri="{FF2B5EF4-FFF2-40B4-BE49-F238E27FC236}">
                <a16:creationId xmlns:a16="http://schemas.microsoft.com/office/drawing/2014/main" id="{8E5267ED-AE67-49DE-8C1F-22764F38AF1B}"/>
              </a:ext>
            </a:extLst>
          </p:cNvPr>
          <p:cNvSpPr>
            <a:spLocks noGrp="1"/>
          </p:cNvSpPr>
          <p:nvPr>
            <p:ph type="ftr" sz="quarter" idx="1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18 – Developing a strategy, roadmap and action plan for enhanced ethics and public integrity</a:t>
            </a:r>
            <a:endParaRPr lang="en-US"/>
          </a:p>
        </p:txBody>
      </p:sp>
      <p:sp>
        <p:nvSpPr>
          <p:cNvPr id="11"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59130555"/>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18 – Developing a strategy, roadmap and action plan for enhanced ethics and public integrity</a:t>
            </a:r>
            <a:endParaRPr lang="en-US"/>
          </a:p>
        </p:txBody>
      </p:sp>
    </p:spTree>
    <p:extLst>
      <p:ext uri="{BB962C8B-B14F-4D97-AF65-F5344CB8AC3E}">
        <p14:creationId xmlns:p14="http://schemas.microsoft.com/office/powerpoint/2010/main" val="3104229485"/>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18 – Developing a strategy, roadmap and action plan for enhanced ethics and public integrity</a:t>
            </a:r>
            <a:endParaRPr lang="en-US"/>
          </a:p>
        </p:txBody>
      </p:sp>
    </p:spTree>
    <p:extLst>
      <p:ext uri="{BB962C8B-B14F-4D97-AF65-F5344CB8AC3E}">
        <p14:creationId xmlns:p14="http://schemas.microsoft.com/office/powerpoint/2010/main" val="1784332757"/>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629841" y="744846"/>
            <a:ext cx="2949178" cy="798203"/>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18 – Developing a strategy, roadmap and action plan for enhanced ethics and public integrity</a:t>
            </a:r>
            <a:endParaRPr lang="en-US"/>
          </a:p>
        </p:txBody>
      </p:sp>
    </p:spTree>
    <p:extLst>
      <p:ext uri="{BB962C8B-B14F-4D97-AF65-F5344CB8AC3E}">
        <p14:creationId xmlns:p14="http://schemas.microsoft.com/office/powerpoint/2010/main" val="407209447"/>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629841" y="744846"/>
            <a:ext cx="2949178" cy="798203"/>
          </a:xfrm>
        </p:spPr>
        <p:txBody>
          <a:bodyPr anchor="b">
            <a:no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18 – Developing a strategy, roadmap and action plan for enhanced ethics and public integrity</a:t>
            </a:r>
            <a:endParaRPr lang="en-US"/>
          </a:p>
        </p:txBody>
      </p:sp>
    </p:spTree>
    <p:extLst>
      <p:ext uri="{BB962C8B-B14F-4D97-AF65-F5344CB8AC3E}">
        <p14:creationId xmlns:p14="http://schemas.microsoft.com/office/powerpoint/2010/main" val="24694138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svg"/><Relationship Id="rId9"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4.xml"/><Relationship Id="rId1" Type="http://schemas.openxmlformats.org/officeDocument/2006/relationships/slideLayout" Target="../slideLayouts/slideLayout16.xml"/><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EF68DE18-AB23-427D-9D16-FB6D405FA98F}"/>
              </a:ext>
            </a:extLst>
          </p:cNvPr>
          <p:cNvGrpSpPr/>
          <p:nvPr userDrawn="1"/>
        </p:nvGrpSpPr>
        <p:grpSpPr>
          <a:xfrm>
            <a:off x="-6984" y="-3932"/>
            <a:ext cx="9150984" cy="5151364"/>
            <a:chOff x="-9312" y="-5242"/>
            <a:chExt cx="12201312" cy="6868484"/>
          </a:xfrm>
        </p:grpSpPr>
        <p:pic>
          <p:nvPicPr>
            <p:cNvPr id="9"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10" name="TextBox 1">
              <a:extLst>
                <a:ext uri="{FF2B5EF4-FFF2-40B4-BE49-F238E27FC236}">
                  <a16:creationId xmlns:a16="http://schemas.microsoft.com/office/drawing/2014/main" id="{3C3D9F06-9E68-4223-B766-1669CC453D11}"/>
                </a:ext>
              </a:extLst>
            </p:cNvPr>
            <p:cNvSpPr txBox="1"/>
            <p:nvPr/>
          </p:nvSpPr>
          <p:spPr>
            <a:xfrm>
              <a:off x="1536699" y="6375206"/>
              <a:ext cx="8737567" cy="287259"/>
            </a:xfrm>
            <a:prstGeom prst="rect">
              <a:avLst/>
            </a:prstGeom>
            <a:solidFill>
              <a:schemeClr val="bg1"/>
            </a:solidFill>
          </p:spPr>
          <p:txBody>
            <a:bodyPr wrap="square" rtlCol="0">
              <a:spAutoFit/>
            </a:bodyPr>
            <a:lstStyle/>
            <a:p>
              <a:pPr>
                <a:spcAft>
                  <a:spcPts val="1800"/>
                </a:spcAft>
              </a:pPr>
              <a:r>
                <a:rPr lang="en-US" sz="800" b="1">
                  <a:latin typeface="Roboto"/>
                  <a:cs typeface="Roboto"/>
                </a:rPr>
                <a:t>Toolkit on Transparency, Accountability and Ethics in Public Institutions</a:t>
              </a:r>
            </a:p>
          </p:txBody>
        </p:sp>
      </p:grpSp>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400"/>
              </a:spcBef>
              <a:defRPr sz="800">
                <a:solidFill>
                  <a:schemeClr val="tx1"/>
                </a:solidFill>
                <a:latin typeface="Roboto"/>
                <a:cs typeface="Roboto"/>
              </a:defRPr>
            </a:lvl1pPr>
          </a:lstStyle>
          <a:p>
            <a:r>
              <a:rPr lang="en-US" b="1"/>
              <a:t>Module 18 – Developing a strategy, roadmap and action plan for enhanced ethics and public integrity</a:t>
            </a:r>
            <a:endParaRPr 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91863" y="116789"/>
            <a:ext cx="1937481" cy="351206"/>
          </a:xfrm>
          <a:prstGeom prst="rect">
            <a:avLst/>
          </a:prstGeom>
        </p:spPr>
      </p:pic>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702" r:id="rId13"/>
  </p:sldLayoutIdLst>
  <p:transition spd="slow">
    <p:push/>
  </p:transition>
  <p:hf hdr="0" dt="0"/>
  <p:txStyles>
    <p:titleStyle>
      <a:lvl1pPr algn="l" defTabSz="914400" rtl="0" eaLnBrk="1" latinLnBrk="0" hangingPunct="1">
        <a:lnSpc>
          <a:spcPct val="90000"/>
        </a:lnSpc>
        <a:spcBef>
          <a:spcPct val="0"/>
        </a:spcBef>
        <a:buNone/>
        <a:defRPr sz="4400" kern="1200">
          <a:solidFill>
            <a:schemeClr val="tx1"/>
          </a:solidFill>
          <a:latin typeface="Montserrat"/>
          <a:ea typeface="+mj-ea"/>
          <a:cs typeface="Montserra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72836"/>
            <a:ext cx="8229600" cy="857250"/>
          </a:xfrm>
          <a:prstGeom prst="rect">
            <a:avLst/>
          </a:prstGeom>
        </p:spPr>
        <p:txBody>
          <a:bodyPr vert="horz" lIns="91440" tIns="45720" rIns="91440" bIns="45720" rtlCol="0" anchor="ctr">
            <a:normAutofit/>
          </a:bodyPr>
          <a:lstStyle/>
          <a:p>
            <a:endParaRPr lang="de-DE"/>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1863" y="116789"/>
            <a:ext cx="1937481" cy="351206"/>
          </a:xfrm>
          <a:prstGeom prst="rect">
            <a:avLst/>
          </a:prstGeom>
        </p:spPr>
      </p:pic>
      <p:grpSp>
        <p:nvGrpSpPr>
          <p:cNvPr id="8" name="Gruppierung 7"/>
          <p:cNvGrpSpPr>
            <a:grpSpLocks noChangeAspect="1"/>
          </p:cNvGrpSpPr>
          <p:nvPr userDrawn="1"/>
        </p:nvGrpSpPr>
        <p:grpSpPr>
          <a:xfrm>
            <a:off x="0" y="3255751"/>
            <a:ext cx="9144000" cy="1359211"/>
            <a:chOff x="14514" y="4310041"/>
            <a:chExt cx="12177486" cy="1813002"/>
          </a:xfrm>
        </p:grpSpPr>
        <p:pic>
          <p:nvPicPr>
            <p:cNvPr id="9" name="Picture 9">
              <a:extLst>
                <a:ext uri="{FF2B5EF4-FFF2-40B4-BE49-F238E27FC236}">
                  <a16:creationId xmlns:a16="http://schemas.microsoft.com/office/drawing/2014/main" id="{F6BBCE6E-AE17-4F5F-9BF6-D6FCD23A24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514" y="4380927"/>
              <a:ext cx="2407488" cy="1740422"/>
            </a:xfrm>
            <a:prstGeom prst="rect">
              <a:avLst/>
            </a:prstGeom>
          </p:spPr>
        </p:pic>
        <p:pic>
          <p:nvPicPr>
            <p:cNvPr id="10" name="Picture 11">
              <a:extLst>
                <a:ext uri="{FF2B5EF4-FFF2-40B4-BE49-F238E27FC236}">
                  <a16:creationId xmlns:a16="http://schemas.microsoft.com/office/drawing/2014/main" id="{E632C293-AD38-402E-B11A-88632DE083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56553" y="4382518"/>
              <a:ext cx="2735447" cy="1726011"/>
            </a:xfrm>
            <a:prstGeom prst="rect">
              <a:avLst/>
            </a:prstGeom>
          </p:spPr>
        </p:pic>
        <p:pic>
          <p:nvPicPr>
            <p:cNvPr id="11" name="Picture 13">
              <a:extLst>
                <a:ext uri="{FF2B5EF4-FFF2-40B4-BE49-F238E27FC236}">
                  <a16:creationId xmlns:a16="http://schemas.microsoft.com/office/drawing/2014/main" id="{CF64A161-CEC9-4C76-A193-585E571FB2A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165" r="-938"/>
            <a:stretch/>
          </p:blipFill>
          <p:spPr>
            <a:xfrm>
              <a:off x="7007990" y="4310041"/>
              <a:ext cx="2616168" cy="1813002"/>
            </a:xfrm>
            <a:prstGeom prst="rect">
              <a:avLst/>
            </a:prstGeom>
          </p:spPr>
        </p:pic>
        <p:pic>
          <p:nvPicPr>
            <p:cNvPr id="12" name="Picture 5">
              <a:extLst>
                <a:ext uri="{FF2B5EF4-FFF2-40B4-BE49-F238E27FC236}">
                  <a16:creationId xmlns:a16="http://schemas.microsoft.com/office/drawing/2014/main" id="{97634315-3A17-47D5-A4C9-7F78E943B0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58062" y="4380925"/>
              <a:ext cx="2641602" cy="1740423"/>
            </a:xfrm>
            <a:prstGeom prst="rect">
              <a:avLst/>
            </a:prstGeom>
          </p:spPr>
        </p:pic>
        <p:pic>
          <p:nvPicPr>
            <p:cNvPr id="13" name="Picture 18">
              <a:extLst>
                <a:ext uri="{FF2B5EF4-FFF2-40B4-BE49-F238E27FC236}">
                  <a16:creationId xmlns:a16="http://schemas.microsoft.com/office/drawing/2014/main" id="{90A6FEB9-893E-4FF2-A296-B51C67662EF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97500" y="4380925"/>
              <a:ext cx="2480738" cy="1740422"/>
            </a:xfrm>
            <a:prstGeom prst="rect">
              <a:avLst/>
            </a:prstGeom>
          </p:spPr>
        </p:pic>
      </p:grpSp>
      <p:sp>
        <p:nvSpPr>
          <p:cNvPr id="18" name="Titelplatzhalter 1"/>
          <p:cNvSpPr txBox="1">
            <a:spLocks/>
          </p:cNvSpPr>
          <p:nvPr userDrawn="1"/>
        </p:nvSpPr>
        <p:spPr>
          <a:xfrm>
            <a:off x="456334" y="2001190"/>
            <a:ext cx="8229600" cy="11522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Montserrat"/>
                <a:ea typeface="+mj-ea"/>
                <a:cs typeface="Montserrat"/>
              </a:defRPr>
            </a:lvl1pPr>
          </a:lstStyle>
          <a:p>
            <a:pPr algn="ctr"/>
            <a:endParaRPr lang="en-US" sz="2400" b="1" i="1">
              <a:solidFill>
                <a:srgbClr val="00B0F0"/>
              </a:solidFill>
              <a:latin typeface="Roboto"/>
              <a:ea typeface="ヒラギノ明朝 ProN W3" charset="-128"/>
              <a:cs typeface="Roboto"/>
            </a:endParaRPr>
          </a:p>
        </p:txBody>
      </p:sp>
    </p:spTree>
    <p:extLst>
      <p:ext uri="{BB962C8B-B14F-4D97-AF65-F5344CB8AC3E}">
        <p14:creationId xmlns:p14="http://schemas.microsoft.com/office/powerpoint/2010/main" val="4013660299"/>
      </p:ext>
    </p:extLst>
  </p:cSld>
  <p:clrMap bg1="lt1" tx1="dk1" bg2="lt2" tx2="dk2" accent1="accent1" accent2="accent2" accent3="accent3" accent4="accent4" accent5="accent5" accent6="accent6" hlink="hlink" folHlink="folHlink"/>
  <p:sldLayoutIdLst>
    <p:sldLayoutId id="2147483686" r:id="rId1"/>
  </p:sldLayoutIdLst>
  <p:transition spd="slow">
    <p:push/>
  </p:transition>
  <p:hf hdr="0" dt="0"/>
  <p:txStyles>
    <p:titleStyle>
      <a:lvl1pPr algn="ctr" defTabSz="457200" rtl="0" eaLnBrk="1" latinLnBrk="0" hangingPunct="1">
        <a:spcBef>
          <a:spcPct val="0"/>
        </a:spcBef>
        <a:buNone/>
        <a:defRPr sz="4000" b="1" kern="1200">
          <a:solidFill>
            <a:schemeClr val="tx1"/>
          </a:solidFill>
          <a:latin typeface="Montserrat"/>
          <a:ea typeface="+mj-ea"/>
          <a:cs typeface="Montserrat"/>
        </a:defRPr>
      </a:lvl1pPr>
    </p:titleStyle>
    <p:bodyStyle>
      <a:lvl1pPr marL="0" indent="0" algn="ctr" defTabSz="457200" rtl="0" eaLnBrk="1" latinLnBrk="0" hangingPunct="1">
        <a:spcBef>
          <a:spcPct val="20000"/>
        </a:spcBef>
        <a:buFont typeface="Arial"/>
        <a:buNone/>
        <a:defRPr sz="2400" b="1" i="1" kern="1200">
          <a:solidFill>
            <a:srgbClr val="00B0F0"/>
          </a:solidFill>
          <a:latin typeface="Roboto"/>
          <a:ea typeface="+mn-ea"/>
          <a:cs typeface="Robot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513518140"/>
      </p:ext>
    </p:extLst>
  </p:cSld>
  <p:clrMap bg1="lt1" tx1="dk1" bg2="lt2" tx2="dk2" accent1="accent1" accent2="accent2" accent3="accent3" accent4="accent4" accent5="accent5" accent6="accent6" hlink="hlink" folHlink="folHlink"/>
  <p:sldLayoutIdLst>
    <p:sldLayoutId id="2147483699"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149944041"/>
      </p:ext>
    </p:extLst>
  </p:cSld>
  <p:clrMap bg1="lt1" tx1="dk1" bg2="lt2" tx2="dk2" accent1="accent1" accent2="accent2" accent3="accent3" accent4="accent4" accent5="accent5" accent6="accent6" hlink="hlink" folHlink="folHlink"/>
  <p:sldLayoutIdLst>
    <p:sldLayoutId id="2147483701"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hyperlink" Target="https://www.pmi.org/-/media/pmi/documents/public/pdf/ethics/ethics-self-assessment.pdf?v=b8c50e98-936f-4b14-9f53-ae1d50fe4af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Autofit/>
          </a:bodyPr>
          <a:lstStyle/>
          <a:p>
            <a:r>
              <a:rPr lang="de-DE" sz="2800" dirty="0">
                <a:solidFill>
                  <a:srgbClr val="000000"/>
                </a:solidFill>
                <a:ea typeface="Lucida Grande"/>
              </a:rPr>
              <a:t>Module 18 – </a:t>
            </a:r>
            <a:r>
              <a:rPr lang="de-DE" sz="2800" dirty="0" err="1">
                <a:solidFill>
                  <a:srgbClr val="000000"/>
                </a:solidFill>
                <a:ea typeface="Lucida Grande"/>
              </a:rPr>
              <a:t>Developing</a:t>
            </a:r>
            <a:r>
              <a:rPr lang="de-DE" sz="2800" dirty="0">
                <a:solidFill>
                  <a:srgbClr val="000000"/>
                </a:solidFill>
                <a:ea typeface="Lucida Grande"/>
              </a:rPr>
              <a:t> a </a:t>
            </a:r>
            <a:r>
              <a:rPr lang="de-DE" sz="2800" dirty="0" err="1">
                <a:solidFill>
                  <a:srgbClr val="000000"/>
                </a:solidFill>
                <a:ea typeface="Lucida Grande"/>
              </a:rPr>
              <a:t>strategy</a:t>
            </a:r>
            <a:r>
              <a:rPr lang="de-DE" sz="2800" dirty="0">
                <a:solidFill>
                  <a:srgbClr val="000000"/>
                </a:solidFill>
                <a:ea typeface="Lucida Grande"/>
              </a:rPr>
              <a:t>, </a:t>
            </a:r>
            <a:r>
              <a:rPr lang="de-DE" sz="2800" dirty="0" err="1">
                <a:solidFill>
                  <a:srgbClr val="000000"/>
                </a:solidFill>
                <a:ea typeface="Lucida Grande"/>
              </a:rPr>
              <a:t>roadmap</a:t>
            </a:r>
            <a:r>
              <a:rPr lang="de-DE" sz="2800" dirty="0">
                <a:solidFill>
                  <a:srgbClr val="000000"/>
                </a:solidFill>
                <a:ea typeface="Lucida Grande"/>
              </a:rPr>
              <a:t> </a:t>
            </a:r>
            <a:r>
              <a:rPr lang="de-DE" sz="2800" dirty="0" err="1">
                <a:solidFill>
                  <a:srgbClr val="000000"/>
                </a:solidFill>
                <a:ea typeface="Lucida Grande"/>
              </a:rPr>
              <a:t>and</a:t>
            </a:r>
            <a:r>
              <a:rPr lang="de-DE" sz="2800" dirty="0">
                <a:solidFill>
                  <a:srgbClr val="000000"/>
                </a:solidFill>
                <a:ea typeface="Lucida Grande"/>
              </a:rPr>
              <a:t> </a:t>
            </a:r>
            <a:r>
              <a:rPr lang="de-DE" sz="2800" dirty="0" err="1">
                <a:solidFill>
                  <a:srgbClr val="000000"/>
                </a:solidFill>
                <a:ea typeface="Lucida Grande"/>
              </a:rPr>
              <a:t>action</a:t>
            </a:r>
            <a:r>
              <a:rPr lang="de-DE" sz="2800" dirty="0">
                <a:solidFill>
                  <a:srgbClr val="000000"/>
                </a:solidFill>
                <a:ea typeface="Lucida Grande"/>
              </a:rPr>
              <a:t> plan </a:t>
            </a:r>
            <a:r>
              <a:rPr lang="de-DE" sz="2800" dirty="0" err="1">
                <a:solidFill>
                  <a:srgbClr val="000000"/>
                </a:solidFill>
                <a:ea typeface="Lucida Grande"/>
              </a:rPr>
              <a:t>for</a:t>
            </a:r>
            <a:r>
              <a:rPr lang="de-DE" sz="2800" dirty="0">
                <a:solidFill>
                  <a:srgbClr val="000000"/>
                </a:solidFill>
                <a:ea typeface="Lucida Grande"/>
              </a:rPr>
              <a:t> </a:t>
            </a:r>
            <a:r>
              <a:rPr lang="de-DE" sz="2800" dirty="0" err="1">
                <a:solidFill>
                  <a:srgbClr val="000000"/>
                </a:solidFill>
                <a:ea typeface="Lucida Grande"/>
              </a:rPr>
              <a:t>enhanced</a:t>
            </a:r>
            <a:r>
              <a:rPr lang="de-DE" sz="2800" dirty="0">
                <a:solidFill>
                  <a:srgbClr val="000000"/>
                </a:solidFill>
                <a:ea typeface="Lucida Grande"/>
              </a:rPr>
              <a:t> </a:t>
            </a:r>
            <a:r>
              <a:rPr lang="de-DE" sz="2800" dirty="0" err="1">
                <a:solidFill>
                  <a:srgbClr val="000000"/>
                </a:solidFill>
                <a:ea typeface="Lucida Grande"/>
              </a:rPr>
              <a:t>ethics</a:t>
            </a:r>
            <a:r>
              <a:rPr lang="de-DE" sz="2800" dirty="0">
                <a:solidFill>
                  <a:srgbClr val="000000"/>
                </a:solidFill>
                <a:ea typeface="Lucida Grande"/>
              </a:rPr>
              <a:t> </a:t>
            </a:r>
            <a:r>
              <a:rPr lang="de-DE" sz="2800" dirty="0" err="1">
                <a:solidFill>
                  <a:srgbClr val="000000"/>
                </a:solidFill>
                <a:ea typeface="Lucida Grande"/>
              </a:rPr>
              <a:t>and</a:t>
            </a:r>
            <a:r>
              <a:rPr lang="de-DE" sz="2800" dirty="0">
                <a:solidFill>
                  <a:srgbClr val="000000"/>
                </a:solidFill>
                <a:ea typeface="Lucida Grande"/>
              </a:rPr>
              <a:t> </a:t>
            </a:r>
            <a:r>
              <a:rPr lang="de-DE" sz="2800" dirty="0" err="1">
                <a:solidFill>
                  <a:srgbClr val="000000"/>
                </a:solidFill>
                <a:ea typeface="Lucida Grande"/>
              </a:rPr>
              <a:t>public</a:t>
            </a:r>
            <a:r>
              <a:rPr lang="de-DE" sz="2800" dirty="0">
                <a:solidFill>
                  <a:srgbClr val="000000"/>
                </a:solidFill>
                <a:ea typeface="Lucida Grande"/>
              </a:rPr>
              <a:t> </a:t>
            </a:r>
            <a:r>
              <a:rPr lang="de-DE" sz="2800" dirty="0" err="1">
                <a:solidFill>
                  <a:srgbClr val="000000"/>
                </a:solidFill>
                <a:ea typeface="Lucida Grande"/>
              </a:rPr>
              <a:t>integrity</a:t>
            </a:r>
            <a:endParaRPr lang="de-DE" sz="2800" dirty="0"/>
          </a:p>
        </p:txBody>
      </p:sp>
      <p:sp>
        <p:nvSpPr>
          <p:cNvPr id="5" name="Textplatzhalter 4"/>
          <p:cNvSpPr>
            <a:spLocks noGrp="1"/>
          </p:cNvSpPr>
          <p:nvPr>
            <p:ph type="body" sz="quarter" idx="10"/>
          </p:nvPr>
        </p:nvSpPr>
        <p:spPr/>
        <p:txBody>
          <a:bodyPr/>
          <a:lstStyle/>
          <a:p>
            <a:r>
              <a:rPr lang="en-US">
                <a:ea typeface="ヒラギノ明朝 ProN W3" charset="-128"/>
              </a:rPr>
              <a:t>Toolkit on Transparency, Accountability and Ethics in Public Institutions</a:t>
            </a:r>
          </a:p>
        </p:txBody>
      </p:sp>
    </p:spTree>
    <p:extLst>
      <p:ext uri="{BB962C8B-B14F-4D97-AF65-F5344CB8AC3E}">
        <p14:creationId xmlns:p14="http://schemas.microsoft.com/office/powerpoint/2010/main" val="107056251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extLst>
              <p:ext uri="{D42A27DB-BD31-4B8C-83A1-F6EECF244321}">
                <p14:modId xmlns:p14="http://schemas.microsoft.com/office/powerpoint/2010/main" val="596123360"/>
              </p:ext>
            </p:extLst>
          </p:nvPr>
        </p:nvGraphicFramePr>
        <p:xfrm>
          <a:off x="628650" y="1370013"/>
          <a:ext cx="7886700" cy="182880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16. My personal expense reports are accurate and are only billed to the appropriate organization(s).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17. I openly support establishing and monitoring internal mechanisms (e.g., an ethics committee or program) to support ethical decision making.</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18. I thoughtfully consider decisions when making a promise on behalf of the organization to a person or a group of people.</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318939441"/>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10</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Autofit/>
          </a:bodyPr>
          <a:lstStyle/>
          <a:p>
            <a:r>
              <a:rPr lang="de-DE" sz="3600" b="1" dirty="0" err="1"/>
              <a:t>Ethics</a:t>
            </a:r>
            <a:r>
              <a:rPr lang="de-DE" sz="3600" b="1" dirty="0"/>
              <a:t> </a:t>
            </a:r>
            <a:r>
              <a:rPr lang="de-DE" sz="3600" b="1" dirty="0" err="1"/>
              <a:t>self-assessment</a:t>
            </a:r>
            <a:r>
              <a:rPr lang="de-DE" sz="3600" b="1" dirty="0"/>
              <a:t> - Leadership (4)</a:t>
            </a:r>
          </a:p>
        </p:txBody>
      </p:sp>
      <p:sp>
        <p:nvSpPr>
          <p:cNvPr id="7" name="Textfeld 6">
            <a:extLst>
              <a:ext uri="{FF2B5EF4-FFF2-40B4-BE49-F238E27FC236}">
                <a16:creationId xmlns:a16="http://schemas.microsoft.com/office/drawing/2014/main" id="{B26E3DF3-D376-7544-B74E-22B17DCAF5AB}"/>
              </a:ext>
            </a:extLst>
          </p:cNvPr>
          <p:cNvSpPr txBox="1"/>
          <p:nvPr/>
        </p:nvSpPr>
        <p:spPr>
          <a:xfrm>
            <a:off x="6756272" y="4360936"/>
            <a:ext cx="1811725" cy="200055"/>
          </a:xfrm>
          <a:prstGeom prst="rect">
            <a:avLst/>
          </a:prstGeom>
          <a:noFill/>
        </p:spPr>
        <p:txBody>
          <a:bodyPr wrap="square" rtlCol="0">
            <a:spAutoFit/>
          </a:bodyPr>
          <a:lstStyle/>
          <a:p>
            <a:pPr algn="r"/>
            <a:r>
              <a:rPr lang="de-DE" sz="700" dirty="0">
                <a:latin typeface="Roboto"/>
                <a:cs typeface="Roboto"/>
              </a:rPr>
              <a:t>Project Management Institute (PMI) 2018</a:t>
            </a:r>
          </a:p>
        </p:txBody>
      </p:sp>
      <p:sp>
        <p:nvSpPr>
          <p:cNvPr id="8" name="Oval 7">
            <a:extLst>
              <a:ext uri="{FF2B5EF4-FFF2-40B4-BE49-F238E27FC236}">
                <a16:creationId xmlns:a16="http://schemas.microsoft.com/office/drawing/2014/main" id="{E8E207CD-3805-1C4E-B79F-15EE90689487}"/>
              </a:ext>
            </a:extLst>
          </p:cNvPr>
          <p:cNvSpPr/>
          <p:nvPr/>
        </p:nvSpPr>
        <p:spPr>
          <a:xfrm rot="20988150">
            <a:off x="238338" y="1816783"/>
            <a:ext cx="8667319" cy="2650191"/>
          </a:xfrm>
          <a:prstGeom prst="ellipse">
            <a:avLst/>
          </a:prstGeom>
          <a:solidFill>
            <a:srgbClr val="00B050">
              <a:alpha val="8039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Roboto"/>
              </a:rPr>
              <a:t>Go back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your</a:t>
            </a:r>
            <a:r>
              <a:rPr lang="de-DE" sz="2000" b="1" dirty="0">
                <a:solidFill>
                  <a:schemeClr val="bg1"/>
                </a:solidFill>
                <a:latin typeface="Roboto"/>
              </a:rPr>
              <a:t> </a:t>
            </a:r>
            <a:r>
              <a:rPr lang="de-DE" sz="2000" b="1" dirty="0" err="1">
                <a:solidFill>
                  <a:schemeClr val="bg1"/>
                </a:solidFill>
                <a:latin typeface="Roboto"/>
              </a:rPr>
              <a:t>results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ethics</a:t>
            </a:r>
            <a:r>
              <a:rPr lang="de-DE" sz="2000" b="1" dirty="0">
                <a:solidFill>
                  <a:schemeClr val="bg1"/>
                </a:solidFill>
                <a:latin typeface="Roboto"/>
              </a:rPr>
              <a:t> </a:t>
            </a:r>
            <a:r>
              <a:rPr lang="de-DE" sz="2000" b="1" dirty="0" err="1">
                <a:solidFill>
                  <a:schemeClr val="bg1"/>
                </a:solidFill>
                <a:latin typeface="Roboto"/>
              </a:rPr>
              <a:t>self-assessment</a:t>
            </a:r>
            <a:r>
              <a:rPr lang="de-DE" sz="2000" b="1" dirty="0">
                <a:solidFill>
                  <a:schemeClr val="bg1"/>
                </a:solidFill>
                <a:latin typeface="Roboto"/>
              </a:rPr>
              <a:t> </a:t>
            </a:r>
            <a:r>
              <a:rPr lang="de-DE" sz="2000" b="1" dirty="0" err="1">
                <a:solidFill>
                  <a:schemeClr val="bg1"/>
                </a:solidFill>
                <a:latin typeface="Roboto"/>
              </a:rPr>
              <a:t>completed</a:t>
            </a:r>
            <a:r>
              <a:rPr lang="de-DE" sz="2000" b="1" dirty="0">
                <a:solidFill>
                  <a:schemeClr val="bg1"/>
                </a:solidFill>
                <a:latin typeface="Roboto"/>
              </a:rPr>
              <a:t> on Day 1 </a:t>
            </a:r>
            <a:r>
              <a:rPr lang="de-DE" sz="2000" b="1" dirty="0" err="1">
                <a:solidFill>
                  <a:schemeClr val="bg1"/>
                </a:solidFill>
                <a:latin typeface="Roboto"/>
              </a:rPr>
              <a:t>and</a:t>
            </a:r>
            <a:r>
              <a:rPr lang="de-DE" sz="2000" b="1" dirty="0">
                <a:solidFill>
                  <a:schemeClr val="bg1"/>
                </a:solidFill>
                <a:latin typeface="Roboto"/>
              </a:rPr>
              <a:t> </a:t>
            </a:r>
            <a:r>
              <a:rPr lang="de-DE" sz="2000" b="1" dirty="0" err="1">
                <a:solidFill>
                  <a:schemeClr val="bg1"/>
                </a:solidFill>
                <a:latin typeface="Roboto"/>
              </a:rPr>
              <a:t>think</a:t>
            </a:r>
            <a:r>
              <a:rPr lang="de-DE" sz="2000" b="1" dirty="0">
                <a:solidFill>
                  <a:schemeClr val="bg1"/>
                </a:solidFill>
                <a:latin typeface="Roboto"/>
              </a:rPr>
              <a:t> </a:t>
            </a:r>
            <a:r>
              <a:rPr lang="de-DE" sz="2000" b="1" dirty="0" err="1">
                <a:solidFill>
                  <a:schemeClr val="bg1"/>
                </a:solidFill>
                <a:latin typeface="Roboto"/>
              </a:rPr>
              <a:t>of</a:t>
            </a:r>
            <a:r>
              <a:rPr lang="de-DE" sz="2000" b="1" dirty="0">
                <a:solidFill>
                  <a:schemeClr val="bg1"/>
                </a:solidFill>
                <a:latin typeface="Roboto"/>
              </a:rPr>
              <a:t> </a:t>
            </a:r>
            <a:r>
              <a:rPr lang="de-DE" sz="2000" b="1" dirty="0" err="1">
                <a:solidFill>
                  <a:schemeClr val="bg1"/>
                </a:solidFill>
                <a:latin typeface="Roboto"/>
              </a:rPr>
              <a:t>overall</a:t>
            </a:r>
            <a:r>
              <a:rPr lang="de-DE" sz="2000" b="1" dirty="0">
                <a:solidFill>
                  <a:schemeClr val="bg1"/>
                </a:solidFill>
                <a:latin typeface="Roboto"/>
              </a:rPr>
              <a:t> </a:t>
            </a:r>
            <a:r>
              <a:rPr lang="de-DE" sz="2000" b="1" dirty="0" err="1">
                <a:solidFill>
                  <a:schemeClr val="bg1"/>
                </a:solidFill>
                <a:latin typeface="Roboto"/>
              </a:rPr>
              <a:t>learnings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training</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be</a:t>
            </a:r>
            <a:r>
              <a:rPr lang="de-DE" sz="2000" b="1" dirty="0">
                <a:solidFill>
                  <a:schemeClr val="bg1"/>
                </a:solidFill>
                <a:latin typeface="Roboto"/>
              </a:rPr>
              <a:t> </a:t>
            </a:r>
            <a:r>
              <a:rPr lang="de-DE" sz="2000" b="1" dirty="0" err="1">
                <a:solidFill>
                  <a:schemeClr val="bg1"/>
                </a:solidFill>
                <a:latin typeface="Roboto"/>
              </a:rPr>
              <a:t>able</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complete</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following</a:t>
            </a:r>
            <a:r>
              <a:rPr lang="de-DE" sz="2000" b="1" dirty="0">
                <a:solidFill>
                  <a:schemeClr val="bg1"/>
                </a:solidFill>
                <a:latin typeface="Roboto"/>
              </a:rPr>
              <a:t> </a:t>
            </a:r>
            <a:r>
              <a:rPr lang="de-DE" sz="2000" b="1" dirty="0" err="1">
                <a:solidFill>
                  <a:schemeClr val="bg1"/>
                </a:solidFill>
                <a:latin typeface="Roboto"/>
              </a:rPr>
              <a:t>development</a:t>
            </a:r>
            <a:r>
              <a:rPr lang="de-DE" sz="2000" b="1" dirty="0">
                <a:solidFill>
                  <a:schemeClr val="bg1"/>
                </a:solidFill>
                <a:latin typeface="Roboto"/>
              </a:rPr>
              <a:t> </a:t>
            </a:r>
            <a:r>
              <a:rPr lang="de-DE" sz="2000" b="1" dirty="0" err="1">
                <a:solidFill>
                  <a:schemeClr val="bg1"/>
                </a:solidFill>
                <a:latin typeface="Roboto"/>
              </a:rPr>
              <a:t>plans</a:t>
            </a:r>
            <a:r>
              <a:rPr lang="de-DE" sz="2000" b="1" dirty="0">
                <a:solidFill>
                  <a:schemeClr val="bg1"/>
                </a:solidFill>
                <a:latin typeface="Roboto"/>
              </a:rPr>
              <a:t> </a:t>
            </a:r>
            <a:r>
              <a:rPr lang="de-DE" sz="2000" b="1" dirty="0" err="1">
                <a:solidFill>
                  <a:schemeClr val="bg1"/>
                </a:solidFill>
                <a:latin typeface="Roboto"/>
              </a:rPr>
              <a:t>for</a:t>
            </a:r>
            <a:r>
              <a:rPr lang="de-DE" sz="2000" b="1" dirty="0">
                <a:solidFill>
                  <a:schemeClr val="bg1"/>
                </a:solidFill>
                <a:latin typeface="Roboto"/>
              </a:rPr>
              <a:t> </a:t>
            </a:r>
            <a:r>
              <a:rPr lang="de-DE" sz="2000" b="1" dirty="0" err="1">
                <a:solidFill>
                  <a:schemeClr val="bg1"/>
                </a:solidFill>
                <a:latin typeface="Roboto"/>
              </a:rPr>
              <a:t>presentation</a:t>
            </a:r>
            <a:r>
              <a:rPr lang="de-DE" sz="2000" b="1" dirty="0">
                <a:solidFill>
                  <a:schemeClr val="bg1"/>
                </a:solidFill>
                <a:latin typeface="Roboto"/>
              </a:rPr>
              <a:t>. </a:t>
            </a:r>
            <a:endParaRPr lang="en-US" sz="2000" dirty="0"/>
          </a:p>
        </p:txBody>
      </p:sp>
    </p:spTree>
    <p:extLst>
      <p:ext uri="{BB962C8B-B14F-4D97-AF65-F5344CB8AC3E}">
        <p14:creationId xmlns:p14="http://schemas.microsoft.com/office/powerpoint/2010/main" val="354363221"/>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extLst>
              <p:ext uri="{D42A27DB-BD31-4B8C-83A1-F6EECF244321}">
                <p14:modId xmlns:p14="http://schemas.microsoft.com/office/powerpoint/2010/main" val="2045810447"/>
              </p:ext>
            </p:extLst>
          </p:nvPr>
        </p:nvGraphicFramePr>
        <p:xfrm>
          <a:off x="628650" y="1370013"/>
          <a:ext cx="7886700" cy="166878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rtl="0" eaLnBrk="1" fontAlgn="auto" latinLnBrk="0" hangingPunct="1">
                        <a:lnSpc>
                          <a:spcPct val="100000"/>
                        </a:lnSpc>
                        <a:spcBef>
                          <a:spcPts val="0"/>
                        </a:spcBef>
                        <a:spcAft>
                          <a:spcPts val="0"/>
                        </a:spcAft>
                        <a:buFontTx/>
                        <a:buNone/>
                      </a:pPr>
                      <a:r>
                        <a:rPr lang="de-DE" sz="1050" b="1" kern="1200">
                          <a:solidFill>
                            <a:schemeClr val="bg1"/>
                          </a:solidFill>
                          <a:effectLst/>
                          <a:latin typeface="Roboto"/>
                          <a:ea typeface="+mn-ea"/>
                          <a:cs typeface="+mn-cs"/>
                        </a:rPr>
                        <a:t>19. I promote community member relations improvement as a guiding goal of my organization and as a cornerstone of my efforts on behalf of my organization. </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20. I personally devote time to developing solutions to community problems.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21. I participate in and encourage my management team to devote personal time to community service.</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318939441"/>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11</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rmAutofit fontScale="90000"/>
          </a:bodyPr>
          <a:lstStyle/>
          <a:p>
            <a:r>
              <a:rPr lang="de-DE" b="1" dirty="0" err="1"/>
              <a:t>Ethics</a:t>
            </a:r>
            <a:r>
              <a:rPr lang="de-DE" b="1" dirty="0"/>
              <a:t> </a:t>
            </a:r>
            <a:r>
              <a:rPr lang="de-DE" b="1" dirty="0" err="1"/>
              <a:t>self-assessment</a:t>
            </a:r>
            <a:r>
              <a:rPr lang="de-DE" b="1" dirty="0"/>
              <a:t> - Community</a:t>
            </a:r>
          </a:p>
        </p:txBody>
      </p:sp>
      <p:sp>
        <p:nvSpPr>
          <p:cNvPr id="7" name="Textfeld 6">
            <a:extLst>
              <a:ext uri="{FF2B5EF4-FFF2-40B4-BE49-F238E27FC236}">
                <a16:creationId xmlns:a16="http://schemas.microsoft.com/office/drawing/2014/main" id="{C8DE8B0D-2636-8244-BB76-DF2CD1AD1E21}"/>
              </a:ext>
            </a:extLst>
          </p:cNvPr>
          <p:cNvSpPr txBox="1"/>
          <p:nvPr/>
        </p:nvSpPr>
        <p:spPr>
          <a:xfrm>
            <a:off x="6756272" y="4360936"/>
            <a:ext cx="1811725" cy="200055"/>
          </a:xfrm>
          <a:prstGeom prst="rect">
            <a:avLst/>
          </a:prstGeom>
          <a:noFill/>
        </p:spPr>
        <p:txBody>
          <a:bodyPr wrap="square" rtlCol="0">
            <a:spAutoFit/>
          </a:bodyPr>
          <a:lstStyle/>
          <a:p>
            <a:pPr algn="r"/>
            <a:r>
              <a:rPr lang="de-DE" sz="700" dirty="0">
                <a:latin typeface="Roboto"/>
                <a:cs typeface="Roboto"/>
              </a:rPr>
              <a:t>Project Management Institute (PMI) 2018</a:t>
            </a:r>
          </a:p>
        </p:txBody>
      </p:sp>
      <p:sp>
        <p:nvSpPr>
          <p:cNvPr id="8" name="Oval 7">
            <a:extLst>
              <a:ext uri="{FF2B5EF4-FFF2-40B4-BE49-F238E27FC236}">
                <a16:creationId xmlns:a16="http://schemas.microsoft.com/office/drawing/2014/main" id="{C2C9027D-8E19-8C48-BA53-5A42769414CD}"/>
              </a:ext>
            </a:extLst>
          </p:cNvPr>
          <p:cNvSpPr/>
          <p:nvPr/>
        </p:nvSpPr>
        <p:spPr>
          <a:xfrm rot="20988150">
            <a:off x="238338" y="1816783"/>
            <a:ext cx="8667319" cy="2650191"/>
          </a:xfrm>
          <a:prstGeom prst="ellipse">
            <a:avLst/>
          </a:prstGeom>
          <a:solidFill>
            <a:srgbClr val="00B050">
              <a:alpha val="8039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Roboto"/>
              </a:rPr>
              <a:t>Go back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your</a:t>
            </a:r>
            <a:r>
              <a:rPr lang="de-DE" sz="2000" b="1" dirty="0">
                <a:solidFill>
                  <a:schemeClr val="bg1"/>
                </a:solidFill>
                <a:latin typeface="Roboto"/>
              </a:rPr>
              <a:t> </a:t>
            </a:r>
            <a:r>
              <a:rPr lang="de-DE" sz="2000" b="1" dirty="0" err="1">
                <a:solidFill>
                  <a:schemeClr val="bg1"/>
                </a:solidFill>
                <a:latin typeface="Roboto"/>
              </a:rPr>
              <a:t>results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ethics</a:t>
            </a:r>
            <a:r>
              <a:rPr lang="de-DE" sz="2000" b="1" dirty="0">
                <a:solidFill>
                  <a:schemeClr val="bg1"/>
                </a:solidFill>
                <a:latin typeface="Roboto"/>
              </a:rPr>
              <a:t> </a:t>
            </a:r>
            <a:r>
              <a:rPr lang="de-DE" sz="2000" b="1" dirty="0" err="1">
                <a:solidFill>
                  <a:schemeClr val="bg1"/>
                </a:solidFill>
                <a:latin typeface="Roboto"/>
              </a:rPr>
              <a:t>self-assessment</a:t>
            </a:r>
            <a:r>
              <a:rPr lang="de-DE" sz="2000" b="1" dirty="0">
                <a:solidFill>
                  <a:schemeClr val="bg1"/>
                </a:solidFill>
                <a:latin typeface="Roboto"/>
              </a:rPr>
              <a:t> </a:t>
            </a:r>
            <a:r>
              <a:rPr lang="de-DE" sz="2000" b="1" dirty="0" err="1">
                <a:solidFill>
                  <a:schemeClr val="bg1"/>
                </a:solidFill>
                <a:latin typeface="Roboto"/>
              </a:rPr>
              <a:t>completed</a:t>
            </a:r>
            <a:r>
              <a:rPr lang="de-DE" sz="2000" b="1" dirty="0">
                <a:solidFill>
                  <a:schemeClr val="bg1"/>
                </a:solidFill>
                <a:latin typeface="Roboto"/>
              </a:rPr>
              <a:t> on Day 1 </a:t>
            </a:r>
            <a:r>
              <a:rPr lang="de-DE" sz="2000" b="1" dirty="0" err="1">
                <a:solidFill>
                  <a:schemeClr val="bg1"/>
                </a:solidFill>
                <a:latin typeface="Roboto"/>
              </a:rPr>
              <a:t>and</a:t>
            </a:r>
            <a:r>
              <a:rPr lang="de-DE" sz="2000" b="1" dirty="0">
                <a:solidFill>
                  <a:schemeClr val="bg1"/>
                </a:solidFill>
                <a:latin typeface="Roboto"/>
              </a:rPr>
              <a:t> </a:t>
            </a:r>
            <a:r>
              <a:rPr lang="de-DE" sz="2000" b="1" dirty="0" err="1">
                <a:solidFill>
                  <a:schemeClr val="bg1"/>
                </a:solidFill>
                <a:latin typeface="Roboto"/>
              </a:rPr>
              <a:t>think</a:t>
            </a:r>
            <a:r>
              <a:rPr lang="de-DE" sz="2000" b="1" dirty="0">
                <a:solidFill>
                  <a:schemeClr val="bg1"/>
                </a:solidFill>
                <a:latin typeface="Roboto"/>
              </a:rPr>
              <a:t> </a:t>
            </a:r>
            <a:r>
              <a:rPr lang="de-DE" sz="2000" b="1" dirty="0" err="1">
                <a:solidFill>
                  <a:schemeClr val="bg1"/>
                </a:solidFill>
                <a:latin typeface="Roboto"/>
              </a:rPr>
              <a:t>of</a:t>
            </a:r>
            <a:r>
              <a:rPr lang="de-DE" sz="2000" b="1" dirty="0">
                <a:solidFill>
                  <a:schemeClr val="bg1"/>
                </a:solidFill>
                <a:latin typeface="Roboto"/>
              </a:rPr>
              <a:t> </a:t>
            </a:r>
            <a:r>
              <a:rPr lang="de-DE" sz="2000" b="1" dirty="0" err="1">
                <a:solidFill>
                  <a:schemeClr val="bg1"/>
                </a:solidFill>
                <a:latin typeface="Roboto"/>
              </a:rPr>
              <a:t>overall</a:t>
            </a:r>
            <a:r>
              <a:rPr lang="de-DE" sz="2000" b="1" dirty="0">
                <a:solidFill>
                  <a:schemeClr val="bg1"/>
                </a:solidFill>
                <a:latin typeface="Roboto"/>
              </a:rPr>
              <a:t> </a:t>
            </a:r>
            <a:r>
              <a:rPr lang="de-DE" sz="2000" b="1" dirty="0" err="1">
                <a:solidFill>
                  <a:schemeClr val="bg1"/>
                </a:solidFill>
                <a:latin typeface="Roboto"/>
              </a:rPr>
              <a:t>learnings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training</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be</a:t>
            </a:r>
            <a:r>
              <a:rPr lang="de-DE" sz="2000" b="1" dirty="0">
                <a:solidFill>
                  <a:schemeClr val="bg1"/>
                </a:solidFill>
                <a:latin typeface="Roboto"/>
              </a:rPr>
              <a:t> </a:t>
            </a:r>
            <a:r>
              <a:rPr lang="de-DE" sz="2000" b="1" dirty="0" err="1">
                <a:solidFill>
                  <a:schemeClr val="bg1"/>
                </a:solidFill>
                <a:latin typeface="Roboto"/>
              </a:rPr>
              <a:t>able</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complete</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following</a:t>
            </a:r>
            <a:r>
              <a:rPr lang="de-DE" sz="2000" b="1" dirty="0">
                <a:solidFill>
                  <a:schemeClr val="bg1"/>
                </a:solidFill>
                <a:latin typeface="Roboto"/>
              </a:rPr>
              <a:t> </a:t>
            </a:r>
            <a:r>
              <a:rPr lang="de-DE" sz="2000" b="1" dirty="0" err="1">
                <a:solidFill>
                  <a:schemeClr val="bg1"/>
                </a:solidFill>
                <a:latin typeface="Roboto"/>
              </a:rPr>
              <a:t>development</a:t>
            </a:r>
            <a:r>
              <a:rPr lang="de-DE" sz="2000" b="1" dirty="0">
                <a:solidFill>
                  <a:schemeClr val="bg1"/>
                </a:solidFill>
                <a:latin typeface="Roboto"/>
              </a:rPr>
              <a:t> </a:t>
            </a:r>
            <a:r>
              <a:rPr lang="de-DE" sz="2000" b="1" dirty="0" err="1">
                <a:solidFill>
                  <a:schemeClr val="bg1"/>
                </a:solidFill>
                <a:latin typeface="Roboto"/>
              </a:rPr>
              <a:t>plans</a:t>
            </a:r>
            <a:r>
              <a:rPr lang="de-DE" sz="2000" b="1" dirty="0">
                <a:solidFill>
                  <a:schemeClr val="bg1"/>
                </a:solidFill>
                <a:latin typeface="Roboto"/>
              </a:rPr>
              <a:t> </a:t>
            </a:r>
            <a:r>
              <a:rPr lang="de-DE" sz="2000" b="1" dirty="0" err="1">
                <a:solidFill>
                  <a:schemeClr val="bg1"/>
                </a:solidFill>
                <a:latin typeface="Roboto"/>
              </a:rPr>
              <a:t>for</a:t>
            </a:r>
            <a:r>
              <a:rPr lang="de-DE" sz="2000" b="1" dirty="0">
                <a:solidFill>
                  <a:schemeClr val="bg1"/>
                </a:solidFill>
                <a:latin typeface="Roboto"/>
              </a:rPr>
              <a:t> </a:t>
            </a:r>
            <a:r>
              <a:rPr lang="de-DE" sz="2000" b="1" dirty="0" err="1">
                <a:solidFill>
                  <a:schemeClr val="bg1"/>
                </a:solidFill>
                <a:latin typeface="Roboto"/>
              </a:rPr>
              <a:t>presentation</a:t>
            </a:r>
            <a:r>
              <a:rPr lang="de-DE" sz="2000" b="1" dirty="0">
                <a:solidFill>
                  <a:schemeClr val="bg1"/>
                </a:solidFill>
                <a:latin typeface="Roboto"/>
              </a:rPr>
              <a:t>. </a:t>
            </a:r>
            <a:endParaRPr lang="en-US" sz="2000" dirty="0"/>
          </a:p>
        </p:txBody>
      </p:sp>
    </p:spTree>
    <p:extLst>
      <p:ext uri="{BB962C8B-B14F-4D97-AF65-F5344CB8AC3E}">
        <p14:creationId xmlns:p14="http://schemas.microsoft.com/office/powerpoint/2010/main" val="39328058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extLst>
              <p:ext uri="{D42A27DB-BD31-4B8C-83A1-F6EECF244321}">
                <p14:modId xmlns:p14="http://schemas.microsoft.com/office/powerpoint/2010/main" val="1157167058"/>
              </p:ext>
            </p:extLst>
          </p:nvPr>
        </p:nvGraphicFramePr>
        <p:xfrm>
          <a:off x="628650" y="1370013"/>
          <a:ext cx="7886700" cy="150876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22. I use a client-oriented approach to project management.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23. I respect the practices and customs of the diverse clients while maintaining the organization’s mission.</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dirty="0">
                          <a:solidFill>
                            <a:schemeClr val="bg1"/>
                          </a:solidFill>
                          <a:effectLst/>
                          <a:latin typeface="Roboto"/>
                          <a:ea typeface="+mn-ea"/>
                          <a:cs typeface="+mn-cs"/>
                        </a:rPr>
                        <a:t>24. I promote </a:t>
                      </a:r>
                      <a:r>
                        <a:rPr lang="de-DE" sz="1050" b="1" kern="1200" dirty="0" err="1">
                          <a:solidFill>
                            <a:schemeClr val="bg1"/>
                          </a:solidFill>
                          <a:effectLst/>
                          <a:latin typeface="Roboto"/>
                          <a:ea typeface="+mn-ea"/>
                          <a:cs typeface="+mn-cs"/>
                        </a:rPr>
                        <a:t>document</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confidentiality</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and</a:t>
                      </a:r>
                      <a:r>
                        <a:rPr lang="de-DE" sz="1050" b="1" kern="1200" dirty="0">
                          <a:solidFill>
                            <a:schemeClr val="bg1"/>
                          </a:solidFill>
                          <a:effectLst/>
                          <a:latin typeface="Roboto"/>
                          <a:ea typeface="+mn-ea"/>
                          <a:cs typeface="+mn-cs"/>
                        </a:rPr>
                        <a:t> do not </a:t>
                      </a:r>
                      <a:r>
                        <a:rPr lang="de-DE" sz="1050" b="1" kern="1200" dirty="0" err="1">
                          <a:solidFill>
                            <a:schemeClr val="bg1"/>
                          </a:solidFill>
                          <a:effectLst/>
                          <a:latin typeface="Roboto"/>
                          <a:ea typeface="+mn-ea"/>
                          <a:cs typeface="+mn-cs"/>
                        </a:rPr>
                        <a:t>tolerate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breaches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of</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this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confidentiality</a:t>
                      </a:r>
                      <a:r>
                        <a:rPr lang="de-DE" sz="1050" b="1" kern="1200" dirty="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318939441"/>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12</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rmAutofit fontScale="90000"/>
          </a:bodyPr>
          <a:lstStyle/>
          <a:p>
            <a:r>
              <a:rPr lang="de-DE" b="1" dirty="0" err="1"/>
              <a:t>Ethics</a:t>
            </a:r>
            <a:r>
              <a:rPr lang="de-DE" b="1" dirty="0"/>
              <a:t> </a:t>
            </a:r>
            <a:r>
              <a:rPr lang="de-DE" b="1" dirty="0" err="1"/>
              <a:t>self-assessment</a:t>
            </a:r>
            <a:r>
              <a:rPr lang="de-DE" b="1" dirty="0"/>
              <a:t> - Clients</a:t>
            </a:r>
          </a:p>
        </p:txBody>
      </p:sp>
      <p:sp>
        <p:nvSpPr>
          <p:cNvPr id="7" name="Textfeld 6">
            <a:extLst>
              <a:ext uri="{FF2B5EF4-FFF2-40B4-BE49-F238E27FC236}">
                <a16:creationId xmlns:a16="http://schemas.microsoft.com/office/drawing/2014/main" id="{CFCBA2D9-00D3-6643-8523-87DAA731F438}"/>
              </a:ext>
            </a:extLst>
          </p:cNvPr>
          <p:cNvSpPr txBox="1"/>
          <p:nvPr/>
        </p:nvSpPr>
        <p:spPr>
          <a:xfrm>
            <a:off x="6756272" y="4360936"/>
            <a:ext cx="1811725" cy="200055"/>
          </a:xfrm>
          <a:prstGeom prst="rect">
            <a:avLst/>
          </a:prstGeom>
          <a:noFill/>
        </p:spPr>
        <p:txBody>
          <a:bodyPr wrap="square" rtlCol="0">
            <a:spAutoFit/>
          </a:bodyPr>
          <a:lstStyle/>
          <a:p>
            <a:pPr algn="r"/>
            <a:r>
              <a:rPr lang="de-DE" sz="700" dirty="0">
                <a:latin typeface="Roboto"/>
                <a:cs typeface="Roboto"/>
              </a:rPr>
              <a:t>Project Management Institute (PMI) 2018</a:t>
            </a:r>
          </a:p>
        </p:txBody>
      </p:sp>
      <p:sp>
        <p:nvSpPr>
          <p:cNvPr id="8" name="Oval 7">
            <a:extLst>
              <a:ext uri="{FF2B5EF4-FFF2-40B4-BE49-F238E27FC236}">
                <a16:creationId xmlns:a16="http://schemas.microsoft.com/office/drawing/2014/main" id="{DA22084A-F136-7B4D-8C3D-9E22083A9858}"/>
              </a:ext>
            </a:extLst>
          </p:cNvPr>
          <p:cNvSpPr/>
          <p:nvPr/>
        </p:nvSpPr>
        <p:spPr>
          <a:xfrm rot="20988150">
            <a:off x="238338" y="1816783"/>
            <a:ext cx="8667319" cy="2650191"/>
          </a:xfrm>
          <a:prstGeom prst="ellipse">
            <a:avLst/>
          </a:prstGeom>
          <a:solidFill>
            <a:srgbClr val="00B050">
              <a:alpha val="8039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Roboto"/>
              </a:rPr>
              <a:t>Go back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your</a:t>
            </a:r>
            <a:r>
              <a:rPr lang="de-DE" sz="2000" b="1" dirty="0">
                <a:solidFill>
                  <a:schemeClr val="bg1"/>
                </a:solidFill>
                <a:latin typeface="Roboto"/>
              </a:rPr>
              <a:t> </a:t>
            </a:r>
            <a:r>
              <a:rPr lang="de-DE" sz="2000" b="1" dirty="0" err="1">
                <a:solidFill>
                  <a:schemeClr val="bg1"/>
                </a:solidFill>
                <a:latin typeface="Roboto"/>
              </a:rPr>
              <a:t>results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ethics</a:t>
            </a:r>
            <a:r>
              <a:rPr lang="de-DE" sz="2000" b="1" dirty="0">
                <a:solidFill>
                  <a:schemeClr val="bg1"/>
                </a:solidFill>
                <a:latin typeface="Roboto"/>
              </a:rPr>
              <a:t> </a:t>
            </a:r>
            <a:r>
              <a:rPr lang="de-DE" sz="2000" b="1" dirty="0" err="1">
                <a:solidFill>
                  <a:schemeClr val="bg1"/>
                </a:solidFill>
                <a:latin typeface="Roboto"/>
              </a:rPr>
              <a:t>self-assessment</a:t>
            </a:r>
            <a:r>
              <a:rPr lang="de-DE" sz="2000" b="1" dirty="0">
                <a:solidFill>
                  <a:schemeClr val="bg1"/>
                </a:solidFill>
                <a:latin typeface="Roboto"/>
              </a:rPr>
              <a:t> </a:t>
            </a:r>
            <a:r>
              <a:rPr lang="de-DE" sz="2000" b="1" dirty="0" err="1">
                <a:solidFill>
                  <a:schemeClr val="bg1"/>
                </a:solidFill>
                <a:latin typeface="Roboto"/>
              </a:rPr>
              <a:t>completed</a:t>
            </a:r>
            <a:r>
              <a:rPr lang="de-DE" sz="2000" b="1" dirty="0">
                <a:solidFill>
                  <a:schemeClr val="bg1"/>
                </a:solidFill>
                <a:latin typeface="Roboto"/>
              </a:rPr>
              <a:t> on Day 1 </a:t>
            </a:r>
            <a:r>
              <a:rPr lang="de-DE" sz="2000" b="1" dirty="0" err="1">
                <a:solidFill>
                  <a:schemeClr val="bg1"/>
                </a:solidFill>
                <a:latin typeface="Roboto"/>
              </a:rPr>
              <a:t>and</a:t>
            </a:r>
            <a:r>
              <a:rPr lang="de-DE" sz="2000" b="1" dirty="0">
                <a:solidFill>
                  <a:schemeClr val="bg1"/>
                </a:solidFill>
                <a:latin typeface="Roboto"/>
              </a:rPr>
              <a:t> </a:t>
            </a:r>
            <a:r>
              <a:rPr lang="de-DE" sz="2000" b="1" dirty="0" err="1">
                <a:solidFill>
                  <a:schemeClr val="bg1"/>
                </a:solidFill>
                <a:latin typeface="Roboto"/>
              </a:rPr>
              <a:t>think</a:t>
            </a:r>
            <a:r>
              <a:rPr lang="de-DE" sz="2000" b="1" dirty="0">
                <a:solidFill>
                  <a:schemeClr val="bg1"/>
                </a:solidFill>
                <a:latin typeface="Roboto"/>
              </a:rPr>
              <a:t> </a:t>
            </a:r>
            <a:r>
              <a:rPr lang="de-DE" sz="2000" b="1" dirty="0" err="1">
                <a:solidFill>
                  <a:schemeClr val="bg1"/>
                </a:solidFill>
                <a:latin typeface="Roboto"/>
              </a:rPr>
              <a:t>of</a:t>
            </a:r>
            <a:r>
              <a:rPr lang="de-DE" sz="2000" b="1" dirty="0">
                <a:solidFill>
                  <a:schemeClr val="bg1"/>
                </a:solidFill>
                <a:latin typeface="Roboto"/>
              </a:rPr>
              <a:t> </a:t>
            </a:r>
            <a:r>
              <a:rPr lang="de-DE" sz="2000" b="1" dirty="0" err="1">
                <a:solidFill>
                  <a:schemeClr val="bg1"/>
                </a:solidFill>
                <a:latin typeface="Roboto"/>
              </a:rPr>
              <a:t>overall</a:t>
            </a:r>
            <a:r>
              <a:rPr lang="de-DE" sz="2000" b="1" dirty="0">
                <a:solidFill>
                  <a:schemeClr val="bg1"/>
                </a:solidFill>
                <a:latin typeface="Roboto"/>
              </a:rPr>
              <a:t> </a:t>
            </a:r>
            <a:r>
              <a:rPr lang="de-DE" sz="2000" b="1" dirty="0" err="1">
                <a:solidFill>
                  <a:schemeClr val="bg1"/>
                </a:solidFill>
                <a:latin typeface="Roboto"/>
              </a:rPr>
              <a:t>learnings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training</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be</a:t>
            </a:r>
            <a:r>
              <a:rPr lang="de-DE" sz="2000" b="1" dirty="0">
                <a:solidFill>
                  <a:schemeClr val="bg1"/>
                </a:solidFill>
                <a:latin typeface="Roboto"/>
              </a:rPr>
              <a:t> </a:t>
            </a:r>
            <a:r>
              <a:rPr lang="de-DE" sz="2000" b="1" dirty="0" err="1">
                <a:solidFill>
                  <a:schemeClr val="bg1"/>
                </a:solidFill>
                <a:latin typeface="Roboto"/>
              </a:rPr>
              <a:t>able</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complete</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following</a:t>
            </a:r>
            <a:r>
              <a:rPr lang="de-DE" sz="2000" b="1" dirty="0">
                <a:solidFill>
                  <a:schemeClr val="bg1"/>
                </a:solidFill>
                <a:latin typeface="Roboto"/>
              </a:rPr>
              <a:t> </a:t>
            </a:r>
            <a:r>
              <a:rPr lang="de-DE" sz="2000" b="1" dirty="0" err="1">
                <a:solidFill>
                  <a:schemeClr val="bg1"/>
                </a:solidFill>
                <a:latin typeface="Roboto"/>
              </a:rPr>
              <a:t>development</a:t>
            </a:r>
            <a:r>
              <a:rPr lang="de-DE" sz="2000" b="1" dirty="0">
                <a:solidFill>
                  <a:schemeClr val="bg1"/>
                </a:solidFill>
                <a:latin typeface="Roboto"/>
              </a:rPr>
              <a:t> </a:t>
            </a:r>
            <a:r>
              <a:rPr lang="de-DE" sz="2000" b="1" dirty="0" err="1">
                <a:solidFill>
                  <a:schemeClr val="bg1"/>
                </a:solidFill>
                <a:latin typeface="Roboto"/>
              </a:rPr>
              <a:t>plans</a:t>
            </a:r>
            <a:r>
              <a:rPr lang="de-DE" sz="2000" b="1" dirty="0">
                <a:solidFill>
                  <a:schemeClr val="bg1"/>
                </a:solidFill>
                <a:latin typeface="Roboto"/>
              </a:rPr>
              <a:t> </a:t>
            </a:r>
            <a:r>
              <a:rPr lang="de-DE" sz="2000" b="1" dirty="0" err="1">
                <a:solidFill>
                  <a:schemeClr val="bg1"/>
                </a:solidFill>
                <a:latin typeface="Roboto"/>
              </a:rPr>
              <a:t>for</a:t>
            </a:r>
            <a:r>
              <a:rPr lang="de-DE" sz="2000" b="1" dirty="0">
                <a:solidFill>
                  <a:schemeClr val="bg1"/>
                </a:solidFill>
                <a:latin typeface="Roboto"/>
              </a:rPr>
              <a:t> </a:t>
            </a:r>
            <a:r>
              <a:rPr lang="de-DE" sz="2000" b="1" dirty="0" err="1">
                <a:solidFill>
                  <a:schemeClr val="bg1"/>
                </a:solidFill>
                <a:latin typeface="Roboto"/>
              </a:rPr>
              <a:t>presentation</a:t>
            </a:r>
            <a:r>
              <a:rPr lang="de-DE" sz="2000" b="1" dirty="0">
                <a:solidFill>
                  <a:schemeClr val="bg1"/>
                </a:solidFill>
                <a:latin typeface="Roboto"/>
              </a:rPr>
              <a:t>. </a:t>
            </a:r>
            <a:endParaRPr lang="en-US" sz="2000" dirty="0"/>
          </a:p>
        </p:txBody>
      </p:sp>
    </p:spTree>
    <p:extLst>
      <p:ext uri="{BB962C8B-B14F-4D97-AF65-F5344CB8AC3E}">
        <p14:creationId xmlns:p14="http://schemas.microsoft.com/office/powerpoint/2010/main" val="3789536226"/>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extLst>
              <p:ext uri="{D42A27DB-BD31-4B8C-83A1-F6EECF244321}">
                <p14:modId xmlns:p14="http://schemas.microsoft.com/office/powerpoint/2010/main" val="3847159575"/>
              </p:ext>
            </p:extLst>
          </p:nvPr>
        </p:nvGraphicFramePr>
        <p:xfrm>
          <a:off x="628650" y="1370013"/>
          <a:ext cx="7886700" cy="267462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25. I foster discussions about ethical concerns when they arise.</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26. I maintain confidences entrusted to me.</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dirty="0">
                          <a:solidFill>
                            <a:schemeClr val="bg1"/>
                          </a:solidFill>
                          <a:effectLst/>
                          <a:latin typeface="Roboto"/>
                          <a:ea typeface="+mn-ea"/>
                          <a:cs typeface="+mn-cs"/>
                        </a:rPr>
                        <a:t>27. I </a:t>
                      </a:r>
                      <a:r>
                        <a:rPr lang="de-DE" sz="1050" b="1" kern="1200" dirty="0" err="1">
                          <a:solidFill>
                            <a:schemeClr val="bg1"/>
                          </a:solidFill>
                          <a:effectLst/>
                          <a:latin typeface="Roboto"/>
                          <a:ea typeface="+mn-ea"/>
                          <a:cs typeface="+mn-cs"/>
                        </a:rPr>
                        <a:t>demonstrate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through</a:t>
                      </a:r>
                      <a:r>
                        <a:rPr lang="de-DE" sz="1050" b="1" kern="1200" dirty="0">
                          <a:solidFill>
                            <a:schemeClr val="bg1"/>
                          </a:solidFill>
                          <a:effectLst/>
                          <a:latin typeface="Roboto"/>
                          <a:ea typeface="+mn-ea"/>
                          <a:cs typeface="+mn-cs"/>
                        </a:rPr>
                        <a:t> personal </a:t>
                      </a:r>
                      <a:r>
                        <a:rPr lang="de-DE" sz="1050" b="1" kern="1200" dirty="0" err="1">
                          <a:solidFill>
                            <a:schemeClr val="bg1"/>
                          </a:solidFill>
                          <a:effectLst/>
                          <a:latin typeface="Roboto"/>
                          <a:ea typeface="+mn-ea"/>
                          <a:cs typeface="+mn-cs"/>
                        </a:rPr>
                        <a:t>actions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and</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organizational</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policies</a:t>
                      </a:r>
                      <a:r>
                        <a:rPr lang="de-DE" sz="1050" b="1" kern="1200" dirty="0">
                          <a:solidFill>
                            <a:schemeClr val="bg1"/>
                          </a:solidFill>
                          <a:effectLst/>
                          <a:latin typeface="Roboto"/>
                          <a:ea typeface="+mn-ea"/>
                          <a:cs typeface="+mn-cs"/>
                        </a:rPr>
                        <a:t>, a </a:t>
                      </a:r>
                      <a:r>
                        <a:rPr lang="de-DE" sz="1050" b="1" kern="1200" dirty="0" err="1">
                          <a:solidFill>
                            <a:schemeClr val="bg1"/>
                          </a:solidFill>
                          <a:effectLst/>
                          <a:latin typeface="Roboto"/>
                          <a:ea typeface="+mn-ea"/>
                          <a:cs typeface="+mn-cs"/>
                        </a:rPr>
                        <a:t>zero</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tolerance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for</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any</a:t>
                      </a:r>
                      <a:r>
                        <a:rPr lang="de-DE" sz="1050" b="1" kern="1200" dirty="0">
                          <a:solidFill>
                            <a:schemeClr val="bg1"/>
                          </a:solidFill>
                          <a:effectLst/>
                          <a:latin typeface="Roboto"/>
                          <a:ea typeface="+mn-ea"/>
                          <a:cs typeface="+mn-cs"/>
                        </a:rPr>
                        <a:t> form </a:t>
                      </a:r>
                      <a:r>
                        <a:rPr lang="de-DE" sz="1050" b="1" kern="1200" dirty="0" err="1">
                          <a:solidFill>
                            <a:schemeClr val="bg1"/>
                          </a:solidFill>
                          <a:effectLst/>
                          <a:latin typeface="Roboto"/>
                          <a:ea typeface="+mn-ea"/>
                          <a:cs typeface="+mn-cs"/>
                        </a:rPr>
                        <a:t>of</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harassment</a:t>
                      </a:r>
                      <a:r>
                        <a:rPr lang="de-DE" sz="1050" b="1" kern="1200" dirty="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31893944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28. I encourage discussions about and advocate for the implementation of the organization’s code of ethics and value statements.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71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75928750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dirty="0">
                          <a:solidFill>
                            <a:schemeClr val="bg1"/>
                          </a:solidFill>
                          <a:effectLst/>
                          <a:latin typeface="Roboto"/>
                          <a:ea typeface="+mn-ea"/>
                          <a:cs typeface="+mn-cs"/>
                        </a:rPr>
                        <a:t>29. I </a:t>
                      </a:r>
                      <a:r>
                        <a:rPr lang="de-DE" sz="1050" b="1" kern="1200" dirty="0" err="1">
                          <a:solidFill>
                            <a:schemeClr val="bg1"/>
                          </a:solidFill>
                          <a:effectLst/>
                          <a:latin typeface="Roboto"/>
                          <a:ea typeface="+mn-ea"/>
                          <a:cs typeface="+mn-cs"/>
                        </a:rPr>
                        <a:t>fulfill</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the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promises</a:t>
                      </a:r>
                      <a:r>
                        <a:rPr lang="de-DE" sz="1050" b="1" kern="1200" dirty="0">
                          <a:solidFill>
                            <a:schemeClr val="bg1"/>
                          </a:solidFill>
                          <a:effectLst/>
                          <a:latin typeface="Roboto"/>
                          <a:ea typeface="+mn-ea"/>
                          <a:cs typeface="+mn-cs"/>
                        </a:rPr>
                        <a:t> I </a:t>
                      </a:r>
                      <a:r>
                        <a:rPr lang="de-DE" sz="1050" b="1" kern="1200" dirty="0" err="1">
                          <a:solidFill>
                            <a:schemeClr val="bg1"/>
                          </a:solidFill>
                          <a:effectLst/>
                          <a:latin typeface="Roboto"/>
                          <a:ea typeface="+mn-ea"/>
                          <a:cs typeface="+mn-cs"/>
                        </a:rPr>
                        <a:t>make</a:t>
                      </a:r>
                      <a:r>
                        <a:rPr lang="de-DE" sz="1050" b="1" kern="1200" dirty="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362686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9212369"/>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13</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Autofit/>
          </a:bodyPr>
          <a:lstStyle/>
          <a:p>
            <a:r>
              <a:rPr lang="de-DE" sz="2800" b="1" dirty="0" err="1"/>
              <a:t>Ethics</a:t>
            </a:r>
            <a:r>
              <a:rPr lang="de-DE" sz="2800" b="1" dirty="0"/>
              <a:t> </a:t>
            </a:r>
            <a:r>
              <a:rPr lang="de-DE" sz="2800" b="1" dirty="0" err="1"/>
              <a:t>self-assessment</a:t>
            </a:r>
            <a:r>
              <a:rPr lang="de-DE" sz="2800" b="1" dirty="0"/>
              <a:t> - </a:t>
            </a:r>
            <a:r>
              <a:rPr lang="de-DE" sz="2800" b="1" dirty="0" err="1"/>
              <a:t>Colleagues</a:t>
            </a:r>
            <a:r>
              <a:rPr lang="de-DE" sz="2800" b="1" dirty="0"/>
              <a:t> </a:t>
            </a:r>
            <a:r>
              <a:rPr lang="de-DE" sz="2800" b="1" dirty="0" err="1"/>
              <a:t>and</a:t>
            </a:r>
            <a:r>
              <a:rPr lang="de-DE" sz="2800" b="1" dirty="0"/>
              <a:t> </a:t>
            </a:r>
            <a:r>
              <a:rPr lang="de-DE" sz="2800" b="1" dirty="0" err="1"/>
              <a:t>staff</a:t>
            </a:r>
            <a:r>
              <a:rPr lang="de-DE" sz="2800" b="1" dirty="0"/>
              <a:t> (1)</a:t>
            </a:r>
          </a:p>
        </p:txBody>
      </p:sp>
      <p:sp>
        <p:nvSpPr>
          <p:cNvPr id="7" name="Textfeld 6">
            <a:extLst>
              <a:ext uri="{FF2B5EF4-FFF2-40B4-BE49-F238E27FC236}">
                <a16:creationId xmlns:a16="http://schemas.microsoft.com/office/drawing/2014/main" id="{861D8A73-E67F-A345-B2D2-B87064D2C5DB}"/>
              </a:ext>
            </a:extLst>
          </p:cNvPr>
          <p:cNvSpPr txBox="1"/>
          <p:nvPr/>
        </p:nvSpPr>
        <p:spPr>
          <a:xfrm>
            <a:off x="6756272" y="4360936"/>
            <a:ext cx="1811725" cy="200055"/>
          </a:xfrm>
          <a:prstGeom prst="rect">
            <a:avLst/>
          </a:prstGeom>
          <a:noFill/>
        </p:spPr>
        <p:txBody>
          <a:bodyPr wrap="square" rtlCol="0">
            <a:spAutoFit/>
          </a:bodyPr>
          <a:lstStyle/>
          <a:p>
            <a:pPr algn="r"/>
            <a:r>
              <a:rPr lang="de-DE" sz="700" dirty="0">
                <a:latin typeface="Roboto"/>
                <a:cs typeface="Roboto"/>
              </a:rPr>
              <a:t>Project Management Institute (PMI) 2018</a:t>
            </a:r>
          </a:p>
        </p:txBody>
      </p:sp>
      <p:sp>
        <p:nvSpPr>
          <p:cNvPr id="8" name="Oval 7">
            <a:extLst>
              <a:ext uri="{FF2B5EF4-FFF2-40B4-BE49-F238E27FC236}">
                <a16:creationId xmlns:a16="http://schemas.microsoft.com/office/drawing/2014/main" id="{CB5C54DD-9257-574B-A284-5AD83C16C561}"/>
              </a:ext>
            </a:extLst>
          </p:cNvPr>
          <p:cNvSpPr/>
          <p:nvPr/>
        </p:nvSpPr>
        <p:spPr>
          <a:xfrm rot="20988150">
            <a:off x="238338" y="1816783"/>
            <a:ext cx="8667319" cy="2650191"/>
          </a:xfrm>
          <a:prstGeom prst="ellipse">
            <a:avLst/>
          </a:prstGeom>
          <a:solidFill>
            <a:srgbClr val="00B050">
              <a:alpha val="8039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Roboto"/>
              </a:rPr>
              <a:t>Go back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your</a:t>
            </a:r>
            <a:r>
              <a:rPr lang="de-DE" sz="2000" b="1" dirty="0">
                <a:solidFill>
                  <a:schemeClr val="bg1"/>
                </a:solidFill>
                <a:latin typeface="Roboto"/>
              </a:rPr>
              <a:t> </a:t>
            </a:r>
            <a:r>
              <a:rPr lang="de-DE" sz="2000" b="1" dirty="0" err="1">
                <a:solidFill>
                  <a:schemeClr val="bg1"/>
                </a:solidFill>
                <a:latin typeface="Roboto"/>
              </a:rPr>
              <a:t>results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ethics</a:t>
            </a:r>
            <a:r>
              <a:rPr lang="de-DE" sz="2000" b="1" dirty="0">
                <a:solidFill>
                  <a:schemeClr val="bg1"/>
                </a:solidFill>
                <a:latin typeface="Roboto"/>
              </a:rPr>
              <a:t> </a:t>
            </a:r>
            <a:r>
              <a:rPr lang="de-DE" sz="2000" b="1" dirty="0" err="1">
                <a:solidFill>
                  <a:schemeClr val="bg1"/>
                </a:solidFill>
                <a:latin typeface="Roboto"/>
              </a:rPr>
              <a:t>self-assessment</a:t>
            </a:r>
            <a:r>
              <a:rPr lang="de-DE" sz="2000" b="1" dirty="0">
                <a:solidFill>
                  <a:schemeClr val="bg1"/>
                </a:solidFill>
                <a:latin typeface="Roboto"/>
              </a:rPr>
              <a:t> </a:t>
            </a:r>
            <a:r>
              <a:rPr lang="de-DE" sz="2000" b="1" dirty="0" err="1">
                <a:solidFill>
                  <a:schemeClr val="bg1"/>
                </a:solidFill>
                <a:latin typeface="Roboto"/>
              </a:rPr>
              <a:t>completed</a:t>
            </a:r>
            <a:r>
              <a:rPr lang="de-DE" sz="2000" b="1" dirty="0">
                <a:solidFill>
                  <a:schemeClr val="bg1"/>
                </a:solidFill>
                <a:latin typeface="Roboto"/>
              </a:rPr>
              <a:t> on Day 1 </a:t>
            </a:r>
            <a:r>
              <a:rPr lang="de-DE" sz="2000" b="1" dirty="0" err="1">
                <a:solidFill>
                  <a:schemeClr val="bg1"/>
                </a:solidFill>
                <a:latin typeface="Roboto"/>
              </a:rPr>
              <a:t>and</a:t>
            </a:r>
            <a:r>
              <a:rPr lang="de-DE" sz="2000" b="1" dirty="0">
                <a:solidFill>
                  <a:schemeClr val="bg1"/>
                </a:solidFill>
                <a:latin typeface="Roboto"/>
              </a:rPr>
              <a:t> </a:t>
            </a:r>
            <a:r>
              <a:rPr lang="de-DE" sz="2000" b="1" dirty="0" err="1">
                <a:solidFill>
                  <a:schemeClr val="bg1"/>
                </a:solidFill>
                <a:latin typeface="Roboto"/>
              </a:rPr>
              <a:t>think</a:t>
            </a:r>
            <a:r>
              <a:rPr lang="de-DE" sz="2000" b="1" dirty="0">
                <a:solidFill>
                  <a:schemeClr val="bg1"/>
                </a:solidFill>
                <a:latin typeface="Roboto"/>
              </a:rPr>
              <a:t> </a:t>
            </a:r>
            <a:r>
              <a:rPr lang="de-DE" sz="2000" b="1" dirty="0" err="1">
                <a:solidFill>
                  <a:schemeClr val="bg1"/>
                </a:solidFill>
                <a:latin typeface="Roboto"/>
              </a:rPr>
              <a:t>of</a:t>
            </a:r>
            <a:r>
              <a:rPr lang="de-DE" sz="2000" b="1" dirty="0">
                <a:solidFill>
                  <a:schemeClr val="bg1"/>
                </a:solidFill>
                <a:latin typeface="Roboto"/>
              </a:rPr>
              <a:t> </a:t>
            </a:r>
            <a:r>
              <a:rPr lang="de-DE" sz="2000" b="1" dirty="0" err="1">
                <a:solidFill>
                  <a:schemeClr val="bg1"/>
                </a:solidFill>
                <a:latin typeface="Roboto"/>
              </a:rPr>
              <a:t>overall</a:t>
            </a:r>
            <a:r>
              <a:rPr lang="de-DE" sz="2000" b="1" dirty="0">
                <a:solidFill>
                  <a:schemeClr val="bg1"/>
                </a:solidFill>
                <a:latin typeface="Roboto"/>
              </a:rPr>
              <a:t> </a:t>
            </a:r>
            <a:r>
              <a:rPr lang="de-DE" sz="2000" b="1" dirty="0" err="1">
                <a:solidFill>
                  <a:schemeClr val="bg1"/>
                </a:solidFill>
                <a:latin typeface="Roboto"/>
              </a:rPr>
              <a:t>learnings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training</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be</a:t>
            </a:r>
            <a:r>
              <a:rPr lang="de-DE" sz="2000" b="1" dirty="0">
                <a:solidFill>
                  <a:schemeClr val="bg1"/>
                </a:solidFill>
                <a:latin typeface="Roboto"/>
              </a:rPr>
              <a:t> </a:t>
            </a:r>
            <a:r>
              <a:rPr lang="de-DE" sz="2000" b="1" dirty="0" err="1">
                <a:solidFill>
                  <a:schemeClr val="bg1"/>
                </a:solidFill>
                <a:latin typeface="Roboto"/>
              </a:rPr>
              <a:t>able</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complete</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following</a:t>
            </a:r>
            <a:r>
              <a:rPr lang="de-DE" sz="2000" b="1" dirty="0">
                <a:solidFill>
                  <a:schemeClr val="bg1"/>
                </a:solidFill>
                <a:latin typeface="Roboto"/>
              </a:rPr>
              <a:t> </a:t>
            </a:r>
            <a:r>
              <a:rPr lang="de-DE" sz="2000" b="1" dirty="0" err="1">
                <a:solidFill>
                  <a:schemeClr val="bg1"/>
                </a:solidFill>
                <a:latin typeface="Roboto"/>
              </a:rPr>
              <a:t>development</a:t>
            </a:r>
            <a:r>
              <a:rPr lang="de-DE" sz="2000" b="1" dirty="0">
                <a:solidFill>
                  <a:schemeClr val="bg1"/>
                </a:solidFill>
                <a:latin typeface="Roboto"/>
              </a:rPr>
              <a:t> </a:t>
            </a:r>
            <a:r>
              <a:rPr lang="de-DE" sz="2000" b="1" dirty="0" err="1">
                <a:solidFill>
                  <a:schemeClr val="bg1"/>
                </a:solidFill>
                <a:latin typeface="Roboto"/>
              </a:rPr>
              <a:t>plans</a:t>
            </a:r>
            <a:r>
              <a:rPr lang="de-DE" sz="2000" b="1" dirty="0">
                <a:solidFill>
                  <a:schemeClr val="bg1"/>
                </a:solidFill>
                <a:latin typeface="Roboto"/>
              </a:rPr>
              <a:t> </a:t>
            </a:r>
            <a:r>
              <a:rPr lang="de-DE" sz="2000" b="1" dirty="0" err="1">
                <a:solidFill>
                  <a:schemeClr val="bg1"/>
                </a:solidFill>
                <a:latin typeface="Roboto"/>
              </a:rPr>
              <a:t>for</a:t>
            </a:r>
            <a:r>
              <a:rPr lang="de-DE" sz="2000" b="1" dirty="0">
                <a:solidFill>
                  <a:schemeClr val="bg1"/>
                </a:solidFill>
                <a:latin typeface="Roboto"/>
              </a:rPr>
              <a:t> </a:t>
            </a:r>
            <a:r>
              <a:rPr lang="de-DE" sz="2000" b="1" dirty="0" err="1">
                <a:solidFill>
                  <a:schemeClr val="bg1"/>
                </a:solidFill>
                <a:latin typeface="Roboto"/>
              </a:rPr>
              <a:t>presentation</a:t>
            </a:r>
            <a:r>
              <a:rPr lang="de-DE" sz="2000" b="1" dirty="0">
                <a:solidFill>
                  <a:schemeClr val="bg1"/>
                </a:solidFill>
                <a:latin typeface="Roboto"/>
              </a:rPr>
              <a:t>. </a:t>
            </a:r>
            <a:endParaRPr lang="en-US" sz="2000" dirty="0"/>
          </a:p>
        </p:txBody>
      </p:sp>
    </p:spTree>
    <p:extLst>
      <p:ext uri="{BB962C8B-B14F-4D97-AF65-F5344CB8AC3E}">
        <p14:creationId xmlns:p14="http://schemas.microsoft.com/office/powerpoint/2010/main" val="153591990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extLst>
              <p:ext uri="{D42A27DB-BD31-4B8C-83A1-F6EECF244321}">
                <p14:modId xmlns:p14="http://schemas.microsoft.com/office/powerpoint/2010/main" val="3675517906"/>
              </p:ext>
            </p:extLst>
          </p:nvPr>
        </p:nvGraphicFramePr>
        <p:xfrm>
          <a:off x="628650" y="1370013"/>
          <a:ext cx="7886700" cy="281178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a:solidFill>
                            <a:schemeClr val="bg1"/>
                          </a:solidFill>
                          <a:effectLst/>
                          <a:latin typeface="+mn-lt"/>
                          <a:ea typeface="+mn-ea"/>
                          <a:cs typeface="+mn-cs"/>
                        </a:rPr>
                        <a:t>30. I am </a:t>
                      </a:r>
                      <a:r>
                        <a:rPr lang="de-DE" sz="1200" b="1" kern="1200" err="1">
                          <a:solidFill>
                            <a:schemeClr val="bg1"/>
                          </a:solidFill>
                          <a:effectLst/>
                          <a:latin typeface="+mn-lt"/>
                          <a:ea typeface="+mn-ea"/>
                          <a:cs typeface="+mn-cs"/>
                        </a:rPr>
                        <a:t>respectful</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of</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views</a:t>
                      </a:r>
                      <a:r>
                        <a:rPr lang="de-DE" sz="1200" b="1" kern="1200">
                          <a:solidFill>
                            <a:schemeClr val="bg1"/>
                          </a:solidFill>
                          <a:effectLst/>
                          <a:latin typeface="+mn-lt"/>
                          <a:ea typeface="+mn-ea"/>
                          <a:cs typeface="+mn-cs"/>
                        </a:rPr>
                        <a:t> different </a:t>
                      </a:r>
                      <a:r>
                        <a:rPr lang="de-DE" sz="1200" b="1" kern="1200" err="1">
                          <a:solidFill>
                            <a:schemeClr val="bg1"/>
                          </a:solidFill>
                          <a:effectLst/>
                          <a:latin typeface="+mn-lt"/>
                          <a:ea typeface="+mn-ea"/>
                          <a:cs typeface="+mn-cs"/>
                        </a:rPr>
                        <a:t>from</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mine</a:t>
                      </a:r>
                      <a:r>
                        <a:rPr lang="de-DE" sz="1200" b="1" kern="1200">
                          <a:solidFill>
                            <a:schemeClr val="bg1"/>
                          </a:solidFill>
                          <a:effectLst/>
                          <a:latin typeface="+mn-lt"/>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a:solidFill>
                            <a:schemeClr val="bg1"/>
                          </a:solidFill>
                          <a:effectLst/>
                          <a:latin typeface="+mn-lt"/>
                          <a:ea typeface="+mn-ea"/>
                          <a:cs typeface="+mn-cs"/>
                        </a:rPr>
                        <a:t>31. I am </a:t>
                      </a:r>
                      <a:r>
                        <a:rPr lang="de-DE" sz="1200" b="1" kern="1200" err="1">
                          <a:solidFill>
                            <a:schemeClr val="bg1"/>
                          </a:solidFill>
                          <a:effectLst/>
                          <a:latin typeface="+mn-lt"/>
                          <a:ea typeface="+mn-ea"/>
                          <a:cs typeface="+mn-cs"/>
                        </a:rPr>
                        <a:t>respectful</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of</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individuals</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who</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differ</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from</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me</a:t>
                      </a:r>
                      <a:r>
                        <a:rPr lang="de-DE" sz="1200" b="1" kern="1200">
                          <a:solidFill>
                            <a:schemeClr val="bg1"/>
                          </a:solidFill>
                          <a:effectLst/>
                          <a:latin typeface="+mn-lt"/>
                          <a:ea typeface="+mn-ea"/>
                          <a:cs typeface="+mn-cs"/>
                        </a:rPr>
                        <a:t> in </a:t>
                      </a:r>
                      <a:r>
                        <a:rPr lang="de-DE" sz="1200" b="1" kern="1200" err="1">
                          <a:solidFill>
                            <a:schemeClr val="bg1"/>
                          </a:solidFill>
                          <a:effectLst/>
                          <a:latin typeface="+mn-lt"/>
                          <a:ea typeface="+mn-ea"/>
                          <a:cs typeface="+mn-cs"/>
                        </a:rPr>
                        <a:t>ethnicity</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gender</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education</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or</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job</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position</a:t>
                      </a:r>
                      <a:r>
                        <a:rPr lang="de-DE" sz="1200" b="1" kern="1200">
                          <a:solidFill>
                            <a:schemeClr val="bg1"/>
                          </a:solidFill>
                          <a:effectLst/>
                          <a:latin typeface="+mn-lt"/>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a:solidFill>
                            <a:schemeClr val="bg1"/>
                          </a:solidFill>
                          <a:effectLst/>
                          <a:latin typeface="+mn-lt"/>
                          <a:ea typeface="+mn-ea"/>
                          <a:cs typeface="+mn-cs"/>
                        </a:rPr>
                        <a:t>32. I </a:t>
                      </a:r>
                      <a:r>
                        <a:rPr lang="de-DE" sz="1200" b="1" kern="1200" err="1">
                          <a:solidFill>
                            <a:schemeClr val="bg1"/>
                          </a:solidFill>
                          <a:effectLst/>
                          <a:latin typeface="+mn-lt"/>
                          <a:ea typeface="+mn-ea"/>
                          <a:cs typeface="+mn-cs"/>
                        </a:rPr>
                        <a:t>convey</a:t>
                      </a:r>
                      <a:r>
                        <a:rPr lang="de-DE" sz="1200" b="1" kern="1200">
                          <a:solidFill>
                            <a:schemeClr val="bg1"/>
                          </a:solidFill>
                          <a:effectLst/>
                          <a:latin typeface="+mn-lt"/>
                          <a:ea typeface="+mn-ea"/>
                          <a:cs typeface="+mn-cs"/>
                        </a:rPr>
                        <a:t> negative </a:t>
                      </a:r>
                      <a:r>
                        <a:rPr lang="de-DE" sz="1200" b="1" kern="1200" err="1">
                          <a:solidFill>
                            <a:schemeClr val="bg1"/>
                          </a:solidFill>
                          <a:effectLst/>
                          <a:latin typeface="+mn-lt"/>
                          <a:ea typeface="+mn-ea"/>
                          <a:cs typeface="+mn-cs"/>
                        </a:rPr>
                        <a:t>news</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promptly</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and</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openly</a:t>
                      </a:r>
                      <a:r>
                        <a:rPr lang="de-DE" sz="1200" b="1" kern="1200">
                          <a:solidFill>
                            <a:schemeClr val="bg1"/>
                          </a:solidFill>
                          <a:effectLst/>
                          <a:latin typeface="+mn-lt"/>
                          <a:ea typeface="+mn-ea"/>
                          <a:cs typeface="+mn-cs"/>
                        </a:rPr>
                        <a:t>, not </a:t>
                      </a:r>
                      <a:r>
                        <a:rPr lang="de-DE" sz="1200" b="1" kern="1200" err="1">
                          <a:solidFill>
                            <a:schemeClr val="bg1"/>
                          </a:solidFill>
                          <a:effectLst/>
                          <a:latin typeface="+mn-lt"/>
                          <a:ea typeface="+mn-ea"/>
                          <a:cs typeface="+mn-cs"/>
                        </a:rPr>
                        <a:t>allowing</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employees</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or</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others</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to</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be</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misled</a:t>
                      </a:r>
                      <a:r>
                        <a:rPr lang="de-DE" sz="1200" b="1" kern="1200">
                          <a:solidFill>
                            <a:schemeClr val="bg1"/>
                          </a:solidFill>
                          <a:effectLst/>
                          <a:latin typeface="+mn-lt"/>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31893944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bg1"/>
                          </a:solidFill>
                          <a:effectLst/>
                          <a:latin typeface="+mn-lt"/>
                          <a:ea typeface="+mn-ea"/>
                          <a:cs typeface="+mn-cs"/>
                        </a:rPr>
                        <a:t>33. I </a:t>
                      </a:r>
                      <a:r>
                        <a:rPr lang="de-DE" sz="1200" b="1" kern="1200" dirty="0" err="1">
                          <a:solidFill>
                            <a:schemeClr val="bg1"/>
                          </a:solidFill>
                          <a:effectLst/>
                          <a:latin typeface="+mn-lt"/>
                          <a:ea typeface="+mn-ea"/>
                          <a:cs typeface="+mn-cs"/>
                        </a:rPr>
                        <a:t>expect</a:t>
                      </a:r>
                      <a:r>
                        <a:rPr lang="de-DE" sz="1200" b="1" kern="1200" dirty="0">
                          <a:solidFill>
                            <a:schemeClr val="bg1"/>
                          </a:solidFill>
                          <a:effectLst/>
                          <a:latin typeface="+mn-lt"/>
                          <a:ea typeface="+mn-ea"/>
                          <a:cs typeface="+mn-cs"/>
                        </a:rPr>
                        <a:t> </a:t>
                      </a:r>
                      <a:r>
                        <a:rPr lang="de-DE" sz="1200" b="1" kern="1200" dirty="0" err="1">
                          <a:solidFill>
                            <a:schemeClr val="bg1"/>
                          </a:solidFill>
                          <a:effectLst/>
                          <a:latin typeface="+mn-lt"/>
                          <a:ea typeface="+mn-ea"/>
                          <a:cs typeface="+mn-cs"/>
                        </a:rPr>
                        <a:t>and</a:t>
                      </a:r>
                      <a:r>
                        <a:rPr lang="de-DE" sz="1200" b="1" kern="1200" dirty="0">
                          <a:solidFill>
                            <a:schemeClr val="bg1"/>
                          </a:solidFill>
                          <a:effectLst/>
                          <a:latin typeface="+mn-lt"/>
                          <a:ea typeface="+mn-ea"/>
                          <a:cs typeface="+mn-cs"/>
                        </a:rPr>
                        <a:t> hold </a:t>
                      </a:r>
                      <a:r>
                        <a:rPr lang="de-DE" sz="1200" b="1" kern="1200" dirty="0" err="1">
                          <a:solidFill>
                            <a:schemeClr val="bg1"/>
                          </a:solidFill>
                          <a:effectLst/>
                          <a:latin typeface="+mn-lt"/>
                          <a:ea typeface="+mn-ea"/>
                          <a:cs typeface="+mn-cs"/>
                        </a:rPr>
                        <a:t>staff</a:t>
                      </a:r>
                      <a:r>
                        <a:rPr lang="de-DE" sz="1200" b="1" kern="1200" dirty="0">
                          <a:solidFill>
                            <a:schemeClr val="bg1"/>
                          </a:solidFill>
                          <a:effectLst/>
                          <a:latin typeface="+mn-lt"/>
                          <a:ea typeface="+mn-ea"/>
                          <a:cs typeface="+mn-cs"/>
                        </a:rPr>
                        <a:t> </a:t>
                      </a:r>
                      <a:r>
                        <a:rPr lang="de-DE" sz="1200" b="1" kern="1200" dirty="0" err="1">
                          <a:solidFill>
                            <a:schemeClr val="bg1"/>
                          </a:solidFill>
                          <a:effectLst/>
                          <a:latin typeface="+mn-lt"/>
                          <a:ea typeface="+mn-ea"/>
                          <a:cs typeface="+mn-cs"/>
                        </a:rPr>
                        <a:t>accountable</a:t>
                      </a:r>
                      <a:r>
                        <a:rPr lang="de-DE" sz="1200" b="1" kern="1200" dirty="0">
                          <a:solidFill>
                            <a:schemeClr val="bg1"/>
                          </a:solidFill>
                          <a:effectLst/>
                          <a:latin typeface="+mn-lt"/>
                          <a:ea typeface="+mn-ea"/>
                          <a:cs typeface="+mn-cs"/>
                        </a:rPr>
                        <a:t> </a:t>
                      </a:r>
                      <a:r>
                        <a:rPr lang="de-DE" sz="1200" b="1" kern="1200" dirty="0" err="1">
                          <a:solidFill>
                            <a:schemeClr val="bg1"/>
                          </a:solidFill>
                          <a:effectLst/>
                          <a:latin typeface="+mn-lt"/>
                          <a:ea typeface="+mn-ea"/>
                          <a:cs typeface="+mn-cs"/>
                        </a:rPr>
                        <a:t>for</a:t>
                      </a:r>
                      <a:r>
                        <a:rPr lang="de-DE" sz="1200" b="1" kern="1200" dirty="0">
                          <a:solidFill>
                            <a:schemeClr val="bg1"/>
                          </a:solidFill>
                          <a:effectLst/>
                          <a:latin typeface="+mn-lt"/>
                          <a:ea typeface="+mn-ea"/>
                          <a:cs typeface="+mn-cs"/>
                        </a:rPr>
                        <a:t> </a:t>
                      </a:r>
                      <a:r>
                        <a:rPr lang="de-DE" sz="1200" b="1" kern="1200" dirty="0" err="1">
                          <a:solidFill>
                            <a:schemeClr val="bg1"/>
                          </a:solidFill>
                          <a:effectLst/>
                          <a:latin typeface="+mn-lt"/>
                          <a:ea typeface="+mn-ea"/>
                          <a:cs typeface="+mn-cs"/>
                        </a:rPr>
                        <a:t>adherence</a:t>
                      </a:r>
                      <a:r>
                        <a:rPr lang="de-DE" sz="1200" b="1" kern="1200" dirty="0">
                          <a:solidFill>
                            <a:schemeClr val="bg1"/>
                          </a:solidFill>
                          <a:effectLst/>
                          <a:latin typeface="+mn-lt"/>
                          <a:ea typeface="+mn-ea"/>
                          <a:cs typeface="+mn-cs"/>
                        </a:rPr>
                        <a:t> </a:t>
                      </a:r>
                      <a:r>
                        <a:rPr lang="de-DE" sz="1200" b="1" kern="1200" dirty="0" err="1">
                          <a:solidFill>
                            <a:schemeClr val="bg1"/>
                          </a:solidFill>
                          <a:effectLst/>
                          <a:latin typeface="+mn-lt"/>
                          <a:ea typeface="+mn-ea"/>
                          <a:cs typeface="+mn-cs"/>
                        </a:rPr>
                        <a:t>to</a:t>
                      </a:r>
                      <a:r>
                        <a:rPr lang="de-DE" sz="1200" b="1" kern="1200" dirty="0">
                          <a:solidFill>
                            <a:schemeClr val="bg1"/>
                          </a:solidFill>
                          <a:effectLst/>
                          <a:latin typeface="+mn-lt"/>
                          <a:ea typeface="+mn-ea"/>
                          <a:cs typeface="+mn-cs"/>
                        </a:rPr>
                        <a:t> </a:t>
                      </a:r>
                      <a:r>
                        <a:rPr lang="de-DE" sz="1200" b="1" kern="1200" dirty="0" err="1">
                          <a:solidFill>
                            <a:schemeClr val="bg1"/>
                          </a:solidFill>
                          <a:effectLst/>
                          <a:latin typeface="+mn-lt"/>
                          <a:ea typeface="+mn-ea"/>
                          <a:cs typeface="+mn-cs"/>
                        </a:rPr>
                        <a:t>our</a:t>
                      </a:r>
                      <a:r>
                        <a:rPr lang="de-DE" sz="1200" b="1" kern="1200" dirty="0">
                          <a:solidFill>
                            <a:schemeClr val="bg1"/>
                          </a:solidFill>
                          <a:effectLst/>
                          <a:latin typeface="+mn-lt"/>
                          <a:ea typeface="+mn-ea"/>
                          <a:cs typeface="+mn-cs"/>
                        </a:rPr>
                        <a:t> </a:t>
                      </a:r>
                      <a:r>
                        <a:rPr lang="de-DE" sz="1200" b="1" kern="1200" dirty="0" err="1">
                          <a:solidFill>
                            <a:schemeClr val="bg1"/>
                          </a:solidFill>
                          <a:effectLst/>
                          <a:latin typeface="+mn-lt"/>
                          <a:ea typeface="+mn-ea"/>
                          <a:cs typeface="+mn-cs"/>
                        </a:rPr>
                        <a:t>organization’s</a:t>
                      </a:r>
                      <a:r>
                        <a:rPr lang="de-DE" sz="1200" b="1" kern="1200" dirty="0">
                          <a:solidFill>
                            <a:schemeClr val="bg1"/>
                          </a:solidFill>
                          <a:effectLst/>
                          <a:latin typeface="+mn-lt"/>
                          <a:ea typeface="+mn-ea"/>
                          <a:cs typeface="+mn-cs"/>
                        </a:rPr>
                        <a:t> </a:t>
                      </a:r>
                      <a:r>
                        <a:rPr lang="de-DE" sz="1200" b="1" kern="1200" dirty="0" err="1">
                          <a:solidFill>
                            <a:schemeClr val="bg1"/>
                          </a:solidFill>
                          <a:effectLst/>
                          <a:latin typeface="+mn-lt"/>
                          <a:ea typeface="+mn-ea"/>
                          <a:cs typeface="+mn-cs"/>
                        </a:rPr>
                        <a:t>ethical</a:t>
                      </a:r>
                      <a:r>
                        <a:rPr lang="de-DE" sz="1200" b="1" kern="1200" dirty="0">
                          <a:solidFill>
                            <a:schemeClr val="bg1"/>
                          </a:solidFill>
                          <a:effectLst/>
                          <a:latin typeface="+mn-lt"/>
                          <a:ea typeface="+mn-ea"/>
                          <a:cs typeface="+mn-cs"/>
                        </a:rPr>
                        <a:t> </a:t>
                      </a:r>
                      <a:r>
                        <a:rPr lang="de-DE" sz="1200" b="1" kern="1200" dirty="0" err="1">
                          <a:solidFill>
                            <a:schemeClr val="bg1"/>
                          </a:solidFill>
                          <a:effectLst/>
                          <a:latin typeface="+mn-lt"/>
                          <a:ea typeface="+mn-ea"/>
                          <a:cs typeface="+mn-cs"/>
                        </a:rPr>
                        <a:t>standards</a:t>
                      </a:r>
                      <a:r>
                        <a:rPr lang="de-DE" sz="1200" b="1" kern="1200" dirty="0">
                          <a:solidFill>
                            <a:schemeClr val="bg1"/>
                          </a:solidFill>
                          <a:effectLst/>
                          <a:latin typeface="+mn-lt"/>
                          <a:ea typeface="+mn-ea"/>
                          <a:cs typeface="+mn-cs"/>
                        </a:rPr>
                        <a:t> (e.g., </a:t>
                      </a:r>
                      <a:r>
                        <a:rPr lang="de-DE" sz="1200" b="1" kern="1200" dirty="0" err="1">
                          <a:solidFill>
                            <a:schemeClr val="bg1"/>
                          </a:solidFill>
                          <a:effectLst/>
                          <a:latin typeface="+mn-lt"/>
                          <a:ea typeface="+mn-ea"/>
                          <a:cs typeface="+mn-cs"/>
                        </a:rPr>
                        <a:t>performance</a:t>
                      </a:r>
                      <a:r>
                        <a:rPr lang="de-DE" sz="1200" b="1" kern="1200" dirty="0">
                          <a:solidFill>
                            <a:schemeClr val="bg1"/>
                          </a:solidFill>
                          <a:effectLst/>
                          <a:latin typeface="+mn-lt"/>
                          <a:ea typeface="+mn-ea"/>
                          <a:cs typeface="+mn-cs"/>
                        </a:rPr>
                        <a:t> </a:t>
                      </a:r>
                      <a:r>
                        <a:rPr lang="de-DE" sz="1200" b="1" kern="1200" dirty="0" err="1">
                          <a:solidFill>
                            <a:schemeClr val="bg1"/>
                          </a:solidFill>
                          <a:effectLst/>
                          <a:latin typeface="+mn-lt"/>
                          <a:ea typeface="+mn-ea"/>
                          <a:cs typeface="+mn-cs"/>
                        </a:rPr>
                        <a:t>reviews</a:t>
                      </a:r>
                      <a:r>
                        <a:rPr lang="de-DE" sz="1200" b="1" kern="1200" dirty="0">
                          <a:solidFill>
                            <a:schemeClr val="bg1"/>
                          </a:solidFill>
                          <a:effectLst/>
                          <a:latin typeface="+mn-lt"/>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71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75928750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a:solidFill>
                            <a:schemeClr val="bg1"/>
                          </a:solidFill>
                          <a:effectLst/>
                          <a:latin typeface="+mn-lt"/>
                          <a:ea typeface="+mn-ea"/>
                          <a:cs typeface="+mn-cs"/>
                        </a:rPr>
                        <a:t>34. I </a:t>
                      </a:r>
                      <a:r>
                        <a:rPr lang="de-DE" sz="1200" b="1" kern="1200" err="1">
                          <a:solidFill>
                            <a:schemeClr val="bg1"/>
                          </a:solidFill>
                          <a:effectLst/>
                          <a:latin typeface="+mn-lt"/>
                          <a:ea typeface="+mn-ea"/>
                          <a:cs typeface="+mn-cs"/>
                        </a:rPr>
                        <a:t>demonstrate</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that</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incompetent</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supervision</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is</a:t>
                      </a:r>
                      <a:r>
                        <a:rPr lang="de-DE" sz="1200" b="1" kern="1200">
                          <a:solidFill>
                            <a:schemeClr val="bg1"/>
                          </a:solidFill>
                          <a:effectLst/>
                          <a:latin typeface="+mn-lt"/>
                          <a:ea typeface="+mn-ea"/>
                          <a:cs typeface="+mn-cs"/>
                        </a:rPr>
                        <a:t> not </a:t>
                      </a:r>
                      <a:r>
                        <a:rPr lang="de-DE" sz="1200" b="1" kern="1200" err="1">
                          <a:solidFill>
                            <a:schemeClr val="bg1"/>
                          </a:solidFill>
                          <a:effectLst/>
                          <a:latin typeface="+mn-lt"/>
                          <a:ea typeface="+mn-ea"/>
                          <a:cs typeface="+mn-cs"/>
                        </a:rPr>
                        <a:t>tolerated</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and</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make</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timely</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decisions</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regarding</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marginally</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performing</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managers</a:t>
                      </a:r>
                      <a:r>
                        <a:rPr lang="de-DE" sz="1200" b="1" kern="1200">
                          <a:solidFill>
                            <a:schemeClr val="bg1"/>
                          </a:solidFill>
                          <a:effectLst/>
                          <a:latin typeface="+mn-lt"/>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362686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9212369"/>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14</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Autofit/>
          </a:bodyPr>
          <a:lstStyle/>
          <a:p>
            <a:r>
              <a:rPr lang="de-DE" sz="2800" b="1" dirty="0" err="1"/>
              <a:t>Ethics</a:t>
            </a:r>
            <a:r>
              <a:rPr lang="de-DE" sz="2800" b="1" dirty="0"/>
              <a:t> </a:t>
            </a:r>
            <a:r>
              <a:rPr lang="de-DE" sz="2800" b="1" dirty="0" err="1"/>
              <a:t>self-assessment</a:t>
            </a:r>
            <a:r>
              <a:rPr lang="de-DE" sz="2800" b="1" dirty="0"/>
              <a:t> - </a:t>
            </a:r>
            <a:r>
              <a:rPr lang="de-DE" sz="2800" b="1" dirty="0" err="1"/>
              <a:t>Colleagues</a:t>
            </a:r>
            <a:r>
              <a:rPr lang="de-DE" sz="2800" b="1" dirty="0"/>
              <a:t> </a:t>
            </a:r>
            <a:r>
              <a:rPr lang="de-DE" sz="2800" b="1" dirty="0" err="1"/>
              <a:t>and</a:t>
            </a:r>
            <a:r>
              <a:rPr lang="de-DE" sz="2800" b="1" dirty="0"/>
              <a:t> </a:t>
            </a:r>
            <a:r>
              <a:rPr lang="de-DE" sz="2800" b="1" dirty="0" err="1"/>
              <a:t>staff</a:t>
            </a:r>
            <a:r>
              <a:rPr lang="de-DE" sz="2800" b="1" dirty="0"/>
              <a:t> (2)</a:t>
            </a:r>
          </a:p>
        </p:txBody>
      </p:sp>
      <p:sp>
        <p:nvSpPr>
          <p:cNvPr id="7" name="Textfeld 6">
            <a:extLst>
              <a:ext uri="{FF2B5EF4-FFF2-40B4-BE49-F238E27FC236}">
                <a16:creationId xmlns:a16="http://schemas.microsoft.com/office/drawing/2014/main" id="{669D85EF-003E-844C-83D8-FA042CFCF0A3}"/>
              </a:ext>
            </a:extLst>
          </p:cNvPr>
          <p:cNvSpPr txBox="1"/>
          <p:nvPr/>
        </p:nvSpPr>
        <p:spPr>
          <a:xfrm>
            <a:off x="6756272" y="4360936"/>
            <a:ext cx="1811725" cy="200055"/>
          </a:xfrm>
          <a:prstGeom prst="rect">
            <a:avLst/>
          </a:prstGeom>
          <a:noFill/>
        </p:spPr>
        <p:txBody>
          <a:bodyPr wrap="square" rtlCol="0">
            <a:spAutoFit/>
          </a:bodyPr>
          <a:lstStyle/>
          <a:p>
            <a:pPr algn="r"/>
            <a:r>
              <a:rPr lang="de-DE" sz="700" dirty="0">
                <a:latin typeface="Roboto"/>
                <a:cs typeface="Roboto"/>
              </a:rPr>
              <a:t>Project Management Institute (PMI) 2018</a:t>
            </a:r>
          </a:p>
        </p:txBody>
      </p:sp>
      <p:sp>
        <p:nvSpPr>
          <p:cNvPr id="8" name="Oval 7">
            <a:extLst>
              <a:ext uri="{FF2B5EF4-FFF2-40B4-BE49-F238E27FC236}">
                <a16:creationId xmlns:a16="http://schemas.microsoft.com/office/drawing/2014/main" id="{85F7C162-6ADD-7941-8781-148FE8A4E951}"/>
              </a:ext>
            </a:extLst>
          </p:cNvPr>
          <p:cNvSpPr/>
          <p:nvPr/>
        </p:nvSpPr>
        <p:spPr>
          <a:xfrm rot="20988150">
            <a:off x="238338" y="1816783"/>
            <a:ext cx="8667319" cy="2650191"/>
          </a:xfrm>
          <a:prstGeom prst="ellipse">
            <a:avLst/>
          </a:prstGeom>
          <a:solidFill>
            <a:srgbClr val="00B050">
              <a:alpha val="8039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Roboto"/>
              </a:rPr>
              <a:t>Go back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your</a:t>
            </a:r>
            <a:r>
              <a:rPr lang="de-DE" sz="2000" b="1" dirty="0">
                <a:solidFill>
                  <a:schemeClr val="bg1"/>
                </a:solidFill>
                <a:latin typeface="Roboto"/>
              </a:rPr>
              <a:t> </a:t>
            </a:r>
            <a:r>
              <a:rPr lang="de-DE" sz="2000" b="1" dirty="0" err="1">
                <a:solidFill>
                  <a:schemeClr val="bg1"/>
                </a:solidFill>
                <a:latin typeface="Roboto"/>
              </a:rPr>
              <a:t>results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ethics</a:t>
            </a:r>
            <a:r>
              <a:rPr lang="de-DE" sz="2000" b="1" dirty="0">
                <a:solidFill>
                  <a:schemeClr val="bg1"/>
                </a:solidFill>
                <a:latin typeface="Roboto"/>
              </a:rPr>
              <a:t> </a:t>
            </a:r>
            <a:r>
              <a:rPr lang="de-DE" sz="2000" b="1" dirty="0" err="1">
                <a:solidFill>
                  <a:schemeClr val="bg1"/>
                </a:solidFill>
                <a:latin typeface="Roboto"/>
              </a:rPr>
              <a:t>self-assessment</a:t>
            </a:r>
            <a:r>
              <a:rPr lang="de-DE" sz="2000" b="1" dirty="0">
                <a:solidFill>
                  <a:schemeClr val="bg1"/>
                </a:solidFill>
                <a:latin typeface="Roboto"/>
              </a:rPr>
              <a:t> </a:t>
            </a:r>
            <a:r>
              <a:rPr lang="de-DE" sz="2000" b="1" dirty="0" err="1">
                <a:solidFill>
                  <a:schemeClr val="bg1"/>
                </a:solidFill>
                <a:latin typeface="Roboto"/>
              </a:rPr>
              <a:t>completed</a:t>
            </a:r>
            <a:r>
              <a:rPr lang="de-DE" sz="2000" b="1" dirty="0">
                <a:solidFill>
                  <a:schemeClr val="bg1"/>
                </a:solidFill>
                <a:latin typeface="Roboto"/>
              </a:rPr>
              <a:t> on Day 1 </a:t>
            </a:r>
            <a:r>
              <a:rPr lang="de-DE" sz="2000" b="1" dirty="0" err="1">
                <a:solidFill>
                  <a:schemeClr val="bg1"/>
                </a:solidFill>
                <a:latin typeface="Roboto"/>
              </a:rPr>
              <a:t>and</a:t>
            </a:r>
            <a:r>
              <a:rPr lang="de-DE" sz="2000" b="1" dirty="0">
                <a:solidFill>
                  <a:schemeClr val="bg1"/>
                </a:solidFill>
                <a:latin typeface="Roboto"/>
              </a:rPr>
              <a:t> </a:t>
            </a:r>
            <a:r>
              <a:rPr lang="de-DE" sz="2000" b="1" dirty="0" err="1">
                <a:solidFill>
                  <a:schemeClr val="bg1"/>
                </a:solidFill>
                <a:latin typeface="Roboto"/>
              </a:rPr>
              <a:t>think</a:t>
            </a:r>
            <a:r>
              <a:rPr lang="de-DE" sz="2000" b="1" dirty="0">
                <a:solidFill>
                  <a:schemeClr val="bg1"/>
                </a:solidFill>
                <a:latin typeface="Roboto"/>
              </a:rPr>
              <a:t> </a:t>
            </a:r>
            <a:r>
              <a:rPr lang="de-DE" sz="2000" b="1" dirty="0" err="1">
                <a:solidFill>
                  <a:schemeClr val="bg1"/>
                </a:solidFill>
                <a:latin typeface="Roboto"/>
              </a:rPr>
              <a:t>of</a:t>
            </a:r>
            <a:r>
              <a:rPr lang="de-DE" sz="2000" b="1" dirty="0">
                <a:solidFill>
                  <a:schemeClr val="bg1"/>
                </a:solidFill>
                <a:latin typeface="Roboto"/>
              </a:rPr>
              <a:t> </a:t>
            </a:r>
            <a:r>
              <a:rPr lang="de-DE" sz="2000" b="1" dirty="0" err="1">
                <a:solidFill>
                  <a:schemeClr val="bg1"/>
                </a:solidFill>
                <a:latin typeface="Roboto"/>
              </a:rPr>
              <a:t>overall</a:t>
            </a:r>
            <a:r>
              <a:rPr lang="de-DE" sz="2000" b="1" dirty="0">
                <a:solidFill>
                  <a:schemeClr val="bg1"/>
                </a:solidFill>
                <a:latin typeface="Roboto"/>
              </a:rPr>
              <a:t> </a:t>
            </a:r>
            <a:r>
              <a:rPr lang="de-DE" sz="2000" b="1" dirty="0" err="1">
                <a:solidFill>
                  <a:schemeClr val="bg1"/>
                </a:solidFill>
                <a:latin typeface="Roboto"/>
              </a:rPr>
              <a:t>learnings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training</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be</a:t>
            </a:r>
            <a:r>
              <a:rPr lang="de-DE" sz="2000" b="1" dirty="0">
                <a:solidFill>
                  <a:schemeClr val="bg1"/>
                </a:solidFill>
                <a:latin typeface="Roboto"/>
              </a:rPr>
              <a:t> </a:t>
            </a:r>
            <a:r>
              <a:rPr lang="de-DE" sz="2000" b="1" dirty="0" err="1">
                <a:solidFill>
                  <a:schemeClr val="bg1"/>
                </a:solidFill>
                <a:latin typeface="Roboto"/>
              </a:rPr>
              <a:t>able</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complete</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following</a:t>
            </a:r>
            <a:r>
              <a:rPr lang="de-DE" sz="2000" b="1" dirty="0">
                <a:solidFill>
                  <a:schemeClr val="bg1"/>
                </a:solidFill>
                <a:latin typeface="Roboto"/>
              </a:rPr>
              <a:t> </a:t>
            </a:r>
            <a:r>
              <a:rPr lang="de-DE" sz="2000" b="1" dirty="0" err="1">
                <a:solidFill>
                  <a:schemeClr val="bg1"/>
                </a:solidFill>
                <a:latin typeface="Roboto"/>
              </a:rPr>
              <a:t>development</a:t>
            </a:r>
            <a:r>
              <a:rPr lang="de-DE" sz="2000" b="1" dirty="0">
                <a:solidFill>
                  <a:schemeClr val="bg1"/>
                </a:solidFill>
                <a:latin typeface="Roboto"/>
              </a:rPr>
              <a:t> </a:t>
            </a:r>
            <a:r>
              <a:rPr lang="de-DE" sz="2000" b="1" dirty="0" err="1">
                <a:solidFill>
                  <a:schemeClr val="bg1"/>
                </a:solidFill>
                <a:latin typeface="Roboto"/>
              </a:rPr>
              <a:t>plans</a:t>
            </a:r>
            <a:r>
              <a:rPr lang="de-DE" sz="2000" b="1" dirty="0">
                <a:solidFill>
                  <a:schemeClr val="bg1"/>
                </a:solidFill>
                <a:latin typeface="Roboto"/>
              </a:rPr>
              <a:t> </a:t>
            </a:r>
            <a:r>
              <a:rPr lang="de-DE" sz="2000" b="1" dirty="0" err="1">
                <a:solidFill>
                  <a:schemeClr val="bg1"/>
                </a:solidFill>
                <a:latin typeface="Roboto"/>
              </a:rPr>
              <a:t>for</a:t>
            </a:r>
            <a:r>
              <a:rPr lang="de-DE" sz="2000" b="1" dirty="0">
                <a:solidFill>
                  <a:schemeClr val="bg1"/>
                </a:solidFill>
                <a:latin typeface="Roboto"/>
              </a:rPr>
              <a:t> </a:t>
            </a:r>
            <a:r>
              <a:rPr lang="de-DE" sz="2000" b="1" dirty="0" err="1">
                <a:solidFill>
                  <a:schemeClr val="bg1"/>
                </a:solidFill>
                <a:latin typeface="Roboto"/>
              </a:rPr>
              <a:t>presentation</a:t>
            </a:r>
            <a:r>
              <a:rPr lang="de-DE" sz="2000" b="1" dirty="0">
                <a:solidFill>
                  <a:schemeClr val="bg1"/>
                </a:solidFill>
                <a:latin typeface="Roboto"/>
              </a:rPr>
              <a:t>. </a:t>
            </a:r>
            <a:endParaRPr lang="en-US" sz="2000" dirty="0"/>
          </a:p>
        </p:txBody>
      </p:sp>
    </p:spTree>
    <p:extLst>
      <p:ext uri="{BB962C8B-B14F-4D97-AF65-F5344CB8AC3E}">
        <p14:creationId xmlns:p14="http://schemas.microsoft.com/office/powerpoint/2010/main" val="679047284"/>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extLst>
              <p:ext uri="{D42A27DB-BD31-4B8C-83A1-F6EECF244321}">
                <p14:modId xmlns:p14="http://schemas.microsoft.com/office/powerpoint/2010/main" val="265816195"/>
              </p:ext>
            </p:extLst>
          </p:nvPr>
        </p:nvGraphicFramePr>
        <p:xfrm>
          <a:off x="628650" y="1370013"/>
          <a:ext cx="7886700" cy="283464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35. I ensure adherence to ethics-related policies and practices affecting all staff.</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36. I am sensitive to employees who have ethical concerns and facilitate resolution of these concerns.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37. I encourage the use of organizational mechanisms (e.g., an ethics committee or program) and other ethics resources to address ethical issues.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31893944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38. I act quickly and decisively when employees are not treated fairly in their relationships with other employees.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71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759287501"/>
                  </a:ext>
                </a:extLst>
              </a:tr>
              <a:tr h="0">
                <a:tc gridSpan="5">
                  <a:txBody>
                    <a:bodyPr/>
                    <a:lstStyle/>
                    <a:p>
                      <a:pPr marL="0" marR="0" lvl="0" indent="0" algn="l" rtl="0" eaLnBrk="1" fontAlgn="auto" latinLnBrk="0" hangingPunct="1">
                        <a:lnSpc>
                          <a:spcPct val="100000"/>
                        </a:lnSpc>
                        <a:spcBef>
                          <a:spcPts val="0"/>
                        </a:spcBef>
                        <a:spcAft>
                          <a:spcPts val="0"/>
                        </a:spcAft>
                        <a:buFontTx/>
                        <a:buNone/>
                      </a:pPr>
                      <a:r>
                        <a:rPr lang="de-DE" sz="1050" b="1" kern="1200" dirty="0">
                          <a:solidFill>
                            <a:schemeClr val="bg1"/>
                          </a:solidFill>
                          <a:effectLst/>
                          <a:latin typeface="Roboto"/>
                          <a:ea typeface="+mn-ea"/>
                          <a:cs typeface="+mn-cs"/>
                        </a:rPr>
                        <a:t>39. I </a:t>
                      </a:r>
                      <a:r>
                        <a:rPr lang="de-DE" sz="1050" b="1" kern="1200" dirty="0" err="1">
                          <a:solidFill>
                            <a:schemeClr val="bg1"/>
                          </a:solidFill>
                          <a:effectLst/>
                          <a:latin typeface="Roboto"/>
                          <a:ea typeface="+mn-ea"/>
                          <a:cs typeface="+mn-cs"/>
                        </a:rPr>
                        <a:t>assign</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staff</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only</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to</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official</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duties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and</a:t>
                      </a:r>
                      <a:r>
                        <a:rPr lang="de-DE" sz="1050" b="1" kern="1200" dirty="0">
                          <a:solidFill>
                            <a:schemeClr val="bg1"/>
                          </a:solidFill>
                          <a:effectLst/>
                          <a:latin typeface="Roboto"/>
                          <a:ea typeface="+mn-ea"/>
                          <a:cs typeface="+mn-cs"/>
                        </a:rPr>
                        <a:t> do not </a:t>
                      </a:r>
                      <a:r>
                        <a:rPr lang="de-DE" sz="1050" b="1" kern="1200" dirty="0" err="1">
                          <a:solidFill>
                            <a:schemeClr val="bg1"/>
                          </a:solidFill>
                          <a:effectLst/>
                          <a:latin typeface="Roboto"/>
                          <a:ea typeface="+mn-ea"/>
                          <a:cs typeface="+mn-cs"/>
                        </a:rPr>
                        <a:t>ask</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them</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to</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assist</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me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with</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work</a:t>
                      </a:r>
                      <a:r>
                        <a:rPr lang="de-DE" sz="1050" b="1" kern="1200" dirty="0">
                          <a:solidFill>
                            <a:schemeClr val="bg1"/>
                          </a:solidFill>
                          <a:effectLst/>
                          <a:latin typeface="Roboto"/>
                          <a:ea typeface="+mn-ea"/>
                          <a:cs typeface="+mn-cs"/>
                        </a:rPr>
                        <a:t> on behalf </a:t>
                      </a:r>
                      <a:r>
                        <a:rPr lang="de-DE" sz="1050" b="1" kern="1200" dirty="0" err="1">
                          <a:solidFill>
                            <a:schemeClr val="bg1"/>
                          </a:solidFill>
                          <a:effectLst/>
                          <a:latin typeface="Roboto"/>
                          <a:ea typeface="+mn-ea"/>
                          <a:cs typeface="+mn-cs"/>
                        </a:rPr>
                        <a:t>of</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my</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family</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friends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or</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associates</a:t>
                      </a:r>
                      <a:r>
                        <a:rPr lang="de-DE" sz="1050" b="1" kern="1200" dirty="0">
                          <a:solidFill>
                            <a:schemeClr val="bg1"/>
                          </a:solidFill>
                          <a:effectLst/>
                          <a:latin typeface="Roboto"/>
                          <a:ea typeface="+mn-ea"/>
                          <a:cs typeface="+mn-cs"/>
                        </a:rPr>
                        <a:t>. </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362686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9212369"/>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15</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Autofit/>
          </a:bodyPr>
          <a:lstStyle/>
          <a:p>
            <a:r>
              <a:rPr lang="de-DE" sz="2800" b="1" dirty="0" err="1"/>
              <a:t>Ethics</a:t>
            </a:r>
            <a:r>
              <a:rPr lang="de-DE" sz="2800" b="1" dirty="0"/>
              <a:t> </a:t>
            </a:r>
            <a:r>
              <a:rPr lang="de-DE" sz="2800" b="1" dirty="0" err="1"/>
              <a:t>self-assessment</a:t>
            </a:r>
            <a:r>
              <a:rPr lang="de-DE" sz="2800" b="1" dirty="0"/>
              <a:t> - </a:t>
            </a:r>
            <a:r>
              <a:rPr lang="de-DE" sz="2800" b="1" dirty="0" err="1"/>
              <a:t>Colleagues</a:t>
            </a:r>
            <a:r>
              <a:rPr lang="de-DE" sz="2800" b="1" dirty="0"/>
              <a:t> </a:t>
            </a:r>
            <a:r>
              <a:rPr lang="de-DE" sz="2800" b="1" dirty="0" err="1"/>
              <a:t>and</a:t>
            </a:r>
            <a:r>
              <a:rPr lang="de-DE" sz="2800" b="1" dirty="0"/>
              <a:t> </a:t>
            </a:r>
            <a:r>
              <a:rPr lang="de-DE" sz="2800" b="1" dirty="0" err="1"/>
              <a:t>staff</a:t>
            </a:r>
            <a:r>
              <a:rPr lang="de-DE" sz="2800" b="1" dirty="0"/>
              <a:t> (3)</a:t>
            </a:r>
          </a:p>
        </p:txBody>
      </p:sp>
      <p:sp>
        <p:nvSpPr>
          <p:cNvPr id="7" name="Textfeld 6">
            <a:extLst>
              <a:ext uri="{FF2B5EF4-FFF2-40B4-BE49-F238E27FC236}">
                <a16:creationId xmlns:a16="http://schemas.microsoft.com/office/drawing/2014/main" id="{C36060C0-52F6-994D-9EBF-5C1F92D4D95B}"/>
              </a:ext>
            </a:extLst>
          </p:cNvPr>
          <p:cNvSpPr txBox="1"/>
          <p:nvPr/>
        </p:nvSpPr>
        <p:spPr>
          <a:xfrm>
            <a:off x="6756272" y="4360936"/>
            <a:ext cx="1811725" cy="200055"/>
          </a:xfrm>
          <a:prstGeom prst="rect">
            <a:avLst/>
          </a:prstGeom>
          <a:noFill/>
        </p:spPr>
        <p:txBody>
          <a:bodyPr wrap="square" rtlCol="0">
            <a:spAutoFit/>
          </a:bodyPr>
          <a:lstStyle/>
          <a:p>
            <a:pPr algn="r"/>
            <a:r>
              <a:rPr lang="de-DE" sz="700" dirty="0">
                <a:latin typeface="Roboto"/>
                <a:cs typeface="Roboto"/>
              </a:rPr>
              <a:t>Project Management Institute (PMI) 2018</a:t>
            </a:r>
          </a:p>
        </p:txBody>
      </p:sp>
      <p:sp>
        <p:nvSpPr>
          <p:cNvPr id="8" name="Oval 7">
            <a:extLst>
              <a:ext uri="{FF2B5EF4-FFF2-40B4-BE49-F238E27FC236}">
                <a16:creationId xmlns:a16="http://schemas.microsoft.com/office/drawing/2014/main" id="{0DAC0328-D253-454C-8753-E883E522A4CB}"/>
              </a:ext>
            </a:extLst>
          </p:cNvPr>
          <p:cNvSpPr/>
          <p:nvPr/>
        </p:nvSpPr>
        <p:spPr>
          <a:xfrm rot="20988150">
            <a:off x="238338" y="1816783"/>
            <a:ext cx="8667319" cy="2650191"/>
          </a:xfrm>
          <a:prstGeom prst="ellipse">
            <a:avLst/>
          </a:prstGeom>
          <a:solidFill>
            <a:srgbClr val="00B050">
              <a:alpha val="8039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Roboto"/>
              </a:rPr>
              <a:t>Go back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your</a:t>
            </a:r>
            <a:r>
              <a:rPr lang="de-DE" sz="2000" b="1" dirty="0">
                <a:solidFill>
                  <a:schemeClr val="bg1"/>
                </a:solidFill>
                <a:latin typeface="Roboto"/>
              </a:rPr>
              <a:t> </a:t>
            </a:r>
            <a:r>
              <a:rPr lang="de-DE" sz="2000" b="1" dirty="0" err="1">
                <a:solidFill>
                  <a:schemeClr val="bg1"/>
                </a:solidFill>
                <a:latin typeface="Roboto"/>
              </a:rPr>
              <a:t>results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ethics</a:t>
            </a:r>
            <a:r>
              <a:rPr lang="de-DE" sz="2000" b="1" dirty="0">
                <a:solidFill>
                  <a:schemeClr val="bg1"/>
                </a:solidFill>
                <a:latin typeface="Roboto"/>
              </a:rPr>
              <a:t> </a:t>
            </a:r>
            <a:r>
              <a:rPr lang="de-DE" sz="2000" b="1" dirty="0" err="1">
                <a:solidFill>
                  <a:schemeClr val="bg1"/>
                </a:solidFill>
                <a:latin typeface="Roboto"/>
              </a:rPr>
              <a:t>self-assessment</a:t>
            </a:r>
            <a:r>
              <a:rPr lang="de-DE" sz="2000" b="1" dirty="0">
                <a:solidFill>
                  <a:schemeClr val="bg1"/>
                </a:solidFill>
                <a:latin typeface="Roboto"/>
              </a:rPr>
              <a:t> </a:t>
            </a:r>
            <a:r>
              <a:rPr lang="de-DE" sz="2000" b="1" dirty="0" err="1">
                <a:solidFill>
                  <a:schemeClr val="bg1"/>
                </a:solidFill>
                <a:latin typeface="Roboto"/>
              </a:rPr>
              <a:t>completed</a:t>
            </a:r>
            <a:r>
              <a:rPr lang="de-DE" sz="2000" b="1" dirty="0">
                <a:solidFill>
                  <a:schemeClr val="bg1"/>
                </a:solidFill>
                <a:latin typeface="Roboto"/>
              </a:rPr>
              <a:t> on Day 1 </a:t>
            </a:r>
            <a:r>
              <a:rPr lang="de-DE" sz="2000" b="1" dirty="0" err="1">
                <a:solidFill>
                  <a:schemeClr val="bg1"/>
                </a:solidFill>
                <a:latin typeface="Roboto"/>
              </a:rPr>
              <a:t>and</a:t>
            </a:r>
            <a:r>
              <a:rPr lang="de-DE" sz="2000" b="1" dirty="0">
                <a:solidFill>
                  <a:schemeClr val="bg1"/>
                </a:solidFill>
                <a:latin typeface="Roboto"/>
              </a:rPr>
              <a:t> </a:t>
            </a:r>
            <a:r>
              <a:rPr lang="de-DE" sz="2000" b="1" dirty="0" err="1">
                <a:solidFill>
                  <a:schemeClr val="bg1"/>
                </a:solidFill>
                <a:latin typeface="Roboto"/>
              </a:rPr>
              <a:t>think</a:t>
            </a:r>
            <a:r>
              <a:rPr lang="de-DE" sz="2000" b="1" dirty="0">
                <a:solidFill>
                  <a:schemeClr val="bg1"/>
                </a:solidFill>
                <a:latin typeface="Roboto"/>
              </a:rPr>
              <a:t> </a:t>
            </a:r>
            <a:r>
              <a:rPr lang="de-DE" sz="2000" b="1" dirty="0" err="1">
                <a:solidFill>
                  <a:schemeClr val="bg1"/>
                </a:solidFill>
                <a:latin typeface="Roboto"/>
              </a:rPr>
              <a:t>of</a:t>
            </a:r>
            <a:r>
              <a:rPr lang="de-DE" sz="2000" b="1" dirty="0">
                <a:solidFill>
                  <a:schemeClr val="bg1"/>
                </a:solidFill>
                <a:latin typeface="Roboto"/>
              </a:rPr>
              <a:t> </a:t>
            </a:r>
            <a:r>
              <a:rPr lang="de-DE" sz="2000" b="1" dirty="0" err="1">
                <a:solidFill>
                  <a:schemeClr val="bg1"/>
                </a:solidFill>
                <a:latin typeface="Roboto"/>
              </a:rPr>
              <a:t>overall</a:t>
            </a:r>
            <a:r>
              <a:rPr lang="de-DE" sz="2000" b="1" dirty="0">
                <a:solidFill>
                  <a:schemeClr val="bg1"/>
                </a:solidFill>
                <a:latin typeface="Roboto"/>
              </a:rPr>
              <a:t> </a:t>
            </a:r>
            <a:r>
              <a:rPr lang="de-DE" sz="2000" b="1" dirty="0" err="1">
                <a:solidFill>
                  <a:schemeClr val="bg1"/>
                </a:solidFill>
                <a:latin typeface="Roboto"/>
              </a:rPr>
              <a:t>learnings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training</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be</a:t>
            </a:r>
            <a:r>
              <a:rPr lang="de-DE" sz="2000" b="1" dirty="0">
                <a:solidFill>
                  <a:schemeClr val="bg1"/>
                </a:solidFill>
                <a:latin typeface="Roboto"/>
              </a:rPr>
              <a:t> </a:t>
            </a:r>
            <a:r>
              <a:rPr lang="de-DE" sz="2000" b="1" dirty="0" err="1">
                <a:solidFill>
                  <a:schemeClr val="bg1"/>
                </a:solidFill>
                <a:latin typeface="Roboto"/>
              </a:rPr>
              <a:t>able</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complete</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following</a:t>
            </a:r>
            <a:r>
              <a:rPr lang="de-DE" sz="2000" b="1" dirty="0">
                <a:solidFill>
                  <a:schemeClr val="bg1"/>
                </a:solidFill>
                <a:latin typeface="Roboto"/>
              </a:rPr>
              <a:t> </a:t>
            </a:r>
            <a:r>
              <a:rPr lang="de-DE" sz="2000" b="1" dirty="0" err="1">
                <a:solidFill>
                  <a:schemeClr val="bg1"/>
                </a:solidFill>
                <a:latin typeface="Roboto"/>
              </a:rPr>
              <a:t>development</a:t>
            </a:r>
            <a:r>
              <a:rPr lang="de-DE" sz="2000" b="1" dirty="0">
                <a:solidFill>
                  <a:schemeClr val="bg1"/>
                </a:solidFill>
                <a:latin typeface="Roboto"/>
              </a:rPr>
              <a:t> </a:t>
            </a:r>
            <a:r>
              <a:rPr lang="de-DE" sz="2000" b="1" dirty="0" err="1">
                <a:solidFill>
                  <a:schemeClr val="bg1"/>
                </a:solidFill>
                <a:latin typeface="Roboto"/>
              </a:rPr>
              <a:t>plans</a:t>
            </a:r>
            <a:r>
              <a:rPr lang="de-DE" sz="2000" b="1" dirty="0">
                <a:solidFill>
                  <a:schemeClr val="bg1"/>
                </a:solidFill>
                <a:latin typeface="Roboto"/>
              </a:rPr>
              <a:t> </a:t>
            </a:r>
            <a:r>
              <a:rPr lang="de-DE" sz="2000" b="1" dirty="0" err="1">
                <a:solidFill>
                  <a:schemeClr val="bg1"/>
                </a:solidFill>
                <a:latin typeface="Roboto"/>
              </a:rPr>
              <a:t>for</a:t>
            </a:r>
            <a:r>
              <a:rPr lang="de-DE" sz="2000" b="1" dirty="0">
                <a:solidFill>
                  <a:schemeClr val="bg1"/>
                </a:solidFill>
                <a:latin typeface="Roboto"/>
              </a:rPr>
              <a:t> </a:t>
            </a:r>
            <a:r>
              <a:rPr lang="de-DE" sz="2000" b="1" dirty="0" err="1">
                <a:solidFill>
                  <a:schemeClr val="bg1"/>
                </a:solidFill>
                <a:latin typeface="Roboto"/>
              </a:rPr>
              <a:t>presentation</a:t>
            </a:r>
            <a:r>
              <a:rPr lang="de-DE" sz="2000" b="1" dirty="0">
                <a:solidFill>
                  <a:schemeClr val="bg1"/>
                </a:solidFill>
                <a:latin typeface="Roboto"/>
              </a:rPr>
              <a:t>. </a:t>
            </a:r>
            <a:endParaRPr lang="en-US" sz="2000" dirty="0"/>
          </a:p>
        </p:txBody>
      </p:sp>
    </p:spTree>
    <p:extLst>
      <p:ext uri="{BB962C8B-B14F-4D97-AF65-F5344CB8AC3E}">
        <p14:creationId xmlns:p14="http://schemas.microsoft.com/office/powerpoint/2010/main" val="1722385224"/>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extLst>
              <p:ext uri="{D42A27DB-BD31-4B8C-83A1-F6EECF244321}">
                <p14:modId xmlns:p14="http://schemas.microsoft.com/office/powerpoint/2010/main" val="325284714"/>
              </p:ext>
            </p:extLst>
          </p:nvPr>
        </p:nvGraphicFramePr>
        <p:xfrm>
          <a:off x="628650" y="1370013"/>
          <a:ext cx="7886700" cy="66294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rtl="0" eaLnBrk="1" fontAlgn="auto" latinLnBrk="0" hangingPunct="1">
                        <a:lnSpc>
                          <a:spcPct val="100000"/>
                        </a:lnSpc>
                        <a:spcBef>
                          <a:spcPts val="0"/>
                        </a:spcBef>
                        <a:spcAft>
                          <a:spcPts val="0"/>
                        </a:spcAft>
                        <a:buFontTx/>
                        <a:buNone/>
                      </a:pPr>
                      <a:r>
                        <a:rPr lang="de-DE" sz="1050" b="1" kern="1200">
                          <a:solidFill>
                            <a:schemeClr val="bg1"/>
                          </a:solidFill>
                          <a:effectLst/>
                          <a:latin typeface="Roboto"/>
                          <a:ea typeface="+mn-ea"/>
                          <a:cs typeface="+mn-cs"/>
                        </a:rPr>
                        <a:t>40. I hold all staff and business partners accountable for compliance with professional standards, including ethical behavior. </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815687143"/>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16</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Autofit/>
          </a:bodyPr>
          <a:lstStyle/>
          <a:p>
            <a:r>
              <a:rPr lang="de-DE" sz="2800" b="1" dirty="0" err="1"/>
              <a:t>Ethics</a:t>
            </a:r>
            <a:r>
              <a:rPr lang="de-DE" sz="2800" b="1" dirty="0"/>
              <a:t> </a:t>
            </a:r>
            <a:r>
              <a:rPr lang="de-DE" sz="2800" b="1" dirty="0" err="1"/>
              <a:t>self-assessment</a:t>
            </a:r>
            <a:r>
              <a:rPr lang="de-DE" sz="2800" b="1" dirty="0"/>
              <a:t> - </a:t>
            </a:r>
            <a:r>
              <a:rPr lang="de-DE" sz="2800" b="1" dirty="0" err="1"/>
              <a:t>Colleagues</a:t>
            </a:r>
            <a:r>
              <a:rPr lang="de-DE" sz="2800" b="1" dirty="0"/>
              <a:t> </a:t>
            </a:r>
            <a:r>
              <a:rPr lang="de-DE" sz="2800" b="1" dirty="0" err="1"/>
              <a:t>and</a:t>
            </a:r>
            <a:r>
              <a:rPr lang="de-DE" sz="2800" b="1" dirty="0"/>
              <a:t> </a:t>
            </a:r>
            <a:r>
              <a:rPr lang="de-DE" sz="2800" b="1" dirty="0" err="1"/>
              <a:t>staff</a:t>
            </a:r>
            <a:r>
              <a:rPr lang="de-DE" sz="2800" b="1" dirty="0"/>
              <a:t> (4)</a:t>
            </a:r>
          </a:p>
        </p:txBody>
      </p:sp>
      <p:sp>
        <p:nvSpPr>
          <p:cNvPr id="7" name="Textfeld 6">
            <a:extLst>
              <a:ext uri="{FF2B5EF4-FFF2-40B4-BE49-F238E27FC236}">
                <a16:creationId xmlns:a16="http://schemas.microsoft.com/office/drawing/2014/main" id="{4C5019F0-96F6-8546-875F-ED572DB30374}"/>
              </a:ext>
            </a:extLst>
          </p:cNvPr>
          <p:cNvSpPr txBox="1"/>
          <p:nvPr/>
        </p:nvSpPr>
        <p:spPr>
          <a:xfrm>
            <a:off x="6756272" y="4360936"/>
            <a:ext cx="1811725" cy="200055"/>
          </a:xfrm>
          <a:prstGeom prst="rect">
            <a:avLst/>
          </a:prstGeom>
          <a:noFill/>
        </p:spPr>
        <p:txBody>
          <a:bodyPr wrap="square" rtlCol="0">
            <a:spAutoFit/>
          </a:bodyPr>
          <a:lstStyle/>
          <a:p>
            <a:pPr algn="r"/>
            <a:r>
              <a:rPr lang="de-DE" sz="700" dirty="0">
                <a:latin typeface="Roboto"/>
                <a:cs typeface="Roboto"/>
              </a:rPr>
              <a:t>Project Management Institute (PMI) 2018</a:t>
            </a:r>
          </a:p>
        </p:txBody>
      </p:sp>
      <p:sp>
        <p:nvSpPr>
          <p:cNvPr id="8" name="Oval 7">
            <a:extLst>
              <a:ext uri="{FF2B5EF4-FFF2-40B4-BE49-F238E27FC236}">
                <a16:creationId xmlns:a16="http://schemas.microsoft.com/office/drawing/2014/main" id="{9CEEAB55-2502-D44C-8EBC-BF22437B21BC}"/>
              </a:ext>
            </a:extLst>
          </p:cNvPr>
          <p:cNvSpPr/>
          <p:nvPr/>
        </p:nvSpPr>
        <p:spPr>
          <a:xfrm rot="20988150">
            <a:off x="238338" y="1816783"/>
            <a:ext cx="8667319" cy="2650191"/>
          </a:xfrm>
          <a:prstGeom prst="ellipse">
            <a:avLst/>
          </a:prstGeom>
          <a:solidFill>
            <a:srgbClr val="00B050">
              <a:alpha val="8039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Roboto"/>
              </a:rPr>
              <a:t>Go back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your</a:t>
            </a:r>
            <a:r>
              <a:rPr lang="de-DE" sz="2000" b="1" dirty="0">
                <a:solidFill>
                  <a:schemeClr val="bg1"/>
                </a:solidFill>
                <a:latin typeface="Roboto"/>
              </a:rPr>
              <a:t> </a:t>
            </a:r>
            <a:r>
              <a:rPr lang="de-DE" sz="2000" b="1" dirty="0" err="1">
                <a:solidFill>
                  <a:schemeClr val="bg1"/>
                </a:solidFill>
                <a:latin typeface="Roboto"/>
              </a:rPr>
              <a:t>results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ethics</a:t>
            </a:r>
            <a:r>
              <a:rPr lang="de-DE" sz="2000" b="1" dirty="0">
                <a:solidFill>
                  <a:schemeClr val="bg1"/>
                </a:solidFill>
                <a:latin typeface="Roboto"/>
              </a:rPr>
              <a:t> </a:t>
            </a:r>
            <a:r>
              <a:rPr lang="de-DE" sz="2000" b="1" dirty="0" err="1">
                <a:solidFill>
                  <a:schemeClr val="bg1"/>
                </a:solidFill>
                <a:latin typeface="Roboto"/>
              </a:rPr>
              <a:t>self-assessment</a:t>
            </a:r>
            <a:r>
              <a:rPr lang="de-DE" sz="2000" b="1" dirty="0">
                <a:solidFill>
                  <a:schemeClr val="bg1"/>
                </a:solidFill>
                <a:latin typeface="Roboto"/>
              </a:rPr>
              <a:t> </a:t>
            </a:r>
            <a:r>
              <a:rPr lang="de-DE" sz="2000" b="1" dirty="0" err="1">
                <a:solidFill>
                  <a:schemeClr val="bg1"/>
                </a:solidFill>
                <a:latin typeface="Roboto"/>
              </a:rPr>
              <a:t>completed</a:t>
            </a:r>
            <a:r>
              <a:rPr lang="de-DE" sz="2000" b="1" dirty="0">
                <a:solidFill>
                  <a:schemeClr val="bg1"/>
                </a:solidFill>
                <a:latin typeface="Roboto"/>
              </a:rPr>
              <a:t> on Day 1 </a:t>
            </a:r>
            <a:r>
              <a:rPr lang="de-DE" sz="2000" b="1" dirty="0" err="1">
                <a:solidFill>
                  <a:schemeClr val="bg1"/>
                </a:solidFill>
                <a:latin typeface="Roboto"/>
              </a:rPr>
              <a:t>and</a:t>
            </a:r>
            <a:r>
              <a:rPr lang="de-DE" sz="2000" b="1" dirty="0">
                <a:solidFill>
                  <a:schemeClr val="bg1"/>
                </a:solidFill>
                <a:latin typeface="Roboto"/>
              </a:rPr>
              <a:t> </a:t>
            </a:r>
            <a:r>
              <a:rPr lang="de-DE" sz="2000" b="1" dirty="0" err="1">
                <a:solidFill>
                  <a:schemeClr val="bg1"/>
                </a:solidFill>
                <a:latin typeface="Roboto"/>
              </a:rPr>
              <a:t>think</a:t>
            </a:r>
            <a:r>
              <a:rPr lang="de-DE" sz="2000" b="1" dirty="0">
                <a:solidFill>
                  <a:schemeClr val="bg1"/>
                </a:solidFill>
                <a:latin typeface="Roboto"/>
              </a:rPr>
              <a:t> </a:t>
            </a:r>
            <a:r>
              <a:rPr lang="de-DE" sz="2000" b="1" dirty="0" err="1">
                <a:solidFill>
                  <a:schemeClr val="bg1"/>
                </a:solidFill>
                <a:latin typeface="Roboto"/>
              </a:rPr>
              <a:t>of</a:t>
            </a:r>
            <a:r>
              <a:rPr lang="de-DE" sz="2000" b="1" dirty="0">
                <a:solidFill>
                  <a:schemeClr val="bg1"/>
                </a:solidFill>
                <a:latin typeface="Roboto"/>
              </a:rPr>
              <a:t> </a:t>
            </a:r>
            <a:r>
              <a:rPr lang="de-DE" sz="2000" b="1" dirty="0" err="1">
                <a:solidFill>
                  <a:schemeClr val="bg1"/>
                </a:solidFill>
                <a:latin typeface="Roboto"/>
              </a:rPr>
              <a:t>overall</a:t>
            </a:r>
            <a:r>
              <a:rPr lang="de-DE" sz="2000" b="1" dirty="0">
                <a:solidFill>
                  <a:schemeClr val="bg1"/>
                </a:solidFill>
                <a:latin typeface="Roboto"/>
              </a:rPr>
              <a:t> </a:t>
            </a:r>
            <a:r>
              <a:rPr lang="de-DE" sz="2000" b="1" dirty="0" err="1">
                <a:solidFill>
                  <a:schemeClr val="bg1"/>
                </a:solidFill>
                <a:latin typeface="Roboto"/>
              </a:rPr>
              <a:t>learnings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training</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be</a:t>
            </a:r>
            <a:r>
              <a:rPr lang="de-DE" sz="2000" b="1" dirty="0">
                <a:solidFill>
                  <a:schemeClr val="bg1"/>
                </a:solidFill>
                <a:latin typeface="Roboto"/>
              </a:rPr>
              <a:t> </a:t>
            </a:r>
            <a:r>
              <a:rPr lang="de-DE" sz="2000" b="1" dirty="0" err="1">
                <a:solidFill>
                  <a:schemeClr val="bg1"/>
                </a:solidFill>
                <a:latin typeface="Roboto"/>
              </a:rPr>
              <a:t>able</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complete</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following</a:t>
            </a:r>
            <a:r>
              <a:rPr lang="de-DE" sz="2000" b="1" dirty="0">
                <a:solidFill>
                  <a:schemeClr val="bg1"/>
                </a:solidFill>
                <a:latin typeface="Roboto"/>
              </a:rPr>
              <a:t> </a:t>
            </a:r>
            <a:r>
              <a:rPr lang="de-DE" sz="2000" b="1" dirty="0" err="1">
                <a:solidFill>
                  <a:schemeClr val="bg1"/>
                </a:solidFill>
                <a:latin typeface="Roboto"/>
              </a:rPr>
              <a:t>development</a:t>
            </a:r>
            <a:r>
              <a:rPr lang="de-DE" sz="2000" b="1" dirty="0">
                <a:solidFill>
                  <a:schemeClr val="bg1"/>
                </a:solidFill>
                <a:latin typeface="Roboto"/>
              </a:rPr>
              <a:t> </a:t>
            </a:r>
            <a:r>
              <a:rPr lang="de-DE" sz="2000" b="1" dirty="0" err="1">
                <a:solidFill>
                  <a:schemeClr val="bg1"/>
                </a:solidFill>
                <a:latin typeface="Roboto"/>
              </a:rPr>
              <a:t>plans</a:t>
            </a:r>
            <a:r>
              <a:rPr lang="de-DE" sz="2000" b="1" dirty="0">
                <a:solidFill>
                  <a:schemeClr val="bg1"/>
                </a:solidFill>
                <a:latin typeface="Roboto"/>
              </a:rPr>
              <a:t> </a:t>
            </a:r>
            <a:r>
              <a:rPr lang="de-DE" sz="2000" b="1" dirty="0" err="1">
                <a:solidFill>
                  <a:schemeClr val="bg1"/>
                </a:solidFill>
                <a:latin typeface="Roboto"/>
              </a:rPr>
              <a:t>for</a:t>
            </a:r>
            <a:r>
              <a:rPr lang="de-DE" sz="2000" b="1" dirty="0">
                <a:solidFill>
                  <a:schemeClr val="bg1"/>
                </a:solidFill>
                <a:latin typeface="Roboto"/>
              </a:rPr>
              <a:t> </a:t>
            </a:r>
            <a:r>
              <a:rPr lang="de-DE" sz="2000" b="1" dirty="0" err="1">
                <a:solidFill>
                  <a:schemeClr val="bg1"/>
                </a:solidFill>
                <a:latin typeface="Roboto"/>
              </a:rPr>
              <a:t>presentation</a:t>
            </a:r>
            <a:r>
              <a:rPr lang="de-DE" sz="2000" b="1" dirty="0">
                <a:solidFill>
                  <a:schemeClr val="bg1"/>
                </a:solidFill>
                <a:latin typeface="Roboto"/>
              </a:rPr>
              <a:t>. </a:t>
            </a:r>
            <a:endParaRPr lang="en-US" sz="2000" dirty="0"/>
          </a:p>
        </p:txBody>
      </p:sp>
    </p:spTree>
    <p:extLst>
      <p:ext uri="{BB962C8B-B14F-4D97-AF65-F5344CB8AC3E}">
        <p14:creationId xmlns:p14="http://schemas.microsoft.com/office/powerpoint/2010/main" val="4131700222"/>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extLst>
              <p:ext uri="{D42A27DB-BD31-4B8C-83A1-F6EECF244321}">
                <p14:modId xmlns:p14="http://schemas.microsoft.com/office/powerpoint/2010/main" val="3114034549"/>
              </p:ext>
            </p:extLst>
          </p:nvPr>
        </p:nvGraphicFramePr>
        <p:xfrm>
          <a:off x="628650" y="1370013"/>
          <a:ext cx="7886700" cy="283464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41. I negotiate in good faith and my management team knows that I expect them to also negotiate in good faith.</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dirty="0">
                          <a:solidFill>
                            <a:schemeClr val="bg1"/>
                          </a:solidFill>
                          <a:effectLst/>
                          <a:latin typeface="Roboto"/>
                          <a:ea typeface="+mn-ea"/>
                          <a:cs typeface="+mn-cs"/>
                        </a:rPr>
                        <a:t>42. I am </a:t>
                      </a:r>
                      <a:r>
                        <a:rPr lang="de-DE" sz="1050" b="1" kern="1200" dirty="0" err="1">
                          <a:solidFill>
                            <a:schemeClr val="bg1"/>
                          </a:solidFill>
                          <a:effectLst/>
                          <a:latin typeface="Roboto"/>
                          <a:ea typeface="+mn-ea"/>
                          <a:cs typeface="+mn-cs"/>
                        </a:rPr>
                        <a:t>mindful</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of</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the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importance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of</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avoiding</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even</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the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appearance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of</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wrongdoing</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conflict</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of</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interest</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or</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interference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with</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free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competition</a:t>
                      </a:r>
                      <a:r>
                        <a:rPr lang="de-DE" sz="1050" b="1" kern="1200" dirty="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43. I personally disclose, and expect my peers to disclose, any possible conflicts of interests before pursuing or entering into relationships with potential business partners.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31893944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44. I promote familiarity and compliance with organizational policies governing relationships with suppliers.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71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75928750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45. I set an example for others in my organization by not accepting personal gifts from supplier.</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362686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9212369"/>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17</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rmAutofit fontScale="90000"/>
          </a:bodyPr>
          <a:lstStyle/>
          <a:p>
            <a:r>
              <a:rPr lang="de-DE" b="1" dirty="0" err="1"/>
              <a:t>Ethics</a:t>
            </a:r>
            <a:r>
              <a:rPr lang="de-DE" b="1" dirty="0"/>
              <a:t> </a:t>
            </a:r>
            <a:r>
              <a:rPr lang="de-DE" b="1" dirty="0" err="1"/>
              <a:t>self-assessment</a:t>
            </a:r>
            <a:r>
              <a:rPr lang="de-DE" b="1" dirty="0"/>
              <a:t> - </a:t>
            </a:r>
            <a:r>
              <a:rPr lang="de-DE" b="1" dirty="0" err="1"/>
              <a:t>Suppliers</a:t>
            </a:r>
            <a:endParaRPr lang="de-DE" b="1" dirty="0"/>
          </a:p>
        </p:txBody>
      </p:sp>
      <p:sp>
        <p:nvSpPr>
          <p:cNvPr id="7" name="Textfeld 6">
            <a:extLst>
              <a:ext uri="{FF2B5EF4-FFF2-40B4-BE49-F238E27FC236}">
                <a16:creationId xmlns:a16="http://schemas.microsoft.com/office/drawing/2014/main" id="{C27ACD0A-82EB-0841-891F-98F7BC066B52}"/>
              </a:ext>
            </a:extLst>
          </p:cNvPr>
          <p:cNvSpPr txBox="1"/>
          <p:nvPr/>
        </p:nvSpPr>
        <p:spPr>
          <a:xfrm>
            <a:off x="6756272" y="4360936"/>
            <a:ext cx="1811725" cy="200055"/>
          </a:xfrm>
          <a:prstGeom prst="rect">
            <a:avLst/>
          </a:prstGeom>
          <a:noFill/>
        </p:spPr>
        <p:txBody>
          <a:bodyPr wrap="square" rtlCol="0">
            <a:spAutoFit/>
          </a:bodyPr>
          <a:lstStyle/>
          <a:p>
            <a:pPr algn="r"/>
            <a:r>
              <a:rPr lang="de-DE" sz="700" dirty="0">
                <a:latin typeface="Roboto"/>
                <a:cs typeface="Roboto"/>
              </a:rPr>
              <a:t>Project Management Institute (PMI) 2018</a:t>
            </a:r>
          </a:p>
        </p:txBody>
      </p:sp>
      <p:sp>
        <p:nvSpPr>
          <p:cNvPr id="8" name="Oval 7">
            <a:extLst>
              <a:ext uri="{FF2B5EF4-FFF2-40B4-BE49-F238E27FC236}">
                <a16:creationId xmlns:a16="http://schemas.microsoft.com/office/drawing/2014/main" id="{19B664B3-3A7F-9E4A-B1AD-AA01DA820C55}"/>
              </a:ext>
            </a:extLst>
          </p:cNvPr>
          <p:cNvSpPr/>
          <p:nvPr/>
        </p:nvSpPr>
        <p:spPr>
          <a:xfrm rot="20988150">
            <a:off x="238338" y="1816783"/>
            <a:ext cx="8667319" cy="2650191"/>
          </a:xfrm>
          <a:prstGeom prst="ellipse">
            <a:avLst/>
          </a:prstGeom>
          <a:solidFill>
            <a:srgbClr val="00B050">
              <a:alpha val="8039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Roboto"/>
              </a:rPr>
              <a:t>Go back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your</a:t>
            </a:r>
            <a:r>
              <a:rPr lang="de-DE" sz="2000" b="1" dirty="0">
                <a:solidFill>
                  <a:schemeClr val="bg1"/>
                </a:solidFill>
                <a:latin typeface="Roboto"/>
              </a:rPr>
              <a:t> </a:t>
            </a:r>
            <a:r>
              <a:rPr lang="de-DE" sz="2000" b="1" dirty="0" err="1">
                <a:solidFill>
                  <a:schemeClr val="bg1"/>
                </a:solidFill>
                <a:latin typeface="Roboto"/>
              </a:rPr>
              <a:t>results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ethics</a:t>
            </a:r>
            <a:r>
              <a:rPr lang="de-DE" sz="2000" b="1" dirty="0">
                <a:solidFill>
                  <a:schemeClr val="bg1"/>
                </a:solidFill>
                <a:latin typeface="Roboto"/>
              </a:rPr>
              <a:t> </a:t>
            </a:r>
            <a:r>
              <a:rPr lang="de-DE" sz="2000" b="1" dirty="0" err="1">
                <a:solidFill>
                  <a:schemeClr val="bg1"/>
                </a:solidFill>
                <a:latin typeface="Roboto"/>
              </a:rPr>
              <a:t>self-assessment</a:t>
            </a:r>
            <a:r>
              <a:rPr lang="de-DE" sz="2000" b="1" dirty="0">
                <a:solidFill>
                  <a:schemeClr val="bg1"/>
                </a:solidFill>
                <a:latin typeface="Roboto"/>
              </a:rPr>
              <a:t> </a:t>
            </a:r>
            <a:r>
              <a:rPr lang="de-DE" sz="2000" b="1" dirty="0" err="1">
                <a:solidFill>
                  <a:schemeClr val="bg1"/>
                </a:solidFill>
                <a:latin typeface="Roboto"/>
              </a:rPr>
              <a:t>completed</a:t>
            </a:r>
            <a:r>
              <a:rPr lang="de-DE" sz="2000" b="1" dirty="0">
                <a:solidFill>
                  <a:schemeClr val="bg1"/>
                </a:solidFill>
                <a:latin typeface="Roboto"/>
              </a:rPr>
              <a:t> on Day 1 </a:t>
            </a:r>
            <a:r>
              <a:rPr lang="de-DE" sz="2000" b="1" dirty="0" err="1">
                <a:solidFill>
                  <a:schemeClr val="bg1"/>
                </a:solidFill>
                <a:latin typeface="Roboto"/>
              </a:rPr>
              <a:t>and</a:t>
            </a:r>
            <a:r>
              <a:rPr lang="de-DE" sz="2000" b="1" dirty="0">
                <a:solidFill>
                  <a:schemeClr val="bg1"/>
                </a:solidFill>
                <a:latin typeface="Roboto"/>
              </a:rPr>
              <a:t> </a:t>
            </a:r>
            <a:r>
              <a:rPr lang="de-DE" sz="2000" b="1" dirty="0" err="1">
                <a:solidFill>
                  <a:schemeClr val="bg1"/>
                </a:solidFill>
                <a:latin typeface="Roboto"/>
              </a:rPr>
              <a:t>think</a:t>
            </a:r>
            <a:r>
              <a:rPr lang="de-DE" sz="2000" b="1" dirty="0">
                <a:solidFill>
                  <a:schemeClr val="bg1"/>
                </a:solidFill>
                <a:latin typeface="Roboto"/>
              </a:rPr>
              <a:t> </a:t>
            </a:r>
            <a:r>
              <a:rPr lang="de-DE" sz="2000" b="1" dirty="0" err="1">
                <a:solidFill>
                  <a:schemeClr val="bg1"/>
                </a:solidFill>
                <a:latin typeface="Roboto"/>
              </a:rPr>
              <a:t>of</a:t>
            </a:r>
            <a:r>
              <a:rPr lang="de-DE" sz="2000" b="1" dirty="0">
                <a:solidFill>
                  <a:schemeClr val="bg1"/>
                </a:solidFill>
                <a:latin typeface="Roboto"/>
              </a:rPr>
              <a:t> </a:t>
            </a:r>
            <a:r>
              <a:rPr lang="de-DE" sz="2000" b="1" dirty="0" err="1">
                <a:solidFill>
                  <a:schemeClr val="bg1"/>
                </a:solidFill>
                <a:latin typeface="Roboto"/>
              </a:rPr>
              <a:t>overall</a:t>
            </a:r>
            <a:r>
              <a:rPr lang="de-DE" sz="2000" b="1" dirty="0">
                <a:solidFill>
                  <a:schemeClr val="bg1"/>
                </a:solidFill>
                <a:latin typeface="Roboto"/>
              </a:rPr>
              <a:t> </a:t>
            </a:r>
            <a:r>
              <a:rPr lang="de-DE" sz="2000" b="1" dirty="0" err="1">
                <a:solidFill>
                  <a:schemeClr val="bg1"/>
                </a:solidFill>
                <a:latin typeface="Roboto"/>
              </a:rPr>
              <a:t>learnings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training</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be</a:t>
            </a:r>
            <a:r>
              <a:rPr lang="de-DE" sz="2000" b="1" dirty="0">
                <a:solidFill>
                  <a:schemeClr val="bg1"/>
                </a:solidFill>
                <a:latin typeface="Roboto"/>
              </a:rPr>
              <a:t> </a:t>
            </a:r>
            <a:r>
              <a:rPr lang="de-DE" sz="2000" b="1" dirty="0" err="1">
                <a:solidFill>
                  <a:schemeClr val="bg1"/>
                </a:solidFill>
                <a:latin typeface="Roboto"/>
              </a:rPr>
              <a:t>able</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complete</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following</a:t>
            </a:r>
            <a:r>
              <a:rPr lang="de-DE" sz="2000" b="1" dirty="0">
                <a:solidFill>
                  <a:schemeClr val="bg1"/>
                </a:solidFill>
                <a:latin typeface="Roboto"/>
              </a:rPr>
              <a:t> </a:t>
            </a:r>
            <a:r>
              <a:rPr lang="de-DE" sz="2000" b="1" dirty="0" err="1">
                <a:solidFill>
                  <a:schemeClr val="bg1"/>
                </a:solidFill>
                <a:latin typeface="Roboto"/>
              </a:rPr>
              <a:t>development</a:t>
            </a:r>
            <a:r>
              <a:rPr lang="de-DE" sz="2000" b="1" dirty="0">
                <a:solidFill>
                  <a:schemeClr val="bg1"/>
                </a:solidFill>
                <a:latin typeface="Roboto"/>
              </a:rPr>
              <a:t> </a:t>
            </a:r>
            <a:r>
              <a:rPr lang="de-DE" sz="2000" b="1" dirty="0" err="1">
                <a:solidFill>
                  <a:schemeClr val="bg1"/>
                </a:solidFill>
                <a:latin typeface="Roboto"/>
              </a:rPr>
              <a:t>plans</a:t>
            </a:r>
            <a:r>
              <a:rPr lang="de-DE" sz="2000" b="1" dirty="0">
                <a:solidFill>
                  <a:schemeClr val="bg1"/>
                </a:solidFill>
                <a:latin typeface="Roboto"/>
              </a:rPr>
              <a:t> </a:t>
            </a:r>
            <a:r>
              <a:rPr lang="de-DE" sz="2000" b="1" dirty="0" err="1">
                <a:solidFill>
                  <a:schemeClr val="bg1"/>
                </a:solidFill>
                <a:latin typeface="Roboto"/>
              </a:rPr>
              <a:t>for</a:t>
            </a:r>
            <a:r>
              <a:rPr lang="de-DE" sz="2000" b="1" dirty="0">
                <a:solidFill>
                  <a:schemeClr val="bg1"/>
                </a:solidFill>
                <a:latin typeface="Roboto"/>
              </a:rPr>
              <a:t> </a:t>
            </a:r>
            <a:r>
              <a:rPr lang="de-DE" sz="2000" b="1" dirty="0" err="1">
                <a:solidFill>
                  <a:schemeClr val="bg1"/>
                </a:solidFill>
                <a:latin typeface="Roboto"/>
              </a:rPr>
              <a:t>presentation</a:t>
            </a:r>
            <a:r>
              <a:rPr lang="de-DE" sz="2000" b="1" dirty="0">
                <a:solidFill>
                  <a:schemeClr val="bg1"/>
                </a:solidFill>
                <a:latin typeface="Roboto"/>
              </a:rPr>
              <a:t>. </a:t>
            </a:r>
            <a:endParaRPr lang="en-US" sz="2000" dirty="0"/>
          </a:p>
        </p:txBody>
      </p:sp>
    </p:spTree>
    <p:extLst>
      <p:ext uri="{BB962C8B-B14F-4D97-AF65-F5344CB8AC3E}">
        <p14:creationId xmlns:p14="http://schemas.microsoft.com/office/powerpoint/2010/main" val="1217852174"/>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extLst>
              <p:ext uri="{D42A27DB-BD31-4B8C-83A1-F6EECF244321}">
                <p14:modId xmlns:p14="http://schemas.microsoft.com/office/powerpoint/2010/main" val="4207645109"/>
              </p:ext>
            </p:extLst>
          </p:nvPr>
        </p:nvGraphicFramePr>
        <p:xfrm>
          <a:off x="628650" y="1370013"/>
          <a:ext cx="7886700" cy="299466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46. I have a routine system in place for board members to make full disclosure and reveal potential conflicts of interest.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dirty="0">
                          <a:solidFill>
                            <a:schemeClr val="bg1"/>
                          </a:solidFill>
                          <a:effectLst/>
                          <a:latin typeface="Roboto"/>
                          <a:ea typeface="+mn-ea"/>
                          <a:cs typeface="+mn-cs"/>
                        </a:rPr>
                        <a:t>47. I </a:t>
                      </a:r>
                      <a:r>
                        <a:rPr lang="de-DE" sz="1050" b="1" kern="1200" dirty="0" err="1">
                          <a:solidFill>
                            <a:schemeClr val="bg1"/>
                          </a:solidFill>
                          <a:effectLst/>
                          <a:latin typeface="Roboto"/>
                          <a:ea typeface="+mn-ea"/>
                          <a:cs typeface="+mn-cs"/>
                        </a:rPr>
                        <a:t>ensure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that</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reports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to</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the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board</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my</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own</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or</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others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appropriately</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convey</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risks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of</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decisions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or</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proposed</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projects</a:t>
                      </a:r>
                      <a:r>
                        <a:rPr lang="de-DE" sz="1050" b="1" kern="1200" dirty="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dirty="0">
                          <a:solidFill>
                            <a:schemeClr val="bg1"/>
                          </a:solidFill>
                          <a:effectLst/>
                          <a:latin typeface="Roboto"/>
                          <a:ea typeface="+mn-ea"/>
                          <a:cs typeface="+mn-cs"/>
                        </a:rPr>
                        <a:t>48. I </a:t>
                      </a:r>
                      <a:r>
                        <a:rPr lang="de-DE" sz="1050" b="1" kern="1200" dirty="0" err="1">
                          <a:solidFill>
                            <a:schemeClr val="bg1"/>
                          </a:solidFill>
                          <a:effectLst/>
                          <a:latin typeface="Roboto"/>
                          <a:ea typeface="+mn-ea"/>
                          <a:cs typeface="+mn-cs"/>
                        </a:rPr>
                        <a:t>work</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to</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keep</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the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board</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focused</a:t>
                      </a:r>
                      <a:r>
                        <a:rPr lang="de-DE" sz="1050" b="1" kern="1200" dirty="0">
                          <a:solidFill>
                            <a:schemeClr val="bg1"/>
                          </a:solidFill>
                          <a:effectLst/>
                          <a:latin typeface="Roboto"/>
                          <a:ea typeface="+mn-ea"/>
                          <a:cs typeface="+mn-cs"/>
                        </a:rPr>
                        <a:t> on </a:t>
                      </a:r>
                      <a:r>
                        <a:rPr lang="de-DE" sz="1050" b="1" kern="1200" dirty="0" err="1">
                          <a:solidFill>
                            <a:schemeClr val="bg1"/>
                          </a:solidFill>
                          <a:effectLst/>
                          <a:latin typeface="Roboto"/>
                          <a:ea typeface="+mn-ea"/>
                          <a:cs typeface="+mn-cs"/>
                        </a:rPr>
                        <a:t>ethical</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issues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of</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importance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to</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the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organization</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community</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and</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other</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stakeholders</a:t>
                      </a:r>
                      <a:r>
                        <a:rPr lang="de-DE" sz="1050" b="1" kern="1200" dirty="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31893944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dirty="0">
                          <a:solidFill>
                            <a:schemeClr val="bg1"/>
                          </a:solidFill>
                          <a:effectLst/>
                          <a:latin typeface="Roboto"/>
                          <a:ea typeface="+mn-ea"/>
                          <a:cs typeface="+mn-cs"/>
                        </a:rPr>
                        <a:t>49. I promote </a:t>
                      </a:r>
                      <a:r>
                        <a:rPr lang="de-DE" sz="1050" b="1" kern="1200" dirty="0" err="1">
                          <a:solidFill>
                            <a:schemeClr val="bg1"/>
                          </a:solidFill>
                          <a:effectLst/>
                          <a:latin typeface="Roboto"/>
                          <a:ea typeface="+mn-ea"/>
                          <a:cs typeface="+mn-cs"/>
                        </a:rPr>
                        <a:t>board</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discussion</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of</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resource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allocation</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issues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particularly</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those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where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organizational</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and</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community</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interests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may</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appear</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to</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be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incompatible</a:t>
                      </a:r>
                      <a:r>
                        <a:rPr lang="de-DE" sz="1050" b="1" kern="1200" dirty="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71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75928750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dirty="0">
                          <a:solidFill>
                            <a:schemeClr val="bg1"/>
                          </a:solidFill>
                          <a:effectLst/>
                          <a:latin typeface="Roboto"/>
                          <a:ea typeface="+mn-ea"/>
                          <a:cs typeface="+mn-cs"/>
                        </a:rPr>
                        <a:t>50. I </a:t>
                      </a:r>
                      <a:r>
                        <a:rPr lang="de-DE" sz="1050" b="1" kern="1200" dirty="0" err="1">
                          <a:solidFill>
                            <a:schemeClr val="bg1"/>
                          </a:solidFill>
                          <a:effectLst/>
                          <a:latin typeface="Roboto"/>
                          <a:ea typeface="+mn-ea"/>
                          <a:cs typeface="+mn-cs"/>
                        </a:rPr>
                        <a:t>keep</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the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board</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appropriately</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informed</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about</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issues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of</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alleged</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financial</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malfeasance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malpractice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and</a:t>
                      </a:r>
                      <a:r>
                        <a:rPr lang="de-DE" sz="1050" b="1" kern="1200" dirty="0">
                          <a:solidFill>
                            <a:schemeClr val="bg1"/>
                          </a:solidFill>
                          <a:effectLst/>
                          <a:latin typeface="Roboto"/>
                          <a:ea typeface="+mn-ea"/>
                          <a:cs typeface="+mn-cs"/>
                        </a:rPr>
                        <a:t> potential </a:t>
                      </a:r>
                      <a:r>
                        <a:rPr lang="de-DE" sz="1050" b="1" kern="1200" dirty="0" err="1">
                          <a:solidFill>
                            <a:schemeClr val="bg1"/>
                          </a:solidFill>
                          <a:effectLst/>
                          <a:latin typeface="Roboto"/>
                          <a:ea typeface="+mn-ea"/>
                          <a:cs typeface="+mn-cs"/>
                        </a:rPr>
                        <a:t>litigious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situations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involving</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employees</a:t>
                      </a:r>
                      <a:r>
                        <a:rPr lang="de-DE" sz="1050" b="1" kern="1200" dirty="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362686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9212369"/>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18</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rmAutofit fontScale="90000"/>
          </a:bodyPr>
          <a:lstStyle/>
          <a:p>
            <a:r>
              <a:rPr lang="de-DE" b="1" dirty="0" err="1"/>
              <a:t>Ethics</a:t>
            </a:r>
            <a:r>
              <a:rPr lang="de-DE" b="1" dirty="0"/>
              <a:t> </a:t>
            </a:r>
            <a:r>
              <a:rPr lang="de-DE" b="1" dirty="0" err="1"/>
              <a:t>self-assessment</a:t>
            </a:r>
            <a:r>
              <a:rPr lang="de-DE" b="1" dirty="0"/>
              <a:t> - Board</a:t>
            </a:r>
          </a:p>
        </p:txBody>
      </p:sp>
      <p:sp>
        <p:nvSpPr>
          <p:cNvPr id="7" name="Textfeld 6">
            <a:extLst>
              <a:ext uri="{FF2B5EF4-FFF2-40B4-BE49-F238E27FC236}">
                <a16:creationId xmlns:a16="http://schemas.microsoft.com/office/drawing/2014/main" id="{7A8F4B82-D716-6E47-BC73-7A81B24238A1}"/>
              </a:ext>
            </a:extLst>
          </p:cNvPr>
          <p:cNvSpPr txBox="1"/>
          <p:nvPr/>
        </p:nvSpPr>
        <p:spPr>
          <a:xfrm>
            <a:off x="6756272" y="4360936"/>
            <a:ext cx="1811725" cy="200055"/>
          </a:xfrm>
          <a:prstGeom prst="rect">
            <a:avLst/>
          </a:prstGeom>
          <a:noFill/>
        </p:spPr>
        <p:txBody>
          <a:bodyPr wrap="square" rtlCol="0">
            <a:spAutoFit/>
          </a:bodyPr>
          <a:lstStyle/>
          <a:p>
            <a:pPr algn="r"/>
            <a:r>
              <a:rPr lang="de-DE" sz="700" dirty="0">
                <a:latin typeface="Roboto"/>
                <a:cs typeface="Roboto"/>
              </a:rPr>
              <a:t>Project Management Institute (PMI) 2018</a:t>
            </a:r>
          </a:p>
        </p:txBody>
      </p:sp>
      <p:sp>
        <p:nvSpPr>
          <p:cNvPr id="8" name="Oval 7">
            <a:extLst>
              <a:ext uri="{FF2B5EF4-FFF2-40B4-BE49-F238E27FC236}">
                <a16:creationId xmlns:a16="http://schemas.microsoft.com/office/drawing/2014/main" id="{04EA8CB4-0A41-DE4C-890A-3C14F5AAE48D}"/>
              </a:ext>
            </a:extLst>
          </p:cNvPr>
          <p:cNvSpPr/>
          <p:nvPr/>
        </p:nvSpPr>
        <p:spPr>
          <a:xfrm rot="20988150">
            <a:off x="238338" y="1816783"/>
            <a:ext cx="8667319" cy="2650191"/>
          </a:xfrm>
          <a:prstGeom prst="ellipse">
            <a:avLst/>
          </a:prstGeom>
          <a:solidFill>
            <a:srgbClr val="00B050">
              <a:alpha val="8039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Roboto"/>
              </a:rPr>
              <a:t>Go back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your</a:t>
            </a:r>
            <a:r>
              <a:rPr lang="de-DE" sz="2000" b="1" dirty="0">
                <a:solidFill>
                  <a:schemeClr val="bg1"/>
                </a:solidFill>
                <a:latin typeface="Roboto"/>
              </a:rPr>
              <a:t> </a:t>
            </a:r>
            <a:r>
              <a:rPr lang="de-DE" sz="2000" b="1" dirty="0" err="1">
                <a:solidFill>
                  <a:schemeClr val="bg1"/>
                </a:solidFill>
                <a:latin typeface="Roboto"/>
              </a:rPr>
              <a:t>results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ethics</a:t>
            </a:r>
            <a:r>
              <a:rPr lang="de-DE" sz="2000" b="1" dirty="0">
                <a:solidFill>
                  <a:schemeClr val="bg1"/>
                </a:solidFill>
                <a:latin typeface="Roboto"/>
              </a:rPr>
              <a:t> </a:t>
            </a:r>
            <a:r>
              <a:rPr lang="de-DE" sz="2000" b="1" dirty="0" err="1">
                <a:solidFill>
                  <a:schemeClr val="bg1"/>
                </a:solidFill>
                <a:latin typeface="Roboto"/>
              </a:rPr>
              <a:t>self-assessment</a:t>
            </a:r>
            <a:r>
              <a:rPr lang="de-DE" sz="2000" b="1" dirty="0">
                <a:solidFill>
                  <a:schemeClr val="bg1"/>
                </a:solidFill>
                <a:latin typeface="Roboto"/>
              </a:rPr>
              <a:t> </a:t>
            </a:r>
            <a:r>
              <a:rPr lang="de-DE" sz="2000" b="1" dirty="0" err="1">
                <a:solidFill>
                  <a:schemeClr val="bg1"/>
                </a:solidFill>
                <a:latin typeface="Roboto"/>
              </a:rPr>
              <a:t>completed</a:t>
            </a:r>
            <a:r>
              <a:rPr lang="de-DE" sz="2000" b="1" dirty="0">
                <a:solidFill>
                  <a:schemeClr val="bg1"/>
                </a:solidFill>
                <a:latin typeface="Roboto"/>
              </a:rPr>
              <a:t> on Day 1 </a:t>
            </a:r>
            <a:r>
              <a:rPr lang="de-DE" sz="2000" b="1" dirty="0" err="1">
                <a:solidFill>
                  <a:schemeClr val="bg1"/>
                </a:solidFill>
                <a:latin typeface="Roboto"/>
              </a:rPr>
              <a:t>and</a:t>
            </a:r>
            <a:r>
              <a:rPr lang="de-DE" sz="2000" b="1" dirty="0">
                <a:solidFill>
                  <a:schemeClr val="bg1"/>
                </a:solidFill>
                <a:latin typeface="Roboto"/>
              </a:rPr>
              <a:t> </a:t>
            </a:r>
            <a:r>
              <a:rPr lang="de-DE" sz="2000" b="1" dirty="0" err="1">
                <a:solidFill>
                  <a:schemeClr val="bg1"/>
                </a:solidFill>
                <a:latin typeface="Roboto"/>
              </a:rPr>
              <a:t>think</a:t>
            </a:r>
            <a:r>
              <a:rPr lang="de-DE" sz="2000" b="1" dirty="0">
                <a:solidFill>
                  <a:schemeClr val="bg1"/>
                </a:solidFill>
                <a:latin typeface="Roboto"/>
              </a:rPr>
              <a:t> </a:t>
            </a:r>
            <a:r>
              <a:rPr lang="de-DE" sz="2000" b="1" dirty="0" err="1">
                <a:solidFill>
                  <a:schemeClr val="bg1"/>
                </a:solidFill>
                <a:latin typeface="Roboto"/>
              </a:rPr>
              <a:t>of</a:t>
            </a:r>
            <a:r>
              <a:rPr lang="de-DE" sz="2000" b="1" dirty="0">
                <a:solidFill>
                  <a:schemeClr val="bg1"/>
                </a:solidFill>
                <a:latin typeface="Roboto"/>
              </a:rPr>
              <a:t> </a:t>
            </a:r>
            <a:r>
              <a:rPr lang="de-DE" sz="2000" b="1" dirty="0" err="1">
                <a:solidFill>
                  <a:schemeClr val="bg1"/>
                </a:solidFill>
                <a:latin typeface="Roboto"/>
              </a:rPr>
              <a:t>overall</a:t>
            </a:r>
            <a:r>
              <a:rPr lang="de-DE" sz="2000" b="1" dirty="0">
                <a:solidFill>
                  <a:schemeClr val="bg1"/>
                </a:solidFill>
                <a:latin typeface="Roboto"/>
              </a:rPr>
              <a:t> </a:t>
            </a:r>
            <a:r>
              <a:rPr lang="de-DE" sz="2000" b="1" dirty="0" err="1">
                <a:solidFill>
                  <a:schemeClr val="bg1"/>
                </a:solidFill>
                <a:latin typeface="Roboto"/>
              </a:rPr>
              <a:t>learnings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training</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be</a:t>
            </a:r>
            <a:r>
              <a:rPr lang="de-DE" sz="2000" b="1" dirty="0">
                <a:solidFill>
                  <a:schemeClr val="bg1"/>
                </a:solidFill>
                <a:latin typeface="Roboto"/>
              </a:rPr>
              <a:t> </a:t>
            </a:r>
            <a:r>
              <a:rPr lang="de-DE" sz="2000" b="1" dirty="0" err="1">
                <a:solidFill>
                  <a:schemeClr val="bg1"/>
                </a:solidFill>
                <a:latin typeface="Roboto"/>
              </a:rPr>
              <a:t>able</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complete</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following</a:t>
            </a:r>
            <a:r>
              <a:rPr lang="de-DE" sz="2000" b="1" dirty="0">
                <a:solidFill>
                  <a:schemeClr val="bg1"/>
                </a:solidFill>
                <a:latin typeface="Roboto"/>
              </a:rPr>
              <a:t> </a:t>
            </a:r>
            <a:r>
              <a:rPr lang="de-DE" sz="2000" b="1" dirty="0" err="1">
                <a:solidFill>
                  <a:schemeClr val="bg1"/>
                </a:solidFill>
                <a:latin typeface="Roboto"/>
              </a:rPr>
              <a:t>development</a:t>
            </a:r>
            <a:r>
              <a:rPr lang="de-DE" sz="2000" b="1" dirty="0">
                <a:solidFill>
                  <a:schemeClr val="bg1"/>
                </a:solidFill>
                <a:latin typeface="Roboto"/>
              </a:rPr>
              <a:t> </a:t>
            </a:r>
            <a:r>
              <a:rPr lang="de-DE" sz="2000" b="1" dirty="0" err="1">
                <a:solidFill>
                  <a:schemeClr val="bg1"/>
                </a:solidFill>
                <a:latin typeface="Roboto"/>
              </a:rPr>
              <a:t>plans</a:t>
            </a:r>
            <a:r>
              <a:rPr lang="de-DE" sz="2000" b="1" dirty="0">
                <a:solidFill>
                  <a:schemeClr val="bg1"/>
                </a:solidFill>
                <a:latin typeface="Roboto"/>
              </a:rPr>
              <a:t> </a:t>
            </a:r>
            <a:r>
              <a:rPr lang="de-DE" sz="2000" b="1" dirty="0" err="1">
                <a:solidFill>
                  <a:schemeClr val="bg1"/>
                </a:solidFill>
                <a:latin typeface="Roboto"/>
              </a:rPr>
              <a:t>for</a:t>
            </a:r>
            <a:r>
              <a:rPr lang="de-DE" sz="2000" b="1" dirty="0">
                <a:solidFill>
                  <a:schemeClr val="bg1"/>
                </a:solidFill>
                <a:latin typeface="Roboto"/>
              </a:rPr>
              <a:t> </a:t>
            </a:r>
            <a:r>
              <a:rPr lang="de-DE" sz="2000" b="1" dirty="0" err="1">
                <a:solidFill>
                  <a:schemeClr val="bg1"/>
                </a:solidFill>
                <a:latin typeface="Roboto"/>
              </a:rPr>
              <a:t>presentation</a:t>
            </a:r>
            <a:r>
              <a:rPr lang="de-DE" sz="2000" b="1" dirty="0">
                <a:solidFill>
                  <a:schemeClr val="bg1"/>
                </a:solidFill>
                <a:latin typeface="Roboto"/>
              </a:rPr>
              <a:t>. </a:t>
            </a:r>
            <a:endParaRPr lang="en-US" sz="2000" dirty="0"/>
          </a:p>
        </p:txBody>
      </p:sp>
    </p:spTree>
    <p:extLst>
      <p:ext uri="{BB962C8B-B14F-4D97-AF65-F5344CB8AC3E}">
        <p14:creationId xmlns:p14="http://schemas.microsoft.com/office/powerpoint/2010/main" val="2049487380"/>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44A180BA-978F-0042-8AD9-6357321FAB75}"/>
              </a:ext>
            </a:extLst>
          </p:cNvPr>
          <p:cNvGraphicFramePr>
            <a:graphicFrameLocks noGrp="1"/>
          </p:cNvGraphicFramePr>
          <p:nvPr>
            <p:ph idx="1"/>
            <p:extLst>
              <p:ext uri="{D42A27DB-BD31-4B8C-83A1-F6EECF244321}">
                <p14:modId xmlns:p14="http://schemas.microsoft.com/office/powerpoint/2010/main" val="3495867322"/>
              </p:ext>
            </p:extLst>
          </p:nvPr>
        </p:nvGraphicFramePr>
        <p:xfrm>
          <a:off x="628650" y="1370013"/>
          <a:ext cx="7886698" cy="2763520"/>
        </p:xfrm>
        <a:graphic>
          <a:graphicData uri="http://schemas.openxmlformats.org/drawingml/2006/table">
            <a:tbl>
              <a:tblPr firstRow="1" bandRow="1">
                <a:tableStyleId>{5940675A-B579-460E-94D1-54222C63F5DA}</a:tableStyleId>
              </a:tblPr>
              <a:tblGrid>
                <a:gridCol w="493568">
                  <a:extLst>
                    <a:ext uri="{9D8B030D-6E8A-4147-A177-3AD203B41FA5}">
                      <a16:colId xmlns:a16="http://schemas.microsoft.com/office/drawing/2014/main" val="868005722"/>
                    </a:ext>
                  </a:extLst>
                </a:gridCol>
                <a:gridCol w="1478626">
                  <a:extLst>
                    <a:ext uri="{9D8B030D-6E8A-4147-A177-3AD203B41FA5}">
                      <a16:colId xmlns:a16="http://schemas.microsoft.com/office/drawing/2014/main" val="3306656115"/>
                    </a:ext>
                  </a:extLst>
                </a:gridCol>
                <a:gridCol w="1478626">
                  <a:extLst>
                    <a:ext uri="{9D8B030D-6E8A-4147-A177-3AD203B41FA5}">
                      <a16:colId xmlns:a16="http://schemas.microsoft.com/office/drawing/2014/main" val="2792578751"/>
                    </a:ext>
                  </a:extLst>
                </a:gridCol>
                <a:gridCol w="1478626">
                  <a:extLst>
                    <a:ext uri="{9D8B030D-6E8A-4147-A177-3AD203B41FA5}">
                      <a16:colId xmlns:a16="http://schemas.microsoft.com/office/drawing/2014/main" val="194932203"/>
                    </a:ext>
                  </a:extLst>
                </a:gridCol>
                <a:gridCol w="1478626">
                  <a:extLst>
                    <a:ext uri="{9D8B030D-6E8A-4147-A177-3AD203B41FA5}">
                      <a16:colId xmlns:a16="http://schemas.microsoft.com/office/drawing/2014/main" val="4203247751"/>
                    </a:ext>
                  </a:extLst>
                </a:gridCol>
                <a:gridCol w="1478626">
                  <a:extLst>
                    <a:ext uri="{9D8B030D-6E8A-4147-A177-3AD203B41FA5}">
                      <a16:colId xmlns:a16="http://schemas.microsoft.com/office/drawing/2014/main" val="1776134251"/>
                    </a:ext>
                  </a:extLst>
                </a:gridCol>
              </a:tblGrid>
              <a:tr h="370840">
                <a:tc>
                  <a:txBody>
                    <a:bodyPr/>
                    <a:lstStyle/>
                    <a:p>
                      <a:r>
                        <a:rPr lang="de-DE" sz="1200" b="1" dirty="0" err="1">
                          <a:solidFill>
                            <a:schemeClr val="bg1"/>
                          </a:solidFill>
                          <a:latin typeface="Roboto"/>
                        </a:rPr>
                        <a:t>No</a:t>
                      </a:r>
                      <a:r>
                        <a:rPr lang="de-DE" sz="1200" b="1" dirty="0">
                          <a:solidFill>
                            <a:schemeClr val="bg1"/>
                          </a:solidFill>
                          <a:latin typeface="Roboto"/>
                        </a:rPr>
                        <a:t>.</a:t>
                      </a:r>
                    </a:p>
                  </a:txBody>
                  <a:tcPr>
                    <a:solidFill>
                      <a:srgbClr val="00B0F0"/>
                    </a:solidFill>
                  </a:tcPr>
                </a:tc>
                <a:tc>
                  <a:txBody>
                    <a:bodyPr/>
                    <a:lstStyle/>
                    <a:p>
                      <a:r>
                        <a:rPr lang="de-DE" sz="1200" b="1" dirty="0" err="1">
                          <a:solidFill>
                            <a:schemeClr val="bg1"/>
                          </a:solidFill>
                          <a:latin typeface="Roboto"/>
                        </a:rPr>
                        <a:t>Ethical</a:t>
                      </a:r>
                      <a:r>
                        <a:rPr lang="de-DE" sz="1200" b="1" dirty="0">
                          <a:solidFill>
                            <a:schemeClr val="bg1"/>
                          </a:solidFill>
                          <a:latin typeface="Roboto"/>
                        </a:rPr>
                        <a:t> </a:t>
                      </a:r>
                      <a:r>
                        <a:rPr lang="de-DE" sz="1200" b="1" dirty="0" err="1">
                          <a:solidFill>
                            <a:schemeClr val="bg1"/>
                          </a:solidFill>
                          <a:latin typeface="Roboto"/>
                        </a:rPr>
                        <a:t>behavior</a:t>
                      </a:r>
                      <a:r>
                        <a:rPr lang="de-DE" sz="1200" b="1" dirty="0">
                          <a:solidFill>
                            <a:schemeClr val="bg1"/>
                          </a:solidFill>
                          <a:latin typeface="Roboto"/>
                        </a:rPr>
                        <a:t> I </a:t>
                      </a:r>
                      <a:r>
                        <a:rPr lang="de-DE" sz="1200" b="1" dirty="0" err="1">
                          <a:solidFill>
                            <a:schemeClr val="bg1"/>
                          </a:solidFill>
                          <a:latin typeface="Roboto"/>
                        </a:rPr>
                        <a:t>want</a:t>
                      </a:r>
                      <a:r>
                        <a:rPr lang="de-DE" sz="1200" b="1" dirty="0">
                          <a:solidFill>
                            <a:schemeClr val="bg1"/>
                          </a:solidFill>
                          <a:latin typeface="Roboto"/>
                        </a:rPr>
                        <a:t> </a:t>
                      </a:r>
                      <a:r>
                        <a:rPr lang="de-DE" sz="1200" b="1" dirty="0" err="1">
                          <a:solidFill>
                            <a:schemeClr val="bg1"/>
                          </a:solidFill>
                          <a:latin typeface="Roboto"/>
                        </a:rPr>
                        <a:t>to</a:t>
                      </a:r>
                      <a:r>
                        <a:rPr lang="de-DE" sz="1200" b="1" dirty="0">
                          <a:solidFill>
                            <a:schemeClr val="bg1"/>
                          </a:solidFill>
                          <a:latin typeface="Roboto"/>
                        </a:rPr>
                        <a:t> </a:t>
                      </a:r>
                      <a:r>
                        <a:rPr lang="de-DE" sz="1200" b="1" dirty="0" err="1">
                          <a:solidFill>
                            <a:schemeClr val="bg1"/>
                          </a:solidFill>
                          <a:latin typeface="Roboto"/>
                        </a:rPr>
                        <a:t>work</a:t>
                      </a:r>
                      <a:r>
                        <a:rPr lang="de-DE" sz="1200" b="1" dirty="0">
                          <a:solidFill>
                            <a:schemeClr val="bg1"/>
                          </a:solidFill>
                          <a:latin typeface="Roboto"/>
                        </a:rPr>
                        <a:t> on</a:t>
                      </a:r>
                    </a:p>
                  </a:txBody>
                  <a:tcPr>
                    <a:solidFill>
                      <a:srgbClr val="00B0F0"/>
                    </a:solidFill>
                  </a:tcPr>
                </a:tc>
                <a:tc>
                  <a:txBody>
                    <a:bodyPr/>
                    <a:lstStyle/>
                    <a:p>
                      <a:r>
                        <a:rPr lang="de-DE" sz="1200" b="1" dirty="0" err="1">
                          <a:solidFill>
                            <a:schemeClr val="bg1"/>
                          </a:solidFill>
                          <a:latin typeface="Roboto"/>
                        </a:rPr>
                        <a:t>Current</a:t>
                      </a:r>
                      <a:r>
                        <a:rPr lang="de-DE" sz="1200" b="1" dirty="0">
                          <a:solidFill>
                            <a:schemeClr val="bg1"/>
                          </a:solidFill>
                          <a:latin typeface="Roboto"/>
                        </a:rPr>
                        <a:t> </a:t>
                      </a:r>
                      <a:r>
                        <a:rPr lang="de-DE" sz="1200" b="1" dirty="0" err="1">
                          <a:solidFill>
                            <a:schemeClr val="bg1"/>
                          </a:solidFill>
                          <a:latin typeface="Roboto"/>
                        </a:rPr>
                        <a:t>frequency</a:t>
                      </a:r>
                      <a:endParaRPr lang="de-DE" sz="1200" b="1" dirty="0">
                        <a:solidFill>
                          <a:schemeClr val="bg1"/>
                        </a:solidFill>
                        <a:latin typeface="Roboto"/>
                      </a:endParaRPr>
                    </a:p>
                  </a:txBody>
                  <a:tcPr>
                    <a:solidFill>
                      <a:srgbClr val="00B0F0"/>
                    </a:solidFill>
                  </a:tcPr>
                </a:tc>
                <a:tc>
                  <a:txBody>
                    <a:bodyPr/>
                    <a:lstStyle/>
                    <a:p>
                      <a:r>
                        <a:rPr lang="de-DE" sz="1200" b="1">
                          <a:solidFill>
                            <a:schemeClr val="bg1"/>
                          </a:solidFill>
                          <a:latin typeface="Roboto"/>
                        </a:rPr>
                        <a:t>Goal frequency</a:t>
                      </a:r>
                    </a:p>
                  </a:txBody>
                  <a:tcPr>
                    <a:solidFill>
                      <a:srgbClr val="00B0F0"/>
                    </a:solidFill>
                  </a:tcPr>
                </a:tc>
                <a:tc>
                  <a:txBody>
                    <a:bodyPr/>
                    <a:lstStyle/>
                    <a:p>
                      <a:r>
                        <a:rPr lang="de-DE" sz="1200" b="1">
                          <a:solidFill>
                            <a:schemeClr val="bg1"/>
                          </a:solidFill>
                          <a:latin typeface="Roboto"/>
                        </a:rPr>
                        <a:t>Action steps</a:t>
                      </a:r>
                    </a:p>
                  </a:txBody>
                  <a:tcPr>
                    <a:solidFill>
                      <a:srgbClr val="00B0F0"/>
                    </a:solidFill>
                  </a:tcPr>
                </a:tc>
                <a:tc>
                  <a:txBody>
                    <a:bodyPr/>
                    <a:lstStyle/>
                    <a:p>
                      <a:r>
                        <a:rPr lang="de-DE" sz="1200" b="1" dirty="0" err="1">
                          <a:solidFill>
                            <a:schemeClr val="bg1"/>
                          </a:solidFill>
                          <a:latin typeface="Roboto"/>
                        </a:rPr>
                        <a:t>Timeframe</a:t>
                      </a:r>
                      <a:endParaRPr lang="de-DE" sz="1200" b="1" dirty="0">
                        <a:solidFill>
                          <a:schemeClr val="bg1"/>
                        </a:solidFill>
                        <a:latin typeface="Roboto"/>
                      </a:endParaRPr>
                    </a:p>
                  </a:txBody>
                  <a:tcPr>
                    <a:solidFill>
                      <a:srgbClr val="00B0F0"/>
                    </a:solidFill>
                  </a:tcPr>
                </a:tc>
                <a:extLst>
                  <a:ext uri="{0D108BD9-81ED-4DB2-BD59-A6C34878D82A}">
                    <a16:rowId xmlns:a16="http://schemas.microsoft.com/office/drawing/2014/main" val="4265950036"/>
                  </a:ext>
                </a:extLst>
              </a:tr>
              <a:tr h="370840">
                <a:tc>
                  <a:txBody>
                    <a:bodyPr/>
                    <a:lstStyle/>
                    <a:p>
                      <a:r>
                        <a:rPr lang="de-DE" sz="1200" b="1" dirty="0">
                          <a:latin typeface="Roboto"/>
                        </a:rPr>
                        <a:t>1.</a:t>
                      </a:r>
                    </a:p>
                  </a:txBody>
                  <a:tcPr/>
                </a:tc>
                <a:tc>
                  <a:txBody>
                    <a:bodyPr/>
                    <a:lstStyle/>
                    <a:p>
                      <a:r>
                        <a:rPr lang="de-DE" sz="1200" b="1" dirty="0">
                          <a:latin typeface="Roboto"/>
                        </a:rPr>
                        <a:t>E.g. “03. I </a:t>
                      </a:r>
                      <a:r>
                        <a:rPr lang="de-DE" sz="1200" b="1" dirty="0" err="1">
                          <a:latin typeface="Roboto"/>
                        </a:rPr>
                        <a:t>strive</a:t>
                      </a:r>
                      <a:r>
                        <a:rPr lang="de-DE" sz="1200" b="1" dirty="0">
                          <a:latin typeface="Roboto"/>
                        </a:rPr>
                        <a:t> </a:t>
                      </a:r>
                      <a:r>
                        <a:rPr lang="de-DE" sz="1200" b="1" dirty="0" err="1">
                          <a:latin typeface="Roboto"/>
                        </a:rPr>
                        <a:t>to</a:t>
                      </a:r>
                      <a:r>
                        <a:rPr lang="de-DE" sz="1200" b="1" dirty="0">
                          <a:latin typeface="Roboto"/>
                        </a:rPr>
                        <a:t> </a:t>
                      </a:r>
                      <a:r>
                        <a:rPr lang="de-DE" sz="1200" b="1" dirty="0" err="1">
                          <a:latin typeface="Roboto"/>
                        </a:rPr>
                        <a:t>be</a:t>
                      </a:r>
                      <a:r>
                        <a:rPr lang="de-DE" sz="1200" b="1" dirty="0">
                          <a:latin typeface="Roboto"/>
                        </a:rPr>
                        <a:t> a </a:t>
                      </a:r>
                      <a:r>
                        <a:rPr lang="de-DE" sz="1200" b="1" dirty="0" err="1">
                          <a:latin typeface="Roboto"/>
                        </a:rPr>
                        <a:t>role</a:t>
                      </a:r>
                      <a:r>
                        <a:rPr lang="de-DE" sz="1200" b="1" dirty="0">
                          <a:latin typeface="Roboto"/>
                        </a:rPr>
                        <a:t> </a:t>
                      </a:r>
                      <a:r>
                        <a:rPr lang="de-DE" sz="1200" b="1" dirty="0" err="1">
                          <a:latin typeface="Roboto"/>
                        </a:rPr>
                        <a:t>model</a:t>
                      </a:r>
                      <a:r>
                        <a:rPr lang="de-DE" sz="1200" b="1" dirty="0">
                          <a:latin typeface="Roboto"/>
                        </a:rPr>
                        <a:t> </a:t>
                      </a:r>
                      <a:r>
                        <a:rPr lang="de-DE" sz="1200" b="1" dirty="0" err="1">
                          <a:latin typeface="Roboto"/>
                        </a:rPr>
                        <a:t>for</a:t>
                      </a:r>
                      <a:r>
                        <a:rPr lang="de-DE" sz="1200" b="1" dirty="0">
                          <a:latin typeface="Roboto"/>
                        </a:rPr>
                        <a:t> </a:t>
                      </a:r>
                      <a:r>
                        <a:rPr lang="de-DE" sz="1200" b="1" dirty="0" err="1">
                          <a:latin typeface="Roboto"/>
                        </a:rPr>
                        <a:t>ethical</a:t>
                      </a:r>
                      <a:r>
                        <a:rPr lang="de-DE" sz="1200" b="1" dirty="0">
                          <a:latin typeface="Roboto"/>
                        </a:rPr>
                        <a:t> </a:t>
                      </a:r>
                      <a:r>
                        <a:rPr lang="de-DE" sz="1200" b="1" dirty="0" err="1">
                          <a:latin typeface="Roboto"/>
                        </a:rPr>
                        <a:t>behavior</a:t>
                      </a:r>
                      <a:r>
                        <a:rPr lang="de-DE" sz="1200" b="1" dirty="0">
                          <a:latin typeface="Roboto"/>
                        </a:rPr>
                        <a:t>” </a:t>
                      </a:r>
                    </a:p>
                  </a:txBody>
                  <a:tcPr/>
                </a:tc>
                <a:tc>
                  <a:txBody>
                    <a:bodyPr/>
                    <a:lstStyle/>
                    <a:p>
                      <a:r>
                        <a:rPr lang="de-DE" sz="1200" dirty="0" err="1">
                          <a:latin typeface="Roboto"/>
                        </a:rPr>
                        <a:t>Occasionally</a:t>
                      </a:r>
                      <a:endParaRPr lang="de-DE" sz="1200" dirty="0">
                        <a:latin typeface="Roboto"/>
                      </a:endParaRPr>
                    </a:p>
                  </a:txBody>
                  <a:tcPr/>
                </a:tc>
                <a:tc>
                  <a:txBody>
                    <a:bodyPr/>
                    <a:lstStyle/>
                    <a:p>
                      <a:r>
                        <a:rPr lang="de-DE" sz="1200">
                          <a:latin typeface="Roboto"/>
                        </a:rPr>
                        <a:t>Monthly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i="0" kern="1200" dirty="0" err="1">
                          <a:solidFill>
                            <a:schemeClr val="tx1"/>
                          </a:solidFill>
                          <a:effectLst/>
                          <a:latin typeface="Roboto"/>
                          <a:ea typeface="+mn-ea"/>
                          <a:cs typeface="+mn-cs"/>
                        </a:rPr>
                        <a:t>Discuss</a:t>
                      </a:r>
                      <a:r>
                        <a:rPr lang="de-DE" sz="1200" i="0" kern="1200" dirty="0">
                          <a:solidFill>
                            <a:schemeClr val="tx1"/>
                          </a:solidFill>
                          <a:effectLst/>
                          <a:latin typeface="Roboto"/>
                          <a:ea typeface="+mn-ea"/>
                          <a:cs typeface="+mn-cs"/>
                        </a:rPr>
                        <a:t> </a:t>
                      </a:r>
                      <a:r>
                        <a:rPr lang="de-DE" sz="1200" i="0" kern="1200" dirty="0" err="1">
                          <a:solidFill>
                            <a:schemeClr val="tx1"/>
                          </a:solidFill>
                          <a:effectLst/>
                          <a:latin typeface="Roboto"/>
                          <a:ea typeface="+mn-ea"/>
                          <a:cs typeface="+mn-cs"/>
                        </a:rPr>
                        <a:t>our</a:t>
                      </a:r>
                      <a:r>
                        <a:rPr lang="de-DE" sz="1200" i="0" kern="1200" dirty="0">
                          <a:solidFill>
                            <a:schemeClr val="tx1"/>
                          </a:solidFill>
                          <a:effectLst/>
                          <a:latin typeface="Roboto"/>
                          <a:ea typeface="+mn-ea"/>
                          <a:cs typeface="+mn-cs"/>
                        </a:rPr>
                        <a:t> </a:t>
                      </a:r>
                      <a:r>
                        <a:rPr lang="de-DE" sz="1200" i="0" kern="1200" dirty="0" err="1">
                          <a:solidFill>
                            <a:schemeClr val="tx1"/>
                          </a:solidFill>
                          <a:effectLst/>
                          <a:latin typeface="Roboto"/>
                          <a:ea typeface="+mn-ea"/>
                          <a:cs typeface="+mn-cs"/>
                        </a:rPr>
                        <a:t>code</a:t>
                      </a:r>
                      <a:r>
                        <a:rPr lang="de-DE" sz="1200" i="0" kern="1200" dirty="0">
                          <a:solidFill>
                            <a:schemeClr val="tx1"/>
                          </a:solidFill>
                          <a:effectLst/>
                          <a:latin typeface="Roboto"/>
                          <a:ea typeface="+mn-ea"/>
                          <a:cs typeface="+mn-cs"/>
                        </a:rPr>
                        <a:t> </a:t>
                      </a:r>
                      <a:r>
                        <a:rPr lang="de-DE" sz="1200" i="0" kern="1200" dirty="0" err="1">
                          <a:solidFill>
                            <a:schemeClr val="tx1"/>
                          </a:solidFill>
                          <a:effectLst/>
                          <a:latin typeface="Roboto"/>
                          <a:ea typeface="+mn-ea"/>
                          <a:cs typeface="+mn-cs"/>
                        </a:rPr>
                        <a:t>of</a:t>
                      </a:r>
                      <a:r>
                        <a:rPr lang="de-DE" sz="1200" i="0" kern="1200" dirty="0">
                          <a:solidFill>
                            <a:schemeClr val="tx1"/>
                          </a:solidFill>
                          <a:effectLst/>
                          <a:latin typeface="Roboto"/>
                          <a:ea typeface="+mn-ea"/>
                          <a:cs typeface="+mn-cs"/>
                        </a:rPr>
                        <a:t> </a:t>
                      </a:r>
                      <a:r>
                        <a:rPr lang="de-DE" sz="1200" i="0" kern="1200" dirty="0" err="1">
                          <a:solidFill>
                            <a:schemeClr val="tx1"/>
                          </a:solidFill>
                          <a:effectLst/>
                          <a:latin typeface="Roboto"/>
                          <a:ea typeface="+mn-ea"/>
                          <a:cs typeface="+mn-cs"/>
                        </a:rPr>
                        <a:t>ethics</a:t>
                      </a:r>
                      <a:r>
                        <a:rPr lang="de-DE" sz="1200" i="0" kern="1200" dirty="0">
                          <a:solidFill>
                            <a:schemeClr val="tx1"/>
                          </a:solidFill>
                          <a:effectLst/>
                          <a:latin typeface="Roboto"/>
                          <a:ea typeface="+mn-ea"/>
                          <a:cs typeface="+mn-cs"/>
                        </a:rPr>
                        <a:t> </a:t>
                      </a:r>
                      <a:r>
                        <a:rPr lang="de-DE" sz="1200" i="0" kern="1200" dirty="0" err="1">
                          <a:solidFill>
                            <a:schemeClr val="tx1"/>
                          </a:solidFill>
                          <a:effectLst/>
                          <a:latin typeface="Roboto"/>
                          <a:ea typeface="+mn-ea"/>
                          <a:cs typeface="+mn-cs"/>
                        </a:rPr>
                        <a:t>with</a:t>
                      </a:r>
                      <a:r>
                        <a:rPr lang="de-DE" sz="1200" i="0" kern="1200" dirty="0">
                          <a:solidFill>
                            <a:schemeClr val="tx1"/>
                          </a:solidFill>
                          <a:effectLst/>
                          <a:latin typeface="Roboto"/>
                          <a:ea typeface="+mn-ea"/>
                          <a:cs typeface="+mn-cs"/>
                        </a:rPr>
                        <a:t> </a:t>
                      </a:r>
                      <a:r>
                        <a:rPr lang="de-DE" sz="1200" i="0" kern="1200" dirty="0" err="1">
                          <a:solidFill>
                            <a:schemeClr val="tx1"/>
                          </a:solidFill>
                          <a:effectLst/>
                          <a:latin typeface="Roboto"/>
                          <a:ea typeface="+mn-ea"/>
                          <a:cs typeface="+mn-cs"/>
                        </a:rPr>
                        <a:t>counselors</a:t>
                      </a:r>
                      <a:r>
                        <a:rPr lang="de-DE" sz="1200" i="0" kern="1200" dirty="0">
                          <a:solidFill>
                            <a:schemeClr val="tx1"/>
                          </a:solidFill>
                          <a:effectLst/>
                          <a:latin typeface="Roboto"/>
                          <a:ea typeface="+mn-ea"/>
                          <a:cs typeface="+mn-cs"/>
                        </a:rPr>
                        <a:t> </a:t>
                      </a:r>
                      <a:r>
                        <a:rPr lang="de-DE" sz="1200" i="0" kern="1200" dirty="0" err="1">
                          <a:solidFill>
                            <a:schemeClr val="tx1"/>
                          </a:solidFill>
                          <a:effectLst/>
                          <a:latin typeface="Roboto"/>
                          <a:ea typeface="+mn-ea"/>
                          <a:cs typeface="+mn-cs"/>
                        </a:rPr>
                        <a:t>from</a:t>
                      </a:r>
                      <a:r>
                        <a:rPr lang="de-DE" sz="1200" i="0" kern="1200" dirty="0">
                          <a:solidFill>
                            <a:schemeClr val="tx1"/>
                          </a:solidFill>
                          <a:effectLst/>
                          <a:latin typeface="Roboto"/>
                          <a:ea typeface="+mn-ea"/>
                          <a:cs typeface="+mn-cs"/>
                        </a:rPr>
                        <a:t> </a:t>
                      </a:r>
                      <a:r>
                        <a:rPr lang="de-DE" sz="1200" i="0" kern="1200" dirty="0" err="1">
                          <a:solidFill>
                            <a:schemeClr val="tx1"/>
                          </a:solidFill>
                          <a:effectLst/>
                          <a:latin typeface="Roboto"/>
                          <a:ea typeface="+mn-ea"/>
                          <a:cs typeface="+mn-cs"/>
                        </a:rPr>
                        <a:t>our</a:t>
                      </a:r>
                      <a:r>
                        <a:rPr lang="de-DE" sz="1200" i="0" kern="1200" dirty="0">
                          <a:solidFill>
                            <a:schemeClr val="tx1"/>
                          </a:solidFill>
                          <a:effectLst/>
                          <a:latin typeface="Roboto"/>
                          <a:ea typeface="+mn-ea"/>
                          <a:cs typeface="+mn-cs"/>
                        </a:rPr>
                        <a:t> </a:t>
                      </a:r>
                      <a:r>
                        <a:rPr lang="de-DE" sz="1200" i="0" kern="1200" dirty="0" err="1">
                          <a:solidFill>
                            <a:schemeClr val="tx1"/>
                          </a:solidFill>
                          <a:effectLst/>
                          <a:latin typeface="Roboto"/>
                          <a:ea typeface="+mn-ea"/>
                          <a:cs typeface="+mn-cs"/>
                        </a:rPr>
                        <a:t>organization</a:t>
                      </a:r>
                      <a:endParaRPr lang="de-DE" sz="1200" i="0" dirty="0">
                        <a:effectLst/>
                        <a:latin typeface="Roboto"/>
                      </a:endParaRPr>
                    </a:p>
                  </a:txBody>
                  <a:tcPr/>
                </a:tc>
                <a:tc>
                  <a:txBody>
                    <a:bodyPr/>
                    <a:lstStyle/>
                    <a:p>
                      <a:r>
                        <a:rPr lang="de-DE" sz="1200" dirty="0" err="1">
                          <a:latin typeface="Roboto"/>
                        </a:rPr>
                        <a:t>Within</a:t>
                      </a:r>
                      <a:r>
                        <a:rPr lang="de-DE" sz="1200" dirty="0">
                          <a:latin typeface="Roboto"/>
                        </a:rPr>
                        <a:t> 6 </a:t>
                      </a:r>
                      <a:r>
                        <a:rPr lang="de-DE" sz="1200" dirty="0" err="1">
                          <a:latin typeface="Roboto"/>
                        </a:rPr>
                        <a:t>months</a:t>
                      </a:r>
                      <a:endParaRPr lang="de-DE" sz="1200" dirty="0">
                        <a:latin typeface="Roboto"/>
                      </a:endParaRPr>
                    </a:p>
                  </a:txBody>
                  <a:tcPr/>
                </a:tc>
                <a:extLst>
                  <a:ext uri="{0D108BD9-81ED-4DB2-BD59-A6C34878D82A}">
                    <a16:rowId xmlns:a16="http://schemas.microsoft.com/office/drawing/2014/main" val="397629629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a:latin typeface="Roboto"/>
                        </a:rPr>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highlight>
                            <a:srgbClr val="FFFF00"/>
                          </a:highlight>
                          <a:latin typeface="Roboto"/>
                        </a:rPr>
                        <a:t>[…]</a:t>
                      </a:r>
                    </a:p>
                  </a:txBody>
                  <a:tcPr/>
                </a:tc>
                <a:extLst>
                  <a:ext uri="{0D108BD9-81ED-4DB2-BD59-A6C34878D82A}">
                    <a16:rowId xmlns:a16="http://schemas.microsoft.com/office/drawing/2014/main" val="21469361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latin typeface="Roboto"/>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highlight>
                            <a:srgbClr val="FFFF00"/>
                          </a:highlight>
                          <a:latin typeface="Roboto"/>
                        </a:rPr>
                        <a:t>[…]</a:t>
                      </a:r>
                    </a:p>
                  </a:txBody>
                  <a:tcPr/>
                </a:tc>
                <a:extLst>
                  <a:ext uri="{0D108BD9-81ED-4DB2-BD59-A6C34878D82A}">
                    <a16:rowId xmlns:a16="http://schemas.microsoft.com/office/drawing/2014/main" val="13767658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latin typeface="Roboto"/>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highlight>
                            <a:srgbClr val="FFFF00"/>
                          </a:highlight>
                          <a:latin typeface="Roboto"/>
                        </a:rPr>
                        <a:t>[…]</a:t>
                      </a:r>
                    </a:p>
                  </a:txBody>
                  <a:tcPr/>
                </a:tc>
                <a:extLst>
                  <a:ext uri="{0D108BD9-81ED-4DB2-BD59-A6C34878D82A}">
                    <a16:rowId xmlns:a16="http://schemas.microsoft.com/office/drawing/2014/main" val="42489357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highlight>
                            <a:srgbClr val="FFFF00"/>
                          </a:highlight>
                          <a:latin typeface="Roboto"/>
                        </a:rPr>
                        <a:t>[…]</a:t>
                      </a:r>
                    </a:p>
                  </a:txBody>
                  <a:tcPr/>
                </a:tc>
                <a:extLst>
                  <a:ext uri="{0D108BD9-81ED-4DB2-BD59-A6C34878D82A}">
                    <a16:rowId xmlns:a16="http://schemas.microsoft.com/office/drawing/2014/main" val="3983387877"/>
                  </a:ext>
                </a:extLst>
              </a:tr>
            </a:tbl>
          </a:graphicData>
        </a:graphic>
      </p:graphicFrame>
      <p:sp>
        <p:nvSpPr>
          <p:cNvPr id="3" name="Fußzeilenplatzhalter 2">
            <a:extLst>
              <a:ext uri="{FF2B5EF4-FFF2-40B4-BE49-F238E27FC236}">
                <a16:creationId xmlns:a16="http://schemas.microsoft.com/office/drawing/2014/main" id="{88044428-AD38-2C49-BE45-1B51B1B5FBFF}"/>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4BB50062-BF35-9E4E-8823-48AE8751C792}"/>
              </a:ext>
            </a:extLst>
          </p:cNvPr>
          <p:cNvSpPr>
            <a:spLocks noGrp="1"/>
          </p:cNvSpPr>
          <p:nvPr>
            <p:ph type="sldNum" sz="quarter" idx="4"/>
          </p:nvPr>
        </p:nvSpPr>
        <p:spPr/>
        <p:txBody>
          <a:bodyPr/>
          <a:lstStyle/>
          <a:p>
            <a:fld id="{961E0DA8-AC27-403E-90E8-404BCA9BAC80}" type="slidenum">
              <a:rPr lang="en-US" smtClean="0"/>
              <a:pPr/>
              <a:t>19</a:t>
            </a:fld>
            <a:endParaRPr lang="en-US"/>
          </a:p>
        </p:txBody>
      </p:sp>
      <p:sp>
        <p:nvSpPr>
          <p:cNvPr id="5" name="Titel 4">
            <a:extLst>
              <a:ext uri="{FF2B5EF4-FFF2-40B4-BE49-F238E27FC236}">
                <a16:creationId xmlns:a16="http://schemas.microsoft.com/office/drawing/2014/main" id="{E3996ACA-E779-F44A-ABAF-833BAF60BCC2}"/>
              </a:ext>
            </a:extLst>
          </p:cNvPr>
          <p:cNvSpPr>
            <a:spLocks noGrp="1"/>
          </p:cNvSpPr>
          <p:nvPr>
            <p:ph type="title"/>
          </p:nvPr>
        </p:nvSpPr>
        <p:spPr/>
        <p:txBody>
          <a:bodyPr>
            <a:normAutofit fontScale="90000"/>
          </a:bodyPr>
          <a:lstStyle/>
          <a:p>
            <a:r>
              <a:rPr lang="de-DE" b="1" dirty="0"/>
              <a:t>Personal </a:t>
            </a:r>
            <a:r>
              <a:rPr lang="de-DE" b="1" dirty="0" err="1"/>
              <a:t>ethics</a:t>
            </a:r>
            <a:r>
              <a:rPr lang="de-DE" b="1" dirty="0"/>
              <a:t> </a:t>
            </a:r>
            <a:r>
              <a:rPr lang="de-DE" b="1" dirty="0" err="1"/>
              <a:t>development</a:t>
            </a:r>
            <a:r>
              <a:rPr lang="de-DE" b="1" dirty="0"/>
              <a:t> plan</a:t>
            </a:r>
          </a:p>
        </p:txBody>
      </p:sp>
      <p:sp>
        <p:nvSpPr>
          <p:cNvPr id="7" name="Textfeld 6">
            <a:extLst>
              <a:ext uri="{FF2B5EF4-FFF2-40B4-BE49-F238E27FC236}">
                <a16:creationId xmlns:a16="http://schemas.microsoft.com/office/drawing/2014/main" id="{BD53BA01-F0CA-354E-AD01-7393B24D2706}"/>
              </a:ext>
            </a:extLst>
          </p:cNvPr>
          <p:cNvSpPr txBox="1"/>
          <p:nvPr/>
        </p:nvSpPr>
        <p:spPr>
          <a:xfrm>
            <a:off x="6756272" y="4360936"/>
            <a:ext cx="1811725" cy="200055"/>
          </a:xfrm>
          <a:prstGeom prst="rect">
            <a:avLst/>
          </a:prstGeom>
          <a:noFill/>
        </p:spPr>
        <p:txBody>
          <a:bodyPr wrap="square" rtlCol="0">
            <a:spAutoFit/>
          </a:bodyPr>
          <a:lstStyle/>
          <a:p>
            <a:pPr algn="r"/>
            <a:r>
              <a:rPr lang="de-DE" sz="700" dirty="0">
                <a:latin typeface="Roboto"/>
                <a:cs typeface="Roboto"/>
              </a:rPr>
              <a:t>Project Management Institute (PMI) 2018</a:t>
            </a:r>
          </a:p>
        </p:txBody>
      </p:sp>
      <p:sp>
        <p:nvSpPr>
          <p:cNvPr id="2" name="Explosion 1 1">
            <a:extLst>
              <a:ext uri="{FF2B5EF4-FFF2-40B4-BE49-F238E27FC236}">
                <a16:creationId xmlns:a16="http://schemas.microsoft.com/office/drawing/2014/main" id="{F3C588DD-BF36-9943-9917-E9B47F899E67}"/>
              </a:ext>
            </a:extLst>
          </p:cNvPr>
          <p:cNvSpPr/>
          <p:nvPr/>
        </p:nvSpPr>
        <p:spPr>
          <a:xfrm rot="715932">
            <a:off x="3806550" y="2760807"/>
            <a:ext cx="3161678" cy="1989240"/>
          </a:xfrm>
          <a:prstGeom prst="irregularSeal1">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latin typeface="Roboto"/>
              </a:rPr>
              <a:t>Template </a:t>
            </a:r>
            <a:r>
              <a:rPr lang="de-DE" sz="1600" b="1" dirty="0" err="1">
                <a:solidFill>
                  <a:schemeClr val="bg1"/>
                </a:solidFill>
                <a:latin typeface="Roboto"/>
              </a:rPr>
              <a:t>to</a:t>
            </a:r>
            <a:r>
              <a:rPr lang="de-DE" sz="1600" b="1" dirty="0">
                <a:solidFill>
                  <a:schemeClr val="bg1"/>
                </a:solidFill>
                <a:latin typeface="Roboto"/>
              </a:rPr>
              <a:t> </a:t>
            </a:r>
            <a:r>
              <a:rPr lang="de-DE" sz="1600" b="1" dirty="0" err="1">
                <a:solidFill>
                  <a:schemeClr val="bg1"/>
                </a:solidFill>
                <a:latin typeface="Roboto"/>
              </a:rPr>
              <a:t>be</a:t>
            </a:r>
            <a:r>
              <a:rPr lang="de-DE" sz="1600" b="1" dirty="0">
                <a:solidFill>
                  <a:schemeClr val="bg1"/>
                </a:solidFill>
                <a:latin typeface="Roboto"/>
              </a:rPr>
              <a:t> </a:t>
            </a:r>
            <a:r>
              <a:rPr lang="de-DE" sz="1600" b="1" dirty="0" err="1">
                <a:solidFill>
                  <a:schemeClr val="bg1"/>
                </a:solidFill>
                <a:latin typeface="Roboto"/>
              </a:rPr>
              <a:t>filled</a:t>
            </a:r>
            <a:r>
              <a:rPr lang="de-DE" sz="1600" b="1" dirty="0">
                <a:solidFill>
                  <a:schemeClr val="bg1"/>
                </a:solidFill>
                <a:latin typeface="Roboto"/>
              </a:rPr>
              <a:t> out </a:t>
            </a:r>
            <a:r>
              <a:rPr lang="de-DE" sz="1600" b="1" dirty="0" err="1">
                <a:solidFill>
                  <a:schemeClr val="bg1"/>
                </a:solidFill>
                <a:latin typeface="Roboto"/>
              </a:rPr>
              <a:t>by</a:t>
            </a:r>
            <a:r>
              <a:rPr lang="de-DE" sz="1600" b="1" dirty="0">
                <a:solidFill>
                  <a:schemeClr val="bg1"/>
                </a:solidFill>
                <a:latin typeface="Roboto"/>
              </a:rPr>
              <a:t> </a:t>
            </a:r>
            <a:r>
              <a:rPr lang="de-DE" sz="1600" b="1" dirty="0" err="1">
                <a:solidFill>
                  <a:schemeClr val="bg1"/>
                </a:solidFill>
                <a:latin typeface="Roboto"/>
              </a:rPr>
              <a:t>participants</a:t>
            </a:r>
            <a:endParaRPr lang="en-US" sz="1600" b="1" dirty="0"/>
          </a:p>
        </p:txBody>
      </p:sp>
    </p:spTree>
    <p:extLst>
      <p:ext uri="{BB962C8B-B14F-4D97-AF65-F5344CB8AC3E}">
        <p14:creationId xmlns:p14="http://schemas.microsoft.com/office/powerpoint/2010/main" val="814402161"/>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000"/>
              <a:t>Training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3" name="Foliennummernplatzhalter 2">
            <a:extLst>
              <a:ext uri="{FF2B5EF4-FFF2-40B4-BE49-F238E27FC236}">
                <a16:creationId xmlns:a16="http://schemas.microsoft.com/office/drawing/2014/main" id="{5B8262BD-C884-A044-934E-0A5B27DC5DD1}"/>
              </a:ext>
            </a:extLst>
          </p:cNvPr>
          <p:cNvSpPr>
            <a:spLocks noGrp="1"/>
          </p:cNvSpPr>
          <p:nvPr>
            <p:ph type="sldNum" sz="quarter" idx="12"/>
          </p:nvPr>
        </p:nvSpPr>
        <p:spPr/>
        <p:txBody>
          <a:bodyPr/>
          <a:lstStyle/>
          <a:p>
            <a:fld id="{961E0DA8-AC27-403E-90E8-404BCA9BAC80}" type="slidenum">
              <a:rPr lang="en-US" smtClean="0"/>
              <a:pPr/>
              <a:t>2</a:t>
            </a:fld>
            <a:endParaRPr lang="en-US"/>
          </a:p>
        </p:txBody>
      </p:sp>
      <p:graphicFrame>
        <p:nvGraphicFramePr>
          <p:cNvPr id="6" name="Tabelle 5">
            <a:extLst>
              <a:ext uri="{FF2B5EF4-FFF2-40B4-BE49-F238E27FC236}">
                <a16:creationId xmlns:a16="http://schemas.microsoft.com/office/drawing/2014/main" id="{6FDE4005-1E49-374F-B603-522493E290DC}"/>
              </a:ext>
            </a:extLst>
          </p:cNvPr>
          <p:cNvGraphicFramePr>
            <a:graphicFrameLocks noGrp="1"/>
          </p:cNvGraphicFramePr>
          <p:nvPr>
            <p:extLst>
              <p:ext uri="{D42A27DB-BD31-4B8C-83A1-F6EECF244321}">
                <p14:modId xmlns:p14="http://schemas.microsoft.com/office/powerpoint/2010/main" val="2052233142"/>
              </p:ext>
            </p:extLst>
          </p:nvPr>
        </p:nvGraphicFramePr>
        <p:xfrm>
          <a:off x="1490400" y="583200"/>
          <a:ext cx="7052363" cy="3874949"/>
        </p:xfrm>
        <a:graphic>
          <a:graphicData uri="http://schemas.openxmlformats.org/drawingml/2006/table">
            <a:tbl>
              <a:tblPr firstRow="1" bandRow="1">
                <a:tableStyleId>{5940675A-B579-460E-94D1-54222C63F5DA}</a:tableStyleId>
              </a:tblPr>
              <a:tblGrid>
                <a:gridCol w="689232">
                  <a:extLst>
                    <a:ext uri="{9D8B030D-6E8A-4147-A177-3AD203B41FA5}">
                      <a16:colId xmlns:a16="http://schemas.microsoft.com/office/drawing/2014/main" val="20000"/>
                    </a:ext>
                  </a:extLst>
                </a:gridCol>
                <a:gridCol w="1189939">
                  <a:extLst>
                    <a:ext uri="{9D8B030D-6E8A-4147-A177-3AD203B41FA5}">
                      <a16:colId xmlns:a16="http://schemas.microsoft.com/office/drawing/2014/main" val="3384579710"/>
                    </a:ext>
                  </a:extLst>
                </a:gridCol>
                <a:gridCol w="1293298">
                  <a:extLst>
                    <a:ext uri="{9D8B030D-6E8A-4147-A177-3AD203B41FA5}">
                      <a16:colId xmlns:a16="http://schemas.microsoft.com/office/drawing/2014/main" val="20002"/>
                    </a:ext>
                  </a:extLst>
                </a:gridCol>
                <a:gridCol w="1293298">
                  <a:extLst>
                    <a:ext uri="{9D8B030D-6E8A-4147-A177-3AD203B41FA5}">
                      <a16:colId xmlns:a16="http://schemas.microsoft.com/office/drawing/2014/main" val="20003"/>
                    </a:ext>
                  </a:extLst>
                </a:gridCol>
                <a:gridCol w="1293298">
                  <a:extLst>
                    <a:ext uri="{9D8B030D-6E8A-4147-A177-3AD203B41FA5}">
                      <a16:colId xmlns:a16="http://schemas.microsoft.com/office/drawing/2014/main" val="20004"/>
                    </a:ext>
                  </a:extLst>
                </a:gridCol>
                <a:gridCol w="1293298">
                  <a:extLst>
                    <a:ext uri="{9D8B030D-6E8A-4147-A177-3AD203B41FA5}">
                      <a16:colId xmlns:a16="http://schemas.microsoft.com/office/drawing/2014/main" val="20005"/>
                    </a:ext>
                  </a:extLst>
                </a:gridCol>
              </a:tblGrid>
              <a:tr h="469757">
                <a:tc>
                  <a:txBody>
                    <a:bodyPr/>
                    <a:lstStyle/>
                    <a:p>
                      <a:r>
                        <a:rPr lang="de-DE" sz="800" b="1" dirty="0">
                          <a:solidFill>
                            <a:schemeClr val="bg1"/>
                          </a:solidFill>
                          <a:latin typeface="Roboto"/>
                          <a:cs typeface="Roboto"/>
                        </a:rPr>
                        <a:t>Time</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1: </a:t>
                      </a:r>
                      <a:r>
                        <a:rPr lang="de-DE" sz="800" b="1" dirty="0" err="1">
                          <a:solidFill>
                            <a:schemeClr val="bg1"/>
                          </a:solidFill>
                          <a:latin typeface="Roboto"/>
                          <a:cs typeface="Roboto"/>
                        </a:rPr>
                        <a:t>Fundamentals</a:t>
                      </a:r>
                      <a:r>
                        <a:rPr lang="de-DE" sz="800" b="1" dirty="0">
                          <a:solidFill>
                            <a:schemeClr val="bg1"/>
                          </a:solidFill>
                          <a:latin typeface="Roboto"/>
                          <a:cs typeface="Roboto"/>
                        </a:rPr>
                        <a:t> </a:t>
                      </a:r>
                      <a:r>
                        <a:rPr lang="de-DE" sz="800" b="1" dirty="0" err="1">
                          <a:solidFill>
                            <a:schemeClr val="bg1"/>
                          </a:solidFill>
                          <a:latin typeface="Roboto"/>
                          <a:cs typeface="Roboto"/>
                        </a:rPr>
                        <a:t>of</a:t>
                      </a:r>
                      <a:r>
                        <a:rPr lang="de-DE" sz="800" b="1" dirty="0">
                          <a:solidFill>
                            <a:schemeClr val="bg1"/>
                          </a:solidFill>
                          <a:latin typeface="Roboto"/>
                          <a:cs typeface="Roboto"/>
                        </a:rPr>
                        <a:t>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public</a:t>
                      </a:r>
                      <a:r>
                        <a:rPr lang="de-DE" sz="800" b="1" dirty="0">
                          <a:solidFill>
                            <a:schemeClr val="bg1"/>
                          </a:solidFill>
                          <a:latin typeface="Roboto"/>
                          <a:cs typeface="Roboto"/>
                        </a:rPr>
                        <a:t> </a:t>
                      </a:r>
                      <a:r>
                        <a:rPr lang="de-DE" sz="800" b="1" dirty="0" err="1">
                          <a:solidFill>
                            <a:schemeClr val="bg1"/>
                          </a:solidFill>
                          <a:latin typeface="Roboto"/>
                          <a:cs typeface="Roboto"/>
                        </a:rPr>
                        <a:t>integrity</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2: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public</a:t>
                      </a:r>
                      <a:r>
                        <a:rPr lang="de-DE" sz="800" b="1" dirty="0">
                          <a:solidFill>
                            <a:schemeClr val="bg1"/>
                          </a:solidFill>
                          <a:latin typeface="Roboto"/>
                          <a:cs typeface="Roboto"/>
                        </a:rPr>
                        <a:t> </a:t>
                      </a:r>
                      <a:r>
                        <a:rPr lang="de-DE" sz="800" b="1" dirty="0" err="1">
                          <a:solidFill>
                            <a:schemeClr val="bg1"/>
                          </a:solidFill>
                          <a:latin typeface="Roboto"/>
                          <a:cs typeface="Roboto"/>
                        </a:rPr>
                        <a:t>integrity</a:t>
                      </a:r>
                      <a:r>
                        <a:rPr lang="de-DE" sz="800" b="1" dirty="0">
                          <a:solidFill>
                            <a:schemeClr val="bg1"/>
                          </a:solidFill>
                          <a:latin typeface="Roboto"/>
                          <a:cs typeface="Roboto"/>
                        </a:rPr>
                        <a:t> at </a:t>
                      </a:r>
                      <a:r>
                        <a:rPr lang="de-DE" sz="800" b="1" dirty="0" err="1">
                          <a:solidFill>
                            <a:schemeClr val="bg1"/>
                          </a:solidFill>
                          <a:latin typeface="Roboto"/>
                          <a:cs typeface="Roboto"/>
                        </a:rPr>
                        <a:t>the</a:t>
                      </a:r>
                      <a:r>
                        <a:rPr lang="de-DE" sz="800" b="1" dirty="0">
                          <a:solidFill>
                            <a:schemeClr val="bg1"/>
                          </a:solidFill>
                          <a:latin typeface="Roboto"/>
                          <a:cs typeface="Roboto"/>
                        </a:rPr>
                        <a:t> </a:t>
                      </a:r>
                      <a:r>
                        <a:rPr lang="de-DE" sz="800" b="1" dirty="0" err="1">
                          <a:solidFill>
                            <a:schemeClr val="bg1"/>
                          </a:solidFill>
                          <a:latin typeface="Roboto"/>
                          <a:cs typeface="Roboto"/>
                        </a:rPr>
                        <a:t>institutional</a:t>
                      </a:r>
                      <a:r>
                        <a:rPr lang="de-DE" sz="800" b="1" dirty="0">
                          <a:solidFill>
                            <a:schemeClr val="bg1"/>
                          </a:solidFill>
                          <a:latin typeface="Roboto"/>
                          <a:cs typeface="Roboto"/>
                        </a:rPr>
                        <a:t> and </a:t>
                      </a:r>
                      <a:r>
                        <a:rPr lang="de-DE" sz="800" b="1" dirty="0" err="1">
                          <a:solidFill>
                            <a:schemeClr val="bg1"/>
                          </a:solidFill>
                          <a:latin typeface="Roboto"/>
                          <a:cs typeface="Roboto"/>
                        </a:rPr>
                        <a:t>policy</a:t>
                      </a:r>
                      <a:r>
                        <a:rPr lang="de-DE" sz="800" b="1" dirty="0">
                          <a:solidFill>
                            <a:schemeClr val="bg1"/>
                          </a:solidFill>
                          <a:latin typeface="Roboto"/>
                          <a:cs typeface="Roboto"/>
                        </a:rPr>
                        <a:t> </a:t>
                      </a:r>
                      <a:r>
                        <a:rPr lang="de-DE" sz="800" b="1" dirty="0" err="1">
                          <a:solidFill>
                            <a:schemeClr val="bg1"/>
                          </a:solidFill>
                          <a:latin typeface="Roboto"/>
                          <a:cs typeface="Roboto"/>
                        </a:rPr>
                        <a:t>level</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3: Organizational </a:t>
                      </a:r>
                      <a:r>
                        <a:rPr lang="de-DE" sz="800" b="1" dirty="0" err="1">
                          <a:solidFill>
                            <a:schemeClr val="bg1"/>
                          </a:solidFill>
                          <a:latin typeface="Roboto"/>
                          <a:cs typeface="Roboto"/>
                        </a:rPr>
                        <a:t>change</a:t>
                      </a:r>
                      <a:r>
                        <a:rPr lang="de-DE" sz="800" b="1" dirty="0">
                          <a:solidFill>
                            <a:schemeClr val="bg1"/>
                          </a:solidFill>
                          <a:latin typeface="Roboto"/>
                          <a:cs typeface="Roboto"/>
                        </a:rPr>
                        <a:t> </a:t>
                      </a:r>
                      <a:r>
                        <a:rPr lang="de-DE" sz="800" b="1" dirty="0" err="1">
                          <a:solidFill>
                            <a:schemeClr val="bg1"/>
                          </a:solidFill>
                          <a:latin typeface="Roboto"/>
                          <a:cs typeface="Roboto"/>
                        </a:rPr>
                        <a:t>for</a:t>
                      </a:r>
                      <a:r>
                        <a:rPr lang="de-DE" sz="800" b="1" dirty="0">
                          <a:solidFill>
                            <a:schemeClr val="bg1"/>
                          </a:solidFill>
                          <a:latin typeface="Roboto"/>
                          <a:cs typeface="Roboto"/>
                        </a:rPr>
                        <a:t> </a:t>
                      </a:r>
                      <a:r>
                        <a:rPr lang="de-DE" sz="800" b="1" dirty="0" err="1">
                          <a:solidFill>
                            <a:schemeClr val="bg1"/>
                          </a:solidFill>
                          <a:latin typeface="Roboto"/>
                          <a:cs typeface="Roboto"/>
                        </a:rPr>
                        <a:t>enhanced</a:t>
                      </a:r>
                      <a:r>
                        <a:rPr lang="de-DE" sz="800" b="1" dirty="0">
                          <a:solidFill>
                            <a:schemeClr val="bg1"/>
                          </a:solidFill>
                          <a:latin typeface="Roboto"/>
                          <a:cs typeface="Roboto"/>
                        </a:rPr>
                        <a:t>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integrity</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a:t>
                      </a:r>
                      <a:r>
                        <a:rPr lang="de-DE" sz="800" b="1" baseline="0" dirty="0">
                          <a:solidFill>
                            <a:schemeClr val="bg1"/>
                          </a:solidFill>
                          <a:latin typeface="Roboto"/>
                          <a:cs typeface="Roboto"/>
                        </a:rPr>
                        <a:t> 4:</a:t>
                      </a:r>
                      <a:r>
                        <a:rPr lang="de-DE" sz="800" b="1" dirty="0">
                          <a:solidFill>
                            <a:schemeClr val="bg1"/>
                          </a:solidFill>
                          <a:latin typeface="Roboto"/>
                          <a:cs typeface="Roboto"/>
                        </a:rPr>
                        <a:t> Individual </a:t>
                      </a:r>
                      <a:r>
                        <a:rPr lang="de-DE" sz="800" b="1" dirty="0" err="1">
                          <a:solidFill>
                            <a:schemeClr val="bg1"/>
                          </a:solidFill>
                          <a:latin typeface="Roboto"/>
                          <a:cs typeface="Roboto"/>
                        </a:rPr>
                        <a:t>ethical</a:t>
                      </a:r>
                      <a:r>
                        <a:rPr lang="de-DE" sz="800" b="1" dirty="0">
                          <a:solidFill>
                            <a:schemeClr val="bg1"/>
                          </a:solidFill>
                          <a:latin typeface="Roboto"/>
                          <a:cs typeface="Roboto"/>
                        </a:rPr>
                        <a:t> </a:t>
                      </a:r>
                      <a:r>
                        <a:rPr lang="de-DE" sz="800" b="1" dirty="0" err="1">
                          <a:solidFill>
                            <a:schemeClr val="bg1"/>
                          </a:solidFill>
                          <a:latin typeface="Roboto"/>
                          <a:cs typeface="Roboto"/>
                        </a:rPr>
                        <a:t>behavior</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800" b="1" u="none" strike="noStrike" kern="1200" cap="none" spc="0" normalizeH="0" baseline="0" noProof="0" dirty="0">
                          <a:ln>
                            <a:noFill/>
                          </a:ln>
                          <a:solidFill>
                            <a:schemeClr val="bg1"/>
                          </a:solidFill>
                          <a:effectLst/>
                          <a:uLnTx/>
                          <a:uFillTx/>
                          <a:latin typeface="Roboto"/>
                          <a:cs typeface="Roboto"/>
                        </a:rPr>
                        <a:t>Day 5: </a:t>
                      </a:r>
                      <a:r>
                        <a:rPr kumimoji="0" lang="de-DE" sz="800" b="1" u="none" strike="noStrike" kern="1200" cap="none" spc="0" normalizeH="0" baseline="0" noProof="0" dirty="0" err="1">
                          <a:ln>
                            <a:noFill/>
                          </a:ln>
                          <a:solidFill>
                            <a:schemeClr val="bg1"/>
                          </a:solidFill>
                          <a:effectLst/>
                          <a:uLnTx/>
                          <a:uFillTx/>
                          <a:latin typeface="Roboto"/>
                          <a:cs typeface="Roboto"/>
                        </a:rPr>
                        <a:t>Developing</a:t>
                      </a:r>
                      <a:r>
                        <a:rPr kumimoji="0" lang="de-DE" sz="800" b="1" u="none" strike="noStrike" kern="1200" cap="none" spc="0" normalizeH="0" baseline="0" noProof="0" dirty="0">
                          <a:ln>
                            <a:noFill/>
                          </a:ln>
                          <a:solidFill>
                            <a:schemeClr val="bg1"/>
                          </a:solidFill>
                          <a:effectLst/>
                          <a:uLnTx/>
                          <a:uFillTx/>
                          <a:latin typeface="Roboto"/>
                          <a:cs typeface="Roboto"/>
                        </a:rPr>
                        <a:t> a </a:t>
                      </a:r>
                      <a:r>
                        <a:rPr kumimoji="0" lang="de-DE" sz="800" b="1" u="none" strike="noStrike" kern="1200" cap="none" spc="0" normalizeH="0" baseline="0" noProof="0" dirty="0" err="1">
                          <a:ln>
                            <a:noFill/>
                          </a:ln>
                          <a:solidFill>
                            <a:schemeClr val="bg1"/>
                          </a:solidFill>
                          <a:effectLst/>
                          <a:uLnTx/>
                          <a:uFillTx/>
                          <a:latin typeface="Roboto"/>
                          <a:cs typeface="Roboto"/>
                        </a:rPr>
                        <a:t>strategy</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roadmap</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dirty="0" err="1">
                          <a:ln>
                            <a:noFill/>
                          </a:ln>
                          <a:solidFill>
                            <a:schemeClr val="bg1"/>
                          </a:solidFill>
                          <a:effectLst/>
                          <a:uLnTx/>
                          <a:uFillTx/>
                          <a:latin typeface="Roboto"/>
                          <a:cs typeface="Roboto"/>
                        </a:rPr>
                        <a:t>action</a:t>
                      </a:r>
                      <a:r>
                        <a:rPr kumimoji="0" lang="de-DE" sz="800" b="1" u="none" strike="noStrike" kern="1200" cap="none" spc="0" normalizeH="0" baseline="0" noProof="0" dirty="0">
                          <a:ln>
                            <a:noFill/>
                          </a:ln>
                          <a:solidFill>
                            <a:schemeClr val="bg1"/>
                          </a:solidFill>
                          <a:effectLst/>
                          <a:uLnTx/>
                          <a:uFillTx/>
                          <a:latin typeface="Roboto"/>
                          <a:cs typeface="Roboto"/>
                        </a:rPr>
                        <a:t> plan </a:t>
                      </a:r>
                      <a:r>
                        <a:rPr kumimoji="0" lang="de-DE" sz="800" b="1" u="none" strike="noStrike" kern="1200" cap="none" spc="0" normalizeH="0" baseline="0" noProof="0" dirty="0" err="1">
                          <a:ln>
                            <a:noFill/>
                          </a:ln>
                          <a:solidFill>
                            <a:schemeClr val="bg1"/>
                          </a:solidFill>
                          <a:effectLst/>
                          <a:uLnTx/>
                          <a:uFillTx/>
                          <a:latin typeface="Roboto"/>
                          <a:cs typeface="Roboto"/>
                        </a:rPr>
                        <a:t>for</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enhanced</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ethics</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dirty="0" err="1">
                          <a:ln>
                            <a:noFill/>
                          </a:ln>
                          <a:solidFill>
                            <a:schemeClr val="bg1"/>
                          </a:solidFill>
                          <a:effectLst/>
                          <a:uLnTx/>
                          <a:uFillTx/>
                          <a:latin typeface="Roboto"/>
                          <a:cs typeface="Roboto"/>
                        </a:rPr>
                        <a:t>public</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integrity</a:t>
                      </a:r>
                      <a:endParaRPr lang="de-DE" sz="800" b="1" dirty="0">
                        <a:solidFill>
                          <a:schemeClr val="bg1"/>
                        </a:solidFill>
                        <a:latin typeface="Roboto"/>
                        <a:cs typeface="Roboto"/>
                      </a:endParaRPr>
                    </a:p>
                  </a:txBody>
                  <a:tcPr>
                    <a:solidFill>
                      <a:srgbClr val="00B0F0"/>
                    </a:solidFill>
                  </a:tcPr>
                </a:tc>
                <a:extLst>
                  <a:ext uri="{0D108BD9-81ED-4DB2-BD59-A6C34878D82A}">
                    <a16:rowId xmlns:a16="http://schemas.microsoft.com/office/drawing/2014/main" val="10000"/>
                  </a:ext>
                </a:extLst>
              </a:tr>
              <a:tr h="628364">
                <a:tc rowSpan="2">
                  <a:txBody>
                    <a:bodyPr/>
                    <a:lstStyle/>
                    <a:p>
                      <a:pPr lvl="0">
                        <a:buNone/>
                      </a:pPr>
                      <a:r>
                        <a:rPr lang="de-DE" sz="800" b="1" dirty="0">
                          <a:latin typeface="Roboto"/>
                        </a:rPr>
                        <a:t>Morning</a:t>
                      </a:r>
                      <a:endParaRPr lang="en-US" sz="800">
                        <a:latin typeface="Roboto"/>
                      </a:endParaRPr>
                    </a:p>
                  </a:txBody>
                  <a:tcPr>
                    <a:solidFill>
                      <a:schemeClr val="accent1">
                        <a:lumMod val="20000"/>
                        <a:lumOff val="80000"/>
                      </a:schemeClr>
                    </a:solidFill>
                  </a:tcPr>
                </a:tc>
                <a:tc>
                  <a:txBody>
                    <a:bodyPr/>
                    <a:lstStyle/>
                    <a:p>
                      <a:pPr marL="0" lvl="0" indent="0">
                        <a:spcBef>
                          <a:spcPts val="400"/>
                        </a:spcBef>
                        <a:buNone/>
                      </a:pPr>
                      <a:r>
                        <a:rPr lang="de-DE" sz="800" dirty="0">
                          <a:latin typeface="Roboto"/>
                          <a:cs typeface="Roboto"/>
                        </a:rPr>
                        <a:t>Module 1 - </a:t>
                      </a:r>
                      <a:r>
                        <a:rPr lang="de-DE" sz="800" dirty="0" err="1">
                          <a:latin typeface="Roboto"/>
                          <a:cs typeface="Roboto"/>
                        </a:rPr>
                        <a:t>How</a:t>
                      </a:r>
                      <a:r>
                        <a:rPr lang="de-DE" sz="800" dirty="0">
                          <a:latin typeface="Roboto"/>
                          <a:cs typeface="Roboto"/>
                        </a:rPr>
                        <a:t> </a:t>
                      </a:r>
                      <a:r>
                        <a:rPr lang="de-DE" sz="800" dirty="0" err="1">
                          <a:latin typeface="Roboto"/>
                          <a:cs typeface="Roboto"/>
                        </a:rPr>
                        <a:t>would</a:t>
                      </a:r>
                      <a:r>
                        <a:rPr lang="de-DE" sz="800" dirty="0">
                          <a:latin typeface="Roboto"/>
                          <a:cs typeface="Roboto"/>
                        </a:rPr>
                        <a:t> a </a:t>
                      </a:r>
                      <a:r>
                        <a:rPr lang="de-DE" sz="800" dirty="0" err="1">
                          <a:latin typeface="Roboto"/>
                          <a:cs typeface="Roboto"/>
                        </a:rPr>
                        <a:t>world</a:t>
                      </a:r>
                      <a:r>
                        <a:rPr lang="de-DE" sz="800" dirty="0">
                          <a:latin typeface="Roboto"/>
                          <a:cs typeface="Roboto"/>
                        </a:rPr>
                        <a:t> </a:t>
                      </a:r>
                      <a:r>
                        <a:rPr lang="de-DE" sz="800" dirty="0" err="1">
                          <a:latin typeface="Roboto"/>
                          <a:cs typeface="Roboto"/>
                        </a:rPr>
                        <a:t>without</a:t>
                      </a:r>
                      <a:r>
                        <a:rPr lang="de-DE" sz="800" dirty="0">
                          <a:latin typeface="Roboto"/>
                          <a:cs typeface="Roboto"/>
                        </a:rPr>
                        <a:t> </a:t>
                      </a:r>
                      <a:r>
                        <a:rPr lang="de-DE" sz="800" dirty="0" err="1">
                          <a:latin typeface="Roboto"/>
                          <a:cs typeface="Roboto"/>
                        </a:rPr>
                        <a:t>corruption</a:t>
                      </a:r>
                      <a:r>
                        <a:rPr lang="de-DE" sz="800" dirty="0">
                          <a:latin typeface="Roboto"/>
                          <a:cs typeface="Roboto"/>
                        </a:rPr>
                        <a:t> </a:t>
                      </a:r>
                      <a:r>
                        <a:rPr lang="de-DE" sz="800" dirty="0" err="1">
                          <a:latin typeface="Roboto"/>
                          <a:cs typeface="Roboto"/>
                        </a:rPr>
                        <a:t>look</a:t>
                      </a:r>
                      <a:r>
                        <a:rPr lang="de-DE" sz="800" dirty="0">
                          <a:latin typeface="Roboto"/>
                          <a:cs typeface="Roboto"/>
                        </a:rPr>
                        <a:t>?</a:t>
                      </a:r>
                      <a:endParaRPr lang="de-DE" sz="800" b="0" dirty="0">
                        <a:latin typeface="Roboto"/>
                        <a:cs typeface="Roboto"/>
                      </a:endParaRPr>
                    </a:p>
                  </a:txBody>
                  <a:tcPr>
                    <a:noFill/>
                  </a:tcPr>
                </a:tc>
                <a:tc>
                  <a:txBody>
                    <a:bodyPr/>
                    <a:lstStyle/>
                    <a:p>
                      <a:pPr marL="0" lvl="0" indent="0">
                        <a:spcBef>
                          <a:spcPts val="400"/>
                        </a:spcBef>
                        <a:buNone/>
                      </a:pPr>
                      <a:r>
                        <a:rPr lang="de-DE" sz="800" b="0" i="0" u="none" strike="noStrike" noProof="0" dirty="0">
                          <a:latin typeface="Roboto"/>
                        </a:rPr>
                        <a:t>Module 6 - </a:t>
                      </a:r>
                      <a:r>
                        <a:rPr lang="de-DE" sz="800" b="0" i="0" u="none" strike="noStrike" noProof="0" dirty="0" err="1">
                          <a:latin typeface="Roboto"/>
                        </a:rPr>
                        <a:t>Accountability</a:t>
                      </a:r>
                      <a:r>
                        <a:rPr lang="de-DE" sz="800" b="0" i="0" u="none" strike="noStrike" noProof="0" dirty="0">
                          <a:latin typeface="Roboto"/>
                        </a:rPr>
                        <a:t> </a:t>
                      </a:r>
                      <a:r>
                        <a:rPr lang="de-DE" sz="800" b="0" i="0" u="none" strike="noStrike" noProof="0" dirty="0" err="1">
                          <a:latin typeface="Roboto"/>
                        </a:rPr>
                        <a:t>institutions</a:t>
                      </a:r>
                      <a:endParaRPr lang="en-US" sz="800">
                        <a:latin typeface="Roboto"/>
                      </a:endParaRPr>
                    </a:p>
                  </a:txBody>
                  <a:tcPr/>
                </a:tc>
                <a:tc>
                  <a:txBody>
                    <a:bodyPr/>
                    <a:lstStyle/>
                    <a:p>
                      <a:pPr marL="0" marR="0" lvl="0" indent="0" algn="l" rtl="0" eaLnBrk="1" fontAlgn="auto" latinLnBrk="0" hangingPunct="1">
                        <a:lnSpc>
                          <a:spcPct val="100000"/>
                        </a:lnSpc>
                        <a:spcBef>
                          <a:spcPts val="400"/>
                        </a:spcBef>
                        <a:spcAft>
                          <a:spcPts val="0"/>
                        </a:spcAft>
                        <a:buFontTx/>
                        <a:buNone/>
                      </a:pPr>
                      <a:r>
                        <a:rPr lang="de-DE" sz="800" dirty="0">
                          <a:latin typeface="Roboto"/>
                          <a:cs typeface="Roboto"/>
                        </a:rPr>
                        <a:t>Module 11 - </a:t>
                      </a:r>
                      <a:r>
                        <a:rPr lang="de-DE" sz="800" dirty="0" err="1">
                          <a:latin typeface="Roboto"/>
                          <a:cs typeface="Roboto"/>
                        </a:rPr>
                        <a:t>Staff</a:t>
                      </a:r>
                      <a:r>
                        <a:rPr lang="de-DE" sz="800" dirty="0">
                          <a:latin typeface="Roboto"/>
                          <a:cs typeface="Roboto"/>
                        </a:rPr>
                        <a:t> </a:t>
                      </a:r>
                      <a:r>
                        <a:rPr lang="de-DE" sz="800" dirty="0" err="1">
                          <a:latin typeface="Roboto"/>
                          <a:cs typeface="Roboto"/>
                        </a:rPr>
                        <a:t>management</a:t>
                      </a:r>
                      <a:r>
                        <a:rPr lang="de-DE" sz="800" dirty="0">
                          <a:latin typeface="Roboto"/>
                          <a:cs typeface="Roboto"/>
                        </a:rPr>
                        <a:t> and </a:t>
                      </a:r>
                      <a:r>
                        <a:rPr lang="de-DE" sz="800" dirty="0" err="1">
                          <a:latin typeface="Roboto"/>
                          <a:cs typeface="Roboto"/>
                        </a:rPr>
                        <a:t>developing</a:t>
                      </a:r>
                      <a:r>
                        <a:rPr lang="de-DE" sz="800" dirty="0">
                          <a:latin typeface="Roboto"/>
                          <a:cs typeface="Roboto"/>
                        </a:rPr>
                        <a:t> </a:t>
                      </a:r>
                      <a:r>
                        <a:rPr lang="de-DE" sz="800" dirty="0" err="1">
                          <a:latin typeface="Roboto"/>
                          <a:cs typeface="Roboto"/>
                        </a:rPr>
                        <a:t>capacities</a:t>
                      </a:r>
                      <a:r>
                        <a:rPr lang="de-DE" sz="800" dirty="0">
                          <a:latin typeface="Roboto"/>
                          <a:cs typeface="Roboto"/>
                        </a:rPr>
                        <a:t> </a:t>
                      </a:r>
                      <a:r>
                        <a:rPr lang="de-DE" sz="800" dirty="0" err="1">
                          <a:latin typeface="Roboto"/>
                          <a:cs typeface="Roboto"/>
                        </a:rPr>
                        <a:t>for</a:t>
                      </a:r>
                      <a:r>
                        <a:rPr lang="de-DE" sz="800" dirty="0">
                          <a:latin typeface="Roboto"/>
                          <a:cs typeface="Roboto"/>
                        </a:rPr>
                        <a:t> </a:t>
                      </a:r>
                      <a:r>
                        <a:rPr lang="de-DE" sz="800" dirty="0" err="1">
                          <a:latin typeface="Roboto"/>
                          <a:cs typeface="Roboto"/>
                        </a:rPr>
                        <a:t>integrity</a:t>
                      </a:r>
                      <a:r>
                        <a:rPr lang="de-DE" sz="800" dirty="0">
                          <a:latin typeface="Roboto"/>
                          <a:cs typeface="Roboto"/>
                        </a:rPr>
                        <a:t> </a:t>
                      </a:r>
                      <a:endParaRPr lang="de-DE" sz="800" kern="1200">
                        <a:solidFill>
                          <a:schemeClr val="tx1"/>
                        </a:solidFill>
                        <a:latin typeface="Roboto"/>
                        <a:ea typeface="+mn-ea"/>
                        <a:cs typeface="Roboto"/>
                      </a:endParaRPr>
                    </a:p>
                  </a:txBody>
                  <a:tcPr/>
                </a:tc>
                <a:tc>
                  <a:txBody>
                    <a:bodyPr/>
                    <a:lstStyle/>
                    <a:p>
                      <a:pPr marL="0" lvl="0" indent="0">
                        <a:spcBef>
                          <a:spcPts val="400"/>
                        </a:spcBef>
                        <a:buNone/>
                      </a:pPr>
                      <a:r>
                        <a:rPr lang="de-DE" sz="800" dirty="0">
                          <a:latin typeface="Roboto"/>
                          <a:cs typeface="Roboto"/>
                        </a:rPr>
                        <a:t>Module 14 - </a:t>
                      </a:r>
                      <a:r>
                        <a:rPr lang="de-DE" sz="800" dirty="0" err="1">
                          <a:latin typeface="Roboto"/>
                          <a:cs typeface="Roboto"/>
                        </a:rPr>
                        <a:t>Ethical</a:t>
                      </a:r>
                      <a:r>
                        <a:rPr lang="de-DE" sz="800" dirty="0">
                          <a:latin typeface="Roboto"/>
                          <a:cs typeface="Roboto"/>
                        </a:rPr>
                        <a:t> </a:t>
                      </a:r>
                      <a:r>
                        <a:rPr lang="de-DE" sz="800" dirty="0" err="1">
                          <a:latin typeface="Roboto"/>
                          <a:cs typeface="Roboto"/>
                        </a:rPr>
                        <a:t>leadership</a:t>
                      </a:r>
                      <a:endParaRPr lang="de-DE" sz="800" b="0" dirty="0">
                        <a:latin typeface="Roboto"/>
                        <a:cs typeface="Roboto"/>
                      </a:endParaRPr>
                    </a:p>
                  </a:txBody>
                  <a:tcPr/>
                </a:tc>
                <a:tc rowSpan="2">
                  <a:txBody>
                    <a:bodyPr/>
                    <a:lstStyle/>
                    <a:p>
                      <a:pPr marL="0" marR="0" lvl="0" indent="0" algn="l" defTabSz="914400" rtl="0" eaLnBrk="1" fontAlgn="auto" latinLnBrk="0" hangingPunct="1">
                        <a:lnSpc>
                          <a:spcPct val="90000"/>
                        </a:lnSpc>
                        <a:spcBef>
                          <a:spcPts val="150"/>
                        </a:spcBef>
                        <a:spcAft>
                          <a:spcPts val="0"/>
                        </a:spcAft>
                        <a:buClrTx/>
                        <a:buSzTx/>
                        <a:buFont typeface="Arial" panose="020B0604020202020204" pitchFamily="34" charset="0"/>
                        <a:buNone/>
                        <a:tabLst/>
                        <a:defRPr/>
                      </a:pPr>
                      <a:r>
                        <a:rPr kumimoji="0" lang="de-DE" sz="800" u="none" strike="noStrike" kern="1200" cap="none" spc="0" normalizeH="0" baseline="0" noProof="0" dirty="0">
                          <a:ln>
                            <a:noFill/>
                          </a:ln>
                          <a:effectLst/>
                          <a:uLnTx/>
                          <a:uFillTx/>
                          <a:latin typeface="Roboto"/>
                          <a:cs typeface="Roboto"/>
                        </a:rPr>
                        <a:t>Module 18 - </a:t>
                      </a:r>
                      <a:r>
                        <a:rPr kumimoji="0" lang="de-DE" sz="800" u="none" strike="noStrike" kern="1200" cap="none" spc="0" normalizeH="0" baseline="0" noProof="0" dirty="0" err="1">
                          <a:ln>
                            <a:noFill/>
                          </a:ln>
                          <a:effectLst/>
                          <a:uLnTx/>
                          <a:uFillTx/>
                          <a:latin typeface="Roboto"/>
                          <a:cs typeface="Roboto"/>
                        </a:rPr>
                        <a:t>Preparation</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endParaRPr kumimoji="0" lang="de-DE" sz="800" u="none" strike="noStrike" kern="1200" cap="none" spc="0" normalizeH="0" baseline="0" noProof="0" dirty="0">
                        <a:ln>
                          <a:noFill/>
                        </a:ln>
                        <a:effectLst/>
                        <a:uLnTx/>
                        <a:uFillTx/>
                        <a:latin typeface="Roboto"/>
                        <a:cs typeface="Roboto"/>
                      </a:endParaRPr>
                    </a:p>
                  </a:txBody>
                  <a:tcPr>
                    <a:solidFill>
                      <a:schemeClr val="accent6">
                        <a:lumMod val="40000"/>
                        <a:lumOff val="60000"/>
                      </a:schemeClr>
                    </a:solidFill>
                  </a:tcPr>
                </a:tc>
                <a:extLst>
                  <a:ext uri="{0D108BD9-81ED-4DB2-BD59-A6C34878D82A}">
                    <a16:rowId xmlns:a16="http://schemas.microsoft.com/office/drawing/2014/main" val="10002"/>
                  </a:ext>
                </a:extLst>
              </a:tr>
              <a:tr h="71674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2 - Essentials </a:t>
                      </a:r>
                      <a:r>
                        <a:rPr lang="de-DE" sz="800" dirty="0" err="1">
                          <a:latin typeface="Roboto"/>
                          <a:cs typeface="Roboto"/>
                        </a:rPr>
                        <a:t>of</a:t>
                      </a:r>
                      <a:r>
                        <a:rPr lang="de-DE" sz="800" dirty="0">
                          <a:latin typeface="Roboto"/>
                          <a:cs typeface="Roboto"/>
                        </a:rPr>
                        <a:t> </a:t>
                      </a:r>
                      <a:r>
                        <a:rPr lang="de-DE" sz="800" dirty="0" err="1">
                          <a:latin typeface="Roboto"/>
                          <a:cs typeface="Roboto"/>
                        </a:rPr>
                        <a:t>ethics</a:t>
                      </a:r>
                      <a:r>
                        <a:rPr lang="de-DE" sz="800" dirty="0">
                          <a:latin typeface="Roboto"/>
                          <a:cs typeface="Roboto"/>
                        </a:rPr>
                        <a:t> and </a:t>
                      </a:r>
                      <a:r>
                        <a:rPr lang="de-DE" sz="800" dirty="0" err="1">
                          <a:latin typeface="Roboto"/>
                          <a:cs typeface="Roboto"/>
                        </a:rPr>
                        <a:t>public</a:t>
                      </a:r>
                      <a:r>
                        <a:rPr lang="de-DE" sz="800" dirty="0">
                          <a:latin typeface="Roboto"/>
                          <a:cs typeface="Roboto"/>
                        </a:rPr>
                        <a:t> </a:t>
                      </a:r>
                      <a:r>
                        <a:rPr lang="de-DE" sz="800" dirty="0" err="1">
                          <a:latin typeface="Roboto"/>
                          <a:cs typeface="Roboto"/>
                        </a:rPr>
                        <a:t>integrity</a:t>
                      </a:r>
                      <a:endParaRPr lang="de-DE" sz="800" b="0" dirty="0">
                        <a:latin typeface="Roboto"/>
                        <a:cs typeface="Roboto"/>
                      </a:endParaRPr>
                    </a:p>
                  </a:txBody>
                  <a:tcPr>
                    <a:noFill/>
                  </a:tcPr>
                </a:tc>
                <a:tc>
                  <a:txBody>
                    <a:bodyPr/>
                    <a:lstStyle/>
                    <a:p>
                      <a:pPr marL="0" lvl="0" indent="0" algn="l">
                        <a:lnSpc>
                          <a:spcPct val="100000"/>
                        </a:lnSpc>
                        <a:spcBef>
                          <a:spcPts val="0"/>
                        </a:spcBef>
                        <a:spcAft>
                          <a:spcPts val="0"/>
                        </a:spcAft>
                        <a:buNone/>
                      </a:pPr>
                      <a:r>
                        <a:rPr lang="de-DE" sz="800" b="0" i="0" u="none" strike="noStrike" noProof="0" dirty="0">
                          <a:latin typeface="Roboto"/>
                        </a:rPr>
                        <a:t>Module 7 - </a:t>
                      </a:r>
                      <a:r>
                        <a:rPr lang="de-DE" sz="800" b="0" i="0" u="none" strike="noStrike" noProof="0" dirty="0" err="1">
                          <a:latin typeface="Roboto"/>
                        </a:rPr>
                        <a:t>Social</a:t>
                      </a:r>
                      <a:r>
                        <a:rPr lang="de-DE" sz="800" b="0" i="0" u="none" strike="noStrike" noProof="0" dirty="0">
                          <a:latin typeface="Roboto"/>
                        </a:rPr>
                        <a:t> </a:t>
                      </a:r>
                      <a:r>
                        <a:rPr lang="de-DE" sz="800" b="0" i="0" u="none" strike="noStrike" noProof="0" dirty="0" err="1">
                          <a:latin typeface="Roboto"/>
                        </a:rPr>
                        <a:t>accountability</a:t>
                      </a:r>
                      <a:r>
                        <a:rPr lang="de-DE" sz="800" b="0" i="0" u="none" strike="noStrike" noProof="0" dirty="0">
                          <a:latin typeface="Roboto"/>
                        </a:rPr>
                        <a:t> </a:t>
                      </a:r>
                      <a:r>
                        <a:rPr lang="de-DE" sz="800" b="0" i="0" u="none" strike="noStrike" noProof="0" dirty="0" err="1">
                          <a:latin typeface="Roboto"/>
                        </a:rPr>
                        <a:t>mechanisms</a:t>
                      </a:r>
                      <a:endParaRPr lang="en-US" sz="80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12 - </a:t>
                      </a:r>
                      <a:r>
                        <a:rPr lang="de-DE" sz="800" dirty="0" err="1">
                          <a:latin typeface="Roboto"/>
                          <a:cs typeface="Roboto"/>
                        </a:rPr>
                        <a:t>Creating</a:t>
                      </a:r>
                      <a:r>
                        <a:rPr lang="de-DE" sz="800" dirty="0">
                          <a:latin typeface="Roboto"/>
                          <a:cs typeface="Roboto"/>
                        </a:rPr>
                        <a:t> an organizational </a:t>
                      </a:r>
                      <a:r>
                        <a:rPr lang="de-DE" sz="800" dirty="0" err="1">
                          <a:latin typeface="Roboto"/>
                          <a:cs typeface="Roboto"/>
                        </a:rPr>
                        <a:t>culture</a:t>
                      </a:r>
                      <a:r>
                        <a:rPr lang="de-DE" sz="800" dirty="0">
                          <a:latin typeface="Roboto"/>
                          <a:cs typeface="Roboto"/>
                        </a:rPr>
                        <a:t> </a:t>
                      </a:r>
                      <a:r>
                        <a:rPr lang="de-DE" sz="800" dirty="0" err="1">
                          <a:latin typeface="Roboto"/>
                          <a:cs typeface="Roboto"/>
                        </a:rPr>
                        <a:t>of</a:t>
                      </a:r>
                      <a:r>
                        <a:rPr lang="de-DE" sz="800" dirty="0">
                          <a:latin typeface="Roboto"/>
                          <a:cs typeface="Roboto"/>
                        </a:rPr>
                        <a:t> </a:t>
                      </a:r>
                      <a:r>
                        <a:rPr lang="de-DE" sz="800" dirty="0" err="1">
                          <a:latin typeface="Roboto"/>
                          <a:cs typeface="Roboto"/>
                        </a:rPr>
                        <a:t>ethics</a:t>
                      </a:r>
                      <a:r>
                        <a:rPr lang="de-DE" sz="800" dirty="0">
                          <a:latin typeface="Roboto"/>
                          <a:cs typeface="Roboto"/>
                        </a:rPr>
                        <a:t> and </a:t>
                      </a:r>
                      <a:r>
                        <a:rPr lang="de-DE" sz="800" dirty="0" err="1">
                          <a:latin typeface="Roboto"/>
                          <a:cs typeface="Roboto"/>
                        </a:rPr>
                        <a:t>integrity</a:t>
                      </a:r>
                      <a:endParaRPr lang="de-DE" sz="800" b="0" dirty="0">
                        <a:latin typeface="Roboto"/>
                        <a:cs typeface="Roboto"/>
                      </a:endParaRPr>
                    </a:p>
                  </a:txBody>
                  <a:tcPr>
                    <a:noFill/>
                  </a:tcPr>
                </a:tc>
                <a:tc>
                  <a:txBody>
                    <a:bodyPr/>
                    <a:lstStyle/>
                    <a:p>
                      <a:pPr marL="0" marR="0" lvl="0" indent="0" algn="l">
                        <a:lnSpc>
                          <a:spcPct val="100000"/>
                        </a:lnSpc>
                        <a:spcBef>
                          <a:spcPts val="0"/>
                        </a:spcBef>
                        <a:spcAft>
                          <a:spcPts val="0"/>
                        </a:spcAft>
                        <a:buNone/>
                      </a:pPr>
                      <a:r>
                        <a:rPr lang="de-DE" sz="800" b="0" i="0" u="none" strike="noStrike" noProof="0" dirty="0">
                          <a:latin typeface="Roboto"/>
                        </a:rPr>
                        <a:t>Module 15 - </a:t>
                      </a:r>
                      <a:r>
                        <a:rPr lang="de-DE" sz="800" b="0" i="0" u="none" strike="noStrike" noProof="0" dirty="0" err="1">
                          <a:latin typeface="Roboto"/>
                        </a:rPr>
                        <a:t>Assessing</a:t>
                      </a:r>
                      <a:r>
                        <a:rPr lang="de-DE" sz="800" b="0" i="0" u="none" strike="noStrike" noProof="0" dirty="0">
                          <a:latin typeface="Roboto"/>
                        </a:rPr>
                        <a:t> personal vis-à-vis organizational </a:t>
                      </a:r>
                      <a:r>
                        <a:rPr lang="de-DE" sz="800" b="0" i="0" u="none" strike="noStrike" noProof="0" dirty="0" err="1">
                          <a:latin typeface="Roboto"/>
                        </a:rPr>
                        <a:t>values</a:t>
                      </a:r>
                      <a:endParaRPr lang="en-US" sz="800" b="0" i="0" u="none" strike="noStrike" noProof="0" dirty="0">
                        <a:latin typeface="Roboto"/>
                      </a:endParaRPr>
                    </a:p>
                  </a:txBody>
                  <a:tcPr/>
                </a:tc>
                <a:tc vMerge="1">
                  <a:txBody>
                    <a:bodyPr/>
                    <a:lstStyle/>
                    <a:p>
                      <a:endParaRPr lang="en-US"/>
                    </a:p>
                  </a:txBody>
                  <a:tcPr/>
                </a:tc>
                <a:extLst>
                  <a:ext uri="{0D108BD9-81ED-4DB2-BD59-A6C34878D82A}">
                    <a16:rowId xmlns:a16="http://schemas.microsoft.com/office/drawing/2014/main" val="10003"/>
                  </a:ext>
                </a:extLst>
              </a:tr>
              <a:tr h="0">
                <a:tc gridSpan="6">
                  <a:txBody>
                    <a:bodyPr/>
                    <a:lstStyle/>
                    <a:p>
                      <a:pPr marL="0" marR="0" lvl="0" indent="0" algn="ctr">
                        <a:lnSpc>
                          <a:spcPct val="100000"/>
                        </a:lnSpc>
                        <a:spcBef>
                          <a:spcPts val="0"/>
                        </a:spcBef>
                        <a:spcAft>
                          <a:spcPts val="0"/>
                        </a:spcAft>
                        <a:buNone/>
                      </a:pPr>
                      <a:r>
                        <a:rPr lang="de-DE" sz="800" b="1" dirty="0">
                          <a:latin typeface="Roboto"/>
                        </a:rPr>
                        <a:t>Lunch break</a:t>
                      </a:r>
                      <a:endParaRPr lang="en-US" sz="800">
                        <a:latin typeface="Roboto"/>
                      </a:endParaRPr>
                    </a:p>
                  </a:txBody>
                  <a:tcPr>
                    <a:solidFill>
                      <a:srgbClr val="DAE3F3"/>
                    </a:solidFill>
                  </a:tcPr>
                </a:tc>
                <a:tc hMerge="1">
                  <a:txBody>
                    <a:bodyPr/>
                    <a:lstStyle/>
                    <a:p>
                      <a:endParaRPr lang="de-D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endParaRPr lang="de-DE" sz="800" b="0"/>
                    </a:p>
                  </a:txBody>
                  <a:tcPr/>
                </a:tc>
                <a:extLst>
                  <a:ext uri="{0D108BD9-81ED-4DB2-BD59-A6C34878D82A}">
                    <a16:rowId xmlns:a16="http://schemas.microsoft.com/office/drawing/2014/main" val="10005"/>
                  </a:ext>
                </a:extLst>
              </a:tr>
              <a:tr h="373042">
                <a:tc rowSpan="3">
                  <a:txBody>
                    <a:bodyPr/>
                    <a:lstStyle/>
                    <a:p>
                      <a:pPr lvl="0">
                        <a:buNone/>
                      </a:pPr>
                      <a:r>
                        <a:rPr lang="de-DE" sz="800" b="1" baseline="0" dirty="0" err="1">
                          <a:latin typeface="Roboto"/>
                        </a:rPr>
                        <a:t>Afternoon</a:t>
                      </a:r>
                      <a:endParaRPr lang="en-US" sz="800" dirty="0">
                        <a:latin typeface="Roboto"/>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3 - Transparency and </a:t>
                      </a:r>
                      <a:r>
                        <a:rPr lang="de-DE" sz="800" dirty="0" err="1">
                          <a:latin typeface="Roboto"/>
                          <a:cs typeface="Roboto"/>
                        </a:rPr>
                        <a:t>accountability</a:t>
                      </a:r>
                      <a:endParaRPr lang="de-DE" sz="800" b="0" dirty="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8 - Integrity </a:t>
                      </a:r>
                      <a:r>
                        <a:rPr lang="de-DE" sz="800" dirty="0" err="1">
                          <a:latin typeface="Roboto"/>
                          <a:cs typeface="Roboto"/>
                        </a:rPr>
                        <a:t>codes</a:t>
                      </a:r>
                      <a:endParaRPr lang="de-DE" sz="800" b="0" dirty="0">
                        <a:latin typeface="Roboto"/>
                        <a:cs typeface="Roboto"/>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13 - Transparent </a:t>
                      </a:r>
                      <a:r>
                        <a:rPr lang="de-DE" sz="800" dirty="0" err="1">
                          <a:latin typeface="Roboto"/>
                          <a:cs typeface="Roboto"/>
                        </a:rPr>
                        <a:t>public</a:t>
                      </a:r>
                      <a:r>
                        <a:rPr lang="de-DE" sz="800" dirty="0">
                          <a:latin typeface="Roboto"/>
                          <a:cs typeface="Roboto"/>
                        </a:rPr>
                        <a:t> </a:t>
                      </a:r>
                      <a:r>
                        <a:rPr lang="de-DE" sz="800" dirty="0" err="1">
                          <a:latin typeface="Roboto"/>
                          <a:cs typeface="Roboto"/>
                        </a:rPr>
                        <a:t>procurement</a:t>
                      </a:r>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16 - Behavioral </a:t>
                      </a:r>
                      <a:r>
                        <a:rPr lang="de-DE" sz="800" dirty="0" err="1">
                          <a:latin typeface="Roboto"/>
                          <a:cs typeface="Roboto"/>
                        </a:rPr>
                        <a:t>insights</a:t>
                      </a:r>
                      <a:r>
                        <a:rPr lang="de-DE" sz="800" dirty="0">
                          <a:latin typeface="Roboto"/>
                          <a:cs typeface="Roboto"/>
                        </a:rPr>
                        <a:t> and </a:t>
                      </a:r>
                      <a:r>
                        <a:rPr lang="de-DE" sz="800" dirty="0" err="1">
                          <a:latin typeface="Roboto"/>
                          <a:cs typeface="Roboto"/>
                        </a:rPr>
                        <a:t>staff</a:t>
                      </a:r>
                      <a:r>
                        <a:rPr lang="de-DE" sz="800" dirty="0">
                          <a:latin typeface="Roboto"/>
                          <a:cs typeface="Roboto"/>
                        </a:rPr>
                        <a:t> </a:t>
                      </a:r>
                      <a:r>
                        <a:rPr lang="de-DE" sz="800" dirty="0" err="1">
                          <a:latin typeface="Roboto"/>
                          <a:cs typeface="Roboto"/>
                        </a:rPr>
                        <a:t>incentives</a:t>
                      </a:r>
                      <a:endParaRPr lang="de-DE" sz="800" b="0" dirty="0">
                        <a:latin typeface="Roboto"/>
                        <a:cs typeface="Roboto"/>
                      </a:endParaRPr>
                    </a:p>
                  </a:txBody>
                  <a:tcPr>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u="none" strike="noStrike" kern="1200" cap="none" spc="0" normalizeH="0" baseline="0" noProof="0" dirty="0">
                          <a:ln>
                            <a:noFill/>
                          </a:ln>
                          <a:effectLst/>
                          <a:uLnTx/>
                          <a:uFillTx/>
                          <a:latin typeface="Roboto"/>
                          <a:cs typeface="Roboto"/>
                        </a:rPr>
                        <a:t>Module 18 - </a:t>
                      </a:r>
                      <a:r>
                        <a:rPr kumimoji="0" lang="de-DE" sz="800" u="none" strike="noStrike" kern="1200" cap="none" spc="0" normalizeH="0" baseline="0" noProof="0" dirty="0" err="1">
                          <a:ln>
                            <a:noFill/>
                          </a:ln>
                          <a:effectLst/>
                          <a:uLnTx/>
                          <a:uFillTx/>
                          <a:latin typeface="Roboto"/>
                          <a:cs typeface="Roboto"/>
                        </a:rPr>
                        <a:t>Presentation</a:t>
                      </a:r>
                      <a:r>
                        <a:rPr kumimoji="0" lang="de-DE" sz="800" u="none" strike="noStrike" kern="1200" cap="none" spc="0" normalizeH="0" baseline="0" noProof="0" dirty="0">
                          <a:ln>
                            <a:noFill/>
                          </a:ln>
                          <a:effectLst/>
                          <a:uLnTx/>
                          <a:uFillTx/>
                          <a:latin typeface="Roboto"/>
                          <a:cs typeface="Roboto"/>
                        </a:rPr>
                        <a:t> and </a:t>
                      </a:r>
                      <a:r>
                        <a:rPr kumimoji="0" lang="de-DE" sz="800" u="none" strike="noStrike" kern="1200" cap="none" spc="0" normalizeH="0" baseline="0" noProof="0" dirty="0" err="1">
                          <a:ln>
                            <a:noFill/>
                          </a:ln>
                          <a:effectLst/>
                          <a:uLnTx/>
                          <a:uFillTx/>
                          <a:latin typeface="Roboto"/>
                          <a:cs typeface="Roboto"/>
                        </a:rPr>
                        <a:t>feedback</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endParaRPr kumimoji="0" lang="de-DE" sz="800" u="none" strike="noStrike" kern="1200" cap="none" spc="0" normalizeH="0" baseline="0" noProof="0" dirty="0">
                        <a:ln>
                          <a:noFill/>
                        </a:ln>
                        <a:effectLst/>
                        <a:uLnTx/>
                        <a:uFillTx/>
                        <a:latin typeface="Roboto"/>
                        <a:cs typeface="Roboto"/>
                      </a:endParaRPr>
                    </a:p>
                  </a:txBody>
                  <a:tcPr>
                    <a:solidFill>
                      <a:schemeClr val="accent6">
                        <a:lumMod val="40000"/>
                        <a:lumOff val="60000"/>
                      </a:schemeClr>
                    </a:solidFill>
                  </a:tcPr>
                </a:tc>
                <a:extLst>
                  <a:ext uri="{0D108BD9-81ED-4DB2-BD59-A6C34878D82A}">
                    <a16:rowId xmlns:a16="http://schemas.microsoft.com/office/drawing/2014/main" val="10006"/>
                  </a:ext>
                </a:extLst>
              </a:tr>
              <a:tr h="37304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4 - Understanding and </a:t>
                      </a:r>
                      <a:r>
                        <a:rPr lang="de-DE" sz="800" dirty="0" err="1">
                          <a:latin typeface="Roboto"/>
                          <a:cs typeface="Roboto"/>
                        </a:rPr>
                        <a:t>assessing</a:t>
                      </a:r>
                      <a:r>
                        <a:rPr lang="de-DE" sz="800" dirty="0">
                          <a:latin typeface="Roboto"/>
                          <a:cs typeface="Roboto"/>
                        </a:rPr>
                        <a:t> </a:t>
                      </a:r>
                      <a:r>
                        <a:rPr lang="de-DE" sz="800" dirty="0" err="1">
                          <a:latin typeface="Roboto"/>
                          <a:cs typeface="Roboto"/>
                        </a:rPr>
                        <a:t>corruption</a:t>
                      </a:r>
                      <a:endParaRPr lang="de-DE" sz="800" b="0" dirty="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9 - Managing </a:t>
                      </a:r>
                      <a:r>
                        <a:rPr lang="de-DE" sz="800" dirty="0" err="1">
                          <a:latin typeface="Roboto"/>
                          <a:cs typeface="Roboto"/>
                        </a:rPr>
                        <a:t>conflict</a:t>
                      </a:r>
                      <a:r>
                        <a:rPr lang="de-DE" sz="800" dirty="0">
                          <a:latin typeface="Roboto"/>
                          <a:cs typeface="Roboto"/>
                        </a:rPr>
                        <a:t> </a:t>
                      </a:r>
                      <a:r>
                        <a:rPr lang="de-DE" sz="800" dirty="0" err="1">
                          <a:latin typeface="Roboto"/>
                          <a:cs typeface="Roboto"/>
                        </a:rPr>
                        <a:t>of</a:t>
                      </a:r>
                      <a:r>
                        <a:rPr lang="de-DE" sz="800" dirty="0">
                          <a:latin typeface="Roboto"/>
                          <a:cs typeface="Roboto"/>
                        </a:rPr>
                        <a:t> </a:t>
                      </a:r>
                      <a:r>
                        <a:rPr lang="de-DE" sz="800" dirty="0" err="1">
                          <a:latin typeface="Roboto"/>
                          <a:cs typeface="Roboto"/>
                        </a:rPr>
                        <a:t>interest</a:t>
                      </a:r>
                      <a:endParaRPr lang="de-DE" sz="800" b="0" dirty="0">
                        <a:latin typeface="Roboto"/>
                        <a:cs typeface="Roboto"/>
                      </a:endParaRPr>
                    </a:p>
                  </a:txBody>
                  <a:tcPr>
                    <a:no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17 - </a:t>
                      </a:r>
                      <a:r>
                        <a:rPr lang="de-DE" sz="800" dirty="0" err="1">
                          <a:latin typeface="Roboto"/>
                          <a:cs typeface="Roboto"/>
                        </a:rPr>
                        <a:t>How</a:t>
                      </a:r>
                      <a:r>
                        <a:rPr lang="de-DE" sz="800" dirty="0">
                          <a:latin typeface="Roboto"/>
                          <a:cs typeface="Roboto"/>
                        </a:rPr>
                        <a:t> </a:t>
                      </a:r>
                      <a:r>
                        <a:rPr lang="de-DE" sz="800" dirty="0" err="1">
                          <a:latin typeface="Roboto"/>
                          <a:cs typeface="Roboto"/>
                        </a:rPr>
                        <a:t>to</a:t>
                      </a:r>
                      <a:r>
                        <a:rPr lang="de-DE" sz="800" dirty="0">
                          <a:latin typeface="Roboto"/>
                          <a:cs typeface="Roboto"/>
                        </a:rPr>
                        <a:t> promote </a:t>
                      </a:r>
                      <a:r>
                        <a:rPr lang="de-DE" sz="800" dirty="0" err="1">
                          <a:latin typeface="Roboto"/>
                          <a:cs typeface="Roboto"/>
                        </a:rPr>
                        <a:t>desired</a:t>
                      </a:r>
                      <a:r>
                        <a:rPr lang="de-DE" sz="800" dirty="0">
                          <a:latin typeface="Roboto"/>
                          <a:cs typeface="Roboto"/>
                        </a:rPr>
                        <a:t> behavioral </a:t>
                      </a:r>
                      <a:r>
                        <a:rPr lang="de-DE" sz="800" dirty="0" err="1">
                          <a:latin typeface="Roboto"/>
                          <a:cs typeface="Roboto"/>
                        </a:rPr>
                        <a:t>change</a:t>
                      </a:r>
                      <a:r>
                        <a:rPr lang="de-DE" sz="800" dirty="0">
                          <a:latin typeface="Roboto"/>
                          <a:cs typeface="Roboto"/>
                        </a:rPr>
                        <a:t>?</a:t>
                      </a:r>
                      <a:endParaRPr lang="de-DE" sz="800" b="0" dirty="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7"/>
                  </a:ext>
                </a:extLst>
              </a:tr>
              <a:tr h="276328">
                <a:tc vMerge="1">
                  <a:txBody>
                    <a:bodyPr/>
                    <a:lstStyle/>
                    <a:p>
                      <a:endParaRPr lang="en-US"/>
                    </a:p>
                  </a:txBody>
                  <a:tcPr/>
                </a:tc>
                <a:tc>
                  <a:txBody>
                    <a:bodyPr/>
                    <a:lstStyle/>
                    <a:p>
                      <a:pPr lvl="0">
                        <a:buNone/>
                      </a:pPr>
                      <a:r>
                        <a:rPr lang="de-DE" sz="800" b="0" i="0" u="none" strike="noStrike" noProof="0" dirty="0">
                          <a:latin typeface="Roboto"/>
                        </a:rPr>
                        <a:t>Module 5 - International </a:t>
                      </a:r>
                      <a:r>
                        <a:rPr lang="de-DE" sz="800" b="0" i="0" u="none" strike="noStrike" noProof="0" dirty="0" err="1">
                          <a:latin typeface="Roboto"/>
                        </a:rPr>
                        <a:t>frameworks</a:t>
                      </a:r>
                      <a:r>
                        <a:rPr lang="de-DE" sz="800" b="0" i="0" u="none" strike="noStrike" noProof="0" dirty="0">
                          <a:latin typeface="Roboto"/>
                        </a:rPr>
                        <a:t> </a:t>
                      </a:r>
                      <a:r>
                        <a:rPr lang="de-DE" sz="800" b="0" i="0" u="none" strike="noStrike" noProof="0" dirty="0" err="1">
                          <a:latin typeface="Roboto"/>
                        </a:rPr>
                        <a:t>for</a:t>
                      </a:r>
                      <a:r>
                        <a:rPr lang="de-DE" sz="800" b="0" i="0" u="none" strike="noStrike" noProof="0" dirty="0">
                          <a:latin typeface="Roboto"/>
                        </a:rPr>
                        <a:t> </a:t>
                      </a:r>
                      <a:r>
                        <a:rPr lang="de-DE" sz="800" b="0" i="0" u="none" strike="noStrike" noProof="0" dirty="0" err="1">
                          <a:latin typeface="Roboto"/>
                        </a:rPr>
                        <a:t>integrity</a:t>
                      </a:r>
                      <a:r>
                        <a:rPr lang="de-DE" sz="800" b="0" i="0" u="none" strike="noStrike" noProof="0" dirty="0">
                          <a:latin typeface="Roboto"/>
                        </a:rPr>
                        <a:t> and anti-</a:t>
                      </a:r>
                      <a:r>
                        <a:rPr lang="de-DE" sz="800" b="0" i="0" u="none" strike="noStrike" noProof="0" dirty="0" err="1">
                          <a:latin typeface="Roboto"/>
                        </a:rPr>
                        <a:t>corruption</a:t>
                      </a:r>
                      <a:endParaRPr lang="en-US" sz="800">
                        <a:latin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10 - Whistleblowing</a:t>
                      </a:r>
                    </a:p>
                  </a:txBody>
                  <a:tcPr>
                    <a:solidFill>
                      <a:srgbClr val="FFFFFF"/>
                    </a:solid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dirty="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572310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696335B1-F86A-8940-A102-DD29BD6E13AC}"/>
              </a:ext>
            </a:extLst>
          </p:cNvPr>
          <p:cNvGrpSpPr/>
          <p:nvPr/>
        </p:nvGrpSpPr>
        <p:grpSpPr>
          <a:xfrm>
            <a:off x="312984" y="1310000"/>
            <a:ext cx="8255013" cy="3250993"/>
            <a:chOff x="312984" y="1309999"/>
            <a:chExt cx="8255013" cy="2885986"/>
          </a:xfrm>
        </p:grpSpPr>
        <p:sp>
          <p:nvSpPr>
            <p:cNvPr id="8" name="Freihandform 7">
              <a:extLst>
                <a:ext uri="{FF2B5EF4-FFF2-40B4-BE49-F238E27FC236}">
                  <a16:creationId xmlns:a16="http://schemas.microsoft.com/office/drawing/2014/main" id="{CE7A7637-D752-CA41-9994-590A968B46F2}"/>
                </a:ext>
              </a:extLst>
            </p:cNvPr>
            <p:cNvSpPr/>
            <p:nvPr/>
          </p:nvSpPr>
          <p:spPr>
            <a:xfrm>
              <a:off x="473095"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41910" rIns="41910" bIns="41910" numCol="1" spcCol="1270" anchor="ctr" anchorCtr="0">
              <a:noAutofit/>
            </a:bodyPr>
            <a:lstStyle/>
            <a:p>
              <a:pPr marL="0" lvl="0" indent="0" algn="l" defTabSz="466725">
                <a:lnSpc>
                  <a:spcPct val="90000"/>
                </a:lnSpc>
                <a:spcBef>
                  <a:spcPct val="0"/>
                </a:spcBef>
                <a:spcAft>
                  <a:spcPct val="35000"/>
                </a:spcAft>
                <a:buNone/>
              </a:pPr>
              <a:r>
                <a:rPr lang="de-DE" sz="900" b="1" kern="1200" dirty="0" err="1">
                  <a:solidFill>
                    <a:schemeClr val="tx1"/>
                  </a:solidFill>
                  <a:latin typeface="Roboto"/>
                  <a:cs typeface="Roboton"/>
                </a:rPr>
                <a:t>Why</a:t>
              </a:r>
              <a:r>
                <a:rPr lang="de-DE" sz="900" b="1" kern="1200" dirty="0">
                  <a:solidFill>
                    <a:schemeClr val="tx1"/>
                  </a:solidFill>
                  <a:latin typeface="Roboto"/>
                  <a:cs typeface="Roboton"/>
                </a:rPr>
                <a:t>?</a:t>
              </a:r>
            </a:p>
            <a:p>
              <a:pPr defTabSz="466725">
                <a:lnSpc>
                  <a:spcPct val="90000"/>
                </a:lnSpc>
                <a:spcBef>
                  <a:spcPct val="0"/>
                </a:spcBef>
                <a:spcAft>
                  <a:spcPct val="35000"/>
                </a:spcAft>
              </a:pPr>
              <a:r>
                <a:rPr lang="en-US" sz="900" kern="1200" dirty="0">
                  <a:solidFill>
                    <a:schemeClr val="tx1"/>
                  </a:solidFill>
                  <a:effectLst/>
                  <a:latin typeface="Roboto"/>
                  <a:cs typeface="Roboton"/>
                </a:rPr>
                <a:t>This </a:t>
              </a:r>
              <a:r>
                <a:rPr lang="en-US" sz="900" dirty="0">
                  <a:solidFill>
                    <a:schemeClr val="tx1"/>
                  </a:solidFill>
                  <a:latin typeface="Roboto"/>
                  <a:cs typeface="Roboton"/>
                </a:rPr>
                <a:t>activity aims to help participants set up a strategy, roadmap and action plan to foster organizational change for enhanced ethics and public integrity. The product of the activity is meant to be a reference document that participants can take into their organizations to promote, to elaborate further and to trigger necessary action at the policy or organizational level.</a:t>
              </a:r>
              <a:endParaRPr lang="en-US" sz="900" kern="1200" dirty="0">
                <a:solidFill>
                  <a:schemeClr val="tx1"/>
                </a:solidFill>
                <a:effectLst/>
                <a:latin typeface="Roboto"/>
                <a:cs typeface="Roboton"/>
              </a:endParaRPr>
            </a:p>
          </p:txBody>
        </p:sp>
        <p:sp>
          <p:nvSpPr>
            <p:cNvPr id="9" name="Rechteck 8">
              <a:extLst>
                <a:ext uri="{FF2B5EF4-FFF2-40B4-BE49-F238E27FC236}">
                  <a16:creationId xmlns:a16="http://schemas.microsoft.com/office/drawing/2014/main" id="{679703B5-41E0-2244-B697-2B81FBD0085B}"/>
                </a:ext>
              </a:extLst>
            </p:cNvPr>
            <p:cNvSpPr/>
            <p:nvPr/>
          </p:nvSpPr>
          <p:spPr>
            <a:xfrm>
              <a:off x="312984" y="1309999"/>
              <a:ext cx="840578" cy="1260867"/>
            </a:xfrm>
            <a:prstGeom prst="rect">
              <a:avLst/>
            </a:prstGeom>
            <a:blipFill>
              <a:blip r:embed="rId3" cstate="print">
                <a:extLst>
                  <a:ext uri="{28A0092B-C50C-407E-A947-70E740481C1C}">
                    <a14:useLocalDpi xmlns:a14="http://schemas.microsoft.com/office/drawing/2010/main" val="0"/>
                  </a:ext>
                </a:extLst>
              </a:blip>
              <a:srcRect/>
              <a:stretch>
                <a:fillRect l="-8000" r="-8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0" name="Freihandform 9">
              <a:extLst>
                <a:ext uri="{FF2B5EF4-FFF2-40B4-BE49-F238E27FC236}">
                  <a16:creationId xmlns:a16="http://schemas.microsoft.com/office/drawing/2014/main" id="{D0659843-A6DA-6847-829D-694F039A2400}"/>
                </a:ext>
              </a:extLst>
            </p:cNvPr>
            <p:cNvSpPr/>
            <p:nvPr/>
          </p:nvSpPr>
          <p:spPr>
            <a:xfrm>
              <a:off x="4725353"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dirty="0" err="1">
                  <a:latin typeface="Roboton"/>
                  <a:cs typeface="Roboton"/>
                </a:rPr>
                <a:t>What</a:t>
              </a:r>
              <a:r>
                <a:rPr lang="de-DE" sz="900" b="1" kern="1200" dirty="0">
                  <a:latin typeface="Roboton"/>
                  <a:cs typeface="Roboton"/>
                </a:rPr>
                <a:t>?</a:t>
              </a:r>
            </a:p>
            <a:p>
              <a:pPr defTabSz="400050">
                <a:lnSpc>
                  <a:spcPct val="90000"/>
                </a:lnSpc>
                <a:spcBef>
                  <a:spcPct val="0"/>
                </a:spcBef>
                <a:spcAft>
                  <a:spcPct val="35000"/>
                </a:spcAft>
              </a:pPr>
              <a:r>
                <a:rPr lang="de-DE" sz="800" i="0" kern="1200" dirty="0">
                  <a:latin typeface="roboto"/>
                  <a:cs typeface="Roboton"/>
                </a:rPr>
                <a:t>- </a:t>
              </a:r>
              <a:r>
                <a:rPr lang="de-DE" sz="800" dirty="0">
                  <a:latin typeface="roboto"/>
                  <a:cs typeface="Roboton"/>
                </a:rPr>
                <a:t>Participants working in the same organization go through the following 13 criteria and provide input on issues to set up </a:t>
              </a:r>
              <a:r>
                <a:rPr lang="de-DE" sz="800" dirty="0" err="1">
                  <a:latin typeface="roboto"/>
                  <a:cs typeface="Roboton"/>
                </a:rPr>
                <a:t>their</a:t>
              </a:r>
              <a:r>
                <a:rPr lang="de-DE" sz="800" dirty="0">
                  <a:latin typeface="roboto"/>
                  <a:cs typeface="Roboton"/>
                </a:rPr>
                <a:t> organizational </a:t>
              </a:r>
              <a:r>
                <a:rPr lang="de-DE" sz="800" dirty="0" err="1">
                  <a:latin typeface="roboto"/>
                  <a:cs typeface="Roboton"/>
                </a:rPr>
                <a:t>ethics</a:t>
              </a:r>
              <a:r>
                <a:rPr lang="de-DE" sz="800" dirty="0">
                  <a:latin typeface="roboto"/>
                  <a:cs typeface="Roboton"/>
                </a:rPr>
                <a:t> </a:t>
              </a:r>
              <a:r>
                <a:rPr lang="de-DE" sz="800" dirty="0" err="1">
                  <a:latin typeface="roboto"/>
                  <a:cs typeface="Roboton"/>
                </a:rPr>
                <a:t>development</a:t>
              </a:r>
              <a:r>
                <a:rPr lang="de-DE" sz="800" dirty="0">
                  <a:latin typeface="roboto"/>
                  <a:cs typeface="Roboton"/>
                </a:rPr>
                <a:t> plan;</a:t>
              </a:r>
              <a:endParaRPr lang="de-DE" sz="800" i="0" kern="1200" dirty="0">
                <a:latin typeface="roboto"/>
                <a:cs typeface="Roboton"/>
              </a:endParaRPr>
            </a:p>
            <a:p>
              <a:pPr defTabSz="400050">
                <a:lnSpc>
                  <a:spcPct val="90000"/>
                </a:lnSpc>
                <a:spcBef>
                  <a:spcPct val="0"/>
                </a:spcBef>
                <a:spcAft>
                  <a:spcPct val="35000"/>
                </a:spcAft>
              </a:pPr>
              <a:r>
                <a:rPr lang="de-DE" sz="800" i="0" kern="1200" dirty="0">
                  <a:latin typeface="roboto"/>
                  <a:cs typeface="Roboton"/>
                </a:rPr>
                <a:t>- </a:t>
              </a:r>
              <a:r>
                <a:rPr lang="de-DE" sz="800" dirty="0">
                  <a:latin typeface="roboto"/>
                  <a:cs typeface="Roboton"/>
                </a:rPr>
                <a:t>Content covered in plans is relatively open </a:t>
              </a:r>
              <a:r>
                <a:rPr lang="de-DE" sz="800" dirty="0">
                  <a:latin typeface="roboto"/>
                  <a:ea typeface="+mn-lt"/>
                  <a:cs typeface="+mn-lt"/>
                </a:rPr>
                <a:t>and </a:t>
              </a:r>
              <a:r>
                <a:rPr lang="de-DE" sz="800" dirty="0" err="1">
                  <a:latin typeface="roboto"/>
                  <a:ea typeface="+mn-lt"/>
                  <a:cs typeface="+mn-lt"/>
                </a:rPr>
                <a:t>can</a:t>
              </a:r>
              <a:r>
                <a:rPr lang="de-DE" sz="800" dirty="0">
                  <a:latin typeface="roboto"/>
                  <a:ea typeface="+mn-lt"/>
                  <a:cs typeface="+mn-lt"/>
                </a:rPr>
                <a:t> </a:t>
              </a:r>
              <a:r>
                <a:rPr lang="de-DE" sz="800" dirty="0" err="1">
                  <a:latin typeface="roboto"/>
                  <a:ea typeface="+mn-lt"/>
                  <a:cs typeface="+mn-lt"/>
                </a:rPr>
                <a:t>be</a:t>
              </a:r>
              <a:r>
                <a:rPr lang="de-DE" sz="800" dirty="0">
                  <a:latin typeface="roboto"/>
                  <a:ea typeface="+mn-lt"/>
                  <a:cs typeface="+mn-lt"/>
                </a:rPr>
                <a:t> </a:t>
              </a:r>
              <a:r>
                <a:rPr lang="de-DE" sz="800" dirty="0" err="1">
                  <a:latin typeface="roboto"/>
                  <a:ea typeface="+mn-lt"/>
                  <a:cs typeface="+mn-lt"/>
                </a:rPr>
                <a:t>defined</a:t>
              </a:r>
              <a:r>
                <a:rPr lang="de-DE" sz="800" dirty="0">
                  <a:latin typeface="roboto"/>
                  <a:ea typeface="+mn-lt"/>
                  <a:cs typeface="+mn-lt"/>
                </a:rPr>
                <a:t> </a:t>
              </a:r>
              <a:r>
                <a:rPr lang="de-DE" sz="800" dirty="0" err="1">
                  <a:latin typeface="roboto"/>
                  <a:ea typeface="+mn-lt"/>
                  <a:cs typeface="+mn-lt"/>
                </a:rPr>
                <a:t>by</a:t>
              </a:r>
              <a:r>
                <a:rPr lang="de-DE" sz="800" dirty="0">
                  <a:latin typeface="roboto"/>
                  <a:ea typeface="+mn-lt"/>
                  <a:cs typeface="+mn-lt"/>
                </a:rPr>
                <a:t> </a:t>
              </a:r>
              <a:r>
                <a:rPr lang="de-DE" sz="800" dirty="0" err="1">
                  <a:latin typeface="roboto"/>
                  <a:ea typeface="+mn-lt"/>
                  <a:cs typeface="+mn-lt"/>
                </a:rPr>
                <a:t>participants</a:t>
              </a:r>
              <a:r>
                <a:rPr lang="de-DE" sz="800" dirty="0">
                  <a:latin typeface="roboto"/>
                  <a:cs typeface="Calibri"/>
                </a:rPr>
                <a:t> – but </a:t>
              </a:r>
              <a:r>
                <a:rPr lang="de-DE" sz="800" dirty="0" err="1">
                  <a:latin typeface="roboto"/>
                  <a:cs typeface="Calibri"/>
                </a:rPr>
                <a:t>it</a:t>
              </a:r>
              <a:r>
                <a:rPr lang="de-DE" sz="800" dirty="0">
                  <a:latin typeface="roboto"/>
                  <a:cs typeface="Calibri"/>
                </a:rPr>
                <a:t> </a:t>
              </a:r>
              <a:r>
                <a:rPr lang="de-DE" sz="800" dirty="0" err="1">
                  <a:latin typeface="roboto"/>
                  <a:cs typeface="Calibri"/>
                </a:rPr>
                <a:t>should</a:t>
              </a:r>
              <a:r>
                <a:rPr lang="de-DE" sz="800" dirty="0">
                  <a:latin typeface="roboto"/>
                  <a:cs typeface="Calibri"/>
                </a:rPr>
                <a:t> </a:t>
              </a:r>
              <a:r>
                <a:rPr lang="de-DE" sz="800" dirty="0" err="1">
                  <a:latin typeface="roboto"/>
                  <a:cs typeface="Calibri"/>
                </a:rPr>
                <a:t>aim</a:t>
              </a:r>
              <a:r>
                <a:rPr lang="de-DE" sz="800" dirty="0">
                  <a:latin typeface="roboto"/>
                  <a:cs typeface="Calibri"/>
                </a:rPr>
                <a:t> at </a:t>
              </a:r>
              <a:r>
                <a:rPr lang="de-DE" sz="800" dirty="0" err="1">
                  <a:latin typeface="roboto"/>
                  <a:cs typeface="Calibri"/>
                </a:rPr>
                <a:t>achieving</a:t>
              </a:r>
              <a:r>
                <a:rPr lang="de-DE" sz="800" dirty="0">
                  <a:latin typeface="roboto"/>
                  <a:cs typeface="Calibri"/>
                </a:rPr>
                <a:t> </a:t>
              </a:r>
              <a:r>
                <a:rPr lang="de-DE" sz="800" dirty="0" err="1">
                  <a:latin typeface="roboto"/>
                  <a:cs typeface="Calibri"/>
                </a:rPr>
                <a:t>improvement</a:t>
              </a:r>
              <a:r>
                <a:rPr lang="de-DE" sz="800" dirty="0">
                  <a:latin typeface="roboto"/>
                  <a:cs typeface="Calibri"/>
                </a:rPr>
                <a:t>. </a:t>
              </a:r>
              <a:r>
                <a:rPr lang="de-DE" sz="800" dirty="0" err="1">
                  <a:latin typeface="roboto"/>
                  <a:cs typeface="Calibri"/>
                </a:rPr>
                <a:t>It</a:t>
              </a:r>
              <a:r>
                <a:rPr lang="de-DE" sz="800" dirty="0">
                  <a:latin typeface="roboto"/>
                  <a:cs typeface="Roboton"/>
                </a:rPr>
                <a:t> </a:t>
              </a:r>
              <a:r>
                <a:rPr lang="de-DE" sz="800" dirty="0" err="1">
                  <a:latin typeface="roboto"/>
                  <a:cs typeface="Roboton"/>
                </a:rPr>
                <a:t>may</a:t>
              </a:r>
              <a:r>
                <a:rPr lang="de-DE" sz="800" dirty="0">
                  <a:latin typeface="roboto"/>
                  <a:cs typeface="Roboton"/>
                </a:rPr>
                <a:t> </a:t>
              </a:r>
              <a:r>
                <a:rPr lang="de-DE" sz="800" dirty="0" err="1">
                  <a:latin typeface="roboto"/>
                  <a:cs typeface="Roboton"/>
                </a:rPr>
                <a:t>relate</a:t>
              </a:r>
              <a:r>
                <a:rPr lang="de-DE" sz="800" dirty="0">
                  <a:latin typeface="roboto"/>
                  <a:cs typeface="Roboton"/>
                </a:rPr>
                <a:t> </a:t>
              </a:r>
              <a:r>
                <a:rPr lang="de-DE" sz="800" dirty="0" err="1">
                  <a:latin typeface="roboto"/>
                  <a:cs typeface="Roboton"/>
                </a:rPr>
                <a:t>to</a:t>
              </a:r>
              <a:r>
                <a:rPr lang="de-DE" sz="800" dirty="0">
                  <a:latin typeface="roboto"/>
                  <a:cs typeface="Roboton"/>
                </a:rPr>
                <a:t> </a:t>
              </a:r>
              <a:r>
                <a:rPr lang="de-DE" sz="800" dirty="0" err="1">
                  <a:latin typeface="roboto"/>
                  <a:cs typeface="Roboton"/>
                </a:rPr>
                <a:t>the</a:t>
              </a:r>
              <a:r>
                <a:rPr lang="de-DE" sz="800" dirty="0">
                  <a:latin typeface="roboto"/>
                  <a:cs typeface="Roboton"/>
                </a:rPr>
                <a:t> </a:t>
              </a:r>
              <a:r>
                <a:rPr lang="de-DE" sz="800" dirty="0" err="1">
                  <a:latin typeface="roboto"/>
                  <a:cs typeface="Roboton"/>
                </a:rPr>
                <a:t>setup</a:t>
              </a:r>
              <a:r>
                <a:rPr lang="de-DE" sz="800" dirty="0">
                  <a:latin typeface="roboto"/>
                  <a:cs typeface="Roboton"/>
                </a:rPr>
                <a:t> </a:t>
              </a:r>
              <a:r>
                <a:rPr lang="de-DE" sz="800" dirty="0" err="1">
                  <a:latin typeface="roboto"/>
                  <a:cs typeface="Roboton"/>
                </a:rPr>
                <a:t>or</a:t>
              </a:r>
              <a:r>
                <a:rPr lang="de-DE" sz="800" dirty="0">
                  <a:latin typeface="roboto"/>
                  <a:cs typeface="Roboton"/>
                </a:rPr>
                <a:t> </a:t>
              </a:r>
              <a:r>
                <a:rPr lang="de-DE" sz="800" dirty="0" err="1">
                  <a:latin typeface="roboto"/>
                  <a:cs typeface="Roboton"/>
                </a:rPr>
                <a:t>revamping</a:t>
              </a:r>
              <a:r>
                <a:rPr lang="de-DE" sz="800" dirty="0">
                  <a:latin typeface="roboto"/>
                  <a:cs typeface="Roboton"/>
                </a:rPr>
                <a:t> </a:t>
              </a:r>
              <a:r>
                <a:rPr lang="de-DE" sz="800" dirty="0" err="1">
                  <a:latin typeface="roboto"/>
                  <a:cs typeface="Roboton"/>
                </a:rPr>
                <a:t>of</a:t>
              </a:r>
              <a:r>
                <a:rPr lang="de-DE" sz="800" dirty="0">
                  <a:latin typeface="roboto"/>
                  <a:cs typeface="Roboton"/>
                </a:rPr>
                <a:t> a </a:t>
              </a:r>
              <a:r>
                <a:rPr lang="de-DE" sz="800" dirty="0" err="1">
                  <a:latin typeface="roboto"/>
                  <a:cs typeface="Roboton"/>
                </a:rPr>
                <a:t>public</a:t>
              </a:r>
              <a:r>
                <a:rPr lang="de-DE" sz="800" dirty="0">
                  <a:latin typeface="roboto"/>
                  <a:cs typeface="Roboton"/>
                </a:rPr>
                <a:t> </a:t>
              </a:r>
              <a:r>
                <a:rPr lang="de-DE" sz="800" dirty="0" err="1">
                  <a:latin typeface="roboto"/>
                  <a:cs typeface="Roboton"/>
                </a:rPr>
                <a:t>or</a:t>
              </a:r>
              <a:r>
                <a:rPr lang="de-DE" sz="800" dirty="0">
                  <a:latin typeface="roboto"/>
                  <a:cs typeface="Roboton"/>
                </a:rPr>
                <a:t> internal </a:t>
              </a:r>
              <a:r>
                <a:rPr lang="de-DE" sz="800" dirty="0" err="1">
                  <a:latin typeface="roboto"/>
                  <a:cs typeface="Roboton"/>
                </a:rPr>
                <a:t>policy</a:t>
              </a:r>
              <a:r>
                <a:rPr lang="de-DE" sz="800" dirty="0">
                  <a:latin typeface="roboto"/>
                  <a:cs typeface="Roboton"/>
                </a:rPr>
                <a:t>, </a:t>
              </a:r>
              <a:r>
                <a:rPr lang="de-DE" sz="800" dirty="0" err="1">
                  <a:latin typeface="roboto"/>
                  <a:cs typeface="Roboton"/>
                </a:rPr>
                <a:t>agency</a:t>
              </a:r>
              <a:r>
                <a:rPr lang="de-DE" sz="800" dirty="0">
                  <a:latin typeface="roboto"/>
                  <a:cs typeface="Roboton"/>
                </a:rPr>
                <a:t>, </a:t>
              </a:r>
              <a:r>
                <a:rPr lang="de-DE" sz="800" dirty="0" err="1">
                  <a:latin typeface="roboto"/>
                  <a:cs typeface="Roboton"/>
                </a:rPr>
                <a:t>program</a:t>
              </a:r>
              <a:r>
                <a:rPr lang="de-DE" sz="800" dirty="0">
                  <a:latin typeface="roboto"/>
                  <a:cs typeface="Roboton"/>
                </a:rPr>
                <a:t>, </a:t>
              </a:r>
              <a:r>
                <a:rPr lang="de-DE" sz="800" dirty="0" err="1">
                  <a:latin typeface="roboto"/>
                  <a:cs typeface="Roboton"/>
                </a:rPr>
                <a:t>training</a:t>
              </a:r>
              <a:r>
                <a:rPr lang="de-DE" sz="800" dirty="0">
                  <a:latin typeface="roboto"/>
                  <a:cs typeface="Roboton"/>
                </a:rPr>
                <a:t>, </a:t>
              </a:r>
              <a:r>
                <a:rPr lang="de-DE" sz="800" dirty="0" err="1">
                  <a:latin typeface="roboto"/>
                  <a:cs typeface="Roboton"/>
                </a:rPr>
                <a:t>communications</a:t>
              </a:r>
              <a:r>
                <a:rPr lang="de-DE" sz="800" dirty="0">
                  <a:latin typeface="roboto"/>
                  <a:cs typeface="Roboton"/>
                </a:rPr>
                <a:t> </a:t>
              </a:r>
              <a:r>
                <a:rPr lang="de-DE" sz="800" dirty="0" err="1">
                  <a:latin typeface="roboto"/>
                  <a:cs typeface="Roboton"/>
                </a:rPr>
                <a:t>campaign</a:t>
              </a:r>
              <a:r>
                <a:rPr lang="de-DE" sz="800" dirty="0">
                  <a:latin typeface="roboto"/>
                  <a:cs typeface="Roboton"/>
                </a:rPr>
                <a:t>, </a:t>
              </a:r>
              <a:r>
                <a:rPr lang="de-DE" sz="800" dirty="0" err="1">
                  <a:latin typeface="roboto"/>
                  <a:cs typeface="Roboton"/>
                </a:rPr>
                <a:t>funding</a:t>
              </a:r>
              <a:r>
                <a:rPr lang="de-DE" sz="800" dirty="0">
                  <a:latin typeface="roboto"/>
                  <a:cs typeface="Roboton"/>
                </a:rPr>
                <a:t>, </a:t>
              </a:r>
              <a:r>
                <a:rPr lang="de-DE" sz="800" dirty="0" err="1">
                  <a:latin typeface="roboto"/>
                  <a:cs typeface="Roboton"/>
                </a:rPr>
                <a:t>competition</a:t>
              </a:r>
              <a:r>
                <a:rPr lang="de-DE" sz="800" dirty="0">
                  <a:latin typeface="roboto"/>
                  <a:cs typeface="Roboton"/>
                </a:rPr>
                <a:t>, </a:t>
              </a:r>
              <a:r>
                <a:rPr lang="de-DE" sz="800" dirty="0" err="1">
                  <a:latin typeface="roboto"/>
                  <a:cs typeface="Roboton"/>
                </a:rPr>
                <a:t>peer-to-peer</a:t>
              </a:r>
              <a:r>
                <a:rPr lang="de-DE" sz="800" dirty="0">
                  <a:latin typeface="roboto"/>
                  <a:cs typeface="Roboton"/>
                </a:rPr>
                <a:t> </a:t>
              </a:r>
              <a:r>
                <a:rPr lang="de-DE" sz="800" dirty="0" err="1">
                  <a:latin typeface="roboto"/>
                  <a:cs typeface="Roboton"/>
                </a:rPr>
                <a:t>learning</a:t>
              </a:r>
              <a:r>
                <a:rPr lang="de-DE" sz="800" dirty="0">
                  <a:latin typeface="roboto"/>
                  <a:cs typeface="Roboton"/>
                </a:rPr>
                <a:t> </a:t>
              </a:r>
              <a:r>
                <a:rPr lang="de-DE" sz="800" dirty="0" err="1">
                  <a:latin typeface="roboto"/>
                  <a:cs typeface="Roboton"/>
                </a:rPr>
                <a:t>activity</a:t>
              </a:r>
              <a:r>
                <a:rPr lang="de-DE" sz="800" dirty="0">
                  <a:latin typeface="roboto"/>
                  <a:cs typeface="Roboton"/>
                </a:rPr>
                <a:t>, </a:t>
              </a:r>
              <a:r>
                <a:rPr lang="de-DE" sz="800" dirty="0" err="1">
                  <a:latin typeface="roboto"/>
                  <a:cs typeface="Roboton"/>
                </a:rPr>
                <a:t>event</a:t>
              </a:r>
              <a:r>
                <a:rPr lang="de-DE" sz="800" dirty="0">
                  <a:latin typeface="roboto"/>
                  <a:cs typeface="Roboton"/>
                </a:rPr>
                <a:t>, …;</a:t>
              </a:r>
              <a:endParaRPr lang="de-DE" sz="800" i="0" kern="1200" dirty="0">
                <a:latin typeface="roboto"/>
                <a:cs typeface="Roboton"/>
              </a:endParaRPr>
            </a:p>
            <a:p>
              <a:pPr defTabSz="400050">
                <a:lnSpc>
                  <a:spcPct val="90000"/>
                </a:lnSpc>
                <a:spcBef>
                  <a:spcPct val="0"/>
                </a:spcBef>
                <a:spcAft>
                  <a:spcPct val="35000"/>
                </a:spcAft>
              </a:pPr>
              <a:r>
                <a:rPr lang="de-DE" sz="800" i="0" kern="1200" dirty="0">
                  <a:latin typeface="roboto"/>
                  <a:cs typeface="Roboton"/>
                </a:rPr>
                <a:t>- </a:t>
              </a:r>
              <a:r>
                <a:rPr lang="de-DE" sz="800" dirty="0" err="1">
                  <a:latin typeface="roboto"/>
                  <a:cs typeface="Roboton"/>
                </a:rPr>
                <a:t>Participants</a:t>
              </a:r>
              <a:r>
                <a:rPr lang="de-DE" sz="800" dirty="0">
                  <a:latin typeface="roboto"/>
                  <a:cs typeface="Roboton"/>
                </a:rPr>
                <a:t> </a:t>
              </a:r>
              <a:r>
                <a:rPr lang="de-DE" sz="800" dirty="0" err="1">
                  <a:latin typeface="roboto"/>
                  <a:cs typeface="Roboton"/>
                </a:rPr>
                <a:t>present</a:t>
              </a:r>
              <a:r>
                <a:rPr lang="de-DE" sz="800" dirty="0">
                  <a:latin typeface="roboto"/>
                  <a:cs typeface="Roboton"/>
                </a:rPr>
                <a:t> </a:t>
              </a:r>
              <a:r>
                <a:rPr lang="de-DE" sz="800" dirty="0" err="1">
                  <a:latin typeface="roboto"/>
                  <a:cs typeface="Roboton"/>
                </a:rPr>
                <a:t>plans</a:t>
              </a:r>
              <a:r>
                <a:rPr lang="de-DE" sz="800" dirty="0">
                  <a:latin typeface="roboto"/>
                  <a:cs typeface="Roboton"/>
                </a:rPr>
                <a:t> and </a:t>
              </a:r>
              <a:r>
                <a:rPr lang="de-DE" sz="800" dirty="0" err="1">
                  <a:latin typeface="roboto"/>
                  <a:cs typeface="Roboton"/>
                </a:rPr>
                <a:t>ways</a:t>
              </a:r>
              <a:r>
                <a:rPr lang="de-DE" sz="800" dirty="0">
                  <a:latin typeface="roboto"/>
                  <a:cs typeface="Roboton"/>
                </a:rPr>
                <a:t> </a:t>
              </a:r>
              <a:r>
                <a:rPr lang="de-DE" sz="800" dirty="0" err="1">
                  <a:latin typeface="roboto"/>
                  <a:cs typeface="Roboton"/>
                </a:rPr>
                <a:t>forward</a:t>
              </a:r>
              <a:r>
                <a:rPr lang="de-DE" sz="800" dirty="0">
                  <a:latin typeface="roboto"/>
                  <a:cs typeface="Roboton"/>
                </a:rPr>
                <a:t> </a:t>
              </a:r>
              <a:r>
                <a:rPr lang="de-DE" sz="800" dirty="0" err="1">
                  <a:latin typeface="roboto"/>
                  <a:cs typeface="Roboton"/>
                </a:rPr>
                <a:t>for</a:t>
              </a:r>
              <a:r>
                <a:rPr lang="de-DE" sz="800" dirty="0">
                  <a:latin typeface="roboto"/>
                  <a:cs typeface="Roboton"/>
                </a:rPr>
                <a:t> </a:t>
              </a:r>
              <a:r>
                <a:rPr lang="de-DE" sz="800" dirty="0" err="1">
                  <a:latin typeface="roboto"/>
                  <a:cs typeface="Roboton"/>
                </a:rPr>
                <a:t>feedback</a:t>
              </a:r>
              <a:r>
                <a:rPr lang="de-DE" sz="800" dirty="0">
                  <a:latin typeface="roboto"/>
                  <a:cs typeface="Roboton"/>
                </a:rPr>
                <a:t>.</a:t>
              </a:r>
              <a:endParaRPr lang="de-DE" sz="800" i="0" kern="1200" dirty="0">
                <a:latin typeface="roboto"/>
                <a:cs typeface="Roboton"/>
              </a:endParaRPr>
            </a:p>
          </p:txBody>
        </p:sp>
        <p:sp>
          <p:nvSpPr>
            <p:cNvPr id="11" name="Rechteck 10">
              <a:extLst>
                <a:ext uri="{FF2B5EF4-FFF2-40B4-BE49-F238E27FC236}">
                  <a16:creationId xmlns:a16="http://schemas.microsoft.com/office/drawing/2014/main" id="{238A818D-7ED7-C046-ABFC-176D6661B95B}"/>
                </a:ext>
              </a:extLst>
            </p:cNvPr>
            <p:cNvSpPr/>
            <p:nvPr/>
          </p:nvSpPr>
          <p:spPr>
            <a:xfrm>
              <a:off x="4565243" y="1309999"/>
              <a:ext cx="840578" cy="1260867"/>
            </a:xfrm>
            <a:prstGeom prst="rect">
              <a:avLst/>
            </a:prstGeom>
            <a:blipFill>
              <a:blip r:embed="rId4">
                <a:extLst>
                  <a:ext uri="{28A0092B-C50C-407E-A947-70E740481C1C}">
                    <a14:useLocalDpi xmlns:a14="http://schemas.microsoft.com/office/drawing/2010/main" val="0"/>
                  </a:ext>
                </a:extLst>
              </a:blip>
              <a:srcRect/>
              <a:stretch>
                <a:fillRect l="-45000" r="-4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2" name="Freihandform 11">
              <a:extLst>
                <a:ext uri="{FF2B5EF4-FFF2-40B4-BE49-F238E27FC236}">
                  <a16:creationId xmlns:a16="http://schemas.microsoft.com/office/drawing/2014/main" id="{EA77C788-359E-604F-A253-8B7E14B80A1D}"/>
                </a:ext>
              </a:extLst>
            </p:cNvPr>
            <p:cNvSpPr/>
            <p:nvPr/>
          </p:nvSpPr>
          <p:spPr>
            <a:xfrm>
              <a:off x="473095"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41910" rIns="41910" bIns="41910" numCol="1" spcCol="1270" anchor="ctr" anchorCtr="0">
              <a:noAutofit/>
            </a:bodyPr>
            <a:lstStyle/>
            <a:p>
              <a:pPr marL="0" lvl="0" indent="0" algn="l" defTabSz="488950">
                <a:lnSpc>
                  <a:spcPct val="90000"/>
                </a:lnSpc>
                <a:spcBef>
                  <a:spcPct val="0"/>
                </a:spcBef>
                <a:spcAft>
                  <a:spcPct val="35000"/>
                </a:spcAft>
                <a:buNone/>
              </a:pPr>
              <a:r>
                <a:rPr lang="de-DE" sz="900" b="1" kern="1200" dirty="0">
                  <a:latin typeface="Roboto"/>
                  <a:cs typeface="Roboton"/>
                </a:rPr>
                <a:t>Time</a:t>
              </a:r>
            </a:p>
            <a:p>
              <a:pPr defTabSz="488950">
                <a:lnSpc>
                  <a:spcPct val="90000"/>
                </a:lnSpc>
                <a:spcBef>
                  <a:spcPct val="0"/>
                </a:spcBef>
                <a:spcAft>
                  <a:spcPct val="35000"/>
                </a:spcAft>
              </a:pPr>
              <a:r>
                <a:rPr lang="en-US" sz="900" dirty="0">
                  <a:solidFill>
                    <a:schemeClr val="tx1"/>
                  </a:solidFill>
                  <a:latin typeface="Roboto"/>
                  <a:ea typeface="+mn-lt"/>
                  <a:cs typeface="+mn-lt"/>
                </a:rPr>
                <a:t>The organizational ethics development plan should be completed in the morning session for </a:t>
              </a:r>
              <a:r>
                <a:rPr lang="en-US" sz="900" kern="1200" dirty="0">
                  <a:solidFill>
                    <a:schemeClr val="tx1"/>
                  </a:solidFill>
                  <a:effectLst/>
                  <a:latin typeface="Roboto"/>
                  <a:ea typeface="+mn-lt"/>
                  <a:cs typeface="+mn-lt"/>
                </a:rPr>
                <a:t>the </a:t>
              </a:r>
              <a:r>
                <a:rPr lang="en-US" sz="900" dirty="0">
                  <a:solidFill>
                    <a:schemeClr val="tx1"/>
                  </a:solidFill>
                  <a:latin typeface="Roboto"/>
                  <a:ea typeface="+mn-lt"/>
                  <a:cs typeface="+mn-lt"/>
                </a:rPr>
                <a:t>purpose </a:t>
              </a:r>
              <a:r>
                <a:rPr lang="en-US" sz="900" kern="1200" dirty="0">
                  <a:solidFill>
                    <a:schemeClr val="tx1"/>
                  </a:solidFill>
                  <a:effectLst/>
                  <a:latin typeface="Roboto"/>
                  <a:ea typeface="+mn-lt"/>
                  <a:cs typeface="+mn-lt"/>
                </a:rPr>
                <a:t>of </a:t>
              </a:r>
              <a:r>
                <a:rPr lang="en-US" sz="900" dirty="0">
                  <a:solidFill>
                    <a:schemeClr val="tx1"/>
                  </a:solidFill>
                  <a:latin typeface="Roboto"/>
                  <a:ea typeface="+mn-lt"/>
                  <a:cs typeface="+mn-lt"/>
                </a:rPr>
                <a:t>presentation and feedback from other participants in </a:t>
              </a:r>
              <a:r>
                <a:rPr lang="en-US" sz="900" kern="1200" dirty="0">
                  <a:solidFill>
                    <a:schemeClr val="tx1"/>
                  </a:solidFill>
                  <a:effectLst/>
                  <a:latin typeface="Roboto"/>
                  <a:ea typeface="+mn-lt"/>
                  <a:cs typeface="+mn-lt"/>
                </a:rPr>
                <a:t>the </a:t>
              </a:r>
              <a:r>
                <a:rPr lang="en-US" sz="900" dirty="0">
                  <a:solidFill>
                    <a:schemeClr val="tx1"/>
                  </a:solidFill>
                  <a:latin typeface="Roboto"/>
                  <a:ea typeface="+mn-lt"/>
                  <a:cs typeface="+mn-lt"/>
                </a:rPr>
                <a:t>afternoon session.</a:t>
              </a:r>
              <a:endParaRPr lang="de-DE" sz="900" dirty="0">
                <a:solidFill>
                  <a:schemeClr val="tx1"/>
                </a:solidFill>
                <a:latin typeface="Roboto"/>
                <a:ea typeface="+mn-lt"/>
                <a:cs typeface="+mn-lt"/>
              </a:endParaRPr>
            </a:p>
          </p:txBody>
        </p:sp>
        <p:sp>
          <p:nvSpPr>
            <p:cNvPr id="13" name="Rechteck 12">
              <a:extLst>
                <a:ext uri="{FF2B5EF4-FFF2-40B4-BE49-F238E27FC236}">
                  <a16:creationId xmlns:a16="http://schemas.microsoft.com/office/drawing/2014/main" id="{04050167-ECD9-F14C-80E2-B5A4946D0891}"/>
                </a:ext>
              </a:extLst>
            </p:cNvPr>
            <p:cNvSpPr/>
            <p:nvPr/>
          </p:nvSpPr>
          <p:spPr>
            <a:xfrm>
              <a:off x="312984" y="2821706"/>
              <a:ext cx="840578" cy="1260867"/>
            </a:xfrm>
            <a:prstGeom prst="rect">
              <a:avLst/>
            </a:prstGeom>
            <a:blipFill>
              <a:blip r:embed="rId5">
                <a:extLst>
                  <a:ext uri="{28A0092B-C50C-407E-A947-70E740481C1C}">
                    <a14:useLocalDpi xmlns:a14="http://schemas.microsoft.com/office/drawing/2010/main" val="0"/>
                  </a:ext>
                </a:extLst>
              </a:blip>
              <a:srcRect/>
              <a:stretch>
                <a:fillRect l="-9000" r="-9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4" name="Freihandform 13">
              <a:extLst>
                <a:ext uri="{FF2B5EF4-FFF2-40B4-BE49-F238E27FC236}">
                  <a16:creationId xmlns:a16="http://schemas.microsoft.com/office/drawing/2014/main" id="{F764CA0B-F57F-6848-9A3D-57C4EE7B4F0B}"/>
                </a:ext>
              </a:extLst>
            </p:cNvPr>
            <p:cNvSpPr/>
            <p:nvPr/>
          </p:nvSpPr>
          <p:spPr>
            <a:xfrm>
              <a:off x="4725353"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45720" rIns="45720" bIns="45720" numCol="1" spcCol="1270" anchor="ctr" anchorCtr="0">
              <a:noAutofit/>
            </a:bodyPr>
            <a:lstStyle/>
            <a:p>
              <a:pPr marL="0" lvl="0" indent="0" algn="l" defTabSz="533400">
                <a:lnSpc>
                  <a:spcPct val="90000"/>
                </a:lnSpc>
                <a:spcBef>
                  <a:spcPct val="0"/>
                </a:spcBef>
                <a:spcAft>
                  <a:spcPct val="35000"/>
                </a:spcAft>
                <a:buNone/>
              </a:pPr>
              <a:r>
                <a:rPr lang="de-DE" sz="900" b="1" kern="1200" dirty="0">
                  <a:latin typeface="Roboto"/>
                  <a:cs typeface="Roboto"/>
                </a:rPr>
                <a:t>Resources</a:t>
              </a:r>
            </a:p>
            <a:p>
              <a:pPr defTabSz="533400">
                <a:lnSpc>
                  <a:spcPct val="90000"/>
                </a:lnSpc>
                <a:spcBef>
                  <a:spcPct val="0"/>
                </a:spcBef>
                <a:spcAft>
                  <a:spcPct val="35000"/>
                </a:spcAft>
              </a:pPr>
              <a:r>
                <a:rPr lang="de-DE" sz="900" dirty="0" err="1">
                  <a:latin typeface="Roboto"/>
                  <a:cs typeface="Roboto"/>
                </a:rPr>
                <a:t>Guiding</a:t>
              </a:r>
              <a:r>
                <a:rPr lang="de-DE" sz="900" dirty="0">
                  <a:latin typeface="Roboto"/>
                  <a:cs typeface="Roboto"/>
                </a:rPr>
                <a:t> </a:t>
              </a:r>
              <a:r>
                <a:rPr lang="de-DE" sz="900" dirty="0" err="1">
                  <a:latin typeface="Roboto"/>
                  <a:cs typeface="Roboto"/>
                </a:rPr>
                <a:t>questions</a:t>
              </a:r>
              <a:r>
                <a:rPr lang="de-DE" sz="900" dirty="0">
                  <a:latin typeface="Roboto"/>
                  <a:cs typeface="Roboto"/>
                </a:rPr>
                <a:t> </a:t>
              </a:r>
              <a:r>
                <a:rPr lang="de-DE" sz="900" dirty="0" err="1">
                  <a:latin typeface="Roboto"/>
                  <a:cs typeface="Roboto"/>
                </a:rPr>
                <a:t>and</a:t>
              </a:r>
              <a:r>
                <a:rPr lang="de-DE" sz="900" dirty="0">
                  <a:latin typeface="Roboto"/>
                  <a:cs typeface="Roboto"/>
                </a:rPr>
                <a:t> </a:t>
              </a:r>
              <a:r>
                <a:rPr lang="de-DE" sz="900" dirty="0" err="1">
                  <a:latin typeface="Roboto"/>
                  <a:cs typeface="Roboto"/>
                </a:rPr>
                <a:t>the</a:t>
              </a:r>
              <a:r>
                <a:rPr lang="de-DE" sz="900" dirty="0">
                  <a:latin typeface="Roboto"/>
                  <a:cs typeface="Roboto"/>
                </a:rPr>
                <a:t> </a:t>
              </a:r>
              <a:r>
                <a:rPr lang="de-DE" sz="900" dirty="0" err="1">
                  <a:latin typeface="Roboto"/>
                  <a:cs typeface="Roboto"/>
                </a:rPr>
                <a:t>template</a:t>
              </a:r>
              <a:r>
                <a:rPr lang="de-DE" sz="900" dirty="0">
                  <a:latin typeface="Roboto"/>
                  <a:cs typeface="Roboto"/>
                </a:rPr>
                <a:t> </a:t>
              </a:r>
              <a:r>
                <a:rPr lang="de-DE" sz="900" dirty="0" err="1">
                  <a:latin typeface="Roboto"/>
                  <a:cs typeface="Roboto"/>
                </a:rPr>
                <a:t>for</a:t>
              </a:r>
              <a:r>
                <a:rPr lang="de-DE" sz="900" dirty="0">
                  <a:latin typeface="Roboto"/>
                  <a:cs typeface="Roboto"/>
                </a:rPr>
                <a:t> </a:t>
              </a:r>
              <a:r>
                <a:rPr lang="de-DE" sz="900" dirty="0" err="1">
                  <a:latin typeface="Roboto"/>
                  <a:cs typeface="Roboto"/>
                </a:rPr>
                <a:t>the</a:t>
              </a:r>
              <a:r>
                <a:rPr lang="de-DE" sz="900" dirty="0">
                  <a:latin typeface="Roboto"/>
                  <a:cs typeface="Roboto"/>
                </a:rPr>
                <a:t> </a:t>
              </a:r>
              <a:r>
                <a:rPr lang="de-DE" sz="900" dirty="0" err="1">
                  <a:latin typeface="Roboto"/>
                  <a:ea typeface="+mn-lt"/>
                  <a:cs typeface="+mn-lt"/>
                </a:rPr>
                <a:t>organizational</a:t>
              </a:r>
              <a:r>
                <a:rPr lang="de-DE" sz="900" dirty="0">
                  <a:latin typeface="Roboto"/>
                  <a:ea typeface="+mn-lt"/>
                  <a:cs typeface="+mn-lt"/>
                </a:rPr>
                <a:t> </a:t>
              </a:r>
              <a:r>
                <a:rPr lang="de-DE" sz="900" dirty="0" err="1">
                  <a:latin typeface="Roboto"/>
                  <a:ea typeface="+mn-lt"/>
                  <a:cs typeface="+mn-lt"/>
                </a:rPr>
                <a:t>ethics</a:t>
              </a:r>
              <a:r>
                <a:rPr lang="de-DE" sz="900" dirty="0">
                  <a:latin typeface="Roboto"/>
                  <a:ea typeface="+mn-lt"/>
                  <a:cs typeface="+mn-lt"/>
                </a:rPr>
                <a:t> </a:t>
              </a:r>
              <a:r>
                <a:rPr lang="de-DE" sz="900" dirty="0" err="1">
                  <a:latin typeface="Roboto"/>
                  <a:ea typeface="+mn-lt"/>
                  <a:cs typeface="+mn-lt"/>
                </a:rPr>
                <a:t>development</a:t>
              </a:r>
              <a:r>
                <a:rPr lang="de-DE" sz="900" dirty="0">
                  <a:latin typeface="Roboto"/>
                  <a:ea typeface="+mn-lt"/>
                  <a:cs typeface="+mn-lt"/>
                </a:rPr>
                <a:t> plan </a:t>
              </a:r>
              <a:r>
                <a:rPr lang="de-DE" sz="900" dirty="0" err="1">
                  <a:latin typeface="Roboto"/>
                  <a:ea typeface="+mn-lt"/>
                  <a:cs typeface="+mn-lt"/>
                </a:rPr>
                <a:t>are</a:t>
              </a:r>
              <a:r>
                <a:rPr lang="de-DE" sz="900" dirty="0">
                  <a:latin typeface="Roboto"/>
                  <a:ea typeface="+mn-lt"/>
                  <a:cs typeface="+mn-lt"/>
                </a:rPr>
                <a:t> </a:t>
              </a:r>
              <a:r>
                <a:rPr lang="de-DE" sz="900" dirty="0" err="1">
                  <a:latin typeface="Roboto"/>
                  <a:ea typeface="+mn-lt"/>
                  <a:cs typeface="+mn-lt"/>
                </a:rPr>
                <a:t>available</a:t>
              </a:r>
              <a:r>
                <a:rPr lang="de-DE" sz="900" dirty="0">
                  <a:latin typeface="Roboto"/>
                  <a:ea typeface="+mn-lt"/>
                  <a:cs typeface="+mn-lt"/>
                </a:rPr>
                <a:t> on </a:t>
              </a:r>
              <a:r>
                <a:rPr lang="de-DE" sz="900" dirty="0" err="1">
                  <a:latin typeface="Roboto"/>
                  <a:ea typeface="+mn-lt"/>
                  <a:cs typeface="+mn-lt"/>
                </a:rPr>
                <a:t>the</a:t>
              </a:r>
              <a:r>
                <a:rPr lang="de-DE" sz="900" dirty="0">
                  <a:latin typeface="Roboto"/>
                  <a:ea typeface="+mn-lt"/>
                  <a:cs typeface="+mn-lt"/>
                </a:rPr>
                <a:t> </a:t>
              </a:r>
              <a:r>
                <a:rPr lang="de-DE" sz="900" dirty="0" err="1">
                  <a:latin typeface="Roboto"/>
                  <a:ea typeface="+mn-lt"/>
                  <a:cs typeface="+mn-lt"/>
                </a:rPr>
                <a:t>following</a:t>
              </a:r>
              <a:r>
                <a:rPr lang="de-DE" sz="900" dirty="0">
                  <a:latin typeface="Roboto"/>
                  <a:ea typeface="+mn-lt"/>
                  <a:cs typeface="+mn-lt"/>
                </a:rPr>
                <a:t> </a:t>
              </a:r>
              <a:r>
                <a:rPr lang="de-DE" sz="900" dirty="0" err="1">
                  <a:latin typeface="Roboto"/>
                  <a:ea typeface="+mn-lt"/>
                  <a:cs typeface="+mn-lt"/>
                </a:rPr>
                <a:t>slides</a:t>
              </a:r>
              <a:r>
                <a:rPr lang="de-DE" sz="900" dirty="0">
                  <a:latin typeface="Roboto"/>
                  <a:ea typeface="+mn-lt"/>
                  <a:cs typeface="+mn-lt"/>
                </a:rPr>
                <a:t>. Trainers </a:t>
              </a:r>
              <a:r>
                <a:rPr lang="de-DE" sz="900" dirty="0" err="1">
                  <a:latin typeface="Roboto"/>
                  <a:ea typeface="+mn-lt"/>
                  <a:cs typeface="+mn-lt"/>
                </a:rPr>
                <a:t>might</a:t>
              </a:r>
              <a:r>
                <a:rPr lang="de-DE" sz="900" dirty="0">
                  <a:latin typeface="Roboto"/>
                  <a:ea typeface="+mn-lt"/>
                  <a:cs typeface="+mn-lt"/>
                </a:rPr>
                <a:t> </a:t>
              </a:r>
              <a:r>
                <a:rPr lang="de-DE" sz="900" dirty="0" err="1">
                  <a:latin typeface="Roboto"/>
                  <a:ea typeface="+mn-lt"/>
                  <a:cs typeface="+mn-lt"/>
                </a:rPr>
                <a:t>give</a:t>
              </a:r>
              <a:r>
                <a:rPr lang="de-DE" sz="900" dirty="0">
                  <a:latin typeface="Roboto"/>
                  <a:ea typeface="+mn-lt"/>
                  <a:cs typeface="+mn-lt"/>
                </a:rPr>
                <a:t> </a:t>
              </a:r>
              <a:r>
                <a:rPr lang="de-DE" sz="900" dirty="0" err="1">
                  <a:latin typeface="Roboto"/>
                  <a:ea typeface="+mn-lt"/>
                  <a:cs typeface="+mn-lt"/>
                </a:rPr>
                <a:t>guidance</a:t>
              </a:r>
              <a:r>
                <a:rPr lang="de-DE" sz="900" dirty="0">
                  <a:latin typeface="Roboto"/>
                  <a:ea typeface="+mn-lt"/>
                  <a:cs typeface="+mn-lt"/>
                </a:rPr>
                <a:t> </a:t>
              </a:r>
              <a:r>
                <a:rPr lang="de-DE" sz="900" dirty="0" err="1">
                  <a:latin typeface="Roboto"/>
                  <a:ea typeface="+mn-lt"/>
                  <a:cs typeface="+mn-lt"/>
                </a:rPr>
                <a:t>based</a:t>
              </a:r>
              <a:r>
                <a:rPr lang="de-DE" sz="900" dirty="0">
                  <a:latin typeface="Roboto"/>
                  <a:ea typeface="+mn-lt"/>
                  <a:cs typeface="+mn-lt"/>
                </a:rPr>
                <a:t> on </a:t>
              </a:r>
              <a:r>
                <a:rPr lang="de-DE" sz="900" dirty="0" err="1">
                  <a:latin typeface="Roboto"/>
                  <a:ea typeface="+mn-lt"/>
                  <a:cs typeface="+mn-lt"/>
                </a:rPr>
                <a:t>their</a:t>
              </a:r>
              <a:r>
                <a:rPr lang="de-DE" sz="900" dirty="0">
                  <a:latin typeface="Roboto"/>
                  <a:ea typeface="+mn-lt"/>
                  <a:cs typeface="+mn-lt"/>
                </a:rPr>
                <a:t> </a:t>
              </a:r>
              <a:r>
                <a:rPr lang="de-DE" sz="900" dirty="0" err="1">
                  <a:latin typeface="Roboto"/>
                  <a:ea typeface="+mn-lt"/>
                  <a:cs typeface="+mn-lt"/>
                </a:rPr>
                <a:t>experience</a:t>
              </a:r>
              <a:r>
                <a:rPr lang="de-DE" sz="900" dirty="0">
                  <a:latin typeface="Roboto"/>
                  <a:ea typeface="+mn-lt"/>
                  <a:cs typeface="+mn-lt"/>
                </a:rPr>
                <a:t> </a:t>
              </a:r>
              <a:r>
                <a:rPr lang="de-DE" sz="900" dirty="0" err="1">
                  <a:latin typeface="Roboto"/>
                  <a:ea typeface="+mn-lt"/>
                  <a:cs typeface="+mn-lt"/>
                </a:rPr>
                <a:t>related</a:t>
              </a:r>
              <a:r>
                <a:rPr lang="de-DE" sz="900" dirty="0">
                  <a:latin typeface="Roboto"/>
                  <a:ea typeface="+mn-lt"/>
                  <a:cs typeface="+mn-lt"/>
                </a:rPr>
                <a:t> </a:t>
              </a:r>
              <a:r>
                <a:rPr lang="de-DE" sz="900" dirty="0" err="1">
                  <a:latin typeface="Roboto"/>
                  <a:ea typeface="+mn-lt"/>
                  <a:cs typeface="+mn-lt"/>
                </a:rPr>
                <a:t>to</a:t>
              </a:r>
              <a:r>
                <a:rPr lang="de-DE" sz="900" dirty="0">
                  <a:latin typeface="Roboto"/>
                  <a:ea typeface="+mn-lt"/>
                  <a:cs typeface="+mn-lt"/>
                </a:rPr>
                <a:t> </a:t>
              </a:r>
              <a:r>
                <a:rPr lang="de-DE" sz="900" dirty="0" err="1">
                  <a:latin typeface="Roboto"/>
                  <a:ea typeface="+mn-lt"/>
                  <a:cs typeface="+mn-lt"/>
                </a:rPr>
                <a:t>the</a:t>
              </a:r>
              <a:r>
                <a:rPr lang="de-DE" sz="900" dirty="0">
                  <a:latin typeface="Roboto"/>
                  <a:ea typeface="+mn-lt"/>
                  <a:cs typeface="+mn-lt"/>
                </a:rPr>
                <a:t> </a:t>
              </a:r>
              <a:r>
                <a:rPr lang="de-DE" sz="900" dirty="0" err="1">
                  <a:latin typeface="Roboto"/>
                  <a:ea typeface="+mn-lt"/>
                  <a:cs typeface="+mn-lt"/>
                </a:rPr>
                <a:t>setup</a:t>
              </a:r>
              <a:r>
                <a:rPr lang="de-DE" sz="900" dirty="0">
                  <a:latin typeface="Roboto"/>
                  <a:ea typeface="+mn-lt"/>
                  <a:cs typeface="+mn-lt"/>
                </a:rPr>
                <a:t> </a:t>
              </a:r>
              <a:r>
                <a:rPr lang="de-DE" sz="900" dirty="0" err="1">
                  <a:latin typeface="Roboto"/>
                  <a:ea typeface="+mn-lt"/>
                  <a:cs typeface="+mn-lt"/>
                </a:rPr>
                <a:t>of</a:t>
              </a:r>
              <a:r>
                <a:rPr lang="de-DE" sz="900" dirty="0">
                  <a:latin typeface="Roboto"/>
                  <a:ea typeface="+mn-lt"/>
                  <a:cs typeface="+mn-lt"/>
                </a:rPr>
                <a:t> such </a:t>
              </a:r>
              <a:r>
                <a:rPr lang="de-DE" sz="900" dirty="0" err="1">
                  <a:latin typeface="Roboto"/>
                  <a:ea typeface="+mn-lt"/>
                  <a:cs typeface="+mn-lt"/>
                </a:rPr>
                <a:t>plans</a:t>
              </a:r>
              <a:r>
                <a:rPr lang="de-DE" sz="900" dirty="0">
                  <a:latin typeface="Roboto"/>
                  <a:ea typeface="+mn-lt"/>
                  <a:cs typeface="+mn-lt"/>
                </a:rPr>
                <a:t>.</a:t>
              </a:r>
              <a:endParaRPr lang="de-DE" sz="900" kern="1200" dirty="0">
                <a:latin typeface="Roboto"/>
                <a:ea typeface="+mn-lt"/>
                <a:cs typeface="+mn-lt"/>
              </a:endParaRPr>
            </a:p>
          </p:txBody>
        </p:sp>
        <p:sp>
          <p:nvSpPr>
            <p:cNvPr id="15" name="Rechteck 14">
              <a:extLst>
                <a:ext uri="{FF2B5EF4-FFF2-40B4-BE49-F238E27FC236}">
                  <a16:creationId xmlns:a16="http://schemas.microsoft.com/office/drawing/2014/main" id="{1E861F12-5894-464F-A3F0-42C8D745BA84}"/>
                </a:ext>
              </a:extLst>
            </p:cNvPr>
            <p:cNvSpPr/>
            <p:nvPr/>
          </p:nvSpPr>
          <p:spPr>
            <a:xfrm>
              <a:off x="4565243" y="2821706"/>
              <a:ext cx="840578" cy="1260867"/>
            </a:xfrm>
            <a:prstGeom prst="rect">
              <a:avLst/>
            </a:prstGeom>
            <a:blipFill>
              <a:blip r:embed="rId6">
                <a:extLst>
                  <a:ext uri="{28A0092B-C50C-407E-A947-70E740481C1C}">
                    <a14:useLocalDpi xmlns:a14="http://schemas.microsoft.com/office/drawing/2010/main" val="0"/>
                  </a:ext>
                </a:extLst>
              </a:blip>
              <a:srcRect/>
              <a:stretch>
                <a:fillRect l="-30000" r="-30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sp>
        <p:nvSpPr>
          <p:cNvPr id="3" name="Fußzeilenplatzhalter 2"/>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5" name="Titel 4"/>
          <p:cNvSpPr>
            <a:spLocks noGrp="1"/>
          </p:cNvSpPr>
          <p:nvPr>
            <p:ph type="title"/>
          </p:nvPr>
        </p:nvSpPr>
        <p:spPr/>
        <p:txBody>
          <a:bodyPr>
            <a:noAutofit/>
          </a:bodyPr>
          <a:lstStyle/>
          <a:p>
            <a:r>
              <a:rPr lang="en-US" altLang="ko-KR" sz="2800" b="1" dirty="0">
                <a:latin typeface="Roboto"/>
                <a:cs typeface="Roboto"/>
              </a:rPr>
              <a:t>Option B: Strategy, roadmap and action plan </a:t>
            </a:r>
            <a:r>
              <a:rPr lang="en-US" altLang="ko-KR" sz="2800" b="1" u="sng" dirty="0">
                <a:latin typeface="Roboto"/>
                <a:cs typeface="Roboto"/>
              </a:rPr>
              <a:t>at the organizational level</a:t>
            </a:r>
          </a:p>
        </p:txBody>
      </p:sp>
      <p:sp>
        <p:nvSpPr>
          <p:cNvPr id="2" name="Foliennummernplatzhalter 1">
            <a:extLst>
              <a:ext uri="{FF2B5EF4-FFF2-40B4-BE49-F238E27FC236}">
                <a16:creationId xmlns:a16="http://schemas.microsoft.com/office/drawing/2014/main" id="{5D8FF977-0867-D54F-822F-FCD70073954C}"/>
              </a:ext>
            </a:extLst>
          </p:cNvPr>
          <p:cNvSpPr>
            <a:spLocks noGrp="1"/>
          </p:cNvSpPr>
          <p:nvPr>
            <p:ph type="sldNum" sz="quarter" idx="4"/>
          </p:nvPr>
        </p:nvSpPr>
        <p:spPr/>
        <p:txBody>
          <a:bodyPr/>
          <a:lstStyle/>
          <a:p>
            <a:fld id="{961E0DA8-AC27-403E-90E8-404BCA9BAC80}" type="slidenum">
              <a:rPr lang="en-US" smtClean="0"/>
              <a:pPr/>
              <a:t>20</a:t>
            </a:fld>
            <a:endParaRPr lang="en-US"/>
          </a:p>
        </p:txBody>
      </p:sp>
    </p:spTree>
    <p:extLst>
      <p:ext uri="{BB962C8B-B14F-4D97-AF65-F5344CB8AC3E}">
        <p14:creationId xmlns:p14="http://schemas.microsoft.com/office/powerpoint/2010/main" val="2567559026"/>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4B1FBE7-8D5F-8641-84DE-35C634803754}"/>
              </a:ext>
            </a:extLst>
          </p:cNvPr>
          <p:cNvSpPr>
            <a:spLocks noGrp="1"/>
          </p:cNvSpPr>
          <p:nvPr>
            <p:ph idx="1"/>
          </p:nvPr>
        </p:nvSpPr>
        <p:spPr>
          <a:blipFill>
            <a:blip r:embed="rId2">
              <a:extLst>
                <a:ext uri="{BEBA8EAE-BF5A-486C-A8C5-ECC9F3942E4B}">
                  <a14:imgProps xmlns:a14="http://schemas.microsoft.com/office/drawing/2010/main">
                    <a14:imgLayer r:embed="rId3">
                      <a14:imgEffect>
                        <a14:artisticPencilGrayscale/>
                      </a14:imgEffect>
                    </a14:imgLayer>
                  </a14:imgProps>
                </a:ext>
              </a:extLst>
            </a:blip>
            <a:tile tx="0" ty="0" sx="100000" sy="100000" flip="none" algn="tl"/>
          </a:blipFill>
          <a:ln>
            <a:solidFill>
              <a:srgbClr val="4CC2EF"/>
            </a:solidFill>
          </a:ln>
        </p:spPr>
        <p:txBody>
          <a:bodyPr>
            <a:noAutofit/>
          </a:bodyPr>
          <a:lstStyle/>
          <a:p>
            <a:pPr marL="0" indent="0" algn="ctr">
              <a:spcBef>
                <a:spcPts val="400"/>
              </a:spcBef>
              <a:buNone/>
            </a:pPr>
            <a:r>
              <a:rPr lang="de-DE" sz="1400" b="1" dirty="0"/>
              <a:t>Title </a:t>
            </a:r>
            <a:r>
              <a:rPr lang="de-DE" sz="1400" b="1" dirty="0" err="1"/>
              <a:t>of</a:t>
            </a:r>
            <a:r>
              <a:rPr lang="de-DE" sz="1400" b="1" dirty="0"/>
              <a:t> </a:t>
            </a:r>
            <a:r>
              <a:rPr lang="de-DE" sz="1400" b="1" dirty="0" err="1"/>
              <a:t>the</a:t>
            </a:r>
            <a:r>
              <a:rPr lang="de-DE" sz="1400" b="1" dirty="0"/>
              <a:t> </a:t>
            </a:r>
            <a:r>
              <a:rPr lang="de-DE" sz="1400" b="1" dirty="0" err="1"/>
              <a:t>action</a:t>
            </a:r>
            <a:r>
              <a:rPr lang="de-DE" sz="1400" b="1" dirty="0"/>
              <a:t> plan: </a:t>
            </a:r>
            <a:r>
              <a:rPr lang="de-DE" sz="1400" dirty="0">
                <a:highlight>
                  <a:srgbClr val="FFFF00"/>
                </a:highlight>
              </a:rPr>
              <a:t>[…]</a:t>
            </a:r>
          </a:p>
          <a:p>
            <a:pPr marL="0" indent="0" algn="ctr">
              <a:spcBef>
                <a:spcPts val="400"/>
              </a:spcBef>
              <a:buNone/>
            </a:pPr>
            <a:endParaRPr lang="de-DE" sz="1400" dirty="0">
              <a:highlight>
                <a:srgbClr val="FFFF00"/>
              </a:highlight>
            </a:endParaRPr>
          </a:p>
          <a:p>
            <a:pPr marL="0" indent="0" algn="ctr">
              <a:spcBef>
                <a:spcPts val="400"/>
              </a:spcBef>
              <a:buNone/>
            </a:pPr>
            <a:r>
              <a:rPr lang="de-DE" sz="1400" b="1" dirty="0"/>
              <a:t>1. </a:t>
            </a:r>
            <a:r>
              <a:rPr lang="de-DE" sz="1400" b="1" dirty="0" err="1"/>
              <a:t>Context</a:t>
            </a:r>
            <a:r>
              <a:rPr lang="de-DE" sz="1400" b="1" dirty="0"/>
              <a:t> </a:t>
            </a:r>
            <a:r>
              <a:rPr lang="de-DE" sz="1400" b="1" dirty="0" err="1"/>
              <a:t>and</a:t>
            </a:r>
            <a:r>
              <a:rPr lang="de-DE" sz="1400" b="1" dirty="0"/>
              <a:t> </a:t>
            </a:r>
            <a:r>
              <a:rPr lang="de-DE" sz="1400" b="1" dirty="0" err="1"/>
              <a:t>objectives</a:t>
            </a:r>
            <a:endParaRPr lang="de-DE" sz="1400" b="1" dirty="0"/>
          </a:p>
          <a:p>
            <a:pPr marL="0" indent="0">
              <a:spcBef>
                <a:spcPts val="400"/>
              </a:spcBef>
              <a:buNone/>
            </a:pPr>
            <a:r>
              <a:rPr lang="de-DE" sz="1400" dirty="0" err="1"/>
              <a:t>Please</a:t>
            </a:r>
            <a:r>
              <a:rPr lang="de-DE" sz="1400" dirty="0"/>
              <a:t> </a:t>
            </a:r>
            <a:r>
              <a:rPr lang="de-DE" sz="1400" dirty="0" err="1"/>
              <a:t>explain</a:t>
            </a:r>
            <a:r>
              <a:rPr lang="de-DE" sz="1400" dirty="0"/>
              <a:t> </a:t>
            </a:r>
            <a:r>
              <a:rPr lang="de-DE" sz="1400" dirty="0" err="1"/>
              <a:t>the</a:t>
            </a:r>
            <a:r>
              <a:rPr lang="de-DE" sz="1400" dirty="0"/>
              <a:t> </a:t>
            </a:r>
            <a:r>
              <a:rPr lang="de-DE" sz="1400" dirty="0" err="1"/>
              <a:t>general</a:t>
            </a:r>
            <a:r>
              <a:rPr lang="de-DE" sz="1400" dirty="0"/>
              <a:t> </a:t>
            </a:r>
            <a:r>
              <a:rPr lang="de-DE" sz="1400" dirty="0" err="1"/>
              <a:t>context</a:t>
            </a:r>
            <a:r>
              <a:rPr lang="de-DE" sz="1400" dirty="0"/>
              <a:t> </a:t>
            </a:r>
            <a:r>
              <a:rPr lang="de-DE" sz="1400" dirty="0" err="1"/>
              <a:t>for</a:t>
            </a:r>
            <a:r>
              <a:rPr lang="de-DE" sz="1400" dirty="0"/>
              <a:t> </a:t>
            </a:r>
            <a:r>
              <a:rPr lang="de-DE" sz="1400" dirty="0" err="1"/>
              <a:t>developing</a:t>
            </a:r>
            <a:r>
              <a:rPr lang="de-DE" sz="1400" dirty="0"/>
              <a:t> </a:t>
            </a:r>
            <a:r>
              <a:rPr lang="de-DE" sz="1400" dirty="0" err="1"/>
              <a:t>this</a:t>
            </a:r>
            <a:r>
              <a:rPr lang="de-DE" sz="1400" dirty="0"/>
              <a:t> plan </a:t>
            </a:r>
            <a:r>
              <a:rPr lang="de-DE" sz="1400" dirty="0" err="1"/>
              <a:t>and</a:t>
            </a:r>
            <a:r>
              <a:rPr lang="de-DE" sz="1400" dirty="0"/>
              <a:t> </a:t>
            </a:r>
            <a:r>
              <a:rPr lang="de-DE" sz="1400" dirty="0" err="1"/>
              <a:t>the</a:t>
            </a:r>
            <a:r>
              <a:rPr lang="de-DE" sz="1400" dirty="0"/>
              <a:t> </a:t>
            </a:r>
            <a:r>
              <a:rPr lang="de-DE" sz="1400" dirty="0" err="1"/>
              <a:t>overall</a:t>
            </a:r>
            <a:r>
              <a:rPr lang="de-DE" sz="1400" dirty="0"/>
              <a:t> </a:t>
            </a:r>
            <a:r>
              <a:rPr lang="de-DE" sz="1400" dirty="0" err="1"/>
              <a:t>objectives</a:t>
            </a:r>
            <a:r>
              <a:rPr lang="de-DE" sz="1400" dirty="0"/>
              <a:t> </a:t>
            </a:r>
            <a:r>
              <a:rPr lang="de-DE" sz="1400" dirty="0" err="1"/>
              <a:t>set</a:t>
            </a:r>
            <a:r>
              <a:rPr lang="de-DE" sz="1400" dirty="0"/>
              <a:t> </a:t>
            </a:r>
            <a:r>
              <a:rPr lang="de-DE" sz="1400" dirty="0" err="1"/>
              <a:t>by</a:t>
            </a:r>
            <a:r>
              <a:rPr lang="de-DE" sz="1400" dirty="0"/>
              <a:t> </a:t>
            </a:r>
            <a:r>
              <a:rPr lang="de-DE" sz="1400" dirty="0" err="1"/>
              <a:t>this</a:t>
            </a:r>
            <a:r>
              <a:rPr lang="de-DE" sz="1400" dirty="0"/>
              <a:t> plan.</a:t>
            </a:r>
          </a:p>
          <a:p>
            <a:pPr marL="0" indent="0">
              <a:spcBef>
                <a:spcPts val="400"/>
              </a:spcBef>
              <a:buNone/>
            </a:pPr>
            <a:r>
              <a:rPr lang="de-DE" sz="1400" dirty="0">
                <a:highlight>
                  <a:srgbClr val="FFFF00"/>
                </a:highlight>
              </a:rPr>
              <a:t>[…]</a:t>
            </a:r>
          </a:p>
          <a:p>
            <a:pPr marL="0" indent="0" algn="ctr">
              <a:spcBef>
                <a:spcPts val="400"/>
              </a:spcBef>
              <a:buNone/>
            </a:pPr>
            <a:r>
              <a:rPr lang="de-DE" sz="1400" b="1" dirty="0"/>
              <a:t>2. </a:t>
            </a:r>
            <a:r>
              <a:rPr lang="de-DE" sz="1400" b="1" dirty="0" err="1"/>
              <a:t>Implementing</a:t>
            </a:r>
            <a:r>
              <a:rPr lang="de-DE" sz="1400" b="1" dirty="0"/>
              <a:t> </a:t>
            </a:r>
            <a:r>
              <a:rPr lang="de-DE" sz="1400" b="1" dirty="0" err="1"/>
              <a:t>agency</a:t>
            </a:r>
            <a:endParaRPr lang="de-DE" sz="1400" b="1" dirty="0"/>
          </a:p>
          <a:p>
            <a:pPr marL="0" indent="0">
              <a:spcBef>
                <a:spcPts val="400"/>
              </a:spcBef>
              <a:buNone/>
            </a:pPr>
            <a:r>
              <a:rPr lang="de-DE" sz="1400" dirty="0" err="1"/>
              <a:t>Please</a:t>
            </a:r>
            <a:r>
              <a:rPr lang="de-DE" sz="1400" dirty="0"/>
              <a:t> </a:t>
            </a:r>
            <a:r>
              <a:rPr lang="de-DE" sz="1400" dirty="0" err="1"/>
              <a:t>specify</a:t>
            </a:r>
            <a:r>
              <a:rPr lang="de-DE" sz="1400" dirty="0"/>
              <a:t> </a:t>
            </a:r>
            <a:r>
              <a:rPr lang="de-DE" sz="1400" dirty="0" err="1"/>
              <a:t>the</a:t>
            </a:r>
            <a:r>
              <a:rPr lang="de-DE" sz="1400" dirty="0"/>
              <a:t> </a:t>
            </a:r>
            <a:r>
              <a:rPr lang="de-DE" sz="1400" dirty="0" err="1"/>
              <a:t>agency</a:t>
            </a:r>
            <a:r>
              <a:rPr lang="de-DE" sz="1400" dirty="0"/>
              <a:t>(s) </a:t>
            </a:r>
            <a:r>
              <a:rPr lang="de-DE" sz="1400" dirty="0" err="1"/>
              <a:t>designated</a:t>
            </a:r>
            <a:r>
              <a:rPr lang="de-DE" sz="1400" dirty="0"/>
              <a:t> / </a:t>
            </a:r>
            <a:r>
              <a:rPr lang="de-DE" sz="1400" dirty="0" err="1"/>
              <a:t>mandated</a:t>
            </a:r>
            <a:r>
              <a:rPr lang="de-DE" sz="1400" dirty="0"/>
              <a:t> </a:t>
            </a:r>
            <a:r>
              <a:rPr lang="de-DE" sz="1400" dirty="0" err="1"/>
              <a:t>to</a:t>
            </a:r>
            <a:r>
              <a:rPr lang="de-DE" sz="1400" dirty="0"/>
              <a:t> </a:t>
            </a:r>
            <a:r>
              <a:rPr lang="de-DE" sz="1400" dirty="0" err="1"/>
              <a:t>implement</a:t>
            </a:r>
            <a:r>
              <a:rPr lang="de-DE" sz="1400" dirty="0"/>
              <a:t> </a:t>
            </a:r>
            <a:r>
              <a:rPr lang="de-DE" sz="1400" dirty="0" err="1"/>
              <a:t>the</a:t>
            </a:r>
            <a:r>
              <a:rPr lang="de-DE" sz="1400" dirty="0"/>
              <a:t> plan.</a:t>
            </a:r>
          </a:p>
          <a:p>
            <a:pPr marL="0" indent="0">
              <a:spcBef>
                <a:spcPts val="400"/>
              </a:spcBef>
              <a:buNone/>
            </a:pPr>
            <a:r>
              <a:rPr lang="de-DE" sz="1400" dirty="0">
                <a:highlight>
                  <a:srgbClr val="FFFF00"/>
                </a:highlight>
              </a:rPr>
              <a:t>[…]</a:t>
            </a:r>
            <a:endParaRPr lang="de-DE" sz="1400" dirty="0"/>
          </a:p>
          <a:p>
            <a:pPr marL="0" indent="0" algn="ctr">
              <a:spcBef>
                <a:spcPts val="400"/>
              </a:spcBef>
              <a:buNone/>
            </a:pPr>
            <a:r>
              <a:rPr lang="de-DE" sz="1400" b="1" dirty="0"/>
              <a:t>3. Problem/</a:t>
            </a:r>
            <a:r>
              <a:rPr lang="de-DE" sz="1400" b="1" dirty="0" err="1"/>
              <a:t>situation</a:t>
            </a:r>
            <a:r>
              <a:rPr lang="de-DE" sz="1400" b="1" dirty="0"/>
              <a:t> </a:t>
            </a:r>
            <a:r>
              <a:rPr lang="de-DE" sz="1400" b="1" dirty="0" err="1"/>
              <a:t>analysis</a:t>
            </a:r>
            <a:endParaRPr lang="de-DE" sz="1400" b="1" dirty="0"/>
          </a:p>
          <a:p>
            <a:pPr marL="0" indent="0">
              <a:spcBef>
                <a:spcPts val="400"/>
              </a:spcBef>
              <a:buNone/>
            </a:pPr>
            <a:r>
              <a:rPr lang="de-DE" sz="1400" dirty="0" err="1"/>
              <a:t>Please</a:t>
            </a:r>
            <a:r>
              <a:rPr lang="de-DE" sz="1400" dirty="0"/>
              <a:t> </a:t>
            </a:r>
            <a:r>
              <a:rPr lang="de-DE" sz="1400" dirty="0" err="1"/>
              <a:t>provide</a:t>
            </a:r>
            <a:r>
              <a:rPr lang="de-DE" sz="1400" dirty="0"/>
              <a:t> a </a:t>
            </a:r>
            <a:r>
              <a:rPr lang="de-DE" sz="1400" dirty="0" err="1"/>
              <a:t>summary</a:t>
            </a:r>
            <a:r>
              <a:rPr lang="de-DE" sz="1400" dirty="0"/>
              <a:t> </a:t>
            </a:r>
            <a:r>
              <a:rPr lang="de-DE" sz="1400" dirty="0" err="1"/>
              <a:t>analysis</a:t>
            </a:r>
            <a:r>
              <a:rPr lang="de-DE" sz="1400" dirty="0"/>
              <a:t> </a:t>
            </a:r>
            <a:r>
              <a:rPr lang="de-DE" sz="1400" dirty="0" err="1"/>
              <a:t>about</a:t>
            </a:r>
            <a:r>
              <a:rPr lang="de-DE" sz="1400" dirty="0"/>
              <a:t> </a:t>
            </a:r>
            <a:r>
              <a:rPr lang="de-DE" sz="1400" dirty="0" err="1"/>
              <a:t>the</a:t>
            </a:r>
            <a:r>
              <a:rPr lang="de-DE" sz="1400" dirty="0"/>
              <a:t> </a:t>
            </a:r>
            <a:r>
              <a:rPr lang="de-DE" sz="1400" dirty="0" err="1"/>
              <a:t>major</a:t>
            </a:r>
            <a:r>
              <a:rPr lang="de-DE" sz="1400" dirty="0"/>
              <a:t> </a:t>
            </a:r>
            <a:r>
              <a:rPr lang="de-DE" sz="1400" dirty="0" err="1"/>
              <a:t>policy</a:t>
            </a:r>
            <a:r>
              <a:rPr lang="de-DE" sz="1400" dirty="0"/>
              <a:t> </a:t>
            </a:r>
            <a:r>
              <a:rPr lang="de-DE" sz="1400" dirty="0" err="1"/>
              <a:t>issues</a:t>
            </a:r>
            <a:r>
              <a:rPr lang="de-DE" sz="1400" dirty="0"/>
              <a:t> </a:t>
            </a:r>
            <a:r>
              <a:rPr lang="de-DE" sz="1400" dirty="0" err="1"/>
              <a:t>to</a:t>
            </a:r>
            <a:r>
              <a:rPr lang="de-DE" sz="1400" dirty="0"/>
              <a:t> </a:t>
            </a:r>
            <a:r>
              <a:rPr lang="de-DE" sz="1400" dirty="0" err="1"/>
              <a:t>be</a:t>
            </a:r>
            <a:r>
              <a:rPr lang="de-DE" sz="1400" dirty="0"/>
              <a:t> </a:t>
            </a:r>
            <a:r>
              <a:rPr lang="de-DE" sz="1400" dirty="0" err="1"/>
              <a:t>addressed</a:t>
            </a:r>
            <a:r>
              <a:rPr lang="de-DE" sz="1400" dirty="0"/>
              <a:t> </a:t>
            </a:r>
            <a:r>
              <a:rPr lang="de-DE" sz="1400" dirty="0" err="1"/>
              <a:t>by</a:t>
            </a:r>
            <a:r>
              <a:rPr lang="de-DE" sz="1400" dirty="0"/>
              <a:t> </a:t>
            </a:r>
            <a:r>
              <a:rPr lang="de-DE" sz="1400" dirty="0" err="1"/>
              <a:t>developing</a:t>
            </a:r>
            <a:r>
              <a:rPr lang="de-DE" sz="1400" dirty="0"/>
              <a:t> </a:t>
            </a:r>
            <a:r>
              <a:rPr lang="de-DE" sz="1400" dirty="0" err="1"/>
              <a:t>and</a:t>
            </a:r>
            <a:r>
              <a:rPr lang="de-DE" sz="1400" dirty="0"/>
              <a:t> </a:t>
            </a:r>
            <a:r>
              <a:rPr lang="de-DE" sz="1400" dirty="0" err="1"/>
              <a:t>implementing</a:t>
            </a:r>
            <a:r>
              <a:rPr lang="de-DE" sz="1400" dirty="0"/>
              <a:t> </a:t>
            </a:r>
            <a:r>
              <a:rPr lang="de-DE" sz="1400" dirty="0" err="1"/>
              <a:t>the</a:t>
            </a:r>
            <a:r>
              <a:rPr lang="de-DE" sz="1400" dirty="0"/>
              <a:t> plan. This </a:t>
            </a:r>
            <a:r>
              <a:rPr lang="de-DE" sz="1400" dirty="0" err="1"/>
              <a:t>may</a:t>
            </a:r>
            <a:r>
              <a:rPr lang="de-DE" sz="1400" dirty="0"/>
              <a:t> </a:t>
            </a:r>
            <a:r>
              <a:rPr lang="de-DE" sz="1400" dirty="0" err="1"/>
              <a:t>include</a:t>
            </a:r>
            <a:r>
              <a:rPr lang="de-DE" sz="1400" dirty="0"/>
              <a:t> </a:t>
            </a:r>
            <a:r>
              <a:rPr lang="de-DE" sz="1400" dirty="0" err="1"/>
              <a:t>the</a:t>
            </a:r>
            <a:r>
              <a:rPr lang="de-DE" sz="1400" dirty="0"/>
              <a:t> </a:t>
            </a:r>
            <a:r>
              <a:rPr lang="de-DE" sz="1400" dirty="0" err="1"/>
              <a:t>analysis</a:t>
            </a:r>
            <a:r>
              <a:rPr lang="de-DE" sz="1400" dirty="0"/>
              <a:t> on </a:t>
            </a:r>
            <a:r>
              <a:rPr lang="de-DE" sz="1400" dirty="0" err="1"/>
              <a:t>the</a:t>
            </a:r>
            <a:r>
              <a:rPr lang="de-DE" sz="1400" dirty="0"/>
              <a:t> </a:t>
            </a:r>
            <a:r>
              <a:rPr lang="de-DE" sz="1400" dirty="0" err="1"/>
              <a:t>underlying</a:t>
            </a:r>
            <a:r>
              <a:rPr lang="de-DE" sz="1400" dirty="0"/>
              <a:t> </a:t>
            </a:r>
            <a:r>
              <a:rPr lang="de-DE" sz="1400" dirty="0" err="1"/>
              <a:t>causes</a:t>
            </a:r>
            <a:r>
              <a:rPr lang="de-DE" sz="1400" dirty="0"/>
              <a:t> </a:t>
            </a:r>
            <a:r>
              <a:rPr lang="de-DE" sz="1400" dirty="0" err="1"/>
              <a:t>of</a:t>
            </a:r>
            <a:r>
              <a:rPr lang="de-DE" sz="1400" dirty="0"/>
              <a:t> </a:t>
            </a:r>
            <a:r>
              <a:rPr lang="de-DE" sz="1400" dirty="0" err="1"/>
              <a:t>various</a:t>
            </a:r>
            <a:r>
              <a:rPr lang="de-DE" sz="1400" dirty="0"/>
              <a:t> </a:t>
            </a:r>
            <a:r>
              <a:rPr lang="de-DE" sz="1400" dirty="0" err="1"/>
              <a:t>problems</a:t>
            </a:r>
            <a:r>
              <a:rPr lang="de-DE" sz="1400" dirty="0"/>
              <a:t> </a:t>
            </a:r>
            <a:r>
              <a:rPr lang="de-DE" sz="1400" dirty="0" err="1"/>
              <a:t>and</a:t>
            </a:r>
            <a:r>
              <a:rPr lang="de-DE" sz="1400" dirty="0"/>
              <a:t> </a:t>
            </a:r>
            <a:r>
              <a:rPr lang="de-DE" sz="1400" dirty="0" err="1"/>
              <a:t>the</a:t>
            </a:r>
            <a:r>
              <a:rPr lang="de-DE" sz="1400" dirty="0"/>
              <a:t> </a:t>
            </a:r>
            <a:r>
              <a:rPr lang="de-DE" sz="1400" dirty="0" err="1"/>
              <a:t>challenges</a:t>
            </a:r>
            <a:r>
              <a:rPr lang="de-DE" sz="1400" dirty="0"/>
              <a:t> in </a:t>
            </a:r>
            <a:r>
              <a:rPr lang="de-DE" sz="1400" dirty="0" err="1"/>
              <a:t>addressing</a:t>
            </a:r>
            <a:r>
              <a:rPr lang="de-DE" sz="1400" dirty="0"/>
              <a:t> such </a:t>
            </a:r>
            <a:r>
              <a:rPr lang="de-DE" sz="1400" dirty="0" err="1"/>
              <a:t>problems</a:t>
            </a:r>
            <a:r>
              <a:rPr lang="de-DE" sz="1400" dirty="0"/>
              <a:t>.</a:t>
            </a:r>
          </a:p>
          <a:p>
            <a:pPr marL="0" indent="0">
              <a:spcBef>
                <a:spcPts val="400"/>
              </a:spcBef>
              <a:buNone/>
            </a:pPr>
            <a:r>
              <a:rPr lang="de-DE" sz="1400" dirty="0">
                <a:highlight>
                  <a:srgbClr val="FFFF00"/>
                </a:highlight>
              </a:rPr>
              <a:t>[…]</a:t>
            </a:r>
            <a:endParaRPr lang="de-DE" sz="1400" dirty="0"/>
          </a:p>
        </p:txBody>
      </p:sp>
      <p:sp>
        <p:nvSpPr>
          <p:cNvPr id="3" name="Fußzeilenplatzhalter 2">
            <a:extLst>
              <a:ext uri="{FF2B5EF4-FFF2-40B4-BE49-F238E27FC236}">
                <a16:creationId xmlns:a16="http://schemas.microsoft.com/office/drawing/2014/main" id="{65D17F41-EECE-574A-82C1-1C9550CC50A6}"/>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DA535AF2-AC3B-3540-AA71-F6B9BD8E514A}"/>
              </a:ext>
            </a:extLst>
          </p:cNvPr>
          <p:cNvSpPr>
            <a:spLocks noGrp="1"/>
          </p:cNvSpPr>
          <p:nvPr>
            <p:ph type="sldNum" sz="quarter" idx="4"/>
          </p:nvPr>
        </p:nvSpPr>
        <p:spPr/>
        <p:txBody>
          <a:bodyPr/>
          <a:lstStyle/>
          <a:p>
            <a:fld id="{961E0DA8-AC27-403E-90E8-404BCA9BAC80}" type="slidenum">
              <a:rPr lang="en-US" smtClean="0"/>
              <a:pPr/>
              <a:t>21</a:t>
            </a:fld>
            <a:endParaRPr lang="en-US"/>
          </a:p>
        </p:txBody>
      </p:sp>
      <p:sp>
        <p:nvSpPr>
          <p:cNvPr id="5" name="Titel 4">
            <a:extLst>
              <a:ext uri="{FF2B5EF4-FFF2-40B4-BE49-F238E27FC236}">
                <a16:creationId xmlns:a16="http://schemas.microsoft.com/office/drawing/2014/main" id="{45F9FD99-10A9-7846-895E-37FE693FA392}"/>
              </a:ext>
            </a:extLst>
          </p:cNvPr>
          <p:cNvSpPr>
            <a:spLocks noGrp="1"/>
          </p:cNvSpPr>
          <p:nvPr>
            <p:ph type="title"/>
          </p:nvPr>
        </p:nvSpPr>
        <p:spPr/>
        <p:txBody>
          <a:bodyPr>
            <a:noAutofit/>
          </a:bodyPr>
          <a:lstStyle/>
          <a:p>
            <a:r>
              <a:rPr lang="de-DE" sz="2800" b="1" dirty="0"/>
              <a:t>Guiding </a:t>
            </a:r>
            <a:r>
              <a:rPr lang="de-DE" sz="2800" b="1" dirty="0" err="1"/>
              <a:t>questions</a:t>
            </a:r>
            <a:r>
              <a:rPr lang="de-DE" sz="2800" b="1" dirty="0"/>
              <a:t> </a:t>
            </a:r>
            <a:r>
              <a:rPr lang="de-DE" sz="2800" b="1" dirty="0" err="1"/>
              <a:t>to</a:t>
            </a:r>
            <a:r>
              <a:rPr lang="de-DE" sz="2800" b="1" dirty="0"/>
              <a:t> </a:t>
            </a:r>
            <a:r>
              <a:rPr lang="de-DE" sz="2800" b="1" dirty="0" err="1"/>
              <a:t>set</a:t>
            </a:r>
            <a:r>
              <a:rPr lang="de-DE" sz="2800" b="1" dirty="0"/>
              <a:t> </a:t>
            </a:r>
            <a:r>
              <a:rPr lang="de-DE" sz="2800" b="1" dirty="0" err="1"/>
              <a:t>up</a:t>
            </a:r>
            <a:r>
              <a:rPr lang="de-DE" sz="2800" b="1" dirty="0"/>
              <a:t> an </a:t>
            </a:r>
            <a:r>
              <a:rPr lang="de-DE" sz="2800" b="1"/>
              <a:t>organizational</a:t>
            </a:r>
            <a:r>
              <a:rPr lang="de-DE" sz="2800" b="1" dirty="0"/>
              <a:t> </a:t>
            </a:r>
            <a:r>
              <a:rPr lang="de-DE" sz="2800" b="1"/>
              <a:t>ethics</a:t>
            </a:r>
            <a:r>
              <a:rPr lang="de-DE" sz="2800" b="1" dirty="0"/>
              <a:t> </a:t>
            </a:r>
            <a:r>
              <a:rPr lang="de-DE" sz="2800" b="1" dirty="0" err="1"/>
              <a:t>development</a:t>
            </a:r>
            <a:r>
              <a:rPr lang="de-DE" sz="2800" b="1" dirty="0"/>
              <a:t> plan (1)</a:t>
            </a:r>
          </a:p>
        </p:txBody>
      </p:sp>
    </p:spTree>
    <p:extLst>
      <p:ext uri="{BB962C8B-B14F-4D97-AF65-F5344CB8AC3E}">
        <p14:creationId xmlns:p14="http://schemas.microsoft.com/office/powerpoint/2010/main" val="4240260501"/>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4B1FBE7-8D5F-8641-84DE-35C634803754}"/>
              </a:ext>
            </a:extLst>
          </p:cNvPr>
          <p:cNvSpPr>
            <a:spLocks noGrp="1"/>
          </p:cNvSpPr>
          <p:nvPr>
            <p:ph idx="1"/>
          </p:nvPr>
        </p:nvSpPr>
        <p:spPr>
          <a:blipFill>
            <a:blip r:embed="rId2">
              <a:extLst>
                <a:ext uri="{BEBA8EAE-BF5A-486C-A8C5-ECC9F3942E4B}">
                  <a14:imgProps xmlns:a14="http://schemas.microsoft.com/office/drawing/2010/main">
                    <a14:imgLayer r:embed="rId3">
                      <a14:imgEffect>
                        <a14:artisticPencilGrayscale/>
                      </a14:imgEffect>
                    </a14:imgLayer>
                  </a14:imgProps>
                </a:ext>
              </a:extLst>
            </a:blip>
            <a:tile tx="0" ty="0" sx="100000" sy="100000" flip="none" algn="tl"/>
          </a:blipFill>
          <a:ln>
            <a:solidFill>
              <a:srgbClr val="4CC2EF"/>
            </a:solidFill>
          </a:ln>
        </p:spPr>
        <p:txBody>
          <a:bodyPr>
            <a:noAutofit/>
          </a:bodyPr>
          <a:lstStyle/>
          <a:p>
            <a:pPr marL="0" indent="0" algn="ctr">
              <a:spcBef>
                <a:spcPts val="400"/>
              </a:spcBef>
              <a:buNone/>
            </a:pPr>
            <a:r>
              <a:rPr lang="de-DE" sz="1400" b="1" dirty="0"/>
              <a:t>4. Goal(s)</a:t>
            </a:r>
          </a:p>
          <a:p>
            <a:pPr marL="0" indent="0">
              <a:spcBef>
                <a:spcPts val="400"/>
              </a:spcBef>
              <a:buNone/>
            </a:pPr>
            <a:r>
              <a:rPr lang="de-DE" sz="1400" dirty="0" err="1"/>
              <a:t>Please</a:t>
            </a:r>
            <a:r>
              <a:rPr lang="de-DE" sz="1400" dirty="0"/>
              <a:t> </a:t>
            </a:r>
            <a:r>
              <a:rPr lang="de-DE" sz="1400" dirty="0" err="1"/>
              <a:t>list</a:t>
            </a:r>
            <a:r>
              <a:rPr lang="de-DE" sz="1400" dirty="0"/>
              <a:t> </a:t>
            </a:r>
            <a:r>
              <a:rPr lang="de-DE" sz="1400" dirty="0" err="1"/>
              <a:t>the</a:t>
            </a:r>
            <a:r>
              <a:rPr lang="de-DE" sz="1400" dirty="0"/>
              <a:t> </a:t>
            </a:r>
            <a:r>
              <a:rPr lang="de-DE" sz="1400" dirty="0" err="1"/>
              <a:t>specific</a:t>
            </a:r>
            <a:r>
              <a:rPr lang="de-DE" sz="1400" dirty="0"/>
              <a:t> </a:t>
            </a:r>
            <a:r>
              <a:rPr lang="de-DE" sz="1400" dirty="0" err="1"/>
              <a:t>goal</a:t>
            </a:r>
            <a:r>
              <a:rPr lang="de-DE" sz="1400" dirty="0"/>
              <a:t>(s) </a:t>
            </a:r>
            <a:r>
              <a:rPr lang="de-DE" sz="1400" dirty="0" err="1"/>
              <a:t>to</a:t>
            </a:r>
            <a:r>
              <a:rPr lang="de-DE" sz="1400" dirty="0"/>
              <a:t> </a:t>
            </a:r>
            <a:r>
              <a:rPr lang="de-DE" sz="1400" dirty="0" err="1"/>
              <a:t>be</a:t>
            </a:r>
            <a:r>
              <a:rPr lang="de-DE" sz="1400" dirty="0"/>
              <a:t> </a:t>
            </a:r>
            <a:r>
              <a:rPr lang="de-DE" sz="1400" dirty="0" err="1"/>
              <a:t>achieved</a:t>
            </a:r>
            <a:r>
              <a:rPr lang="de-DE" sz="1400" dirty="0"/>
              <a:t> </a:t>
            </a:r>
            <a:r>
              <a:rPr lang="de-DE" sz="1400" dirty="0" err="1"/>
              <a:t>by</a:t>
            </a:r>
            <a:r>
              <a:rPr lang="de-DE" sz="1400" dirty="0"/>
              <a:t> </a:t>
            </a:r>
            <a:r>
              <a:rPr lang="de-DE" sz="1400" dirty="0" err="1"/>
              <a:t>developing</a:t>
            </a:r>
            <a:r>
              <a:rPr lang="de-DE" sz="1400" dirty="0"/>
              <a:t> </a:t>
            </a:r>
            <a:r>
              <a:rPr lang="de-DE" sz="1400" dirty="0" err="1"/>
              <a:t>and</a:t>
            </a:r>
            <a:r>
              <a:rPr lang="de-DE" sz="1400" dirty="0"/>
              <a:t> </a:t>
            </a:r>
            <a:r>
              <a:rPr lang="de-DE" sz="1400" dirty="0" err="1"/>
              <a:t>implementing</a:t>
            </a:r>
            <a:r>
              <a:rPr lang="de-DE" sz="1400" dirty="0"/>
              <a:t> </a:t>
            </a:r>
            <a:r>
              <a:rPr lang="de-DE" sz="1400" dirty="0" err="1"/>
              <a:t>this</a:t>
            </a:r>
            <a:r>
              <a:rPr lang="de-DE" sz="1400" dirty="0"/>
              <a:t> plan.</a:t>
            </a:r>
          </a:p>
          <a:p>
            <a:pPr marL="0" indent="0">
              <a:spcBef>
                <a:spcPts val="400"/>
              </a:spcBef>
              <a:buNone/>
            </a:pPr>
            <a:r>
              <a:rPr lang="de-DE" sz="1400" dirty="0">
                <a:highlight>
                  <a:srgbClr val="FFFF00"/>
                </a:highlight>
              </a:rPr>
              <a:t>[…]</a:t>
            </a:r>
          </a:p>
          <a:p>
            <a:pPr marL="0" indent="0" algn="ctr">
              <a:spcBef>
                <a:spcPts val="400"/>
              </a:spcBef>
              <a:buNone/>
            </a:pPr>
            <a:r>
              <a:rPr lang="de-DE" sz="1400" b="1" dirty="0"/>
              <a:t>5. </a:t>
            </a:r>
            <a:r>
              <a:rPr lang="de-DE" sz="1400" b="1" dirty="0" err="1"/>
              <a:t>Specific</a:t>
            </a:r>
            <a:r>
              <a:rPr lang="de-DE" sz="1400" b="1" dirty="0"/>
              <a:t> </a:t>
            </a:r>
            <a:r>
              <a:rPr lang="de-DE" sz="1400" b="1" dirty="0" err="1"/>
              <a:t>actions</a:t>
            </a:r>
            <a:r>
              <a:rPr lang="de-DE" sz="1400" b="1" dirty="0"/>
              <a:t> / </a:t>
            </a:r>
            <a:r>
              <a:rPr lang="de-DE" sz="1400" b="1" dirty="0" err="1"/>
              <a:t>activities</a:t>
            </a:r>
            <a:r>
              <a:rPr lang="de-DE" sz="1400" b="1" dirty="0"/>
              <a:t> </a:t>
            </a:r>
          </a:p>
          <a:p>
            <a:pPr marL="0" indent="0">
              <a:spcBef>
                <a:spcPts val="400"/>
              </a:spcBef>
              <a:buNone/>
            </a:pPr>
            <a:r>
              <a:rPr lang="de-DE" sz="1400" dirty="0" err="1"/>
              <a:t>Please</a:t>
            </a:r>
            <a:r>
              <a:rPr lang="de-DE" sz="1400" dirty="0"/>
              <a:t> </a:t>
            </a:r>
            <a:r>
              <a:rPr lang="de-DE" sz="1400" dirty="0" err="1"/>
              <a:t>specify</a:t>
            </a:r>
            <a:r>
              <a:rPr lang="de-DE" sz="1400" dirty="0"/>
              <a:t> </a:t>
            </a:r>
            <a:r>
              <a:rPr lang="de-DE" sz="1400" dirty="0" err="1"/>
              <a:t>concrete</a:t>
            </a:r>
            <a:r>
              <a:rPr lang="de-DE" sz="1400" dirty="0"/>
              <a:t> </a:t>
            </a:r>
            <a:r>
              <a:rPr lang="de-DE" sz="1400" dirty="0" err="1"/>
              <a:t>actions</a:t>
            </a:r>
            <a:r>
              <a:rPr lang="de-DE" sz="1400" dirty="0"/>
              <a:t> / </a:t>
            </a:r>
            <a:r>
              <a:rPr lang="de-DE" sz="1400" dirty="0" err="1"/>
              <a:t>activities</a:t>
            </a:r>
            <a:r>
              <a:rPr lang="de-DE" sz="1400" dirty="0"/>
              <a:t> </a:t>
            </a:r>
            <a:r>
              <a:rPr lang="de-DE" sz="1400" dirty="0" err="1"/>
              <a:t>to</a:t>
            </a:r>
            <a:r>
              <a:rPr lang="de-DE" sz="1400" dirty="0"/>
              <a:t> </a:t>
            </a:r>
            <a:r>
              <a:rPr lang="de-DE" sz="1400" dirty="0" err="1"/>
              <a:t>achieve</a:t>
            </a:r>
            <a:r>
              <a:rPr lang="de-DE" sz="1400" dirty="0"/>
              <a:t> </a:t>
            </a:r>
            <a:r>
              <a:rPr lang="de-DE" sz="1400" dirty="0" err="1"/>
              <a:t>the</a:t>
            </a:r>
            <a:r>
              <a:rPr lang="de-DE" sz="1400" dirty="0"/>
              <a:t> </a:t>
            </a:r>
            <a:r>
              <a:rPr lang="de-DE" sz="1400" dirty="0" err="1"/>
              <a:t>goals</a:t>
            </a:r>
            <a:r>
              <a:rPr lang="de-DE" sz="1400" dirty="0"/>
              <a:t>.</a:t>
            </a:r>
          </a:p>
          <a:p>
            <a:pPr marL="0" indent="0">
              <a:spcBef>
                <a:spcPts val="400"/>
              </a:spcBef>
              <a:buNone/>
            </a:pPr>
            <a:r>
              <a:rPr lang="de-DE" sz="1400" dirty="0">
                <a:highlight>
                  <a:srgbClr val="FFFF00"/>
                </a:highlight>
              </a:rPr>
              <a:t>[…]</a:t>
            </a:r>
            <a:endParaRPr lang="de-DE" sz="1400" dirty="0"/>
          </a:p>
          <a:p>
            <a:pPr marL="0" indent="0" algn="ctr">
              <a:spcBef>
                <a:spcPts val="400"/>
              </a:spcBef>
              <a:buNone/>
            </a:pPr>
            <a:r>
              <a:rPr lang="de-DE" sz="1400" b="1" dirty="0"/>
              <a:t>6. Engagement </a:t>
            </a:r>
            <a:r>
              <a:rPr lang="de-DE" sz="1400" b="1" dirty="0" err="1"/>
              <a:t>of</a:t>
            </a:r>
            <a:r>
              <a:rPr lang="de-DE" sz="1400" b="1" dirty="0"/>
              <a:t> </a:t>
            </a:r>
            <a:r>
              <a:rPr lang="de-DE" sz="1400" b="1" dirty="0" err="1"/>
              <a:t>other</a:t>
            </a:r>
            <a:r>
              <a:rPr lang="de-DE" sz="1400" b="1" dirty="0"/>
              <a:t> </a:t>
            </a:r>
            <a:r>
              <a:rPr lang="de-DE" sz="1400" b="1" dirty="0" err="1"/>
              <a:t>stakeholders</a:t>
            </a:r>
            <a:r>
              <a:rPr lang="de-DE" sz="1400" b="1" dirty="0"/>
              <a:t> (</a:t>
            </a:r>
            <a:r>
              <a:rPr lang="de-DE" sz="1400" b="1" dirty="0" err="1"/>
              <a:t>if</a:t>
            </a:r>
            <a:r>
              <a:rPr lang="de-DE" sz="1400" b="1" dirty="0"/>
              <a:t> </a:t>
            </a:r>
            <a:r>
              <a:rPr lang="de-DE" sz="1400" b="1" dirty="0" err="1"/>
              <a:t>applicable</a:t>
            </a:r>
            <a:r>
              <a:rPr lang="de-DE" sz="1400" b="1" dirty="0"/>
              <a:t>)</a:t>
            </a:r>
          </a:p>
          <a:p>
            <a:pPr marL="0" indent="0">
              <a:spcBef>
                <a:spcPts val="400"/>
              </a:spcBef>
              <a:buNone/>
            </a:pPr>
            <a:r>
              <a:rPr lang="de-DE" sz="1400" dirty="0" err="1"/>
              <a:t>Please</a:t>
            </a:r>
            <a:r>
              <a:rPr lang="de-DE" sz="1400" dirty="0"/>
              <a:t> </a:t>
            </a:r>
            <a:r>
              <a:rPr lang="de-DE" sz="1400" dirty="0" err="1"/>
              <a:t>indicate</a:t>
            </a:r>
            <a:r>
              <a:rPr lang="de-DE" sz="1400" dirty="0"/>
              <a:t> relevant </a:t>
            </a:r>
            <a:r>
              <a:rPr lang="de-DE" sz="1400" dirty="0" err="1"/>
              <a:t>stakeholders</a:t>
            </a:r>
            <a:r>
              <a:rPr lang="de-DE" sz="1400" dirty="0"/>
              <a:t> (e.g. </a:t>
            </a:r>
            <a:r>
              <a:rPr lang="de-DE" sz="1400" dirty="0" err="1"/>
              <a:t>academia</a:t>
            </a:r>
            <a:r>
              <a:rPr lang="de-DE" sz="1400" dirty="0"/>
              <a:t>, </a:t>
            </a:r>
            <a:r>
              <a:rPr lang="de-DE" sz="1400" dirty="0" err="1"/>
              <a:t>civil</a:t>
            </a:r>
            <a:r>
              <a:rPr lang="de-DE" sz="1400" dirty="0"/>
              <a:t> </a:t>
            </a:r>
            <a:r>
              <a:rPr lang="de-DE" sz="1400" dirty="0" err="1"/>
              <a:t>society</a:t>
            </a:r>
            <a:r>
              <a:rPr lang="de-DE" sz="1400" dirty="0"/>
              <a:t> </a:t>
            </a:r>
            <a:r>
              <a:rPr lang="de-DE" sz="1400" dirty="0" err="1"/>
              <a:t>organizations</a:t>
            </a:r>
            <a:r>
              <a:rPr lang="de-DE" sz="1400" dirty="0"/>
              <a:t>, IT </a:t>
            </a:r>
            <a:r>
              <a:rPr lang="de-DE" sz="1400" dirty="0" err="1"/>
              <a:t>businesses</a:t>
            </a:r>
            <a:r>
              <a:rPr lang="de-DE" sz="1400" dirty="0"/>
              <a:t> </a:t>
            </a:r>
            <a:r>
              <a:rPr lang="de-DE" sz="1400" dirty="0" err="1"/>
              <a:t>and</a:t>
            </a:r>
            <a:r>
              <a:rPr lang="de-DE" sz="1400" dirty="0"/>
              <a:t> etc.) </a:t>
            </a:r>
            <a:r>
              <a:rPr lang="de-DE" sz="1400" dirty="0" err="1"/>
              <a:t>to</a:t>
            </a:r>
            <a:r>
              <a:rPr lang="de-DE" sz="1400" dirty="0"/>
              <a:t> </a:t>
            </a:r>
            <a:r>
              <a:rPr lang="de-DE" sz="1400" dirty="0" err="1"/>
              <a:t>be</a:t>
            </a:r>
            <a:r>
              <a:rPr lang="de-DE" sz="1400" dirty="0"/>
              <a:t> </a:t>
            </a:r>
            <a:r>
              <a:rPr lang="de-DE" sz="1400" dirty="0" err="1"/>
              <a:t>engaged</a:t>
            </a:r>
            <a:r>
              <a:rPr lang="de-DE" sz="1400" dirty="0"/>
              <a:t> in </a:t>
            </a:r>
            <a:r>
              <a:rPr lang="de-DE" sz="1400" dirty="0" err="1"/>
              <a:t>implementing</a:t>
            </a:r>
            <a:r>
              <a:rPr lang="de-DE" sz="1400" dirty="0"/>
              <a:t> </a:t>
            </a:r>
            <a:r>
              <a:rPr lang="de-DE" sz="1400" dirty="0" err="1"/>
              <a:t>the</a:t>
            </a:r>
            <a:r>
              <a:rPr lang="de-DE" sz="1400" dirty="0"/>
              <a:t> plan. Also </a:t>
            </a:r>
            <a:r>
              <a:rPr lang="de-DE" sz="1400" dirty="0" err="1"/>
              <a:t>elaborate</a:t>
            </a:r>
            <a:r>
              <a:rPr lang="de-DE" sz="1400" dirty="0"/>
              <a:t> on </a:t>
            </a:r>
            <a:r>
              <a:rPr lang="de-DE" sz="1400" dirty="0" err="1"/>
              <a:t>any</a:t>
            </a:r>
            <a:r>
              <a:rPr lang="de-DE" sz="1400" dirty="0"/>
              <a:t> </a:t>
            </a:r>
            <a:r>
              <a:rPr lang="de-DE" sz="1400" dirty="0" err="1"/>
              <a:t>specific</a:t>
            </a:r>
            <a:r>
              <a:rPr lang="de-DE" sz="1400" dirty="0"/>
              <a:t> </a:t>
            </a:r>
            <a:r>
              <a:rPr lang="de-DE" sz="1400" dirty="0" err="1"/>
              <a:t>mechanism</a:t>
            </a:r>
            <a:r>
              <a:rPr lang="de-DE" sz="1400" dirty="0"/>
              <a:t> / </a:t>
            </a:r>
            <a:r>
              <a:rPr lang="de-DE" sz="1400" dirty="0" err="1"/>
              <a:t>policy</a:t>
            </a:r>
            <a:r>
              <a:rPr lang="de-DE" sz="1400" dirty="0"/>
              <a:t> initiatives </a:t>
            </a:r>
            <a:r>
              <a:rPr lang="de-DE" sz="1400" dirty="0" err="1"/>
              <a:t>to</a:t>
            </a:r>
            <a:r>
              <a:rPr lang="de-DE" sz="1400" dirty="0"/>
              <a:t> </a:t>
            </a:r>
            <a:r>
              <a:rPr lang="de-DE" sz="1400" dirty="0" err="1"/>
              <a:t>engage</a:t>
            </a:r>
            <a:r>
              <a:rPr lang="de-DE" sz="1400" dirty="0"/>
              <a:t> </a:t>
            </a:r>
            <a:r>
              <a:rPr lang="de-DE" sz="1400" dirty="0" err="1"/>
              <a:t>stakeholders</a:t>
            </a:r>
            <a:r>
              <a:rPr lang="de-DE" sz="1400" dirty="0"/>
              <a:t> (</a:t>
            </a:r>
            <a:r>
              <a:rPr lang="de-DE" sz="1400" dirty="0" err="1"/>
              <a:t>if</a:t>
            </a:r>
            <a:r>
              <a:rPr lang="de-DE" sz="1400" dirty="0"/>
              <a:t> such </a:t>
            </a:r>
            <a:r>
              <a:rPr lang="de-DE" sz="1400" dirty="0" err="1"/>
              <a:t>mechanism</a:t>
            </a:r>
            <a:r>
              <a:rPr lang="de-DE" sz="1400" dirty="0"/>
              <a:t> </a:t>
            </a:r>
            <a:r>
              <a:rPr lang="de-DE" sz="1400" dirty="0" err="1"/>
              <a:t>or</a:t>
            </a:r>
            <a:r>
              <a:rPr lang="de-DE" sz="1400" dirty="0"/>
              <a:t> initiatives </a:t>
            </a:r>
            <a:r>
              <a:rPr lang="de-DE" sz="1400" dirty="0" err="1"/>
              <a:t>are</a:t>
            </a:r>
            <a:r>
              <a:rPr lang="de-DE" sz="1400" dirty="0"/>
              <a:t> </a:t>
            </a:r>
            <a:r>
              <a:rPr lang="de-DE" sz="1400" dirty="0" err="1"/>
              <a:t>currently</a:t>
            </a:r>
            <a:r>
              <a:rPr lang="de-DE" sz="1400" dirty="0"/>
              <a:t> in </a:t>
            </a:r>
            <a:r>
              <a:rPr lang="de-DE" sz="1400" dirty="0" err="1"/>
              <a:t>place</a:t>
            </a:r>
            <a:r>
              <a:rPr lang="de-DE" sz="1400" dirty="0"/>
              <a:t>).</a:t>
            </a:r>
          </a:p>
          <a:p>
            <a:pPr marL="0" indent="0">
              <a:spcBef>
                <a:spcPts val="400"/>
              </a:spcBef>
              <a:buNone/>
            </a:pPr>
            <a:r>
              <a:rPr lang="de-DE" sz="1400" dirty="0">
                <a:highlight>
                  <a:srgbClr val="FFFF00"/>
                </a:highlight>
              </a:rPr>
              <a:t>[…]</a:t>
            </a:r>
            <a:endParaRPr lang="de-DE" sz="1400" dirty="0"/>
          </a:p>
        </p:txBody>
      </p:sp>
      <p:sp>
        <p:nvSpPr>
          <p:cNvPr id="3" name="Fußzeilenplatzhalter 2">
            <a:extLst>
              <a:ext uri="{FF2B5EF4-FFF2-40B4-BE49-F238E27FC236}">
                <a16:creationId xmlns:a16="http://schemas.microsoft.com/office/drawing/2014/main" id="{65D17F41-EECE-574A-82C1-1C9550CC50A6}"/>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DA535AF2-AC3B-3540-AA71-F6B9BD8E514A}"/>
              </a:ext>
            </a:extLst>
          </p:cNvPr>
          <p:cNvSpPr>
            <a:spLocks noGrp="1"/>
          </p:cNvSpPr>
          <p:nvPr>
            <p:ph type="sldNum" sz="quarter" idx="4"/>
          </p:nvPr>
        </p:nvSpPr>
        <p:spPr/>
        <p:txBody>
          <a:bodyPr/>
          <a:lstStyle/>
          <a:p>
            <a:fld id="{961E0DA8-AC27-403E-90E8-404BCA9BAC80}" type="slidenum">
              <a:rPr lang="en-US" smtClean="0"/>
              <a:pPr/>
              <a:t>22</a:t>
            </a:fld>
            <a:endParaRPr lang="en-US"/>
          </a:p>
        </p:txBody>
      </p:sp>
      <p:sp>
        <p:nvSpPr>
          <p:cNvPr id="5" name="Titel 4">
            <a:extLst>
              <a:ext uri="{FF2B5EF4-FFF2-40B4-BE49-F238E27FC236}">
                <a16:creationId xmlns:a16="http://schemas.microsoft.com/office/drawing/2014/main" id="{45F9FD99-10A9-7846-895E-37FE693FA392}"/>
              </a:ext>
            </a:extLst>
          </p:cNvPr>
          <p:cNvSpPr>
            <a:spLocks noGrp="1"/>
          </p:cNvSpPr>
          <p:nvPr>
            <p:ph type="title"/>
          </p:nvPr>
        </p:nvSpPr>
        <p:spPr/>
        <p:txBody>
          <a:bodyPr>
            <a:noAutofit/>
          </a:bodyPr>
          <a:lstStyle/>
          <a:p>
            <a:r>
              <a:rPr lang="de-DE" sz="2800" b="1" dirty="0" err="1"/>
              <a:t>Guiding</a:t>
            </a:r>
            <a:r>
              <a:rPr lang="de-DE" sz="2800" b="1" dirty="0"/>
              <a:t> </a:t>
            </a:r>
            <a:r>
              <a:rPr lang="de-DE" sz="2800" b="1" dirty="0" err="1"/>
              <a:t>questions</a:t>
            </a:r>
            <a:r>
              <a:rPr lang="de-DE" sz="2800" b="1" dirty="0"/>
              <a:t> </a:t>
            </a:r>
            <a:r>
              <a:rPr lang="de-DE" sz="2800" b="1" dirty="0" err="1"/>
              <a:t>to</a:t>
            </a:r>
            <a:r>
              <a:rPr lang="de-DE" sz="2800" b="1" dirty="0"/>
              <a:t> </a:t>
            </a:r>
            <a:r>
              <a:rPr lang="de-DE" sz="2800" b="1" dirty="0" err="1"/>
              <a:t>set</a:t>
            </a:r>
            <a:r>
              <a:rPr lang="de-DE" sz="2800" b="1" dirty="0"/>
              <a:t> </a:t>
            </a:r>
            <a:r>
              <a:rPr lang="de-DE" sz="2800" b="1" dirty="0" err="1"/>
              <a:t>up</a:t>
            </a:r>
            <a:r>
              <a:rPr lang="de-DE" sz="2800" b="1" dirty="0"/>
              <a:t> an </a:t>
            </a:r>
            <a:r>
              <a:rPr lang="de-DE" sz="2800" b="1" dirty="0" err="1"/>
              <a:t>organizational</a:t>
            </a:r>
            <a:r>
              <a:rPr lang="de-DE" sz="2800" b="1" dirty="0"/>
              <a:t> </a:t>
            </a:r>
            <a:r>
              <a:rPr lang="de-DE" sz="2800" b="1" dirty="0" err="1"/>
              <a:t>ethics</a:t>
            </a:r>
            <a:r>
              <a:rPr lang="de-DE" sz="2800" b="1" dirty="0"/>
              <a:t> </a:t>
            </a:r>
            <a:r>
              <a:rPr lang="de-DE" sz="2800" b="1" dirty="0" err="1"/>
              <a:t>development</a:t>
            </a:r>
            <a:r>
              <a:rPr lang="de-DE" sz="2800" b="1" dirty="0"/>
              <a:t> plan (2)</a:t>
            </a:r>
          </a:p>
        </p:txBody>
      </p:sp>
    </p:spTree>
    <p:extLst>
      <p:ext uri="{BB962C8B-B14F-4D97-AF65-F5344CB8AC3E}">
        <p14:creationId xmlns:p14="http://schemas.microsoft.com/office/powerpoint/2010/main" val="222543035"/>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4B1FBE7-8D5F-8641-84DE-35C634803754}"/>
              </a:ext>
            </a:extLst>
          </p:cNvPr>
          <p:cNvSpPr>
            <a:spLocks noGrp="1"/>
          </p:cNvSpPr>
          <p:nvPr>
            <p:ph idx="1"/>
          </p:nvPr>
        </p:nvSpPr>
        <p:spPr>
          <a:blipFill>
            <a:blip r:embed="rId2">
              <a:extLst>
                <a:ext uri="{BEBA8EAE-BF5A-486C-A8C5-ECC9F3942E4B}">
                  <a14:imgProps xmlns:a14="http://schemas.microsoft.com/office/drawing/2010/main">
                    <a14:imgLayer r:embed="rId3">
                      <a14:imgEffect>
                        <a14:artisticPencilGrayscale/>
                      </a14:imgEffect>
                    </a14:imgLayer>
                  </a14:imgProps>
                </a:ext>
              </a:extLst>
            </a:blip>
            <a:tile tx="0" ty="0" sx="100000" sy="100000" flip="none" algn="tl"/>
          </a:blipFill>
          <a:ln>
            <a:solidFill>
              <a:srgbClr val="4CC2EF"/>
            </a:solidFill>
          </a:ln>
        </p:spPr>
        <p:txBody>
          <a:bodyPr>
            <a:noAutofit/>
          </a:bodyPr>
          <a:lstStyle/>
          <a:p>
            <a:pPr marL="0" indent="0" algn="ctr">
              <a:spcBef>
                <a:spcPts val="400"/>
              </a:spcBef>
              <a:buNone/>
            </a:pPr>
            <a:r>
              <a:rPr lang="de-DE" sz="1400" b="1" dirty="0"/>
              <a:t>7. </a:t>
            </a:r>
            <a:r>
              <a:rPr lang="de-DE" sz="1400" b="1" dirty="0" err="1"/>
              <a:t>Partnership</a:t>
            </a:r>
            <a:r>
              <a:rPr lang="de-DE" sz="1400" b="1" dirty="0"/>
              <a:t> </a:t>
            </a:r>
            <a:r>
              <a:rPr lang="de-DE" sz="1400" b="1" dirty="0" err="1"/>
              <a:t>with</a:t>
            </a:r>
            <a:r>
              <a:rPr lang="de-DE" sz="1400" b="1" dirty="0"/>
              <a:t> </a:t>
            </a:r>
            <a:r>
              <a:rPr lang="de-DE" sz="1400" b="1" dirty="0" err="1"/>
              <a:t>other</a:t>
            </a:r>
            <a:r>
              <a:rPr lang="de-DE" sz="1400" b="1" dirty="0"/>
              <a:t> Member States (</a:t>
            </a:r>
            <a:r>
              <a:rPr lang="de-DE" sz="1400" b="1" dirty="0" err="1"/>
              <a:t>If</a:t>
            </a:r>
            <a:r>
              <a:rPr lang="de-DE" sz="1400" b="1" dirty="0"/>
              <a:t> </a:t>
            </a:r>
            <a:r>
              <a:rPr lang="de-DE" sz="1400" b="1" dirty="0" err="1"/>
              <a:t>applicable</a:t>
            </a:r>
            <a:r>
              <a:rPr lang="de-DE" sz="1400" b="1" dirty="0"/>
              <a:t>)</a:t>
            </a:r>
          </a:p>
          <a:p>
            <a:pPr marL="0" indent="0">
              <a:spcBef>
                <a:spcPts val="400"/>
              </a:spcBef>
              <a:buNone/>
            </a:pPr>
            <a:r>
              <a:rPr lang="de-DE" sz="1400" dirty="0" err="1"/>
              <a:t>Please</a:t>
            </a:r>
            <a:r>
              <a:rPr lang="de-DE" sz="1400" dirty="0"/>
              <a:t> </a:t>
            </a:r>
            <a:r>
              <a:rPr lang="de-DE" sz="1400" dirty="0" err="1"/>
              <a:t>kindly</a:t>
            </a:r>
            <a:r>
              <a:rPr lang="de-DE" sz="1400" dirty="0"/>
              <a:t> </a:t>
            </a:r>
            <a:r>
              <a:rPr lang="de-DE" sz="1400" dirty="0" err="1"/>
              <a:t>indicate</a:t>
            </a:r>
            <a:r>
              <a:rPr lang="de-DE" sz="1400" dirty="0"/>
              <a:t> </a:t>
            </a:r>
            <a:r>
              <a:rPr lang="de-DE" sz="1400" dirty="0" err="1"/>
              <a:t>whether</a:t>
            </a:r>
            <a:r>
              <a:rPr lang="de-DE" sz="1400" dirty="0"/>
              <a:t> </a:t>
            </a:r>
            <a:r>
              <a:rPr lang="de-DE" sz="1400" dirty="0" err="1"/>
              <a:t>you</a:t>
            </a:r>
            <a:r>
              <a:rPr lang="de-DE" sz="1400" dirty="0"/>
              <a:t> </a:t>
            </a:r>
            <a:r>
              <a:rPr lang="de-DE" sz="1400" dirty="0" err="1"/>
              <a:t>are</a:t>
            </a:r>
            <a:r>
              <a:rPr lang="de-DE" sz="1400" dirty="0"/>
              <a:t> </a:t>
            </a:r>
            <a:r>
              <a:rPr lang="de-DE" sz="1400" dirty="0" err="1"/>
              <a:t>interested</a:t>
            </a:r>
            <a:r>
              <a:rPr lang="de-DE" sz="1400" dirty="0"/>
              <a:t> in </a:t>
            </a:r>
            <a:r>
              <a:rPr lang="de-DE" sz="1400" dirty="0" err="1"/>
              <a:t>partnering</a:t>
            </a:r>
            <a:r>
              <a:rPr lang="de-DE" sz="1400" dirty="0"/>
              <a:t> </a:t>
            </a:r>
            <a:r>
              <a:rPr lang="de-DE" sz="1400" dirty="0" err="1"/>
              <a:t>with</a:t>
            </a:r>
            <a:r>
              <a:rPr lang="de-DE" sz="1400" dirty="0"/>
              <a:t> </a:t>
            </a:r>
            <a:r>
              <a:rPr lang="de-DE" sz="1400" dirty="0" err="1"/>
              <a:t>other</a:t>
            </a:r>
            <a:r>
              <a:rPr lang="de-DE" sz="1400" dirty="0"/>
              <a:t> countries </a:t>
            </a:r>
            <a:r>
              <a:rPr lang="de-DE" sz="1400" dirty="0" err="1"/>
              <a:t>to</a:t>
            </a:r>
            <a:r>
              <a:rPr lang="de-DE" sz="1400" dirty="0"/>
              <a:t> </a:t>
            </a:r>
            <a:r>
              <a:rPr lang="de-DE" sz="1400" dirty="0" err="1"/>
              <a:t>implement</a:t>
            </a:r>
            <a:r>
              <a:rPr lang="de-DE" sz="1400" dirty="0"/>
              <a:t> </a:t>
            </a:r>
            <a:r>
              <a:rPr lang="de-DE" sz="1400" dirty="0" err="1"/>
              <a:t>the</a:t>
            </a:r>
            <a:r>
              <a:rPr lang="de-DE" sz="1400" dirty="0"/>
              <a:t> plan.   </a:t>
            </a:r>
          </a:p>
          <a:p>
            <a:pPr marL="0" indent="0">
              <a:spcBef>
                <a:spcPts val="400"/>
              </a:spcBef>
              <a:buNone/>
            </a:pPr>
            <a:r>
              <a:rPr lang="de-DE" sz="1400" dirty="0">
                <a:highlight>
                  <a:srgbClr val="FFFF00"/>
                </a:highlight>
              </a:rPr>
              <a:t>[…]</a:t>
            </a:r>
          </a:p>
          <a:p>
            <a:pPr marL="0" indent="0" algn="ctr">
              <a:spcBef>
                <a:spcPts val="400"/>
              </a:spcBef>
              <a:buNone/>
            </a:pPr>
            <a:r>
              <a:rPr lang="de-DE" sz="1400" b="1" dirty="0"/>
              <a:t>8. </a:t>
            </a:r>
            <a:r>
              <a:rPr lang="de-DE" sz="1400" b="1" dirty="0" err="1"/>
              <a:t>Expected</a:t>
            </a:r>
            <a:r>
              <a:rPr lang="de-DE" sz="1400" b="1" dirty="0"/>
              <a:t> </a:t>
            </a:r>
            <a:r>
              <a:rPr lang="de-DE" sz="1400" b="1" dirty="0" err="1"/>
              <a:t>support</a:t>
            </a:r>
            <a:r>
              <a:rPr lang="de-DE" sz="1400" b="1" dirty="0"/>
              <a:t> </a:t>
            </a:r>
            <a:r>
              <a:rPr lang="de-DE" sz="1400" b="1" dirty="0" err="1"/>
              <a:t>from</a:t>
            </a:r>
            <a:r>
              <a:rPr lang="de-DE" sz="1400" b="1" dirty="0"/>
              <a:t> UN DESA (</a:t>
            </a:r>
            <a:r>
              <a:rPr lang="de-DE" sz="1400" b="1" dirty="0" err="1"/>
              <a:t>If</a:t>
            </a:r>
            <a:r>
              <a:rPr lang="de-DE" sz="1400" b="1" dirty="0"/>
              <a:t> </a:t>
            </a:r>
            <a:r>
              <a:rPr lang="de-DE" sz="1400" b="1" dirty="0" err="1"/>
              <a:t>applicable</a:t>
            </a:r>
            <a:r>
              <a:rPr lang="de-DE" sz="1400" b="1" dirty="0"/>
              <a:t>)</a:t>
            </a:r>
          </a:p>
          <a:p>
            <a:pPr marL="0" indent="0">
              <a:spcBef>
                <a:spcPts val="400"/>
              </a:spcBef>
              <a:buNone/>
            </a:pPr>
            <a:r>
              <a:rPr lang="de-DE" sz="1400" dirty="0" err="1"/>
              <a:t>Please</a:t>
            </a:r>
            <a:r>
              <a:rPr lang="de-DE" sz="1400" dirty="0"/>
              <a:t> </a:t>
            </a:r>
            <a:r>
              <a:rPr lang="de-DE" sz="1400" dirty="0" err="1"/>
              <a:t>indicate</a:t>
            </a:r>
            <a:r>
              <a:rPr lang="de-DE" sz="1400" dirty="0"/>
              <a:t> </a:t>
            </a:r>
            <a:r>
              <a:rPr lang="de-DE" sz="1400" dirty="0" err="1"/>
              <a:t>whether</a:t>
            </a:r>
            <a:r>
              <a:rPr lang="de-DE" sz="1400" dirty="0"/>
              <a:t> </a:t>
            </a:r>
            <a:r>
              <a:rPr lang="de-DE" sz="1400" dirty="0" err="1"/>
              <a:t>you</a:t>
            </a:r>
            <a:r>
              <a:rPr lang="de-DE" sz="1400" dirty="0"/>
              <a:t> </a:t>
            </a:r>
            <a:r>
              <a:rPr lang="de-DE" sz="1400" dirty="0" err="1"/>
              <a:t>would</a:t>
            </a:r>
            <a:r>
              <a:rPr lang="de-DE" sz="1400" dirty="0"/>
              <a:t> </a:t>
            </a:r>
            <a:r>
              <a:rPr lang="de-DE" sz="1400" dirty="0" err="1"/>
              <a:t>expect</a:t>
            </a:r>
            <a:r>
              <a:rPr lang="de-DE" sz="1400" dirty="0"/>
              <a:t> </a:t>
            </a:r>
            <a:r>
              <a:rPr lang="de-DE" sz="1400" dirty="0" err="1"/>
              <a:t>any</a:t>
            </a:r>
            <a:r>
              <a:rPr lang="de-DE" sz="1400" dirty="0"/>
              <a:t> </a:t>
            </a:r>
            <a:r>
              <a:rPr lang="de-DE" sz="1400" dirty="0" err="1"/>
              <a:t>capacity</a:t>
            </a:r>
            <a:r>
              <a:rPr lang="de-DE" sz="1400" dirty="0"/>
              <a:t> </a:t>
            </a:r>
            <a:r>
              <a:rPr lang="de-DE" sz="1400" dirty="0" err="1"/>
              <a:t>development</a:t>
            </a:r>
            <a:r>
              <a:rPr lang="de-DE" sz="1400" dirty="0"/>
              <a:t> </a:t>
            </a:r>
            <a:r>
              <a:rPr lang="de-DE" sz="1400" dirty="0" err="1"/>
              <a:t>support</a:t>
            </a:r>
            <a:r>
              <a:rPr lang="de-DE" sz="1400" dirty="0"/>
              <a:t> </a:t>
            </a:r>
            <a:r>
              <a:rPr lang="de-DE" sz="1400" dirty="0" err="1"/>
              <a:t>from</a:t>
            </a:r>
            <a:r>
              <a:rPr lang="de-DE" sz="1400" dirty="0"/>
              <a:t> UN DESA </a:t>
            </a:r>
            <a:r>
              <a:rPr lang="de-DE" sz="1400" dirty="0" err="1"/>
              <a:t>to</a:t>
            </a:r>
            <a:r>
              <a:rPr lang="de-DE" sz="1400" dirty="0"/>
              <a:t> </a:t>
            </a:r>
            <a:r>
              <a:rPr lang="de-DE" sz="1400" dirty="0" err="1"/>
              <a:t>implement</a:t>
            </a:r>
            <a:r>
              <a:rPr lang="de-DE" sz="1400" dirty="0"/>
              <a:t> </a:t>
            </a:r>
            <a:r>
              <a:rPr lang="de-DE" sz="1400" dirty="0" err="1"/>
              <a:t>the</a:t>
            </a:r>
            <a:r>
              <a:rPr lang="de-DE" sz="1400" dirty="0"/>
              <a:t> plan.</a:t>
            </a:r>
          </a:p>
          <a:p>
            <a:pPr marL="0" indent="0">
              <a:spcBef>
                <a:spcPts val="400"/>
              </a:spcBef>
              <a:buNone/>
            </a:pPr>
            <a:r>
              <a:rPr lang="de-DE" sz="1400" dirty="0">
                <a:highlight>
                  <a:srgbClr val="FFFF00"/>
                </a:highlight>
              </a:rPr>
              <a:t>[…]</a:t>
            </a:r>
            <a:endParaRPr lang="de-DE" sz="1400" dirty="0"/>
          </a:p>
          <a:p>
            <a:pPr marL="0" indent="0" algn="ctr">
              <a:spcBef>
                <a:spcPts val="400"/>
              </a:spcBef>
              <a:buNone/>
            </a:pPr>
            <a:r>
              <a:rPr lang="de-DE" sz="1400" b="1" dirty="0"/>
              <a:t>9. Duration </a:t>
            </a:r>
            <a:r>
              <a:rPr lang="de-DE" sz="1400" b="1" dirty="0" err="1"/>
              <a:t>and</a:t>
            </a:r>
            <a:r>
              <a:rPr lang="de-DE" sz="1400" b="1" dirty="0"/>
              <a:t> </a:t>
            </a:r>
            <a:r>
              <a:rPr lang="de-DE" sz="1400" b="1" dirty="0" err="1"/>
              <a:t>timeline</a:t>
            </a:r>
            <a:endParaRPr lang="de-DE" sz="1400" b="1" dirty="0"/>
          </a:p>
          <a:p>
            <a:pPr marL="0" indent="0">
              <a:spcBef>
                <a:spcPts val="400"/>
              </a:spcBef>
              <a:buNone/>
            </a:pPr>
            <a:r>
              <a:rPr lang="de-DE" sz="1400" dirty="0" err="1"/>
              <a:t>Please</a:t>
            </a:r>
            <a:r>
              <a:rPr lang="de-DE" sz="1400" dirty="0"/>
              <a:t> </a:t>
            </a:r>
            <a:r>
              <a:rPr lang="de-DE" sz="1400" dirty="0" err="1"/>
              <a:t>indicate</a:t>
            </a:r>
            <a:r>
              <a:rPr lang="de-DE" sz="1400" dirty="0"/>
              <a:t> </a:t>
            </a:r>
            <a:r>
              <a:rPr lang="de-DE" sz="1400" dirty="0" err="1"/>
              <a:t>the</a:t>
            </a:r>
            <a:r>
              <a:rPr lang="de-DE" sz="1400" dirty="0"/>
              <a:t> </a:t>
            </a:r>
            <a:r>
              <a:rPr lang="de-DE" sz="1400" dirty="0" err="1"/>
              <a:t>overall</a:t>
            </a:r>
            <a:r>
              <a:rPr lang="de-DE" sz="1400" dirty="0"/>
              <a:t> </a:t>
            </a:r>
            <a:r>
              <a:rPr lang="de-DE" sz="1400" dirty="0" err="1"/>
              <a:t>duration</a:t>
            </a:r>
            <a:r>
              <a:rPr lang="de-DE" sz="1400" dirty="0"/>
              <a:t> </a:t>
            </a:r>
            <a:r>
              <a:rPr lang="de-DE" sz="1400" dirty="0" err="1"/>
              <a:t>of</a:t>
            </a:r>
            <a:r>
              <a:rPr lang="de-DE" sz="1400" dirty="0"/>
              <a:t> </a:t>
            </a:r>
            <a:r>
              <a:rPr lang="de-DE" sz="1400" dirty="0" err="1"/>
              <a:t>implementing</a:t>
            </a:r>
            <a:r>
              <a:rPr lang="de-DE" sz="1400" dirty="0"/>
              <a:t> </a:t>
            </a:r>
            <a:r>
              <a:rPr lang="de-DE" sz="1400" dirty="0" err="1"/>
              <a:t>the</a:t>
            </a:r>
            <a:r>
              <a:rPr lang="de-DE" sz="1400" dirty="0"/>
              <a:t> </a:t>
            </a:r>
            <a:r>
              <a:rPr lang="de-DE" sz="1400" dirty="0" err="1"/>
              <a:t>planas</a:t>
            </a:r>
            <a:r>
              <a:rPr lang="de-DE" sz="1400" dirty="0"/>
              <a:t> </a:t>
            </a:r>
            <a:r>
              <a:rPr lang="de-DE" sz="1400" dirty="0" err="1"/>
              <a:t>well</a:t>
            </a:r>
            <a:r>
              <a:rPr lang="de-DE" sz="1400" dirty="0"/>
              <a:t> </a:t>
            </a:r>
            <a:r>
              <a:rPr lang="de-DE" sz="1400" dirty="0" err="1"/>
              <a:t>as</a:t>
            </a:r>
            <a:r>
              <a:rPr lang="de-DE" sz="1400" dirty="0"/>
              <a:t> </a:t>
            </a:r>
            <a:r>
              <a:rPr lang="de-DE" sz="1400" dirty="0" err="1"/>
              <a:t>the</a:t>
            </a:r>
            <a:r>
              <a:rPr lang="de-DE" sz="1400" dirty="0"/>
              <a:t> </a:t>
            </a:r>
            <a:r>
              <a:rPr lang="de-DE" sz="1400" dirty="0" err="1"/>
              <a:t>timeline</a:t>
            </a:r>
            <a:r>
              <a:rPr lang="de-DE" sz="1400" dirty="0"/>
              <a:t> (e.g. </a:t>
            </a:r>
            <a:r>
              <a:rPr lang="de-DE" sz="1400" dirty="0" err="1"/>
              <a:t>monthly</a:t>
            </a:r>
            <a:r>
              <a:rPr lang="de-DE" sz="1400" dirty="0"/>
              <a:t>, </a:t>
            </a:r>
            <a:r>
              <a:rPr lang="de-DE" sz="1400" dirty="0" err="1"/>
              <a:t>quarterly</a:t>
            </a:r>
            <a:r>
              <a:rPr lang="de-DE" sz="1400" dirty="0"/>
              <a:t> etc.) </a:t>
            </a:r>
            <a:r>
              <a:rPr lang="de-DE" sz="1400" dirty="0" err="1"/>
              <a:t>for</a:t>
            </a:r>
            <a:r>
              <a:rPr lang="de-DE" sz="1400" dirty="0"/>
              <a:t> </a:t>
            </a:r>
            <a:r>
              <a:rPr lang="de-DE" sz="1400" dirty="0" err="1"/>
              <a:t>implementing</a:t>
            </a:r>
            <a:r>
              <a:rPr lang="de-DE" sz="1400" dirty="0"/>
              <a:t> </a:t>
            </a:r>
            <a:r>
              <a:rPr lang="de-DE" sz="1400" dirty="0" err="1"/>
              <a:t>specific</a:t>
            </a:r>
            <a:r>
              <a:rPr lang="de-DE" sz="1400" dirty="0"/>
              <a:t> </a:t>
            </a:r>
            <a:r>
              <a:rPr lang="de-DE" sz="1400" dirty="0" err="1"/>
              <a:t>actions</a:t>
            </a:r>
            <a:r>
              <a:rPr lang="de-DE" sz="1400" dirty="0"/>
              <a:t>/</a:t>
            </a:r>
            <a:r>
              <a:rPr lang="de-DE" sz="1400" dirty="0" err="1"/>
              <a:t>activities</a:t>
            </a:r>
            <a:r>
              <a:rPr lang="de-DE" sz="1400" dirty="0"/>
              <a:t> </a:t>
            </a:r>
            <a:r>
              <a:rPr lang="de-DE" sz="1400" dirty="0" err="1"/>
              <a:t>related</a:t>
            </a:r>
            <a:r>
              <a:rPr lang="de-DE" sz="1400" dirty="0"/>
              <a:t> </a:t>
            </a:r>
            <a:r>
              <a:rPr lang="de-DE" sz="1400" dirty="0" err="1"/>
              <a:t>to</a:t>
            </a:r>
            <a:r>
              <a:rPr lang="de-DE" sz="1400" dirty="0"/>
              <a:t> </a:t>
            </a:r>
            <a:r>
              <a:rPr lang="de-DE" sz="1400" dirty="0" err="1"/>
              <a:t>the</a:t>
            </a:r>
            <a:r>
              <a:rPr lang="de-DE" sz="1400" dirty="0"/>
              <a:t> plan. </a:t>
            </a:r>
          </a:p>
          <a:p>
            <a:pPr marL="0" indent="0">
              <a:spcBef>
                <a:spcPts val="400"/>
              </a:spcBef>
              <a:buNone/>
            </a:pPr>
            <a:r>
              <a:rPr lang="de-DE" sz="1400" dirty="0">
                <a:highlight>
                  <a:srgbClr val="FFFF00"/>
                </a:highlight>
              </a:rPr>
              <a:t>[…]</a:t>
            </a:r>
            <a:endParaRPr lang="de-DE" sz="1400" dirty="0"/>
          </a:p>
        </p:txBody>
      </p:sp>
      <p:sp>
        <p:nvSpPr>
          <p:cNvPr id="3" name="Fußzeilenplatzhalter 2">
            <a:extLst>
              <a:ext uri="{FF2B5EF4-FFF2-40B4-BE49-F238E27FC236}">
                <a16:creationId xmlns:a16="http://schemas.microsoft.com/office/drawing/2014/main" id="{65D17F41-EECE-574A-82C1-1C9550CC50A6}"/>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DA535AF2-AC3B-3540-AA71-F6B9BD8E514A}"/>
              </a:ext>
            </a:extLst>
          </p:cNvPr>
          <p:cNvSpPr>
            <a:spLocks noGrp="1"/>
          </p:cNvSpPr>
          <p:nvPr>
            <p:ph type="sldNum" sz="quarter" idx="4"/>
          </p:nvPr>
        </p:nvSpPr>
        <p:spPr/>
        <p:txBody>
          <a:bodyPr/>
          <a:lstStyle/>
          <a:p>
            <a:fld id="{961E0DA8-AC27-403E-90E8-404BCA9BAC80}" type="slidenum">
              <a:rPr lang="en-US" smtClean="0"/>
              <a:pPr/>
              <a:t>23</a:t>
            </a:fld>
            <a:endParaRPr lang="en-US"/>
          </a:p>
        </p:txBody>
      </p:sp>
      <p:sp>
        <p:nvSpPr>
          <p:cNvPr id="5" name="Titel 4">
            <a:extLst>
              <a:ext uri="{FF2B5EF4-FFF2-40B4-BE49-F238E27FC236}">
                <a16:creationId xmlns:a16="http://schemas.microsoft.com/office/drawing/2014/main" id="{45F9FD99-10A9-7846-895E-37FE693FA392}"/>
              </a:ext>
            </a:extLst>
          </p:cNvPr>
          <p:cNvSpPr>
            <a:spLocks noGrp="1"/>
          </p:cNvSpPr>
          <p:nvPr>
            <p:ph type="title"/>
          </p:nvPr>
        </p:nvSpPr>
        <p:spPr/>
        <p:txBody>
          <a:bodyPr>
            <a:noAutofit/>
          </a:bodyPr>
          <a:lstStyle/>
          <a:p>
            <a:r>
              <a:rPr lang="de-DE" sz="2800" b="1" dirty="0" err="1"/>
              <a:t>Guiding</a:t>
            </a:r>
            <a:r>
              <a:rPr lang="de-DE" sz="2800" b="1" dirty="0"/>
              <a:t> </a:t>
            </a:r>
            <a:r>
              <a:rPr lang="de-DE" sz="2800" b="1" dirty="0" err="1"/>
              <a:t>questions</a:t>
            </a:r>
            <a:r>
              <a:rPr lang="de-DE" sz="2800" b="1" dirty="0"/>
              <a:t> </a:t>
            </a:r>
            <a:r>
              <a:rPr lang="de-DE" sz="2800" b="1" dirty="0" err="1"/>
              <a:t>to</a:t>
            </a:r>
            <a:r>
              <a:rPr lang="de-DE" sz="2800" b="1" dirty="0"/>
              <a:t> </a:t>
            </a:r>
            <a:r>
              <a:rPr lang="de-DE" sz="2800" b="1" dirty="0" err="1"/>
              <a:t>set</a:t>
            </a:r>
            <a:r>
              <a:rPr lang="de-DE" sz="2800" b="1" dirty="0"/>
              <a:t> </a:t>
            </a:r>
            <a:r>
              <a:rPr lang="de-DE" sz="2800" b="1" dirty="0" err="1"/>
              <a:t>up</a:t>
            </a:r>
            <a:r>
              <a:rPr lang="de-DE" sz="2800" b="1" dirty="0"/>
              <a:t> an </a:t>
            </a:r>
            <a:r>
              <a:rPr lang="de-DE" sz="2800" b="1" dirty="0" err="1"/>
              <a:t>organizational</a:t>
            </a:r>
            <a:r>
              <a:rPr lang="de-DE" sz="2800" b="1" dirty="0"/>
              <a:t> </a:t>
            </a:r>
            <a:r>
              <a:rPr lang="de-DE" sz="2800" b="1" dirty="0" err="1"/>
              <a:t>ethics</a:t>
            </a:r>
            <a:r>
              <a:rPr lang="de-DE" sz="2800" b="1" dirty="0"/>
              <a:t> </a:t>
            </a:r>
            <a:r>
              <a:rPr lang="de-DE" sz="2800" b="1" dirty="0" err="1"/>
              <a:t>development</a:t>
            </a:r>
            <a:r>
              <a:rPr lang="de-DE" sz="2800" b="1" dirty="0"/>
              <a:t> plan (3)</a:t>
            </a:r>
          </a:p>
        </p:txBody>
      </p:sp>
    </p:spTree>
    <p:extLst>
      <p:ext uri="{BB962C8B-B14F-4D97-AF65-F5344CB8AC3E}">
        <p14:creationId xmlns:p14="http://schemas.microsoft.com/office/powerpoint/2010/main" val="575915545"/>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4B1FBE7-8D5F-8641-84DE-35C634803754}"/>
              </a:ext>
            </a:extLst>
          </p:cNvPr>
          <p:cNvSpPr>
            <a:spLocks noGrp="1"/>
          </p:cNvSpPr>
          <p:nvPr>
            <p:ph idx="1"/>
          </p:nvPr>
        </p:nvSpPr>
        <p:spPr>
          <a:blipFill>
            <a:blip r:embed="rId2">
              <a:extLst>
                <a:ext uri="{BEBA8EAE-BF5A-486C-A8C5-ECC9F3942E4B}">
                  <a14:imgProps xmlns:a14="http://schemas.microsoft.com/office/drawing/2010/main">
                    <a14:imgLayer r:embed="rId3">
                      <a14:imgEffect>
                        <a14:artisticPencilGrayscale/>
                      </a14:imgEffect>
                    </a14:imgLayer>
                  </a14:imgProps>
                </a:ext>
              </a:extLst>
            </a:blip>
            <a:tile tx="0" ty="0" sx="100000" sy="100000" flip="none" algn="tl"/>
          </a:blipFill>
          <a:ln>
            <a:solidFill>
              <a:srgbClr val="4CC2EF"/>
            </a:solidFill>
          </a:ln>
        </p:spPr>
        <p:txBody>
          <a:bodyPr>
            <a:noAutofit/>
          </a:bodyPr>
          <a:lstStyle/>
          <a:p>
            <a:pPr marL="0" indent="0" algn="ctr">
              <a:spcBef>
                <a:spcPts val="400"/>
              </a:spcBef>
              <a:buNone/>
            </a:pPr>
            <a:r>
              <a:rPr lang="de-DE" sz="1400" b="1" dirty="0"/>
              <a:t>10. Resources (e.g. </a:t>
            </a:r>
            <a:r>
              <a:rPr lang="de-DE" sz="1400" b="1" dirty="0" err="1"/>
              <a:t>financial</a:t>
            </a:r>
            <a:r>
              <a:rPr lang="de-DE" sz="1400" b="1" dirty="0"/>
              <a:t>, </a:t>
            </a:r>
            <a:r>
              <a:rPr lang="de-DE" sz="1400" b="1" dirty="0" err="1"/>
              <a:t>technical</a:t>
            </a:r>
            <a:r>
              <a:rPr lang="de-DE" sz="1400" b="1" dirty="0"/>
              <a:t> </a:t>
            </a:r>
            <a:r>
              <a:rPr lang="de-DE" sz="1400" b="1" dirty="0" err="1"/>
              <a:t>and</a:t>
            </a:r>
            <a:r>
              <a:rPr lang="de-DE" sz="1400" b="1" dirty="0"/>
              <a:t> human </a:t>
            </a:r>
            <a:r>
              <a:rPr lang="de-DE" sz="1400" b="1" dirty="0" err="1"/>
              <a:t>resources</a:t>
            </a:r>
            <a:r>
              <a:rPr lang="de-DE" sz="1400" b="1" dirty="0"/>
              <a:t>)</a:t>
            </a:r>
          </a:p>
          <a:p>
            <a:pPr marL="0" indent="0">
              <a:spcBef>
                <a:spcPts val="400"/>
              </a:spcBef>
              <a:buNone/>
            </a:pPr>
            <a:r>
              <a:rPr lang="de-DE" sz="1400" dirty="0" err="1"/>
              <a:t>Please</a:t>
            </a:r>
            <a:r>
              <a:rPr lang="de-DE" sz="1400" dirty="0"/>
              <a:t> </a:t>
            </a:r>
            <a:r>
              <a:rPr lang="de-DE" sz="1400" dirty="0" err="1"/>
              <a:t>indicate</a:t>
            </a:r>
            <a:r>
              <a:rPr lang="de-DE" sz="1400" dirty="0"/>
              <a:t> </a:t>
            </a:r>
            <a:r>
              <a:rPr lang="de-DE" sz="1400" dirty="0" err="1"/>
              <a:t>the</a:t>
            </a:r>
            <a:r>
              <a:rPr lang="de-DE" sz="1400" dirty="0"/>
              <a:t> </a:t>
            </a:r>
            <a:r>
              <a:rPr lang="de-DE" sz="1400" dirty="0" err="1"/>
              <a:t>current</a:t>
            </a:r>
            <a:r>
              <a:rPr lang="de-DE" sz="1400" dirty="0"/>
              <a:t> </a:t>
            </a:r>
            <a:r>
              <a:rPr lang="de-DE" sz="1400" dirty="0" err="1"/>
              <a:t>resources</a:t>
            </a:r>
            <a:r>
              <a:rPr lang="de-DE" sz="1400" dirty="0"/>
              <a:t> </a:t>
            </a:r>
            <a:r>
              <a:rPr lang="de-DE" sz="1400" dirty="0" err="1"/>
              <a:t>available</a:t>
            </a:r>
            <a:r>
              <a:rPr lang="de-DE" sz="1400" dirty="0"/>
              <a:t> </a:t>
            </a:r>
            <a:r>
              <a:rPr lang="de-DE" sz="1400" dirty="0" err="1"/>
              <a:t>for</a:t>
            </a:r>
            <a:r>
              <a:rPr lang="de-DE" sz="1400" dirty="0"/>
              <a:t> </a:t>
            </a:r>
            <a:r>
              <a:rPr lang="de-DE" sz="1400" dirty="0" err="1"/>
              <a:t>implementing</a:t>
            </a:r>
            <a:r>
              <a:rPr lang="de-DE" sz="1400" dirty="0"/>
              <a:t> </a:t>
            </a:r>
            <a:r>
              <a:rPr lang="de-DE" sz="1400" dirty="0" err="1"/>
              <a:t>the</a:t>
            </a:r>
            <a:r>
              <a:rPr lang="de-DE" sz="1400" dirty="0"/>
              <a:t> plan </a:t>
            </a:r>
            <a:r>
              <a:rPr lang="de-DE" sz="1400" dirty="0" err="1"/>
              <a:t>and</a:t>
            </a:r>
            <a:r>
              <a:rPr lang="de-DE" sz="1400" dirty="0"/>
              <a:t> </a:t>
            </a:r>
            <a:r>
              <a:rPr lang="de-DE" sz="1400" dirty="0" err="1"/>
              <a:t>the</a:t>
            </a:r>
            <a:r>
              <a:rPr lang="de-DE" sz="1400" dirty="0"/>
              <a:t> </a:t>
            </a:r>
            <a:r>
              <a:rPr lang="de-DE" sz="1400" dirty="0" err="1"/>
              <a:t>expected</a:t>
            </a:r>
            <a:r>
              <a:rPr lang="de-DE" sz="1400" dirty="0"/>
              <a:t> </a:t>
            </a:r>
            <a:r>
              <a:rPr lang="de-DE" sz="1400" dirty="0" err="1"/>
              <a:t>resources</a:t>
            </a:r>
            <a:r>
              <a:rPr lang="de-DE" sz="1400" dirty="0"/>
              <a:t> </a:t>
            </a:r>
            <a:r>
              <a:rPr lang="de-DE" sz="1400" dirty="0" err="1"/>
              <a:t>gap</a:t>
            </a:r>
            <a:r>
              <a:rPr lang="de-DE" sz="1400" dirty="0"/>
              <a:t>. </a:t>
            </a:r>
          </a:p>
          <a:p>
            <a:pPr marL="0" indent="0">
              <a:spcBef>
                <a:spcPts val="400"/>
              </a:spcBef>
              <a:buNone/>
            </a:pPr>
            <a:r>
              <a:rPr lang="de-DE" sz="1400" dirty="0">
                <a:highlight>
                  <a:srgbClr val="FFFF00"/>
                </a:highlight>
              </a:rPr>
              <a:t>[…]</a:t>
            </a:r>
          </a:p>
          <a:p>
            <a:pPr marL="0" indent="0" algn="ctr">
              <a:spcBef>
                <a:spcPts val="400"/>
              </a:spcBef>
              <a:buNone/>
            </a:pPr>
            <a:r>
              <a:rPr lang="de-DE" sz="1400" b="1" dirty="0"/>
              <a:t>11. </a:t>
            </a:r>
            <a:r>
              <a:rPr lang="de-DE" sz="1400" b="1" dirty="0" err="1"/>
              <a:t>Expected</a:t>
            </a:r>
            <a:r>
              <a:rPr lang="de-DE" sz="1400" b="1" dirty="0"/>
              <a:t> </a:t>
            </a:r>
            <a:r>
              <a:rPr lang="de-DE" sz="1400" b="1" dirty="0" err="1"/>
              <a:t>achievements</a:t>
            </a:r>
            <a:r>
              <a:rPr lang="de-DE" sz="1400" b="1" dirty="0"/>
              <a:t> / </a:t>
            </a:r>
            <a:r>
              <a:rPr lang="de-DE" sz="1400" b="1" dirty="0" err="1"/>
              <a:t>outcomes</a:t>
            </a:r>
            <a:endParaRPr lang="de-DE" sz="1400" b="1" dirty="0"/>
          </a:p>
          <a:p>
            <a:pPr marL="0" indent="0">
              <a:spcBef>
                <a:spcPts val="400"/>
              </a:spcBef>
              <a:buNone/>
            </a:pPr>
            <a:r>
              <a:rPr lang="de-DE" sz="1400" dirty="0" err="1"/>
              <a:t>Please</a:t>
            </a:r>
            <a:r>
              <a:rPr lang="de-DE" sz="1400" dirty="0"/>
              <a:t> </a:t>
            </a:r>
            <a:r>
              <a:rPr lang="de-DE" sz="1400" dirty="0" err="1"/>
              <a:t>elaborate</a:t>
            </a:r>
            <a:r>
              <a:rPr lang="de-DE" sz="1400" dirty="0"/>
              <a:t> </a:t>
            </a:r>
            <a:r>
              <a:rPr lang="de-DE" sz="1400" dirty="0" err="1"/>
              <a:t>expected</a:t>
            </a:r>
            <a:r>
              <a:rPr lang="de-DE" sz="1400" dirty="0"/>
              <a:t> </a:t>
            </a:r>
            <a:r>
              <a:rPr lang="de-DE" sz="1400" dirty="0" err="1"/>
              <a:t>achievements</a:t>
            </a:r>
            <a:r>
              <a:rPr lang="de-DE" sz="1400" dirty="0"/>
              <a:t> </a:t>
            </a:r>
            <a:r>
              <a:rPr lang="de-DE" sz="1400" dirty="0" err="1"/>
              <a:t>or</a:t>
            </a:r>
            <a:r>
              <a:rPr lang="de-DE" sz="1400" dirty="0"/>
              <a:t> </a:t>
            </a:r>
            <a:r>
              <a:rPr lang="de-DE" sz="1400" dirty="0" err="1"/>
              <a:t>outcomes</a:t>
            </a:r>
            <a:r>
              <a:rPr lang="de-DE" sz="1400" dirty="0"/>
              <a:t> </a:t>
            </a:r>
            <a:r>
              <a:rPr lang="de-DE" sz="1400" dirty="0" err="1"/>
              <a:t>from</a:t>
            </a:r>
            <a:r>
              <a:rPr lang="de-DE" sz="1400" dirty="0"/>
              <a:t> </a:t>
            </a:r>
            <a:r>
              <a:rPr lang="de-DE" sz="1400" dirty="0" err="1"/>
              <a:t>implementing</a:t>
            </a:r>
            <a:r>
              <a:rPr lang="de-DE" sz="1400" dirty="0"/>
              <a:t> </a:t>
            </a:r>
            <a:r>
              <a:rPr lang="de-DE" sz="1400" dirty="0" err="1"/>
              <a:t>the</a:t>
            </a:r>
            <a:r>
              <a:rPr lang="de-DE" sz="1400" dirty="0"/>
              <a:t> plan in different </a:t>
            </a:r>
            <a:r>
              <a:rPr lang="de-DE" sz="1400" dirty="0" err="1"/>
              <a:t>stages</a:t>
            </a:r>
            <a:r>
              <a:rPr lang="de-DE" sz="1400" dirty="0"/>
              <a:t>, in </a:t>
            </a:r>
            <a:r>
              <a:rPr lang="de-DE" sz="1400" dirty="0" err="1"/>
              <a:t>alignment</a:t>
            </a:r>
            <a:r>
              <a:rPr lang="de-DE" sz="1400" dirty="0"/>
              <a:t> </a:t>
            </a:r>
            <a:r>
              <a:rPr lang="de-DE" sz="1400" dirty="0" err="1"/>
              <a:t>with</a:t>
            </a:r>
            <a:r>
              <a:rPr lang="de-DE" sz="1400" dirty="0"/>
              <a:t> </a:t>
            </a:r>
            <a:r>
              <a:rPr lang="de-DE" sz="1400" dirty="0" err="1"/>
              <a:t>broad</a:t>
            </a:r>
            <a:r>
              <a:rPr lang="de-DE" sz="1400" dirty="0"/>
              <a:t> national </a:t>
            </a:r>
            <a:r>
              <a:rPr lang="de-DE" sz="1400" dirty="0" err="1"/>
              <a:t>objectives</a:t>
            </a:r>
            <a:r>
              <a:rPr lang="de-DE" sz="1400" dirty="0"/>
              <a:t> </a:t>
            </a:r>
            <a:r>
              <a:rPr lang="de-DE" sz="1400" dirty="0" err="1"/>
              <a:t>of</a:t>
            </a:r>
            <a:r>
              <a:rPr lang="de-DE" sz="1400" dirty="0"/>
              <a:t> </a:t>
            </a:r>
            <a:r>
              <a:rPr lang="de-DE" sz="1400" dirty="0" err="1"/>
              <a:t>economic</a:t>
            </a:r>
            <a:r>
              <a:rPr lang="de-DE" sz="1400" dirty="0"/>
              <a:t> </a:t>
            </a:r>
            <a:r>
              <a:rPr lang="de-DE" sz="1400" dirty="0" err="1"/>
              <a:t>development</a:t>
            </a:r>
            <a:r>
              <a:rPr lang="de-DE" sz="1400" dirty="0"/>
              <a:t>, </a:t>
            </a:r>
            <a:r>
              <a:rPr lang="de-DE" sz="1400" dirty="0" err="1"/>
              <a:t>environment</a:t>
            </a:r>
            <a:r>
              <a:rPr lang="de-DE" sz="1400" dirty="0"/>
              <a:t> </a:t>
            </a:r>
            <a:r>
              <a:rPr lang="de-DE" sz="1400" dirty="0" err="1"/>
              <a:t>protection</a:t>
            </a:r>
            <a:r>
              <a:rPr lang="de-DE" sz="1400" dirty="0"/>
              <a:t> </a:t>
            </a:r>
            <a:r>
              <a:rPr lang="de-DE" sz="1400" dirty="0" err="1"/>
              <a:t>and</a:t>
            </a:r>
            <a:r>
              <a:rPr lang="de-DE" sz="1400" dirty="0"/>
              <a:t> </a:t>
            </a:r>
            <a:r>
              <a:rPr lang="de-DE" sz="1400" dirty="0" err="1"/>
              <a:t>social</a:t>
            </a:r>
            <a:r>
              <a:rPr lang="de-DE" sz="1400" dirty="0"/>
              <a:t> </a:t>
            </a:r>
            <a:r>
              <a:rPr lang="de-DE" sz="1400" dirty="0" err="1"/>
              <a:t>progress</a:t>
            </a:r>
            <a:r>
              <a:rPr lang="de-DE" sz="1400" dirty="0"/>
              <a:t>.</a:t>
            </a:r>
          </a:p>
          <a:p>
            <a:pPr marL="0" indent="0">
              <a:spcBef>
                <a:spcPts val="400"/>
              </a:spcBef>
              <a:buNone/>
            </a:pPr>
            <a:r>
              <a:rPr lang="de-DE" sz="1400" dirty="0">
                <a:highlight>
                  <a:srgbClr val="FFFF00"/>
                </a:highlight>
              </a:rPr>
              <a:t>[…]</a:t>
            </a:r>
            <a:endParaRPr lang="de-DE" sz="1400" dirty="0"/>
          </a:p>
          <a:p>
            <a:pPr marL="0" indent="0" algn="ctr">
              <a:spcBef>
                <a:spcPts val="400"/>
              </a:spcBef>
              <a:buNone/>
            </a:pPr>
            <a:r>
              <a:rPr lang="de-DE" sz="1400" b="1" dirty="0"/>
              <a:t>12. Monitoring </a:t>
            </a:r>
            <a:r>
              <a:rPr lang="de-DE" sz="1400" b="1" dirty="0" err="1"/>
              <a:t>and</a:t>
            </a:r>
            <a:r>
              <a:rPr lang="de-DE" sz="1400" b="1" dirty="0"/>
              <a:t> </a:t>
            </a:r>
            <a:r>
              <a:rPr lang="de-DE" sz="1400" b="1" dirty="0" err="1"/>
              <a:t>evaluation</a:t>
            </a:r>
            <a:endParaRPr lang="de-DE" sz="1400" b="1" dirty="0"/>
          </a:p>
          <a:p>
            <a:pPr marL="0" indent="0">
              <a:spcBef>
                <a:spcPts val="400"/>
              </a:spcBef>
              <a:buNone/>
            </a:pPr>
            <a:r>
              <a:rPr lang="de-DE" sz="1400" dirty="0" err="1"/>
              <a:t>Please</a:t>
            </a:r>
            <a:r>
              <a:rPr lang="de-DE" sz="1400" dirty="0"/>
              <a:t> </a:t>
            </a:r>
            <a:r>
              <a:rPr lang="de-DE" sz="1400" dirty="0" err="1"/>
              <a:t>kindly</a:t>
            </a:r>
            <a:r>
              <a:rPr lang="de-DE" sz="1400" dirty="0"/>
              <a:t> </a:t>
            </a:r>
            <a:r>
              <a:rPr lang="de-DE" sz="1400" dirty="0" err="1"/>
              <a:t>indicate</a:t>
            </a:r>
            <a:r>
              <a:rPr lang="de-DE" sz="1400" dirty="0"/>
              <a:t> / </a:t>
            </a:r>
            <a:r>
              <a:rPr lang="de-DE" sz="1400" dirty="0" err="1"/>
              <a:t>elaborate</a:t>
            </a:r>
            <a:r>
              <a:rPr lang="de-DE" sz="1400" dirty="0"/>
              <a:t> </a:t>
            </a:r>
            <a:r>
              <a:rPr lang="de-DE" sz="1400" dirty="0" err="1"/>
              <a:t>the</a:t>
            </a:r>
            <a:r>
              <a:rPr lang="de-DE" sz="1400" dirty="0"/>
              <a:t> </a:t>
            </a:r>
            <a:r>
              <a:rPr lang="de-DE" sz="1400" dirty="0" err="1"/>
              <a:t>mechanism</a:t>
            </a:r>
            <a:r>
              <a:rPr lang="de-DE" sz="1400" dirty="0"/>
              <a:t> </a:t>
            </a:r>
            <a:r>
              <a:rPr lang="de-DE" sz="1400" dirty="0" err="1"/>
              <a:t>and</a:t>
            </a:r>
            <a:r>
              <a:rPr lang="de-DE" sz="1400" dirty="0"/>
              <a:t> </a:t>
            </a:r>
            <a:r>
              <a:rPr lang="de-DE" sz="1400" dirty="0" err="1"/>
              <a:t>approach</a:t>
            </a:r>
            <a:r>
              <a:rPr lang="de-DE" sz="1400" dirty="0"/>
              <a:t> </a:t>
            </a:r>
            <a:r>
              <a:rPr lang="de-DE" sz="1400" dirty="0" err="1"/>
              <a:t>to</a:t>
            </a:r>
            <a:r>
              <a:rPr lang="de-DE" sz="1400" dirty="0"/>
              <a:t> </a:t>
            </a:r>
            <a:r>
              <a:rPr lang="de-DE" sz="1400" dirty="0" err="1"/>
              <a:t>monitoring</a:t>
            </a:r>
            <a:r>
              <a:rPr lang="de-DE" sz="1400" dirty="0"/>
              <a:t> </a:t>
            </a:r>
            <a:r>
              <a:rPr lang="de-DE" sz="1400" dirty="0" err="1"/>
              <a:t>and</a:t>
            </a:r>
            <a:r>
              <a:rPr lang="de-DE" sz="1400" dirty="0"/>
              <a:t> </a:t>
            </a:r>
            <a:r>
              <a:rPr lang="de-DE" sz="1400" dirty="0" err="1"/>
              <a:t>evaluating</a:t>
            </a:r>
            <a:r>
              <a:rPr lang="de-DE" sz="1400" dirty="0"/>
              <a:t> </a:t>
            </a:r>
            <a:r>
              <a:rPr lang="de-DE" sz="1400" dirty="0" err="1"/>
              <a:t>the</a:t>
            </a:r>
            <a:r>
              <a:rPr lang="de-DE" sz="1400" dirty="0"/>
              <a:t> </a:t>
            </a:r>
            <a:r>
              <a:rPr lang="de-DE" sz="1400" dirty="0" err="1"/>
              <a:t>progress</a:t>
            </a:r>
            <a:r>
              <a:rPr lang="de-DE" sz="1400" dirty="0"/>
              <a:t> </a:t>
            </a:r>
            <a:r>
              <a:rPr lang="de-DE" sz="1400" dirty="0" err="1"/>
              <a:t>of</a:t>
            </a:r>
            <a:r>
              <a:rPr lang="de-DE" sz="1400" dirty="0"/>
              <a:t> </a:t>
            </a:r>
            <a:r>
              <a:rPr lang="de-DE" sz="1400" dirty="0" err="1"/>
              <a:t>implementing</a:t>
            </a:r>
            <a:r>
              <a:rPr lang="de-DE" sz="1400" dirty="0"/>
              <a:t> </a:t>
            </a:r>
            <a:r>
              <a:rPr lang="de-DE" sz="1400" dirty="0" err="1"/>
              <a:t>the</a:t>
            </a:r>
            <a:r>
              <a:rPr lang="de-DE" sz="1400" dirty="0"/>
              <a:t> plan, </a:t>
            </a:r>
            <a:r>
              <a:rPr lang="de-DE" sz="1400" dirty="0" err="1"/>
              <a:t>which</a:t>
            </a:r>
            <a:r>
              <a:rPr lang="de-DE" sz="1400" dirty="0"/>
              <a:t> </a:t>
            </a:r>
            <a:r>
              <a:rPr lang="de-DE" sz="1400" dirty="0" err="1"/>
              <a:t>may</a:t>
            </a:r>
            <a:r>
              <a:rPr lang="de-DE" sz="1400" dirty="0"/>
              <a:t> </a:t>
            </a:r>
            <a:r>
              <a:rPr lang="de-DE" sz="1400" dirty="0" err="1"/>
              <a:t>be</a:t>
            </a:r>
            <a:r>
              <a:rPr lang="de-DE" sz="1400" dirty="0"/>
              <a:t> </a:t>
            </a:r>
            <a:r>
              <a:rPr lang="de-DE" sz="1400" dirty="0" err="1"/>
              <a:t>supported</a:t>
            </a:r>
            <a:r>
              <a:rPr lang="de-DE" sz="1400" dirty="0"/>
              <a:t> </a:t>
            </a:r>
            <a:r>
              <a:rPr lang="de-DE" sz="1400" dirty="0" err="1"/>
              <a:t>by</a:t>
            </a:r>
            <a:r>
              <a:rPr lang="de-DE" sz="1400" dirty="0"/>
              <a:t> </a:t>
            </a:r>
            <a:r>
              <a:rPr lang="de-DE" sz="1400" dirty="0" err="1"/>
              <a:t>specific</a:t>
            </a:r>
            <a:r>
              <a:rPr lang="de-DE" sz="1400" dirty="0"/>
              <a:t> </a:t>
            </a:r>
            <a:r>
              <a:rPr lang="de-DE" sz="1400" dirty="0" err="1"/>
              <a:t>measurable</a:t>
            </a:r>
            <a:r>
              <a:rPr lang="de-DE" sz="1400" dirty="0"/>
              <a:t> </a:t>
            </a:r>
            <a:r>
              <a:rPr lang="de-DE" sz="1400" dirty="0" err="1"/>
              <a:t>indicators</a:t>
            </a:r>
            <a:r>
              <a:rPr lang="de-DE" sz="1400" dirty="0"/>
              <a:t> </a:t>
            </a:r>
            <a:r>
              <a:rPr lang="de-DE" sz="1400" dirty="0" err="1"/>
              <a:t>which</a:t>
            </a:r>
            <a:r>
              <a:rPr lang="de-DE" sz="1400" dirty="0"/>
              <a:t> </a:t>
            </a:r>
            <a:r>
              <a:rPr lang="de-DE" sz="1400" dirty="0" err="1"/>
              <a:t>could</a:t>
            </a:r>
            <a:r>
              <a:rPr lang="de-DE" sz="1400" dirty="0"/>
              <a:t> </a:t>
            </a:r>
            <a:r>
              <a:rPr lang="de-DE" sz="1400" dirty="0" err="1"/>
              <a:t>be</a:t>
            </a:r>
            <a:r>
              <a:rPr lang="de-DE" sz="1400" dirty="0"/>
              <a:t> </a:t>
            </a:r>
            <a:r>
              <a:rPr lang="de-DE" sz="1400" dirty="0" err="1"/>
              <a:t>produced</a:t>
            </a:r>
            <a:r>
              <a:rPr lang="de-DE" sz="1400" dirty="0"/>
              <a:t> on a </a:t>
            </a:r>
            <a:r>
              <a:rPr lang="de-DE" sz="1400" dirty="0" err="1"/>
              <a:t>regular</a:t>
            </a:r>
            <a:r>
              <a:rPr lang="de-DE" sz="1400" dirty="0"/>
              <a:t> </a:t>
            </a:r>
            <a:r>
              <a:rPr lang="de-DE" sz="1400" dirty="0" err="1"/>
              <a:t>basis</a:t>
            </a:r>
            <a:r>
              <a:rPr lang="de-DE" sz="1400" dirty="0"/>
              <a:t> at different </a:t>
            </a:r>
            <a:r>
              <a:rPr lang="de-DE" sz="1400" dirty="0" err="1"/>
              <a:t>stages</a:t>
            </a:r>
            <a:r>
              <a:rPr lang="de-DE" sz="1400" dirty="0"/>
              <a:t>.</a:t>
            </a:r>
          </a:p>
          <a:p>
            <a:pPr marL="0" indent="0">
              <a:spcBef>
                <a:spcPts val="400"/>
              </a:spcBef>
              <a:buNone/>
            </a:pPr>
            <a:r>
              <a:rPr lang="de-DE" sz="1400" dirty="0">
                <a:highlight>
                  <a:srgbClr val="FFFF00"/>
                </a:highlight>
              </a:rPr>
              <a:t>[…]</a:t>
            </a:r>
            <a:endParaRPr lang="de-DE" sz="1400" dirty="0"/>
          </a:p>
        </p:txBody>
      </p:sp>
      <p:sp>
        <p:nvSpPr>
          <p:cNvPr id="3" name="Fußzeilenplatzhalter 2">
            <a:extLst>
              <a:ext uri="{FF2B5EF4-FFF2-40B4-BE49-F238E27FC236}">
                <a16:creationId xmlns:a16="http://schemas.microsoft.com/office/drawing/2014/main" id="{65D17F41-EECE-574A-82C1-1C9550CC50A6}"/>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DA535AF2-AC3B-3540-AA71-F6B9BD8E514A}"/>
              </a:ext>
            </a:extLst>
          </p:cNvPr>
          <p:cNvSpPr>
            <a:spLocks noGrp="1"/>
          </p:cNvSpPr>
          <p:nvPr>
            <p:ph type="sldNum" sz="quarter" idx="4"/>
          </p:nvPr>
        </p:nvSpPr>
        <p:spPr/>
        <p:txBody>
          <a:bodyPr/>
          <a:lstStyle/>
          <a:p>
            <a:fld id="{961E0DA8-AC27-403E-90E8-404BCA9BAC80}" type="slidenum">
              <a:rPr lang="en-US" smtClean="0"/>
              <a:pPr/>
              <a:t>24</a:t>
            </a:fld>
            <a:endParaRPr lang="en-US"/>
          </a:p>
        </p:txBody>
      </p:sp>
      <p:sp>
        <p:nvSpPr>
          <p:cNvPr id="5" name="Titel 4">
            <a:extLst>
              <a:ext uri="{FF2B5EF4-FFF2-40B4-BE49-F238E27FC236}">
                <a16:creationId xmlns:a16="http://schemas.microsoft.com/office/drawing/2014/main" id="{45F9FD99-10A9-7846-895E-37FE693FA392}"/>
              </a:ext>
            </a:extLst>
          </p:cNvPr>
          <p:cNvSpPr>
            <a:spLocks noGrp="1"/>
          </p:cNvSpPr>
          <p:nvPr>
            <p:ph type="title"/>
          </p:nvPr>
        </p:nvSpPr>
        <p:spPr/>
        <p:txBody>
          <a:bodyPr>
            <a:noAutofit/>
          </a:bodyPr>
          <a:lstStyle/>
          <a:p>
            <a:r>
              <a:rPr lang="de-DE" sz="2800" b="1" dirty="0" err="1"/>
              <a:t>Guiding</a:t>
            </a:r>
            <a:r>
              <a:rPr lang="de-DE" sz="2800" b="1" dirty="0"/>
              <a:t> </a:t>
            </a:r>
            <a:r>
              <a:rPr lang="de-DE" sz="2800" b="1" dirty="0" err="1"/>
              <a:t>questions</a:t>
            </a:r>
            <a:r>
              <a:rPr lang="de-DE" sz="2800" b="1" dirty="0"/>
              <a:t> </a:t>
            </a:r>
            <a:r>
              <a:rPr lang="de-DE" sz="2800" b="1" dirty="0" err="1"/>
              <a:t>to</a:t>
            </a:r>
            <a:r>
              <a:rPr lang="de-DE" sz="2800" b="1" dirty="0"/>
              <a:t> </a:t>
            </a:r>
            <a:r>
              <a:rPr lang="de-DE" sz="2800" b="1" dirty="0" err="1"/>
              <a:t>set</a:t>
            </a:r>
            <a:r>
              <a:rPr lang="de-DE" sz="2800" b="1" dirty="0"/>
              <a:t> </a:t>
            </a:r>
            <a:r>
              <a:rPr lang="de-DE" sz="2800" b="1" dirty="0" err="1"/>
              <a:t>up</a:t>
            </a:r>
            <a:r>
              <a:rPr lang="de-DE" sz="2800" b="1" dirty="0"/>
              <a:t> an </a:t>
            </a:r>
            <a:r>
              <a:rPr lang="de-DE" sz="2800" b="1" dirty="0" err="1"/>
              <a:t>organizational</a:t>
            </a:r>
            <a:r>
              <a:rPr lang="de-DE" sz="2800" b="1" dirty="0"/>
              <a:t> </a:t>
            </a:r>
            <a:r>
              <a:rPr lang="de-DE" sz="2800" b="1" dirty="0" err="1"/>
              <a:t>ethics</a:t>
            </a:r>
            <a:r>
              <a:rPr lang="de-DE" sz="2800" b="1" dirty="0"/>
              <a:t> </a:t>
            </a:r>
            <a:r>
              <a:rPr lang="de-DE" sz="2800" b="1" dirty="0" err="1"/>
              <a:t>development</a:t>
            </a:r>
            <a:r>
              <a:rPr lang="de-DE" sz="2800" b="1" dirty="0"/>
              <a:t> plan (4)</a:t>
            </a:r>
          </a:p>
        </p:txBody>
      </p:sp>
    </p:spTree>
    <p:extLst>
      <p:ext uri="{BB962C8B-B14F-4D97-AF65-F5344CB8AC3E}">
        <p14:creationId xmlns:p14="http://schemas.microsoft.com/office/powerpoint/2010/main" val="745290405"/>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4B1FBE7-8D5F-8641-84DE-35C634803754}"/>
              </a:ext>
            </a:extLst>
          </p:cNvPr>
          <p:cNvSpPr>
            <a:spLocks noGrp="1"/>
          </p:cNvSpPr>
          <p:nvPr>
            <p:ph idx="1"/>
          </p:nvPr>
        </p:nvSpPr>
        <p:spPr>
          <a:blipFill>
            <a:blip r:embed="rId2">
              <a:extLst>
                <a:ext uri="{BEBA8EAE-BF5A-486C-A8C5-ECC9F3942E4B}">
                  <a14:imgProps xmlns:a14="http://schemas.microsoft.com/office/drawing/2010/main">
                    <a14:imgLayer r:embed="rId3">
                      <a14:imgEffect>
                        <a14:artisticPencilGrayscale/>
                      </a14:imgEffect>
                    </a14:imgLayer>
                  </a14:imgProps>
                </a:ext>
              </a:extLst>
            </a:blip>
            <a:tile tx="0" ty="0" sx="100000" sy="100000" flip="none" algn="tl"/>
          </a:blipFill>
          <a:ln>
            <a:solidFill>
              <a:srgbClr val="4CC2EF"/>
            </a:solidFill>
          </a:ln>
        </p:spPr>
        <p:txBody>
          <a:bodyPr>
            <a:noAutofit/>
          </a:bodyPr>
          <a:lstStyle/>
          <a:p>
            <a:pPr marL="0" indent="0" algn="ctr">
              <a:spcBef>
                <a:spcPts val="400"/>
              </a:spcBef>
              <a:buNone/>
            </a:pPr>
            <a:r>
              <a:rPr lang="de-DE" sz="1400" b="1" dirty="0"/>
              <a:t>13. Potential </a:t>
            </a:r>
            <a:r>
              <a:rPr lang="de-DE" sz="1400" b="1" dirty="0" err="1"/>
              <a:t>risks</a:t>
            </a:r>
            <a:r>
              <a:rPr lang="de-DE" sz="1400" b="1" dirty="0"/>
              <a:t> </a:t>
            </a:r>
            <a:r>
              <a:rPr lang="de-DE" sz="1400" b="1" dirty="0" err="1"/>
              <a:t>and</a:t>
            </a:r>
            <a:r>
              <a:rPr lang="de-DE" sz="1400" b="1" dirty="0"/>
              <a:t> </a:t>
            </a:r>
            <a:r>
              <a:rPr lang="de-DE" sz="1400" b="1" dirty="0" err="1"/>
              <a:t>mitigation</a:t>
            </a:r>
            <a:r>
              <a:rPr lang="de-DE" sz="1400" b="1" dirty="0"/>
              <a:t> </a:t>
            </a:r>
            <a:r>
              <a:rPr lang="de-DE" sz="1400" b="1" dirty="0" err="1"/>
              <a:t>measures</a:t>
            </a:r>
            <a:endParaRPr lang="de-DE" sz="1400" b="1" dirty="0"/>
          </a:p>
          <a:p>
            <a:pPr marL="0" indent="0">
              <a:spcBef>
                <a:spcPts val="400"/>
              </a:spcBef>
              <a:buNone/>
            </a:pPr>
            <a:r>
              <a:rPr lang="de-DE" sz="1400" dirty="0" err="1"/>
              <a:t>Please</a:t>
            </a:r>
            <a:r>
              <a:rPr lang="de-DE" sz="1400" dirty="0"/>
              <a:t> </a:t>
            </a:r>
            <a:r>
              <a:rPr lang="de-DE" sz="1400" dirty="0" err="1"/>
              <a:t>elaborate</a:t>
            </a:r>
            <a:r>
              <a:rPr lang="de-DE" sz="1400" dirty="0"/>
              <a:t> on potential </a:t>
            </a:r>
            <a:r>
              <a:rPr lang="de-DE" sz="1400" dirty="0" err="1"/>
              <a:t>risks</a:t>
            </a:r>
            <a:r>
              <a:rPr lang="de-DE" sz="1400" dirty="0"/>
              <a:t> </a:t>
            </a:r>
            <a:r>
              <a:rPr lang="de-DE" sz="1400" dirty="0" err="1"/>
              <a:t>envisioned</a:t>
            </a:r>
            <a:r>
              <a:rPr lang="de-DE" sz="1400" dirty="0"/>
              <a:t> in </a:t>
            </a:r>
            <a:r>
              <a:rPr lang="de-DE" sz="1400" dirty="0" err="1"/>
              <a:t>implementing</a:t>
            </a:r>
            <a:r>
              <a:rPr lang="de-DE" sz="1400" dirty="0"/>
              <a:t> </a:t>
            </a:r>
            <a:r>
              <a:rPr lang="de-DE" sz="1400" dirty="0" err="1"/>
              <a:t>the</a:t>
            </a:r>
            <a:r>
              <a:rPr lang="de-DE" sz="1400" dirty="0"/>
              <a:t> plan </a:t>
            </a:r>
            <a:r>
              <a:rPr lang="de-DE" sz="1400" dirty="0" err="1"/>
              <a:t>and</a:t>
            </a:r>
            <a:r>
              <a:rPr lang="de-DE" sz="1400" dirty="0"/>
              <a:t> potential </a:t>
            </a:r>
            <a:r>
              <a:rPr lang="de-DE" sz="1400" dirty="0" err="1"/>
              <a:t>mitigation</a:t>
            </a:r>
            <a:r>
              <a:rPr lang="de-DE" sz="1400" dirty="0"/>
              <a:t> </a:t>
            </a:r>
            <a:r>
              <a:rPr lang="de-DE" sz="1400" dirty="0" err="1"/>
              <a:t>measures</a:t>
            </a:r>
            <a:r>
              <a:rPr lang="de-DE" sz="1400" dirty="0"/>
              <a:t> </a:t>
            </a:r>
            <a:r>
              <a:rPr lang="de-DE" sz="1400" dirty="0" err="1"/>
              <a:t>that</a:t>
            </a:r>
            <a:r>
              <a:rPr lang="de-DE" sz="1400" dirty="0"/>
              <a:t> </a:t>
            </a:r>
            <a:r>
              <a:rPr lang="de-DE" sz="1400" dirty="0" err="1"/>
              <a:t>could</a:t>
            </a:r>
            <a:r>
              <a:rPr lang="de-DE" sz="1400" dirty="0"/>
              <a:t> </a:t>
            </a:r>
            <a:r>
              <a:rPr lang="de-DE" sz="1400" dirty="0" err="1"/>
              <a:t>be</a:t>
            </a:r>
            <a:r>
              <a:rPr lang="de-DE" sz="1400" dirty="0"/>
              <a:t> </a:t>
            </a:r>
            <a:r>
              <a:rPr lang="de-DE" sz="1400" dirty="0" err="1"/>
              <a:t>taken</a:t>
            </a:r>
            <a:r>
              <a:rPr lang="de-DE" sz="1400" dirty="0"/>
              <a:t> </a:t>
            </a:r>
            <a:r>
              <a:rPr lang="de-DE" sz="1400" dirty="0" err="1"/>
              <a:t>to</a:t>
            </a:r>
            <a:r>
              <a:rPr lang="de-DE" sz="1400" dirty="0"/>
              <a:t> </a:t>
            </a:r>
            <a:r>
              <a:rPr lang="de-DE" sz="1400" dirty="0" err="1"/>
              <a:t>address</a:t>
            </a:r>
            <a:r>
              <a:rPr lang="de-DE" sz="1400" dirty="0"/>
              <a:t> such </a:t>
            </a:r>
            <a:r>
              <a:rPr lang="de-DE" sz="1400" dirty="0" err="1"/>
              <a:t>risks</a:t>
            </a:r>
            <a:r>
              <a:rPr lang="de-DE" sz="1400" dirty="0"/>
              <a:t>.</a:t>
            </a:r>
          </a:p>
          <a:p>
            <a:pPr marL="0" indent="0">
              <a:spcBef>
                <a:spcPts val="400"/>
              </a:spcBef>
              <a:buNone/>
            </a:pPr>
            <a:r>
              <a:rPr lang="de-DE" sz="1400" dirty="0">
                <a:highlight>
                  <a:srgbClr val="FFFF00"/>
                </a:highlight>
              </a:rPr>
              <a:t>[…]</a:t>
            </a:r>
          </a:p>
        </p:txBody>
      </p:sp>
      <p:sp>
        <p:nvSpPr>
          <p:cNvPr id="3" name="Fußzeilenplatzhalter 2">
            <a:extLst>
              <a:ext uri="{FF2B5EF4-FFF2-40B4-BE49-F238E27FC236}">
                <a16:creationId xmlns:a16="http://schemas.microsoft.com/office/drawing/2014/main" id="{65D17F41-EECE-574A-82C1-1C9550CC50A6}"/>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DA535AF2-AC3B-3540-AA71-F6B9BD8E514A}"/>
              </a:ext>
            </a:extLst>
          </p:cNvPr>
          <p:cNvSpPr>
            <a:spLocks noGrp="1"/>
          </p:cNvSpPr>
          <p:nvPr>
            <p:ph type="sldNum" sz="quarter" idx="4"/>
          </p:nvPr>
        </p:nvSpPr>
        <p:spPr/>
        <p:txBody>
          <a:bodyPr/>
          <a:lstStyle/>
          <a:p>
            <a:fld id="{961E0DA8-AC27-403E-90E8-404BCA9BAC80}" type="slidenum">
              <a:rPr lang="en-US" smtClean="0"/>
              <a:pPr/>
              <a:t>25</a:t>
            </a:fld>
            <a:endParaRPr lang="en-US"/>
          </a:p>
        </p:txBody>
      </p:sp>
      <p:sp>
        <p:nvSpPr>
          <p:cNvPr id="5" name="Titel 4">
            <a:extLst>
              <a:ext uri="{FF2B5EF4-FFF2-40B4-BE49-F238E27FC236}">
                <a16:creationId xmlns:a16="http://schemas.microsoft.com/office/drawing/2014/main" id="{45F9FD99-10A9-7846-895E-37FE693FA392}"/>
              </a:ext>
            </a:extLst>
          </p:cNvPr>
          <p:cNvSpPr>
            <a:spLocks noGrp="1"/>
          </p:cNvSpPr>
          <p:nvPr>
            <p:ph type="title"/>
          </p:nvPr>
        </p:nvSpPr>
        <p:spPr/>
        <p:txBody>
          <a:bodyPr>
            <a:noAutofit/>
          </a:bodyPr>
          <a:lstStyle/>
          <a:p>
            <a:r>
              <a:rPr lang="de-DE" sz="2800" b="1" dirty="0" err="1"/>
              <a:t>Guiding</a:t>
            </a:r>
            <a:r>
              <a:rPr lang="de-DE" sz="2800" b="1" dirty="0"/>
              <a:t> </a:t>
            </a:r>
            <a:r>
              <a:rPr lang="de-DE" sz="2800" b="1" dirty="0" err="1"/>
              <a:t>questions</a:t>
            </a:r>
            <a:r>
              <a:rPr lang="de-DE" sz="2800" b="1" dirty="0"/>
              <a:t> </a:t>
            </a:r>
            <a:r>
              <a:rPr lang="de-DE" sz="2800" b="1" dirty="0" err="1"/>
              <a:t>to</a:t>
            </a:r>
            <a:r>
              <a:rPr lang="de-DE" sz="2800" b="1" dirty="0"/>
              <a:t> </a:t>
            </a:r>
            <a:r>
              <a:rPr lang="de-DE" sz="2800" b="1" dirty="0" err="1"/>
              <a:t>set</a:t>
            </a:r>
            <a:r>
              <a:rPr lang="de-DE" sz="2800" b="1" dirty="0"/>
              <a:t> </a:t>
            </a:r>
            <a:r>
              <a:rPr lang="de-DE" sz="2800" b="1" dirty="0" err="1"/>
              <a:t>up</a:t>
            </a:r>
            <a:r>
              <a:rPr lang="de-DE" sz="2800" b="1" dirty="0"/>
              <a:t> an </a:t>
            </a:r>
            <a:r>
              <a:rPr lang="de-DE" sz="2800" b="1" dirty="0" err="1"/>
              <a:t>organizational</a:t>
            </a:r>
            <a:r>
              <a:rPr lang="de-DE" sz="2800" b="1" dirty="0"/>
              <a:t> </a:t>
            </a:r>
            <a:r>
              <a:rPr lang="de-DE" sz="2800" b="1" dirty="0" err="1"/>
              <a:t>ethics</a:t>
            </a:r>
            <a:r>
              <a:rPr lang="de-DE" sz="2800" b="1" dirty="0"/>
              <a:t> </a:t>
            </a:r>
            <a:r>
              <a:rPr lang="de-DE" sz="2800" b="1" dirty="0" err="1"/>
              <a:t>development</a:t>
            </a:r>
            <a:r>
              <a:rPr lang="de-DE" sz="2800" b="1" dirty="0"/>
              <a:t> plan (5)</a:t>
            </a:r>
          </a:p>
        </p:txBody>
      </p:sp>
    </p:spTree>
    <p:extLst>
      <p:ext uri="{BB962C8B-B14F-4D97-AF65-F5344CB8AC3E}">
        <p14:creationId xmlns:p14="http://schemas.microsoft.com/office/powerpoint/2010/main" val="1044952289"/>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6E45A731-14F3-C04B-996C-5D8362E92B9A}"/>
              </a:ext>
            </a:extLst>
          </p:cNvPr>
          <p:cNvGraphicFramePr>
            <a:graphicFrameLocks noGrp="1"/>
          </p:cNvGraphicFramePr>
          <p:nvPr>
            <p:ph idx="1"/>
            <p:extLst>
              <p:ext uri="{D42A27DB-BD31-4B8C-83A1-F6EECF244321}">
                <p14:modId xmlns:p14="http://schemas.microsoft.com/office/powerpoint/2010/main" val="3837671857"/>
              </p:ext>
            </p:extLst>
          </p:nvPr>
        </p:nvGraphicFramePr>
        <p:xfrm>
          <a:off x="628650" y="1370013"/>
          <a:ext cx="7886696" cy="2850856"/>
        </p:xfrm>
        <a:graphic>
          <a:graphicData uri="http://schemas.openxmlformats.org/drawingml/2006/table">
            <a:tbl>
              <a:tblPr firstRow="1" firstCol="1" bandRow="1">
                <a:tableStyleId>{5940675A-B579-460E-94D1-54222C63F5DA}</a:tableStyleId>
              </a:tblPr>
              <a:tblGrid>
                <a:gridCol w="562841">
                  <a:extLst>
                    <a:ext uri="{9D8B030D-6E8A-4147-A177-3AD203B41FA5}">
                      <a16:colId xmlns:a16="http://schemas.microsoft.com/office/drawing/2014/main" val="1131793144"/>
                    </a:ext>
                  </a:extLst>
                </a:gridCol>
                <a:gridCol w="1046265">
                  <a:extLst>
                    <a:ext uri="{9D8B030D-6E8A-4147-A177-3AD203B41FA5}">
                      <a16:colId xmlns:a16="http://schemas.microsoft.com/office/drawing/2014/main" val="518766782"/>
                    </a:ext>
                  </a:extLst>
                </a:gridCol>
                <a:gridCol w="1046265">
                  <a:extLst>
                    <a:ext uri="{9D8B030D-6E8A-4147-A177-3AD203B41FA5}">
                      <a16:colId xmlns:a16="http://schemas.microsoft.com/office/drawing/2014/main" val="3400061774"/>
                    </a:ext>
                  </a:extLst>
                </a:gridCol>
                <a:gridCol w="1046265">
                  <a:extLst>
                    <a:ext uri="{9D8B030D-6E8A-4147-A177-3AD203B41FA5}">
                      <a16:colId xmlns:a16="http://schemas.microsoft.com/office/drawing/2014/main" val="262419231"/>
                    </a:ext>
                  </a:extLst>
                </a:gridCol>
                <a:gridCol w="1046265">
                  <a:extLst>
                    <a:ext uri="{9D8B030D-6E8A-4147-A177-3AD203B41FA5}">
                      <a16:colId xmlns:a16="http://schemas.microsoft.com/office/drawing/2014/main" val="3049276169"/>
                    </a:ext>
                  </a:extLst>
                </a:gridCol>
                <a:gridCol w="1046265">
                  <a:extLst>
                    <a:ext uri="{9D8B030D-6E8A-4147-A177-3AD203B41FA5}">
                      <a16:colId xmlns:a16="http://schemas.microsoft.com/office/drawing/2014/main" val="773344233"/>
                    </a:ext>
                  </a:extLst>
                </a:gridCol>
                <a:gridCol w="1046265">
                  <a:extLst>
                    <a:ext uri="{9D8B030D-6E8A-4147-A177-3AD203B41FA5}">
                      <a16:colId xmlns:a16="http://schemas.microsoft.com/office/drawing/2014/main" val="1929084316"/>
                    </a:ext>
                  </a:extLst>
                </a:gridCol>
                <a:gridCol w="1046265">
                  <a:extLst>
                    <a:ext uri="{9D8B030D-6E8A-4147-A177-3AD203B41FA5}">
                      <a16:colId xmlns:a16="http://schemas.microsoft.com/office/drawing/2014/main" val="2001222548"/>
                    </a:ext>
                  </a:extLst>
                </a:gridCol>
              </a:tblGrid>
              <a:tr h="409398">
                <a:tc gridSpan="8">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b="1">
                          <a:solidFill>
                            <a:schemeClr val="bg1"/>
                          </a:solidFill>
                          <a:effectLst/>
                          <a:latin typeface="Roboto"/>
                        </a:rPr>
                        <a:t>Goal for the organization I am working in: </a:t>
                      </a:r>
                      <a:r>
                        <a:rPr lang="de-DE" sz="1100" b="1">
                          <a:solidFill>
                            <a:schemeClr val="tx1"/>
                          </a:solidFill>
                          <a:highlight>
                            <a:srgbClr val="FFFF00"/>
                          </a:highlight>
                          <a:latin typeface="Roboto"/>
                        </a:rPr>
                        <a:t>[…]</a:t>
                      </a:r>
                      <a:endParaRPr lang="de-DE" sz="1100" b="1" dirty="0">
                        <a:solidFill>
                          <a:schemeClr val="tx1"/>
                        </a:solidFill>
                        <a:highlight>
                          <a:srgbClr val="FFFF00"/>
                        </a:highlight>
                        <a:latin typeface="Roboto"/>
                      </a:endParaRPr>
                    </a:p>
                  </a:txBody>
                  <a:tcPr marL="67504" marR="67504" marT="0" marB="0">
                    <a:solidFill>
                      <a:srgbClr val="4CC2E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107072394"/>
                  </a:ext>
                </a:extLst>
              </a:tr>
              <a:tr h="500904">
                <a:tc>
                  <a:txBody>
                    <a:bodyPr/>
                    <a:lstStyle/>
                    <a:p>
                      <a:pPr algn="l">
                        <a:lnSpc>
                          <a:spcPct val="115000"/>
                        </a:lnSpc>
                        <a:spcAft>
                          <a:spcPts val="800"/>
                        </a:spcAft>
                      </a:pPr>
                      <a:r>
                        <a:rPr lang="en-US" sz="1100" b="1">
                          <a:effectLst/>
                          <a:latin typeface="Roboto"/>
                        </a:rPr>
                        <a:t>No.</a:t>
                      </a:r>
                      <a:endParaRPr lang="de-DE" sz="1100" b="1">
                        <a:effectLst/>
                        <a:latin typeface="Roboto"/>
                        <a:ea typeface="Batang"/>
                        <a:cs typeface="Arial"/>
                      </a:endParaRPr>
                    </a:p>
                  </a:txBody>
                  <a:tcPr marL="67504" marR="67504" marT="0" marB="0">
                    <a:solidFill>
                      <a:schemeClr val="accent5">
                        <a:lumMod val="20000"/>
                        <a:lumOff val="80000"/>
                      </a:schemeClr>
                    </a:solidFill>
                  </a:tcPr>
                </a:tc>
                <a:tc>
                  <a:txBody>
                    <a:bodyPr/>
                    <a:lstStyle/>
                    <a:p>
                      <a:pPr algn="l">
                        <a:lnSpc>
                          <a:spcPct val="115000"/>
                        </a:lnSpc>
                        <a:spcAft>
                          <a:spcPts val="800"/>
                        </a:spcAft>
                      </a:pPr>
                      <a:r>
                        <a:rPr lang="de-DE" sz="1100" b="1">
                          <a:effectLst/>
                          <a:latin typeface="Roboto"/>
                        </a:rPr>
                        <a:t>Actions to take</a:t>
                      </a:r>
                      <a:endParaRPr lang="de-DE" sz="1100" b="1">
                        <a:effectLst/>
                        <a:latin typeface="Roboto"/>
                        <a:ea typeface="Batang"/>
                        <a:cs typeface="Arial"/>
                      </a:endParaRPr>
                    </a:p>
                  </a:txBody>
                  <a:tcPr marL="67504" marR="67504" marT="0" marB="0">
                    <a:solidFill>
                      <a:schemeClr val="accent5">
                        <a:lumMod val="20000"/>
                        <a:lumOff val="80000"/>
                      </a:schemeClr>
                    </a:solidFill>
                  </a:tcPr>
                </a:tc>
                <a:tc>
                  <a:txBody>
                    <a:bodyPr/>
                    <a:lstStyle/>
                    <a:p>
                      <a:pPr algn="l">
                        <a:lnSpc>
                          <a:spcPct val="115000"/>
                        </a:lnSpc>
                        <a:spcAft>
                          <a:spcPts val="800"/>
                        </a:spcAft>
                      </a:pPr>
                      <a:r>
                        <a:rPr lang="de-DE" sz="1100" b="1">
                          <a:effectLst/>
                          <a:latin typeface="Roboto"/>
                        </a:rPr>
                        <a:t>Start date - end date</a:t>
                      </a:r>
                      <a:endParaRPr lang="de-DE" sz="1100" b="1">
                        <a:effectLst/>
                        <a:latin typeface="Roboto"/>
                        <a:ea typeface="Batang"/>
                        <a:cs typeface="Arial"/>
                      </a:endParaRPr>
                    </a:p>
                  </a:txBody>
                  <a:tcPr marL="67504" marR="67504" marT="0" marB="0">
                    <a:solidFill>
                      <a:schemeClr val="accent5">
                        <a:lumMod val="20000"/>
                        <a:lumOff val="80000"/>
                      </a:schemeClr>
                    </a:solidFill>
                  </a:tcPr>
                </a:tc>
                <a:tc>
                  <a:txBody>
                    <a:bodyPr/>
                    <a:lstStyle/>
                    <a:p>
                      <a:pPr algn="l">
                        <a:lnSpc>
                          <a:spcPct val="115000"/>
                        </a:lnSpc>
                        <a:spcAft>
                          <a:spcPts val="800"/>
                        </a:spcAft>
                      </a:pPr>
                      <a:r>
                        <a:rPr lang="en-US" sz="1100" b="1">
                          <a:effectLst/>
                          <a:latin typeface="Roboto"/>
                        </a:rPr>
                        <a:t>Implementing agencies</a:t>
                      </a:r>
                      <a:endParaRPr lang="de-DE" sz="1100" b="1">
                        <a:effectLst/>
                        <a:latin typeface="Roboto"/>
                        <a:ea typeface="Batang"/>
                        <a:cs typeface="Arial"/>
                      </a:endParaRPr>
                    </a:p>
                  </a:txBody>
                  <a:tcPr marL="67504" marR="67504" marT="0" marB="0">
                    <a:solidFill>
                      <a:schemeClr val="accent5">
                        <a:lumMod val="20000"/>
                        <a:lumOff val="80000"/>
                      </a:schemeClr>
                    </a:solidFill>
                  </a:tcPr>
                </a:tc>
                <a:tc>
                  <a:txBody>
                    <a:bodyPr/>
                    <a:lstStyle/>
                    <a:p>
                      <a:pPr algn="l">
                        <a:lnSpc>
                          <a:spcPct val="115000"/>
                        </a:lnSpc>
                        <a:spcAft>
                          <a:spcPts val="800"/>
                        </a:spcAft>
                      </a:pPr>
                      <a:r>
                        <a:rPr lang="en-US" sz="1100" b="1">
                          <a:effectLst/>
                          <a:latin typeface="Roboto"/>
                        </a:rPr>
                        <a:t>Outputs</a:t>
                      </a:r>
                      <a:endParaRPr lang="de-DE" sz="1100" b="1">
                        <a:effectLst/>
                        <a:latin typeface="Roboto"/>
                        <a:ea typeface="Batang"/>
                        <a:cs typeface="Arial"/>
                      </a:endParaRPr>
                    </a:p>
                  </a:txBody>
                  <a:tcPr marL="67504" marR="67504" marT="0" marB="0">
                    <a:solidFill>
                      <a:schemeClr val="accent5">
                        <a:lumMod val="20000"/>
                        <a:lumOff val="80000"/>
                      </a:schemeClr>
                    </a:solidFill>
                  </a:tcPr>
                </a:tc>
                <a:tc>
                  <a:txBody>
                    <a:bodyPr/>
                    <a:lstStyle/>
                    <a:p>
                      <a:pPr algn="l">
                        <a:lnSpc>
                          <a:spcPct val="115000"/>
                        </a:lnSpc>
                        <a:spcAft>
                          <a:spcPts val="800"/>
                        </a:spcAft>
                      </a:pPr>
                      <a:r>
                        <a:rPr lang="en-US" sz="1100" b="1">
                          <a:effectLst/>
                          <a:latin typeface="Roboto"/>
                        </a:rPr>
                        <a:t>Impact</a:t>
                      </a:r>
                      <a:endParaRPr lang="de-DE" sz="1100" b="1">
                        <a:effectLst/>
                        <a:latin typeface="Roboto"/>
                        <a:ea typeface="Batang"/>
                        <a:cs typeface="Arial"/>
                      </a:endParaRPr>
                    </a:p>
                  </a:txBody>
                  <a:tcPr marL="67504" marR="67504" marT="0" marB="0">
                    <a:solidFill>
                      <a:schemeClr val="accent5">
                        <a:lumMod val="20000"/>
                        <a:lumOff val="80000"/>
                      </a:schemeClr>
                    </a:solidFill>
                  </a:tcPr>
                </a:tc>
                <a:tc>
                  <a:txBody>
                    <a:bodyPr/>
                    <a:lstStyle/>
                    <a:p>
                      <a:pPr algn="l">
                        <a:lnSpc>
                          <a:spcPct val="115000"/>
                        </a:lnSpc>
                        <a:spcAft>
                          <a:spcPts val="800"/>
                        </a:spcAft>
                      </a:pPr>
                      <a:r>
                        <a:rPr lang="en-US" sz="1100" b="1">
                          <a:effectLst/>
                          <a:latin typeface="Roboto"/>
                        </a:rPr>
                        <a:t>Resources</a:t>
                      </a:r>
                      <a:endParaRPr lang="de-DE" sz="1100" b="1">
                        <a:effectLst/>
                        <a:latin typeface="Roboto"/>
                        <a:ea typeface="Batang"/>
                        <a:cs typeface="Arial"/>
                      </a:endParaRPr>
                    </a:p>
                  </a:txBody>
                  <a:tcPr marL="67504" marR="67504" marT="0" marB="0">
                    <a:solidFill>
                      <a:schemeClr val="accent5">
                        <a:lumMod val="20000"/>
                        <a:lumOff val="80000"/>
                      </a:schemeClr>
                    </a:solidFill>
                  </a:tcPr>
                </a:tc>
                <a:tc>
                  <a:txBody>
                    <a:bodyPr/>
                    <a:lstStyle/>
                    <a:p>
                      <a:pPr algn="l">
                        <a:lnSpc>
                          <a:spcPct val="115000"/>
                        </a:lnSpc>
                        <a:spcAft>
                          <a:spcPts val="800"/>
                        </a:spcAft>
                      </a:pPr>
                      <a:r>
                        <a:rPr lang="en-US" sz="1100" b="1">
                          <a:effectLst/>
                          <a:latin typeface="Roboto"/>
                        </a:rPr>
                        <a:t>Monitoring and evaluation</a:t>
                      </a:r>
                      <a:endParaRPr lang="de-DE" sz="1100" b="1">
                        <a:effectLst/>
                        <a:latin typeface="Roboto"/>
                        <a:ea typeface="Batang"/>
                        <a:cs typeface="Arial"/>
                      </a:endParaRPr>
                    </a:p>
                  </a:txBody>
                  <a:tcPr marL="67504" marR="67504" marT="0" marB="0">
                    <a:solidFill>
                      <a:schemeClr val="accent5">
                        <a:lumMod val="20000"/>
                        <a:lumOff val="80000"/>
                      </a:schemeClr>
                    </a:solidFill>
                  </a:tcPr>
                </a:tc>
                <a:extLst>
                  <a:ext uri="{0D108BD9-81ED-4DB2-BD59-A6C34878D82A}">
                    <a16:rowId xmlns:a16="http://schemas.microsoft.com/office/drawing/2014/main" val="3674855621"/>
                  </a:ext>
                </a:extLst>
              </a:tr>
              <a:tr h="475652">
                <a:tc>
                  <a:txBody>
                    <a:bodyPr/>
                    <a:lstStyle/>
                    <a:p>
                      <a:pPr algn="l">
                        <a:lnSpc>
                          <a:spcPct val="115000"/>
                        </a:lnSpc>
                        <a:spcAft>
                          <a:spcPts val="800"/>
                        </a:spcAft>
                      </a:pPr>
                      <a:r>
                        <a:rPr lang="en-US" sz="1100" b="1">
                          <a:effectLst/>
                          <a:latin typeface="Roboto"/>
                        </a:rPr>
                        <a:t>1.</a:t>
                      </a:r>
                      <a:endParaRPr lang="de-DE" sz="1100" b="1">
                        <a:effectLst/>
                        <a:latin typeface="Roboto"/>
                        <a:ea typeface="Batang"/>
                        <a:cs typeface="Arial"/>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extLst>
                  <a:ext uri="{0D108BD9-81ED-4DB2-BD59-A6C34878D82A}">
                    <a16:rowId xmlns:a16="http://schemas.microsoft.com/office/drawing/2014/main" val="1041714387"/>
                  </a:ext>
                </a:extLst>
              </a:tr>
              <a:tr h="466902">
                <a:tc>
                  <a:txBody>
                    <a:bodyPr/>
                    <a:lstStyle/>
                    <a:p>
                      <a:pPr algn="l">
                        <a:lnSpc>
                          <a:spcPct val="115000"/>
                        </a:lnSpc>
                        <a:spcAft>
                          <a:spcPts val="800"/>
                        </a:spcAft>
                      </a:pPr>
                      <a:r>
                        <a:rPr lang="en-US" sz="1100" b="1">
                          <a:effectLst/>
                          <a:latin typeface="Roboto"/>
                        </a:rPr>
                        <a:t>2.</a:t>
                      </a:r>
                      <a:endParaRPr lang="de-DE" sz="1100" b="1">
                        <a:effectLst/>
                        <a:latin typeface="Roboto"/>
                        <a:ea typeface="Batang"/>
                        <a:cs typeface="Arial"/>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extLst>
                  <a:ext uri="{0D108BD9-81ED-4DB2-BD59-A6C34878D82A}">
                    <a16:rowId xmlns:a16="http://schemas.microsoft.com/office/drawing/2014/main" val="1054474374"/>
                  </a:ext>
                </a:extLst>
              </a:tr>
              <a:tr h="473152">
                <a:tc>
                  <a:txBody>
                    <a:bodyPr/>
                    <a:lstStyle/>
                    <a:p>
                      <a:pPr algn="l">
                        <a:lnSpc>
                          <a:spcPct val="115000"/>
                        </a:lnSpc>
                        <a:spcAft>
                          <a:spcPts val="800"/>
                        </a:spcAft>
                      </a:pPr>
                      <a:r>
                        <a:rPr lang="en-US" sz="1100" b="1">
                          <a:effectLst/>
                          <a:latin typeface="Roboto"/>
                        </a:rPr>
                        <a:t>3.</a:t>
                      </a:r>
                      <a:endParaRPr lang="de-DE" sz="1100" b="1">
                        <a:effectLst/>
                        <a:latin typeface="Roboto"/>
                        <a:ea typeface="Batang"/>
                        <a:cs typeface="Arial"/>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extLst>
                  <a:ext uri="{0D108BD9-81ED-4DB2-BD59-A6C34878D82A}">
                    <a16:rowId xmlns:a16="http://schemas.microsoft.com/office/drawing/2014/main" val="4016702752"/>
                  </a:ext>
                </a:extLst>
              </a:tr>
              <a:tr h="463777">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de-DE" sz="1100" b="1">
                          <a:highlight>
                            <a:srgbClr val="FFFF00"/>
                          </a:highlight>
                          <a:latin typeface="Roboto"/>
                        </a:rPr>
                        <a:t>[…]</a:t>
                      </a:r>
                      <a:endParaRPr lang="de-DE" sz="1100" b="1"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100">
                          <a:effectLst/>
                          <a:latin typeface="Roboto"/>
                        </a:rPr>
                        <a:t> </a:t>
                      </a:r>
                      <a:r>
                        <a:rPr lang="de-DE" sz="1100" b="0">
                          <a:highlight>
                            <a:srgbClr val="FFFF00"/>
                          </a:highlight>
                          <a:latin typeface="Roboto"/>
                        </a:rPr>
                        <a:t>[…]</a:t>
                      </a:r>
                      <a:endParaRPr lang="de-DE" sz="1100" b="0" dirty="0">
                        <a:highlight>
                          <a:srgbClr val="FFFF00"/>
                        </a:highlight>
                        <a:latin typeface="Roboto"/>
                      </a:endParaRPr>
                    </a:p>
                  </a:txBody>
                  <a:tcPr marL="67504" marR="67504" marT="0" marB="0"/>
                </a:tc>
                <a:extLst>
                  <a:ext uri="{0D108BD9-81ED-4DB2-BD59-A6C34878D82A}">
                    <a16:rowId xmlns:a16="http://schemas.microsoft.com/office/drawing/2014/main" val="836012738"/>
                  </a:ext>
                </a:extLst>
              </a:tr>
            </a:tbl>
          </a:graphicData>
        </a:graphic>
      </p:graphicFrame>
      <p:sp>
        <p:nvSpPr>
          <p:cNvPr id="3" name="Fußzeilenplatzhalter 2">
            <a:extLst>
              <a:ext uri="{FF2B5EF4-FFF2-40B4-BE49-F238E27FC236}">
                <a16:creationId xmlns:a16="http://schemas.microsoft.com/office/drawing/2014/main" id="{6CF23E67-195D-9544-A196-29D2497D82C9}"/>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9CC876F0-BC7F-8443-8531-6C91323FB6D7}"/>
              </a:ext>
            </a:extLst>
          </p:cNvPr>
          <p:cNvSpPr>
            <a:spLocks noGrp="1"/>
          </p:cNvSpPr>
          <p:nvPr>
            <p:ph type="sldNum" sz="quarter" idx="4"/>
          </p:nvPr>
        </p:nvSpPr>
        <p:spPr/>
        <p:txBody>
          <a:bodyPr/>
          <a:lstStyle/>
          <a:p>
            <a:fld id="{961E0DA8-AC27-403E-90E8-404BCA9BAC80}" type="slidenum">
              <a:rPr lang="en-US" smtClean="0"/>
              <a:pPr/>
              <a:t>26</a:t>
            </a:fld>
            <a:endParaRPr lang="en-US"/>
          </a:p>
        </p:txBody>
      </p:sp>
      <p:sp>
        <p:nvSpPr>
          <p:cNvPr id="5" name="Titel 4">
            <a:extLst>
              <a:ext uri="{FF2B5EF4-FFF2-40B4-BE49-F238E27FC236}">
                <a16:creationId xmlns:a16="http://schemas.microsoft.com/office/drawing/2014/main" id="{8AC75252-A325-A643-9E75-7E8DAD8E0B53}"/>
              </a:ext>
            </a:extLst>
          </p:cNvPr>
          <p:cNvSpPr>
            <a:spLocks noGrp="1"/>
          </p:cNvSpPr>
          <p:nvPr>
            <p:ph type="title"/>
          </p:nvPr>
        </p:nvSpPr>
        <p:spPr/>
        <p:txBody>
          <a:bodyPr>
            <a:noAutofit/>
          </a:bodyPr>
          <a:lstStyle/>
          <a:p>
            <a:r>
              <a:rPr lang="de-DE" sz="3600" b="1" dirty="0" err="1"/>
              <a:t>Organizational</a:t>
            </a:r>
            <a:r>
              <a:rPr lang="de-DE" sz="3600" b="1" dirty="0"/>
              <a:t> </a:t>
            </a:r>
            <a:r>
              <a:rPr lang="de-DE" sz="3600" b="1" dirty="0" err="1"/>
              <a:t>ethics</a:t>
            </a:r>
            <a:r>
              <a:rPr lang="de-DE" sz="3600" b="1" dirty="0"/>
              <a:t> </a:t>
            </a:r>
            <a:r>
              <a:rPr lang="de-DE" sz="3600" b="1" dirty="0" err="1"/>
              <a:t>development</a:t>
            </a:r>
            <a:r>
              <a:rPr lang="de-DE" sz="3600" b="1" dirty="0"/>
              <a:t> plan</a:t>
            </a:r>
          </a:p>
        </p:txBody>
      </p:sp>
      <p:sp>
        <p:nvSpPr>
          <p:cNvPr id="8" name="Explosion 1 7">
            <a:extLst>
              <a:ext uri="{FF2B5EF4-FFF2-40B4-BE49-F238E27FC236}">
                <a16:creationId xmlns:a16="http://schemas.microsoft.com/office/drawing/2014/main" id="{220D627F-C710-5D40-B727-25D2FA58EC8E}"/>
              </a:ext>
            </a:extLst>
          </p:cNvPr>
          <p:cNvSpPr/>
          <p:nvPr/>
        </p:nvSpPr>
        <p:spPr>
          <a:xfrm rot="715932">
            <a:off x="3999833" y="2715267"/>
            <a:ext cx="3198965" cy="2078577"/>
          </a:xfrm>
          <a:prstGeom prst="irregularSeal1">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latin typeface="Roboto"/>
              </a:rPr>
              <a:t>Option B </a:t>
            </a:r>
            <a:r>
              <a:rPr lang="de-DE" sz="1600" b="1" dirty="0" err="1">
                <a:solidFill>
                  <a:schemeClr val="bg1"/>
                </a:solidFill>
                <a:latin typeface="Roboto"/>
              </a:rPr>
              <a:t>template</a:t>
            </a:r>
            <a:r>
              <a:rPr lang="de-DE" sz="1600" b="1" dirty="0">
                <a:solidFill>
                  <a:schemeClr val="bg1"/>
                </a:solidFill>
                <a:latin typeface="Roboto"/>
              </a:rPr>
              <a:t> </a:t>
            </a:r>
            <a:r>
              <a:rPr lang="de-DE" sz="1600" b="1" dirty="0" err="1">
                <a:solidFill>
                  <a:schemeClr val="bg1"/>
                </a:solidFill>
                <a:latin typeface="Roboto"/>
              </a:rPr>
              <a:t>to</a:t>
            </a:r>
            <a:r>
              <a:rPr lang="de-DE" sz="1600" b="1" dirty="0">
                <a:solidFill>
                  <a:schemeClr val="bg1"/>
                </a:solidFill>
                <a:latin typeface="Roboto"/>
              </a:rPr>
              <a:t> </a:t>
            </a:r>
            <a:r>
              <a:rPr lang="de-DE" sz="1600" b="1" dirty="0" err="1">
                <a:solidFill>
                  <a:schemeClr val="bg1"/>
                </a:solidFill>
                <a:latin typeface="Roboto"/>
              </a:rPr>
              <a:t>be</a:t>
            </a:r>
            <a:r>
              <a:rPr lang="de-DE" sz="1600" b="1" dirty="0">
                <a:solidFill>
                  <a:schemeClr val="bg1"/>
                </a:solidFill>
                <a:latin typeface="Roboto"/>
              </a:rPr>
              <a:t> </a:t>
            </a:r>
            <a:r>
              <a:rPr lang="de-DE" sz="1600" b="1" dirty="0" err="1">
                <a:solidFill>
                  <a:schemeClr val="bg1"/>
                </a:solidFill>
                <a:latin typeface="Roboto"/>
              </a:rPr>
              <a:t>filled</a:t>
            </a:r>
            <a:r>
              <a:rPr lang="de-DE" sz="1600" b="1" dirty="0">
                <a:solidFill>
                  <a:schemeClr val="bg1"/>
                </a:solidFill>
                <a:latin typeface="Roboto"/>
              </a:rPr>
              <a:t> out </a:t>
            </a:r>
            <a:r>
              <a:rPr lang="de-DE" sz="1600" b="1" dirty="0" err="1">
                <a:solidFill>
                  <a:schemeClr val="bg1"/>
                </a:solidFill>
                <a:latin typeface="Roboto"/>
              </a:rPr>
              <a:t>by</a:t>
            </a:r>
            <a:r>
              <a:rPr lang="de-DE" sz="1600" b="1" dirty="0">
                <a:solidFill>
                  <a:schemeClr val="bg1"/>
                </a:solidFill>
                <a:latin typeface="Roboto"/>
              </a:rPr>
              <a:t> </a:t>
            </a:r>
            <a:r>
              <a:rPr lang="de-DE" sz="1600" b="1" dirty="0" err="1">
                <a:solidFill>
                  <a:schemeClr val="bg1"/>
                </a:solidFill>
                <a:latin typeface="Roboto"/>
              </a:rPr>
              <a:t>participants</a:t>
            </a:r>
            <a:endParaRPr lang="en-US" sz="1600" b="1" dirty="0"/>
          </a:p>
        </p:txBody>
      </p:sp>
    </p:spTree>
    <p:extLst>
      <p:ext uri="{BB962C8B-B14F-4D97-AF65-F5344CB8AC3E}">
        <p14:creationId xmlns:p14="http://schemas.microsoft.com/office/powerpoint/2010/main" val="2577176670"/>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18 – Developing a strategy, roadmap and action plan for enhanced ethics and public integrity</a:t>
            </a:r>
            <a:endParaRPr lang="en-US"/>
          </a:p>
        </p:txBody>
      </p:sp>
      <p:grpSp>
        <p:nvGrpSpPr>
          <p:cNvPr id="5" name="Gruppierung 4"/>
          <p:cNvGrpSpPr/>
          <p:nvPr/>
        </p:nvGrpSpPr>
        <p:grpSpPr>
          <a:xfrm>
            <a:off x="5052997" y="648417"/>
            <a:ext cx="3488205" cy="584775"/>
            <a:chOff x="5028571" y="636207"/>
            <a:chExt cx="3488205" cy="584775"/>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tIns="45720" rIns="108000" bIns="45720" rtlCol="0" anchor="t">
              <a:spAutoFit/>
            </a:bodyPr>
            <a:lstStyle/>
            <a:p>
              <a:r>
                <a:rPr lang="en-US" altLang="ko-KR" sz="2400" b="1">
                  <a:solidFill>
                    <a:schemeClr val="bg1"/>
                  </a:solidFill>
                  <a:latin typeface="Roboto"/>
                  <a:ea typeface="맑은 고딕"/>
                  <a:cs typeface="Roboto"/>
                </a:rPr>
                <a:t>02</a:t>
              </a:r>
              <a:endParaRPr lang="ko-KR" altLang="en-US" sz="2400" b="1">
                <a:solidFill>
                  <a:schemeClr val="bg1"/>
                </a:solidFill>
                <a:latin typeface="Roboto"/>
                <a:ea typeface="맑은 고딕"/>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5"/>
            </a:xfrm>
            <a:prstGeom prst="rect">
              <a:avLst/>
            </a:prstGeom>
            <a:noFill/>
          </p:spPr>
          <p:txBody>
            <a:bodyPr wrap="square" lIns="91440" tIns="45720" rIns="91440" bIns="45720" rtlCol="0" anchor="t">
              <a:spAutoFit/>
            </a:bodyPr>
            <a:lstStyle/>
            <a:p>
              <a:r>
                <a:rPr lang="en-US" altLang="ko-KR" sz="1600" b="1" dirty="0">
                  <a:solidFill>
                    <a:schemeClr val="bg1"/>
                  </a:solidFill>
                  <a:latin typeface="Roboto"/>
                  <a:ea typeface="맑은 고딕"/>
                  <a:cs typeface="Roboto"/>
                </a:rPr>
                <a:t>Presentation and feedback phase</a:t>
              </a:r>
            </a:p>
          </p:txBody>
        </p:sp>
      </p:grpSp>
      <p:grpSp>
        <p:nvGrpSpPr>
          <p:cNvPr id="6" name="Gruppierung 5"/>
          <p:cNvGrpSpPr/>
          <p:nvPr/>
        </p:nvGrpSpPr>
        <p:grpSpPr>
          <a:xfrm>
            <a:off x="1532858" y="646625"/>
            <a:ext cx="3473618" cy="1202941"/>
            <a:chOff x="1593920" y="646625"/>
            <a:chExt cx="3473618" cy="1202941"/>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1200329"/>
            </a:xfrm>
            <a:prstGeom prst="rect">
              <a:avLst/>
            </a:prstGeom>
            <a:noFill/>
          </p:spPr>
          <p:txBody>
            <a:bodyPr wrap="square" lIns="91440" tIns="45720" rIns="91440" bIns="45720" rtlCol="0" anchor="t">
              <a:spAutoFit/>
            </a:bodyPr>
            <a:lstStyle/>
            <a:p>
              <a:r>
                <a:rPr lang="en-US" altLang="ko-KR" sz="1600" b="1" dirty="0">
                  <a:solidFill>
                    <a:schemeClr val="bg1">
                      <a:lumMod val="65000"/>
                    </a:schemeClr>
                  </a:solidFill>
                  <a:latin typeface="Roboto"/>
                  <a:ea typeface="맑은 고딕"/>
                  <a:cs typeface="Roboto"/>
                </a:rPr>
                <a:t>Preparation phase:</a:t>
              </a:r>
            </a:p>
            <a:p>
              <a:pPr marL="285750" indent="-285750">
                <a:buFont typeface="Arial" panose="020B0604020202020204" pitchFamily="34" charset="0"/>
                <a:buChar char="•"/>
              </a:pPr>
              <a:r>
                <a:rPr lang="en-US" altLang="ko-KR" sz="1400" b="1" dirty="0">
                  <a:solidFill>
                    <a:schemeClr val="bg1">
                      <a:lumMod val="65000"/>
                    </a:schemeClr>
                  </a:solidFill>
                  <a:latin typeface="Roboto"/>
                  <a:ea typeface="맑은 고딕"/>
                  <a:cs typeface="Roboto"/>
                </a:rPr>
                <a:t>Option A: Development plan at the personal level</a:t>
              </a:r>
            </a:p>
            <a:p>
              <a:pPr marL="285750" indent="-285750">
                <a:buFont typeface="Arial" panose="020B0604020202020204" pitchFamily="34" charset="0"/>
                <a:buChar char="•"/>
              </a:pPr>
              <a:r>
                <a:rPr lang="en-US" altLang="ko-KR" sz="1400" b="1" dirty="0">
                  <a:solidFill>
                    <a:schemeClr val="bg1">
                      <a:lumMod val="65000"/>
                    </a:schemeClr>
                  </a:solidFill>
                  <a:latin typeface="Roboto"/>
                  <a:ea typeface="맑은 고딕"/>
                  <a:cs typeface="Roboto"/>
                </a:rPr>
                <a:t>Option B: Development plan at the organizational level</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sp>
        <p:nvSpPr>
          <p:cNvPr id="3" name="Foliennummernplatzhalter 2">
            <a:extLst>
              <a:ext uri="{FF2B5EF4-FFF2-40B4-BE49-F238E27FC236}">
                <a16:creationId xmlns:a16="http://schemas.microsoft.com/office/drawing/2014/main" id="{880A5FD8-71D9-CF4C-A7F9-8D80544C1818}"/>
              </a:ext>
            </a:extLst>
          </p:cNvPr>
          <p:cNvSpPr>
            <a:spLocks noGrp="1"/>
          </p:cNvSpPr>
          <p:nvPr>
            <p:ph type="sldNum" sz="quarter" idx="12"/>
          </p:nvPr>
        </p:nvSpPr>
        <p:spPr/>
        <p:txBody>
          <a:bodyPr/>
          <a:lstStyle/>
          <a:p>
            <a:fld id="{961E0DA8-AC27-403E-90E8-404BCA9BAC80}" type="slidenum">
              <a:rPr lang="en-US" smtClean="0"/>
              <a:pPr/>
              <a:t>27</a:t>
            </a:fld>
            <a:endParaRPr lang="en-US"/>
          </a:p>
        </p:txBody>
      </p:sp>
    </p:spTree>
    <p:extLst>
      <p:ext uri="{BB962C8B-B14F-4D97-AF65-F5344CB8AC3E}">
        <p14:creationId xmlns:p14="http://schemas.microsoft.com/office/powerpoint/2010/main" val="643661746"/>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4758F5BD-CBE9-9347-98EC-B39284BE897C}"/>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4979D4CD-42D6-C343-8BB5-EAF2DDD64FBD}"/>
              </a:ext>
            </a:extLst>
          </p:cNvPr>
          <p:cNvSpPr>
            <a:spLocks noGrp="1"/>
          </p:cNvSpPr>
          <p:nvPr>
            <p:ph type="sldNum" sz="quarter" idx="4"/>
          </p:nvPr>
        </p:nvSpPr>
        <p:spPr/>
        <p:txBody>
          <a:bodyPr/>
          <a:lstStyle/>
          <a:p>
            <a:fld id="{961E0DA8-AC27-403E-90E8-404BCA9BAC80}" type="slidenum">
              <a:rPr lang="en-US" smtClean="0"/>
              <a:pPr/>
              <a:t>28</a:t>
            </a:fld>
            <a:endParaRPr lang="en-US"/>
          </a:p>
        </p:txBody>
      </p:sp>
      <p:sp>
        <p:nvSpPr>
          <p:cNvPr id="5" name="Titel 4">
            <a:extLst>
              <a:ext uri="{FF2B5EF4-FFF2-40B4-BE49-F238E27FC236}">
                <a16:creationId xmlns:a16="http://schemas.microsoft.com/office/drawing/2014/main" id="{6AE6EE59-775D-344D-A918-E7AEA4CA721F}"/>
              </a:ext>
            </a:extLst>
          </p:cNvPr>
          <p:cNvSpPr>
            <a:spLocks noGrp="1"/>
          </p:cNvSpPr>
          <p:nvPr>
            <p:ph type="title"/>
          </p:nvPr>
        </p:nvSpPr>
        <p:spPr/>
        <p:txBody>
          <a:bodyPr>
            <a:noAutofit/>
          </a:bodyPr>
          <a:lstStyle/>
          <a:p>
            <a:r>
              <a:rPr lang="de-DE" sz="2800" b="1" dirty="0" err="1"/>
              <a:t>Your</a:t>
            </a:r>
            <a:r>
              <a:rPr lang="de-DE" sz="2800" b="1" dirty="0"/>
              <a:t> </a:t>
            </a:r>
            <a:r>
              <a:rPr lang="de-DE" sz="2800" b="1" dirty="0" err="1"/>
              <a:t>strategy</a:t>
            </a:r>
            <a:r>
              <a:rPr lang="de-DE" sz="2800" b="1" dirty="0"/>
              <a:t>, </a:t>
            </a:r>
            <a:r>
              <a:rPr lang="de-DE" sz="2800" b="1" dirty="0" err="1"/>
              <a:t>roadmap</a:t>
            </a:r>
            <a:r>
              <a:rPr lang="de-DE" sz="2800" b="1" dirty="0"/>
              <a:t> and </a:t>
            </a:r>
            <a:r>
              <a:rPr lang="de-DE" sz="2800" b="1" dirty="0" err="1"/>
              <a:t>action</a:t>
            </a:r>
            <a:r>
              <a:rPr lang="de-DE" sz="2800" b="1" dirty="0"/>
              <a:t> plan </a:t>
            </a:r>
            <a:r>
              <a:rPr lang="de-DE" sz="2800" b="1" dirty="0" err="1"/>
              <a:t>for</a:t>
            </a:r>
            <a:r>
              <a:rPr lang="de-DE" sz="2800" b="1" dirty="0"/>
              <a:t> </a:t>
            </a:r>
            <a:r>
              <a:rPr lang="de-DE" sz="2800" b="1" dirty="0" err="1"/>
              <a:t>enhanced</a:t>
            </a:r>
            <a:r>
              <a:rPr lang="de-DE" sz="2800" b="1" dirty="0"/>
              <a:t> </a:t>
            </a:r>
            <a:r>
              <a:rPr lang="de-DE" sz="2800" b="1" dirty="0" err="1"/>
              <a:t>ethics</a:t>
            </a:r>
            <a:r>
              <a:rPr lang="de-DE" sz="2800" b="1" dirty="0"/>
              <a:t> and </a:t>
            </a:r>
            <a:r>
              <a:rPr lang="de-DE" sz="2800" b="1" dirty="0" err="1"/>
              <a:t>public</a:t>
            </a:r>
            <a:r>
              <a:rPr lang="de-DE" sz="2800" b="1" dirty="0"/>
              <a:t> </a:t>
            </a:r>
            <a:r>
              <a:rPr lang="de-DE" sz="2800" b="1" dirty="0" err="1"/>
              <a:t>integrity</a:t>
            </a:r>
            <a:r>
              <a:rPr lang="de-DE" sz="2800" b="1" dirty="0"/>
              <a:t> …</a:t>
            </a:r>
          </a:p>
        </p:txBody>
      </p:sp>
      <p:pic>
        <p:nvPicPr>
          <p:cNvPr id="29" name="Inhaltsplatzhalter 28" descr="Ruderer, die ein Boot über Kopf auf einem Steg tragen">
            <a:extLst>
              <a:ext uri="{FF2B5EF4-FFF2-40B4-BE49-F238E27FC236}">
                <a16:creationId xmlns:a16="http://schemas.microsoft.com/office/drawing/2014/main" id="{0E3DD1B2-7DA1-2B49-BF81-8190E86B6C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49" y="1370013"/>
            <a:ext cx="7886699" cy="3262312"/>
          </a:xfrm>
          <a:ln>
            <a:solidFill>
              <a:srgbClr val="4CC2EF"/>
            </a:solidFill>
          </a:ln>
        </p:spPr>
      </p:pic>
      <p:sp>
        <p:nvSpPr>
          <p:cNvPr id="30" name="Rechteck 29">
            <a:extLst>
              <a:ext uri="{FF2B5EF4-FFF2-40B4-BE49-F238E27FC236}">
                <a16:creationId xmlns:a16="http://schemas.microsoft.com/office/drawing/2014/main" id="{E778F0E6-8781-B04A-97A0-B61D2C260A43}"/>
              </a:ext>
            </a:extLst>
          </p:cNvPr>
          <p:cNvSpPr/>
          <p:nvPr/>
        </p:nvSpPr>
        <p:spPr>
          <a:xfrm>
            <a:off x="2407024" y="3798991"/>
            <a:ext cx="6041089" cy="762000"/>
          </a:xfrm>
          <a:prstGeom prst="rect">
            <a:avLst/>
          </a:prstGeom>
          <a:solidFill>
            <a:schemeClr val="bg1">
              <a:alpha val="2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600" b="1" dirty="0" err="1">
                <a:latin typeface="Roboto"/>
              </a:rPr>
              <a:t>Present</a:t>
            </a:r>
            <a:r>
              <a:rPr lang="de-DE" sz="1600" b="1" dirty="0">
                <a:latin typeface="Roboto"/>
              </a:rPr>
              <a:t> </a:t>
            </a:r>
            <a:r>
              <a:rPr lang="de-DE" sz="1600" b="1" dirty="0" err="1">
                <a:latin typeface="Roboto"/>
              </a:rPr>
              <a:t>the</a:t>
            </a:r>
            <a:r>
              <a:rPr lang="de-DE" sz="1600" b="1" dirty="0">
                <a:latin typeface="Roboto"/>
              </a:rPr>
              <a:t> plan </a:t>
            </a:r>
            <a:r>
              <a:rPr lang="de-DE" sz="1600" b="1" dirty="0" err="1">
                <a:latin typeface="Roboto"/>
              </a:rPr>
              <a:t>set</a:t>
            </a:r>
            <a:r>
              <a:rPr lang="de-DE" sz="1600" b="1" dirty="0">
                <a:latin typeface="Roboto"/>
              </a:rPr>
              <a:t> </a:t>
            </a:r>
            <a:r>
              <a:rPr lang="de-DE" sz="1600" b="1" dirty="0" err="1">
                <a:latin typeface="Roboto"/>
              </a:rPr>
              <a:t>up</a:t>
            </a:r>
            <a:r>
              <a:rPr lang="de-DE" sz="1600" b="1" dirty="0">
                <a:latin typeface="Roboto"/>
              </a:rPr>
              <a:t> </a:t>
            </a:r>
            <a:r>
              <a:rPr lang="de-DE" sz="1600" b="1" dirty="0" err="1">
                <a:latin typeface="Roboto"/>
              </a:rPr>
              <a:t>for</a:t>
            </a:r>
            <a:r>
              <a:rPr lang="de-DE" sz="1600" b="1" dirty="0">
                <a:latin typeface="Roboto"/>
              </a:rPr>
              <a:t> </a:t>
            </a:r>
            <a:r>
              <a:rPr lang="de-DE" sz="1600" b="1" dirty="0" err="1">
                <a:latin typeface="Roboto"/>
              </a:rPr>
              <a:t>yourself</a:t>
            </a:r>
            <a:r>
              <a:rPr lang="de-DE" sz="1600" b="1" dirty="0">
                <a:latin typeface="Roboto"/>
              </a:rPr>
              <a:t> </a:t>
            </a:r>
            <a:r>
              <a:rPr lang="de-DE" sz="1600" b="1" dirty="0" err="1">
                <a:latin typeface="Roboto"/>
              </a:rPr>
              <a:t>or</a:t>
            </a:r>
            <a:r>
              <a:rPr lang="de-DE" sz="1600" b="1" dirty="0">
                <a:latin typeface="Roboto"/>
              </a:rPr>
              <a:t> </a:t>
            </a:r>
            <a:r>
              <a:rPr lang="de-DE" sz="1600" b="1" dirty="0" err="1">
                <a:latin typeface="Roboto"/>
              </a:rPr>
              <a:t>for</a:t>
            </a:r>
            <a:r>
              <a:rPr lang="de-DE" sz="1600" b="1" dirty="0">
                <a:latin typeface="Roboto"/>
              </a:rPr>
              <a:t> </a:t>
            </a:r>
            <a:r>
              <a:rPr lang="de-DE" sz="1600" b="1" dirty="0" err="1">
                <a:latin typeface="Roboto"/>
              </a:rPr>
              <a:t>your</a:t>
            </a:r>
            <a:r>
              <a:rPr lang="de-DE" sz="1600" b="1" dirty="0">
                <a:latin typeface="Roboto"/>
              </a:rPr>
              <a:t> </a:t>
            </a:r>
            <a:r>
              <a:rPr lang="de-DE" sz="1600" b="1" dirty="0" err="1">
                <a:latin typeface="Roboto"/>
              </a:rPr>
              <a:t>organization</a:t>
            </a:r>
            <a:r>
              <a:rPr lang="de-DE" sz="1600" b="1" dirty="0">
                <a:latin typeface="Roboto"/>
              </a:rPr>
              <a:t> </a:t>
            </a:r>
            <a:r>
              <a:rPr lang="de-DE" sz="1600" b="1" dirty="0" err="1">
                <a:latin typeface="Roboto"/>
              </a:rPr>
              <a:t>and</a:t>
            </a:r>
            <a:r>
              <a:rPr lang="de-DE" sz="1600" b="1" dirty="0">
                <a:latin typeface="Roboto"/>
              </a:rPr>
              <a:t> </a:t>
            </a:r>
            <a:r>
              <a:rPr lang="de-DE" sz="1600" b="1" dirty="0" err="1">
                <a:latin typeface="Roboto"/>
              </a:rPr>
              <a:t>receive</a:t>
            </a:r>
            <a:r>
              <a:rPr lang="de-DE" sz="1600" b="1" dirty="0">
                <a:latin typeface="Roboto"/>
              </a:rPr>
              <a:t> </a:t>
            </a:r>
            <a:r>
              <a:rPr lang="de-DE" sz="1600" b="1" dirty="0" err="1">
                <a:latin typeface="Roboto"/>
              </a:rPr>
              <a:t>constructive</a:t>
            </a:r>
            <a:r>
              <a:rPr lang="de-DE" sz="1600" b="1" dirty="0">
                <a:latin typeface="Roboto"/>
              </a:rPr>
              <a:t> </a:t>
            </a:r>
            <a:r>
              <a:rPr lang="de-DE" sz="1600" b="1" dirty="0" err="1">
                <a:latin typeface="Roboto"/>
              </a:rPr>
              <a:t>feedback</a:t>
            </a:r>
            <a:r>
              <a:rPr lang="de-DE" sz="1600" b="1" dirty="0">
                <a:latin typeface="Roboto"/>
              </a:rPr>
              <a:t> </a:t>
            </a:r>
            <a:r>
              <a:rPr lang="de-DE" sz="1600" b="1" dirty="0" err="1">
                <a:latin typeface="Roboto"/>
              </a:rPr>
              <a:t>from</a:t>
            </a:r>
            <a:r>
              <a:rPr lang="de-DE" sz="1600" b="1" dirty="0">
                <a:latin typeface="Roboto"/>
              </a:rPr>
              <a:t> </a:t>
            </a:r>
            <a:r>
              <a:rPr lang="de-DE" sz="1600" b="1" dirty="0" err="1">
                <a:latin typeface="Roboto"/>
              </a:rPr>
              <a:t>the</a:t>
            </a:r>
            <a:r>
              <a:rPr lang="de-DE" sz="1600" b="1" dirty="0">
                <a:latin typeface="Roboto"/>
              </a:rPr>
              <a:t> </a:t>
            </a:r>
            <a:r>
              <a:rPr lang="de-DE" sz="1600" b="1" dirty="0" err="1">
                <a:latin typeface="Roboto"/>
              </a:rPr>
              <a:t>group</a:t>
            </a:r>
            <a:r>
              <a:rPr lang="de-DE" sz="1600" b="1" dirty="0">
                <a:latin typeface="Roboto"/>
              </a:rPr>
              <a:t>.</a:t>
            </a:r>
          </a:p>
        </p:txBody>
      </p:sp>
    </p:spTree>
    <p:extLst>
      <p:ext uri="{BB962C8B-B14F-4D97-AF65-F5344CB8AC3E}">
        <p14:creationId xmlns:p14="http://schemas.microsoft.com/office/powerpoint/2010/main" val="3516032409"/>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a:t>References</a:t>
            </a:r>
          </a:p>
        </p:txBody>
      </p:sp>
      <p:sp>
        <p:nvSpPr>
          <p:cNvPr id="4" name="Fußzeilenplatzhalter 3"/>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5" name="Textplatzhalter 4"/>
          <p:cNvSpPr>
            <a:spLocks noGrp="1"/>
          </p:cNvSpPr>
          <p:nvPr>
            <p:ph type="body" sz="quarter" idx="13"/>
          </p:nvPr>
        </p:nvSpPr>
        <p:spPr>
          <a:xfrm>
            <a:off x="2573638" y="667702"/>
            <a:ext cx="5776636" cy="3720292"/>
          </a:xfrm>
        </p:spPr>
        <p:txBody>
          <a:bodyPr>
            <a:noAutofit/>
          </a:bodyPr>
          <a:lstStyle/>
          <a:p>
            <a:pPr marL="360000" indent="-457200">
              <a:spcBef>
                <a:spcPts val="400"/>
              </a:spcBef>
              <a:buNone/>
            </a:pPr>
            <a:r>
              <a:rPr lang="de-DE" sz="600" b="1" dirty="0"/>
              <a:t>Project Management Institute (PMI) (August 2018). </a:t>
            </a:r>
            <a:r>
              <a:rPr lang="de-DE" sz="600" dirty="0" err="1"/>
              <a:t>Ethics</a:t>
            </a:r>
            <a:r>
              <a:rPr lang="de-DE" sz="600" dirty="0"/>
              <a:t> Toolkit. </a:t>
            </a:r>
            <a:r>
              <a:rPr lang="de-DE" sz="600" dirty="0" err="1"/>
              <a:t>Ethics</a:t>
            </a:r>
            <a:r>
              <a:rPr lang="de-DE" sz="600" dirty="0"/>
              <a:t> </a:t>
            </a:r>
            <a:r>
              <a:rPr lang="de-DE" sz="600" dirty="0" err="1"/>
              <a:t>Self</a:t>
            </a:r>
            <a:r>
              <a:rPr lang="de-DE" sz="600" dirty="0"/>
              <a:t> Assessment. </a:t>
            </a:r>
            <a:r>
              <a:rPr lang="de-DE" sz="600" dirty="0" err="1"/>
              <a:t>Retrieved</a:t>
            </a:r>
            <a:r>
              <a:rPr lang="de-DE" sz="600" dirty="0"/>
              <a:t> </a:t>
            </a:r>
            <a:r>
              <a:rPr lang="de-DE" sz="600" dirty="0" err="1"/>
              <a:t>from</a:t>
            </a:r>
            <a:r>
              <a:rPr lang="de-DE" sz="600" dirty="0"/>
              <a:t> </a:t>
            </a:r>
            <a:r>
              <a:rPr lang="de-DE" sz="600" dirty="0">
                <a:hlinkClick r:id="rId4"/>
              </a:rPr>
              <a:t>https://www.pmi.org/-/media/pmi/documents/public/pdf/ethics/ethics-self-assessment.pdf?v=b8c50e98-936f-4b14-9f53-ae1d50fe4afc</a:t>
            </a:r>
            <a:r>
              <a:rPr lang="de-DE" sz="600" dirty="0"/>
              <a:t> (last </a:t>
            </a:r>
            <a:r>
              <a:rPr lang="de-DE" sz="600" dirty="0" err="1"/>
              <a:t>accessed</a:t>
            </a:r>
            <a:r>
              <a:rPr lang="de-DE" sz="600" dirty="0"/>
              <a:t> on August 31, 2020).</a:t>
            </a:r>
          </a:p>
        </p:txBody>
      </p:sp>
      <p:sp>
        <p:nvSpPr>
          <p:cNvPr id="3" name="Foliennummernplatzhalter 2">
            <a:extLst>
              <a:ext uri="{FF2B5EF4-FFF2-40B4-BE49-F238E27FC236}">
                <a16:creationId xmlns:a16="http://schemas.microsoft.com/office/drawing/2014/main" id="{F8D8DB93-F2D3-5D42-B4B0-DF7D0173AE78}"/>
              </a:ext>
            </a:extLst>
          </p:cNvPr>
          <p:cNvSpPr>
            <a:spLocks noGrp="1"/>
          </p:cNvSpPr>
          <p:nvPr>
            <p:ph type="sldNum" sz="quarter" idx="12"/>
          </p:nvPr>
        </p:nvSpPr>
        <p:spPr/>
        <p:txBody>
          <a:bodyPr/>
          <a:lstStyle/>
          <a:p>
            <a:fld id="{961E0DA8-AC27-403E-90E8-404BCA9BAC80}" type="slidenum">
              <a:rPr lang="en-US" smtClean="0"/>
              <a:pPr/>
              <a:t>29</a:t>
            </a:fld>
            <a:endParaRPr lang="en-US"/>
          </a:p>
        </p:txBody>
      </p:sp>
    </p:spTree>
    <p:extLst>
      <p:ext uri="{BB962C8B-B14F-4D97-AF65-F5344CB8AC3E}">
        <p14:creationId xmlns:p14="http://schemas.microsoft.com/office/powerpoint/2010/main" val="249091142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400" err="1">
                <a:solidFill>
                  <a:srgbClr val="000000"/>
                </a:solidFill>
              </a:rPr>
              <a:t>Activity</a:t>
            </a:r>
            <a:endParaRPr lang="en-US" err="1"/>
          </a:p>
        </p:txBody>
      </p:sp>
      <p:sp>
        <p:nvSpPr>
          <p:cNvPr id="4" name="Fußzeilenplatzhalter 3"/>
          <p:cNvSpPr>
            <a:spLocks noGrp="1"/>
          </p:cNvSpPr>
          <p:nvPr>
            <p:ph type="ftr" sz="quarter" idx="3"/>
          </p:nvPr>
        </p:nvSpPr>
        <p:spPr/>
        <p:txBody>
          <a:bodyPr/>
          <a:lstStyle/>
          <a:p>
            <a:r>
              <a:rPr lang="en-US" b="1"/>
              <a:t>Module 18 – Developing a strategy, roadmap and action plan for enhanced ethics and public integrity</a:t>
            </a:r>
            <a:endParaRPr lang="en-US"/>
          </a:p>
        </p:txBody>
      </p:sp>
      <p:grpSp>
        <p:nvGrpSpPr>
          <p:cNvPr id="10" name="Gruppierung 9"/>
          <p:cNvGrpSpPr/>
          <p:nvPr/>
        </p:nvGrpSpPr>
        <p:grpSpPr>
          <a:xfrm>
            <a:off x="1490400" y="583200"/>
            <a:ext cx="7056000" cy="4052454"/>
            <a:chOff x="1531792" y="577274"/>
            <a:chExt cx="6988753" cy="4052454"/>
          </a:xfrm>
        </p:grpSpPr>
        <p:pic>
          <p:nvPicPr>
            <p:cNvPr id="7" name="Bild 6" descr="76577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1792" y="577274"/>
              <a:ext cx="5594318" cy="4052454"/>
            </a:xfrm>
            <a:prstGeom prst="rect">
              <a:avLst/>
            </a:prstGeom>
          </p:spPr>
        </p:pic>
        <p:sp>
          <p:nvSpPr>
            <p:cNvPr id="9" name="Rechteck 8"/>
            <p:cNvSpPr/>
            <p:nvPr/>
          </p:nvSpPr>
          <p:spPr>
            <a:xfrm>
              <a:off x="7123545" y="577274"/>
              <a:ext cx="1397000" cy="405245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4" name="Textfeld 13"/>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Photo/Mark Garten</a:t>
            </a:r>
          </a:p>
        </p:txBody>
      </p:sp>
      <p:sp>
        <p:nvSpPr>
          <p:cNvPr id="3" name="Foliennummernplatzhalter 2">
            <a:extLst>
              <a:ext uri="{FF2B5EF4-FFF2-40B4-BE49-F238E27FC236}">
                <a16:creationId xmlns:a16="http://schemas.microsoft.com/office/drawing/2014/main" id="{D1C8216D-E46D-C040-973B-BF69D7740D35}"/>
              </a:ext>
            </a:extLst>
          </p:cNvPr>
          <p:cNvSpPr>
            <a:spLocks noGrp="1"/>
          </p:cNvSpPr>
          <p:nvPr>
            <p:ph type="sldNum" sz="quarter" idx="12"/>
          </p:nvPr>
        </p:nvSpPr>
        <p:spPr/>
        <p:txBody>
          <a:bodyPr/>
          <a:lstStyle/>
          <a:p>
            <a:fld id="{961E0DA8-AC27-403E-90E8-404BCA9BAC80}" type="slidenum">
              <a:rPr lang="en-US" smtClean="0"/>
              <a:pPr/>
              <a:t>3</a:t>
            </a:fld>
            <a:endParaRPr lang="en-US"/>
          </a:p>
        </p:txBody>
      </p:sp>
    </p:spTree>
    <p:extLst>
      <p:ext uri="{BB962C8B-B14F-4D97-AF65-F5344CB8AC3E}">
        <p14:creationId xmlns:p14="http://schemas.microsoft.com/office/powerpoint/2010/main" val="2100452463"/>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685485" y="2057875"/>
            <a:ext cx="4420076" cy="1709777"/>
          </a:xfrm>
        </p:spPr>
        <p:txBody>
          <a:bodyPr/>
          <a:lstStyle/>
          <a:p>
            <a:pPr algn="ctr"/>
            <a:r>
              <a:rPr lang="de-DE" sz="5600" err="1"/>
              <a:t>Thank</a:t>
            </a:r>
            <a:r>
              <a:rPr lang="de-DE" sz="5600"/>
              <a:t> </a:t>
            </a:r>
            <a:r>
              <a:rPr lang="de-DE" sz="5600" err="1"/>
              <a:t>you</a:t>
            </a:r>
            <a:r>
              <a:rPr lang="de-DE" sz="5600"/>
              <a:t>.</a:t>
            </a:r>
          </a:p>
        </p:txBody>
      </p:sp>
    </p:spTree>
    <p:extLst>
      <p:ext uri="{BB962C8B-B14F-4D97-AF65-F5344CB8AC3E}">
        <p14:creationId xmlns:p14="http://schemas.microsoft.com/office/powerpoint/2010/main" val="203446721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18 – Developing a strategy, roadmap and action plan for enhanced ethics and public integrity</a:t>
            </a:r>
            <a:endParaRPr lang="en-US"/>
          </a:p>
        </p:txBody>
      </p:sp>
      <p:grpSp>
        <p:nvGrpSpPr>
          <p:cNvPr id="5" name="Gruppierung 4"/>
          <p:cNvGrpSpPr/>
          <p:nvPr/>
        </p:nvGrpSpPr>
        <p:grpSpPr>
          <a:xfrm>
            <a:off x="5052997" y="648417"/>
            <a:ext cx="3488205" cy="584775"/>
            <a:chOff x="5028571" y="636207"/>
            <a:chExt cx="3488205" cy="584775"/>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tIns="45720" rIns="108000" bIns="45720" rtlCol="0" anchor="t">
              <a:spAutoFit/>
            </a:bodyPr>
            <a:lstStyle/>
            <a:p>
              <a:r>
                <a:rPr lang="en-US" altLang="ko-KR" sz="2400" b="1">
                  <a:solidFill>
                    <a:schemeClr val="bg1">
                      <a:lumMod val="65000"/>
                    </a:schemeClr>
                  </a:solidFill>
                  <a:latin typeface="Roboto"/>
                  <a:ea typeface="맑은 고딕"/>
                  <a:cs typeface="Roboto"/>
                </a:rPr>
                <a:t>02</a:t>
              </a:r>
              <a:endParaRPr lang="ko-KR" altLang="en-US" sz="2400" b="1">
                <a:solidFill>
                  <a:schemeClr val="bg1">
                    <a:lumMod val="65000"/>
                  </a:schemeClr>
                </a:solidFill>
                <a:latin typeface="Roboto"/>
                <a:ea typeface="맑은 고딕"/>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5"/>
            </a:xfrm>
            <a:prstGeom prst="rect">
              <a:avLst/>
            </a:prstGeom>
            <a:noFill/>
          </p:spPr>
          <p:txBody>
            <a:bodyPr wrap="square" lIns="91440" tIns="45720" rIns="91440" bIns="45720" rtlCol="0" anchor="t">
              <a:spAutoFit/>
            </a:bodyPr>
            <a:lstStyle/>
            <a:p>
              <a:r>
                <a:rPr lang="en-US" altLang="ko-KR" sz="1600" b="1">
                  <a:solidFill>
                    <a:schemeClr val="bg1">
                      <a:lumMod val="65000"/>
                    </a:schemeClr>
                  </a:solidFill>
                  <a:latin typeface="Roboto"/>
                  <a:ea typeface="맑은 고딕"/>
                  <a:cs typeface="Roboto"/>
                </a:rPr>
                <a:t>Presentation and feedback phase</a:t>
              </a:r>
            </a:p>
          </p:txBody>
        </p:sp>
      </p:grpSp>
      <p:grpSp>
        <p:nvGrpSpPr>
          <p:cNvPr id="6" name="Gruppierung 5"/>
          <p:cNvGrpSpPr/>
          <p:nvPr/>
        </p:nvGrpSpPr>
        <p:grpSpPr>
          <a:xfrm>
            <a:off x="1532858" y="646625"/>
            <a:ext cx="3473618" cy="1202941"/>
            <a:chOff x="1593920" y="646625"/>
            <a:chExt cx="3473618" cy="1202941"/>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1200329"/>
            </a:xfrm>
            <a:prstGeom prst="rect">
              <a:avLst/>
            </a:prstGeom>
            <a:noFill/>
          </p:spPr>
          <p:txBody>
            <a:bodyPr wrap="square" lIns="91440" tIns="45720" rIns="91440" bIns="45720" rtlCol="0" anchor="t">
              <a:spAutoFit/>
            </a:bodyPr>
            <a:lstStyle/>
            <a:p>
              <a:r>
                <a:rPr lang="en-US" altLang="ko-KR" sz="1600" b="1" dirty="0">
                  <a:solidFill>
                    <a:schemeClr val="bg1"/>
                  </a:solidFill>
                  <a:latin typeface="Roboto"/>
                  <a:ea typeface="맑은 고딕"/>
                  <a:cs typeface="Roboto"/>
                </a:rPr>
                <a:t>Preparation phase:</a:t>
              </a:r>
            </a:p>
            <a:p>
              <a:pPr marL="285750" indent="-285750">
                <a:buFont typeface="Arial" panose="020B0604020202020204" pitchFamily="34" charset="0"/>
                <a:buChar char="•"/>
              </a:pPr>
              <a:r>
                <a:rPr lang="en-US" altLang="ko-KR" sz="1400" b="1" dirty="0">
                  <a:solidFill>
                    <a:schemeClr val="bg1"/>
                  </a:solidFill>
                  <a:latin typeface="Roboto"/>
                  <a:ea typeface="맑은 고딕"/>
                  <a:cs typeface="Roboto"/>
                </a:rPr>
                <a:t>Option A: Development plan at the personal level</a:t>
              </a:r>
            </a:p>
            <a:p>
              <a:pPr marL="285750" indent="-285750">
                <a:buFont typeface="Arial" panose="020B0604020202020204" pitchFamily="34" charset="0"/>
                <a:buChar char="•"/>
              </a:pPr>
              <a:r>
                <a:rPr lang="en-US" altLang="ko-KR" sz="1400" b="1" dirty="0">
                  <a:solidFill>
                    <a:schemeClr val="bg1"/>
                  </a:solidFill>
                  <a:latin typeface="Roboto"/>
                  <a:ea typeface="맑은 고딕"/>
                  <a:cs typeface="Roboto"/>
                </a:rPr>
                <a:t>Option B: Development plan at the organizational level</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dirty="0">
                <a:solidFill>
                  <a:srgbClr val="FFFFFF"/>
                </a:solidFill>
                <a:latin typeface="Roboto"/>
                <a:cs typeface="Roboto"/>
              </a:rPr>
              <a:t>UN </a:t>
            </a:r>
            <a:r>
              <a:rPr lang="de-DE" sz="700" dirty="0" err="1">
                <a:solidFill>
                  <a:srgbClr val="FFFFFF"/>
                </a:solidFill>
                <a:latin typeface="Roboto"/>
                <a:cs typeface="Roboto"/>
              </a:rPr>
              <a:t>Photo</a:t>
            </a:r>
            <a:r>
              <a:rPr lang="de-DE" sz="700" dirty="0">
                <a:solidFill>
                  <a:srgbClr val="FFFFFF"/>
                </a:solidFill>
                <a:latin typeface="Roboto"/>
                <a:cs typeface="Roboto"/>
              </a:rPr>
              <a:t>/Stuart Price</a:t>
            </a:r>
          </a:p>
        </p:txBody>
      </p:sp>
      <p:sp>
        <p:nvSpPr>
          <p:cNvPr id="3" name="Foliennummernplatzhalter 2">
            <a:extLst>
              <a:ext uri="{FF2B5EF4-FFF2-40B4-BE49-F238E27FC236}">
                <a16:creationId xmlns:a16="http://schemas.microsoft.com/office/drawing/2014/main" id="{880A5FD8-71D9-CF4C-A7F9-8D80544C1818}"/>
              </a:ext>
            </a:extLst>
          </p:cNvPr>
          <p:cNvSpPr>
            <a:spLocks noGrp="1"/>
          </p:cNvSpPr>
          <p:nvPr>
            <p:ph type="sldNum" sz="quarter" idx="12"/>
          </p:nvPr>
        </p:nvSpPr>
        <p:spPr/>
        <p:txBody>
          <a:bodyPr/>
          <a:lstStyle/>
          <a:p>
            <a:fld id="{961E0DA8-AC27-403E-90E8-404BCA9BAC80}" type="slidenum">
              <a:rPr lang="en-US" smtClean="0"/>
              <a:pPr/>
              <a:t>4</a:t>
            </a:fld>
            <a:endParaRPr lang="en-US"/>
          </a:p>
        </p:txBody>
      </p:sp>
      <p:sp>
        <p:nvSpPr>
          <p:cNvPr id="7" name="Oval 6">
            <a:extLst>
              <a:ext uri="{FF2B5EF4-FFF2-40B4-BE49-F238E27FC236}">
                <a16:creationId xmlns:a16="http://schemas.microsoft.com/office/drawing/2014/main" id="{B5D1EF06-7A5C-2C45-89E3-B1F6AA3B4B55}"/>
              </a:ext>
            </a:extLst>
          </p:cNvPr>
          <p:cNvSpPr/>
          <p:nvPr/>
        </p:nvSpPr>
        <p:spPr>
          <a:xfrm rot="21184120">
            <a:off x="1822277" y="2080021"/>
            <a:ext cx="6461438" cy="1706690"/>
          </a:xfrm>
          <a:prstGeom prst="ellipse">
            <a:avLst/>
          </a:prstGeom>
          <a:solidFill>
            <a:srgbClr val="FFFF00">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Roboto"/>
                <a:ea typeface="맑은 고딕"/>
              </a:rPr>
              <a:t>Participants can choose to either set up and present a personal development plan (Option A), an organizational development plan (Option B) or do both.</a:t>
            </a:r>
            <a:endParaRPr lang="en-US" dirty="0">
              <a:solidFill>
                <a:sysClr val="windowText" lastClr="000000"/>
              </a:solidFill>
            </a:endParaRPr>
          </a:p>
        </p:txBody>
      </p:sp>
    </p:spTree>
    <p:extLst>
      <p:ext uri="{BB962C8B-B14F-4D97-AF65-F5344CB8AC3E}">
        <p14:creationId xmlns:p14="http://schemas.microsoft.com/office/powerpoint/2010/main" val="19563305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696335B1-F86A-8940-A102-DD29BD6E13AC}"/>
              </a:ext>
            </a:extLst>
          </p:cNvPr>
          <p:cNvGrpSpPr/>
          <p:nvPr/>
        </p:nvGrpSpPr>
        <p:grpSpPr>
          <a:xfrm>
            <a:off x="312984" y="1310000"/>
            <a:ext cx="8255013" cy="3250993"/>
            <a:chOff x="312984" y="1309999"/>
            <a:chExt cx="8255013" cy="2885986"/>
          </a:xfrm>
        </p:grpSpPr>
        <p:sp>
          <p:nvSpPr>
            <p:cNvPr id="8" name="Freihandform 7">
              <a:extLst>
                <a:ext uri="{FF2B5EF4-FFF2-40B4-BE49-F238E27FC236}">
                  <a16:creationId xmlns:a16="http://schemas.microsoft.com/office/drawing/2014/main" id="{CE7A7637-D752-CA41-9994-590A968B46F2}"/>
                </a:ext>
              </a:extLst>
            </p:cNvPr>
            <p:cNvSpPr/>
            <p:nvPr/>
          </p:nvSpPr>
          <p:spPr>
            <a:xfrm>
              <a:off x="473095"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41910" rIns="41910" bIns="41910" numCol="1" spcCol="1270" anchor="ctr" anchorCtr="0">
              <a:noAutofit/>
            </a:bodyPr>
            <a:lstStyle/>
            <a:p>
              <a:pPr marL="0" lvl="0" indent="0" algn="l" defTabSz="466725">
                <a:lnSpc>
                  <a:spcPct val="90000"/>
                </a:lnSpc>
                <a:spcBef>
                  <a:spcPct val="0"/>
                </a:spcBef>
                <a:spcAft>
                  <a:spcPct val="35000"/>
                </a:spcAft>
                <a:buNone/>
              </a:pPr>
              <a:r>
                <a:rPr lang="de-DE" sz="900" b="1" kern="1200" dirty="0" err="1">
                  <a:solidFill>
                    <a:schemeClr val="tx1"/>
                  </a:solidFill>
                  <a:latin typeface="Roboto"/>
                  <a:cs typeface="Roboton"/>
                </a:rPr>
                <a:t>Why</a:t>
              </a:r>
              <a:r>
                <a:rPr lang="de-DE" sz="900" b="1" kern="1200" dirty="0">
                  <a:solidFill>
                    <a:schemeClr val="tx1"/>
                  </a:solidFill>
                  <a:latin typeface="Roboto"/>
                  <a:cs typeface="Roboton"/>
                </a:rPr>
                <a:t>?</a:t>
              </a:r>
            </a:p>
            <a:p>
              <a:pPr defTabSz="466725">
                <a:lnSpc>
                  <a:spcPct val="90000"/>
                </a:lnSpc>
                <a:spcBef>
                  <a:spcPct val="0"/>
                </a:spcBef>
                <a:spcAft>
                  <a:spcPct val="35000"/>
                </a:spcAft>
              </a:pPr>
              <a:r>
                <a:rPr lang="en-US" sz="900" dirty="0">
                  <a:solidFill>
                    <a:schemeClr val="tx1"/>
                  </a:solidFill>
                  <a:latin typeface="Roboto"/>
                  <a:cs typeface="Roboton"/>
                </a:rPr>
                <a:t>The ethics self-assessment helps participants identify (</a:t>
              </a:r>
              <a:r>
                <a:rPr lang="en-US" sz="900" dirty="0" err="1">
                  <a:solidFill>
                    <a:schemeClr val="tx1"/>
                  </a:solidFill>
                  <a:latin typeface="Roboto"/>
                  <a:cs typeface="Roboton"/>
                </a:rPr>
                <a:t>i</a:t>
              </a:r>
              <a:r>
                <a:rPr lang="en-US" sz="900" dirty="0">
                  <a:solidFill>
                    <a:schemeClr val="tx1"/>
                  </a:solidFill>
                  <a:latin typeface="Roboto"/>
                  <a:cs typeface="Roboton"/>
                </a:rPr>
                <a:t>) areas in which they are on strong ethical ground, (ii) areas that they may wish to examine, including the basis for their responses and (iii) opportunities for further reflection. Based on the results from the ethics self-assessment and overall learnings from the training, participants will set up and present their development plans for enhanced ethics and public integrity in </a:t>
              </a:r>
              <a:r>
                <a:rPr lang="en-US" sz="900" u="sng" dirty="0">
                  <a:solidFill>
                    <a:schemeClr val="tx1"/>
                  </a:solidFill>
                  <a:latin typeface="Roboto"/>
                  <a:cs typeface="Roboton"/>
                </a:rPr>
                <a:t>Module 18 on Day 5</a:t>
              </a:r>
              <a:r>
                <a:rPr lang="en-US" sz="900" dirty="0">
                  <a:solidFill>
                    <a:schemeClr val="tx1"/>
                  </a:solidFill>
                  <a:latin typeface="Roboto"/>
                  <a:cs typeface="Roboton"/>
                </a:rPr>
                <a:t>.</a:t>
              </a:r>
            </a:p>
          </p:txBody>
        </p:sp>
        <p:sp>
          <p:nvSpPr>
            <p:cNvPr id="9" name="Rechteck 8">
              <a:extLst>
                <a:ext uri="{FF2B5EF4-FFF2-40B4-BE49-F238E27FC236}">
                  <a16:creationId xmlns:a16="http://schemas.microsoft.com/office/drawing/2014/main" id="{679703B5-41E0-2244-B697-2B81FBD0085B}"/>
                </a:ext>
              </a:extLst>
            </p:cNvPr>
            <p:cNvSpPr/>
            <p:nvPr/>
          </p:nvSpPr>
          <p:spPr>
            <a:xfrm>
              <a:off x="312984" y="1309999"/>
              <a:ext cx="840578" cy="1260867"/>
            </a:xfrm>
            <a:prstGeom prst="rect">
              <a:avLst/>
            </a:prstGeom>
            <a:blipFill>
              <a:blip r:embed="rId3" cstate="print">
                <a:extLst>
                  <a:ext uri="{28A0092B-C50C-407E-A947-70E740481C1C}">
                    <a14:useLocalDpi xmlns:a14="http://schemas.microsoft.com/office/drawing/2010/main" val="0"/>
                  </a:ext>
                </a:extLst>
              </a:blip>
              <a:srcRect/>
              <a:stretch>
                <a:fillRect l="-8000" r="-8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0" name="Freihandform 9">
              <a:extLst>
                <a:ext uri="{FF2B5EF4-FFF2-40B4-BE49-F238E27FC236}">
                  <a16:creationId xmlns:a16="http://schemas.microsoft.com/office/drawing/2014/main" id="{D0659843-A6DA-6847-829D-694F039A2400}"/>
                </a:ext>
              </a:extLst>
            </p:cNvPr>
            <p:cNvSpPr/>
            <p:nvPr/>
          </p:nvSpPr>
          <p:spPr>
            <a:xfrm>
              <a:off x="4725353"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dirty="0" err="1">
                  <a:latin typeface="Roboto"/>
                  <a:cs typeface="Roboton"/>
                </a:rPr>
                <a:t>What</a:t>
              </a:r>
              <a:r>
                <a:rPr lang="de-DE" sz="900" b="1" kern="1200" dirty="0">
                  <a:latin typeface="Roboto"/>
                  <a:cs typeface="Roboton"/>
                </a:rPr>
                <a:t>?</a:t>
              </a:r>
            </a:p>
            <a:p>
              <a:pPr lvl="0" defTabSz="400050">
                <a:lnSpc>
                  <a:spcPct val="90000"/>
                </a:lnSpc>
                <a:spcBef>
                  <a:spcPct val="0"/>
                </a:spcBef>
                <a:spcAft>
                  <a:spcPct val="35000"/>
                </a:spcAft>
              </a:pPr>
              <a:r>
                <a:rPr lang="de-DE" sz="900" dirty="0">
                  <a:latin typeface="Roboto"/>
                  <a:cs typeface="Roboton"/>
                </a:rPr>
                <a:t>- </a:t>
              </a:r>
              <a:r>
                <a:rPr lang="de-DE" sz="900" dirty="0" err="1">
                  <a:latin typeface="Roboto"/>
                  <a:cs typeface="Roboton"/>
                </a:rPr>
                <a:t>Ethics</a:t>
              </a:r>
              <a:r>
                <a:rPr lang="de-DE" sz="900" dirty="0">
                  <a:latin typeface="Roboto"/>
                  <a:cs typeface="Roboton"/>
                </a:rPr>
                <a:t> </a:t>
              </a:r>
              <a:r>
                <a:rPr lang="de-DE" sz="900" dirty="0" err="1">
                  <a:latin typeface="Roboto"/>
                  <a:cs typeface="Roboton"/>
                </a:rPr>
                <a:t>self-assessment</a:t>
              </a:r>
              <a:r>
                <a:rPr lang="de-DE" sz="900" dirty="0">
                  <a:latin typeface="Roboto"/>
                  <a:cs typeface="Roboton"/>
                </a:rPr>
                <a:t> </a:t>
              </a:r>
              <a:r>
                <a:rPr lang="de-DE" sz="900" dirty="0" err="1">
                  <a:latin typeface="Roboto"/>
                  <a:cs typeface="Roboton"/>
                </a:rPr>
                <a:t>with</a:t>
              </a:r>
              <a:r>
                <a:rPr lang="de-DE" sz="900" dirty="0">
                  <a:latin typeface="Roboto"/>
                  <a:cs typeface="Roboton"/>
                </a:rPr>
                <a:t> 50 </a:t>
              </a:r>
              <a:r>
                <a:rPr lang="de-DE" sz="900" dirty="0" err="1">
                  <a:latin typeface="Roboto"/>
                  <a:cs typeface="Roboton"/>
                </a:rPr>
                <a:t>statements</a:t>
              </a:r>
              <a:r>
                <a:rPr lang="de-DE" sz="900" dirty="0">
                  <a:latin typeface="Roboto"/>
                  <a:cs typeface="Roboton"/>
                </a:rPr>
                <a:t> </a:t>
              </a:r>
              <a:r>
                <a:rPr lang="de-DE" sz="900" dirty="0" err="1">
                  <a:latin typeface="Roboto"/>
                  <a:cs typeface="Roboton"/>
                </a:rPr>
                <a:t>about</a:t>
              </a:r>
              <a:r>
                <a:rPr lang="de-DE" sz="900" dirty="0">
                  <a:latin typeface="Roboto"/>
                  <a:cs typeface="Roboton"/>
                </a:rPr>
                <a:t> </a:t>
              </a:r>
              <a:r>
                <a:rPr lang="de-DE" sz="900" dirty="0" err="1">
                  <a:latin typeface="Roboto"/>
                  <a:cs typeface="Roboton"/>
                </a:rPr>
                <a:t>ethical</a:t>
              </a:r>
              <a:r>
                <a:rPr lang="de-DE" sz="900" dirty="0">
                  <a:latin typeface="Roboto"/>
                  <a:cs typeface="Roboton"/>
                </a:rPr>
                <a:t> </a:t>
              </a:r>
              <a:r>
                <a:rPr lang="de-DE" sz="900" dirty="0" err="1">
                  <a:latin typeface="Roboto"/>
                  <a:cs typeface="Roboton"/>
                </a:rPr>
                <a:t>and</a:t>
              </a:r>
              <a:r>
                <a:rPr lang="de-DE" sz="900" dirty="0">
                  <a:latin typeface="Roboto"/>
                  <a:cs typeface="Roboton"/>
                </a:rPr>
                <a:t> professional </a:t>
              </a:r>
              <a:r>
                <a:rPr lang="de-DE" sz="900" dirty="0" err="1">
                  <a:latin typeface="Roboto"/>
                  <a:cs typeface="Roboton"/>
                </a:rPr>
                <a:t>conduct</a:t>
              </a:r>
              <a:r>
                <a:rPr lang="de-DE" sz="900" dirty="0">
                  <a:latin typeface="Roboto"/>
                  <a:cs typeface="Roboton"/>
                </a:rPr>
                <a:t> </a:t>
              </a:r>
              <a:r>
                <a:rPr lang="de-DE" sz="900" dirty="0" err="1">
                  <a:latin typeface="Roboto"/>
                  <a:cs typeface="Roboton"/>
                </a:rPr>
                <a:t>across</a:t>
              </a:r>
              <a:r>
                <a:rPr lang="de-DE" sz="900" dirty="0">
                  <a:latin typeface="Roboto"/>
                  <a:cs typeface="Roboton"/>
                </a:rPr>
                <a:t> </a:t>
              </a:r>
              <a:r>
                <a:rPr lang="de-DE" sz="900" dirty="0" err="1">
                  <a:latin typeface="Roboto"/>
                  <a:cs typeface="Roboton"/>
                </a:rPr>
                <a:t>six</a:t>
              </a:r>
              <a:r>
                <a:rPr lang="de-DE" sz="900" dirty="0">
                  <a:latin typeface="Roboto"/>
                  <a:cs typeface="Roboton"/>
                </a:rPr>
                <a:t> different </a:t>
              </a:r>
              <a:r>
                <a:rPr lang="de-DE" sz="900" dirty="0" err="1">
                  <a:latin typeface="Roboto"/>
                  <a:cs typeface="Roboton"/>
                </a:rPr>
                <a:t>categories</a:t>
              </a:r>
              <a:r>
                <a:rPr lang="de-DE" sz="900" dirty="0">
                  <a:latin typeface="Roboto"/>
                  <a:cs typeface="Roboton"/>
                </a:rPr>
                <a:t>;</a:t>
              </a:r>
            </a:p>
            <a:p>
              <a:pPr lvl="0" defTabSz="400050">
                <a:lnSpc>
                  <a:spcPct val="90000"/>
                </a:lnSpc>
                <a:spcBef>
                  <a:spcPct val="0"/>
                </a:spcBef>
                <a:spcAft>
                  <a:spcPct val="35000"/>
                </a:spcAft>
              </a:pPr>
              <a:r>
                <a:rPr lang="de-DE" sz="900" dirty="0">
                  <a:latin typeface="Roboto"/>
                  <a:cs typeface="Roboton"/>
                </a:rPr>
                <a:t>- Check </a:t>
              </a:r>
              <a:r>
                <a:rPr lang="de-DE" sz="900" dirty="0" err="1">
                  <a:latin typeface="Roboto"/>
                  <a:cs typeface="Roboton"/>
                </a:rPr>
                <a:t>only</a:t>
              </a:r>
              <a:r>
                <a:rPr lang="de-DE" sz="900" dirty="0">
                  <a:latin typeface="Roboto"/>
                  <a:cs typeface="Roboton"/>
                </a:rPr>
                <a:t> </a:t>
              </a:r>
              <a:r>
                <a:rPr lang="de-DE" sz="900" dirty="0" err="1">
                  <a:latin typeface="Roboto"/>
                  <a:cs typeface="Roboton"/>
                </a:rPr>
                <a:t>one</a:t>
              </a:r>
              <a:r>
                <a:rPr lang="de-DE" sz="900" dirty="0">
                  <a:latin typeface="Roboto"/>
                  <a:cs typeface="Roboton"/>
                </a:rPr>
                <a:t> </a:t>
              </a:r>
              <a:r>
                <a:rPr lang="de-DE" sz="900" dirty="0" err="1">
                  <a:latin typeface="Roboto"/>
                  <a:cs typeface="Roboton"/>
                </a:rPr>
                <a:t>answer</a:t>
              </a:r>
              <a:r>
                <a:rPr lang="de-DE" sz="900" dirty="0">
                  <a:latin typeface="Roboto"/>
                  <a:cs typeface="Roboton"/>
                </a:rPr>
                <a:t> </a:t>
              </a:r>
              <a:r>
                <a:rPr lang="de-DE" sz="900" dirty="0" err="1">
                  <a:latin typeface="Roboto"/>
                  <a:cs typeface="Roboton"/>
                </a:rPr>
                <a:t>for</a:t>
              </a:r>
              <a:r>
                <a:rPr lang="de-DE" sz="900" dirty="0">
                  <a:latin typeface="Roboto"/>
                  <a:cs typeface="Roboton"/>
                </a:rPr>
                <a:t> </a:t>
              </a:r>
              <a:r>
                <a:rPr lang="de-DE" sz="900" dirty="0" err="1">
                  <a:latin typeface="Roboto"/>
                  <a:cs typeface="Roboton"/>
                </a:rPr>
                <a:t>each</a:t>
              </a:r>
              <a:r>
                <a:rPr lang="de-DE" sz="900" dirty="0">
                  <a:latin typeface="Roboto"/>
                  <a:cs typeface="Roboton"/>
                </a:rPr>
                <a:t> </a:t>
              </a:r>
              <a:r>
                <a:rPr lang="de-DE" sz="900" dirty="0" err="1">
                  <a:latin typeface="Roboto"/>
                  <a:cs typeface="Roboton"/>
                </a:rPr>
                <a:t>of</a:t>
              </a:r>
              <a:r>
                <a:rPr lang="de-DE" sz="900" dirty="0">
                  <a:latin typeface="Roboto"/>
                  <a:cs typeface="Roboton"/>
                </a:rPr>
                <a:t> </a:t>
              </a:r>
              <a:r>
                <a:rPr lang="de-DE" sz="900" dirty="0" err="1">
                  <a:latin typeface="Roboto"/>
                  <a:cs typeface="Roboton"/>
                </a:rPr>
                <a:t>the</a:t>
              </a:r>
              <a:r>
                <a:rPr lang="de-DE" sz="900" dirty="0">
                  <a:latin typeface="Roboto"/>
                  <a:cs typeface="Roboton"/>
                </a:rPr>
                <a:t> </a:t>
              </a:r>
              <a:r>
                <a:rPr lang="de-DE" sz="900" dirty="0" err="1">
                  <a:latin typeface="Roboto"/>
                  <a:cs typeface="Roboton"/>
                </a:rPr>
                <a:t>statements</a:t>
              </a:r>
              <a:r>
                <a:rPr lang="de-DE" sz="900" dirty="0">
                  <a:latin typeface="Roboto"/>
                  <a:cs typeface="Roboton"/>
                </a:rPr>
                <a:t>;</a:t>
              </a:r>
            </a:p>
            <a:p>
              <a:pPr defTabSz="400050">
                <a:lnSpc>
                  <a:spcPct val="90000"/>
                </a:lnSpc>
                <a:spcBef>
                  <a:spcPct val="0"/>
                </a:spcBef>
                <a:spcAft>
                  <a:spcPct val="35000"/>
                </a:spcAft>
              </a:pPr>
              <a:r>
                <a:rPr lang="de-DE" sz="900" dirty="0">
                  <a:latin typeface="Roboto"/>
                  <a:cs typeface="Roboton"/>
                </a:rPr>
                <a:t>- Review </a:t>
              </a:r>
              <a:r>
                <a:rPr lang="de-DE" sz="900" dirty="0" err="1">
                  <a:latin typeface="Roboto"/>
                  <a:cs typeface="Roboton"/>
                </a:rPr>
                <a:t>the</a:t>
              </a:r>
              <a:r>
                <a:rPr lang="de-DE" sz="900" dirty="0">
                  <a:latin typeface="Roboto"/>
                  <a:cs typeface="Roboton"/>
                </a:rPr>
                <a:t> </a:t>
              </a:r>
              <a:r>
                <a:rPr lang="de-DE" sz="900" dirty="0" err="1">
                  <a:latin typeface="Roboto"/>
                  <a:cs typeface="Roboton"/>
                </a:rPr>
                <a:t>responses</a:t>
              </a:r>
              <a:r>
                <a:rPr lang="de-DE" sz="900" dirty="0">
                  <a:latin typeface="Roboto"/>
                  <a:cs typeface="Roboton"/>
                </a:rPr>
                <a:t> </a:t>
              </a:r>
              <a:r>
                <a:rPr lang="de-DE" sz="900" dirty="0" err="1">
                  <a:latin typeface="Roboto"/>
                  <a:cs typeface="Roboton"/>
                </a:rPr>
                <a:t>and</a:t>
              </a:r>
              <a:r>
                <a:rPr lang="de-DE" sz="900" dirty="0">
                  <a:latin typeface="Roboto"/>
                  <a:cs typeface="Roboton"/>
                </a:rPr>
                <a:t> </a:t>
              </a:r>
              <a:r>
                <a:rPr lang="de-DE" sz="900" dirty="0" err="1">
                  <a:latin typeface="Roboto"/>
                  <a:cs typeface="Roboton"/>
                </a:rPr>
                <a:t>make</a:t>
              </a:r>
              <a:r>
                <a:rPr lang="de-DE" sz="900" dirty="0">
                  <a:latin typeface="Roboto"/>
                  <a:cs typeface="Roboton"/>
                </a:rPr>
                <a:t> </a:t>
              </a:r>
              <a:r>
                <a:rPr lang="de-DE" sz="900" dirty="0" err="1">
                  <a:latin typeface="Roboto"/>
                  <a:cs typeface="Roboton"/>
                </a:rPr>
                <a:t>note</a:t>
              </a:r>
              <a:r>
                <a:rPr lang="de-DE" sz="900" dirty="0">
                  <a:latin typeface="Roboto"/>
                  <a:cs typeface="Roboton"/>
                </a:rPr>
                <a:t> </a:t>
              </a:r>
              <a:r>
                <a:rPr lang="de-DE" sz="900" dirty="0" err="1">
                  <a:latin typeface="Roboto"/>
                  <a:cs typeface="Roboton"/>
                </a:rPr>
                <a:t>of</a:t>
              </a:r>
              <a:r>
                <a:rPr lang="de-DE" sz="900" dirty="0">
                  <a:latin typeface="Roboto"/>
                  <a:cs typeface="Roboton"/>
                </a:rPr>
                <a:t> </a:t>
              </a:r>
              <a:r>
                <a:rPr lang="de-DE" sz="900" dirty="0" err="1">
                  <a:latin typeface="Roboto"/>
                  <a:cs typeface="Roboton"/>
                </a:rPr>
                <a:t>statements</a:t>
              </a:r>
              <a:r>
                <a:rPr lang="de-DE" sz="900" dirty="0">
                  <a:latin typeface="Roboto"/>
                  <a:cs typeface="Roboton"/>
                </a:rPr>
                <a:t> </a:t>
              </a:r>
              <a:r>
                <a:rPr lang="de-DE" sz="900" dirty="0" err="1">
                  <a:latin typeface="Roboto"/>
                  <a:cs typeface="Roboton"/>
                </a:rPr>
                <a:t>answered</a:t>
              </a:r>
              <a:r>
                <a:rPr lang="de-DE" sz="900" dirty="0">
                  <a:latin typeface="Roboto"/>
                  <a:cs typeface="Roboton"/>
                </a:rPr>
                <a:t> </a:t>
              </a:r>
              <a:r>
                <a:rPr lang="de-DE" sz="900" dirty="0" err="1">
                  <a:latin typeface="Roboto"/>
                  <a:cs typeface="Roboton"/>
                </a:rPr>
                <a:t>with</a:t>
              </a:r>
              <a:r>
                <a:rPr lang="de-DE" sz="900" dirty="0">
                  <a:latin typeface="Roboto"/>
                  <a:cs typeface="Roboton"/>
                </a:rPr>
                <a:t> “</a:t>
              </a:r>
              <a:r>
                <a:rPr lang="de-DE" sz="900" dirty="0" err="1">
                  <a:latin typeface="Roboto"/>
                  <a:cs typeface="Roboton"/>
                </a:rPr>
                <a:t>usually</a:t>
              </a:r>
              <a:r>
                <a:rPr lang="de-DE" sz="900" dirty="0">
                  <a:latin typeface="Roboto"/>
                  <a:cs typeface="Roboton"/>
                </a:rPr>
                <a:t>,” “</a:t>
              </a:r>
              <a:r>
                <a:rPr lang="de-DE" sz="900" dirty="0" err="1">
                  <a:latin typeface="Roboto"/>
                  <a:cs typeface="Roboton"/>
                </a:rPr>
                <a:t>occasionally</a:t>
              </a:r>
              <a:r>
                <a:rPr lang="de-DE" sz="900" dirty="0">
                  <a:latin typeface="Roboto"/>
                  <a:cs typeface="Roboton"/>
                </a:rPr>
                <a:t>”, </a:t>
              </a:r>
              <a:r>
                <a:rPr lang="de-DE" sz="900" dirty="0" err="1">
                  <a:latin typeface="Roboto"/>
                  <a:cs typeface="Roboton"/>
                </a:rPr>
                <a:t>and</a:t>
              </a:r>
              <a:r>
                <a:rPr lang="de-DE" sz="900" dirty="0">
                  <a:latin typeface="Roboto"/>
                  <a:cs typeface="Roboton"/>
                </a:rPr>
                <a:t>, “</a:t>
              </a:r>
              <a:r>
                <a:rPr lang="de-DE" sz="900" dirty="0" err="1">
                  <a:latin typeface="Roboto"/>
                  <a:cs typeface="Roboton"/>
                </a:rPr>
                <a:t>almost</a:t>
              </a:r>
              <a:r>
                <a:rPr lang="de-DE" sz="900" dirty="0">
                  <a:latin typeface="Roboto"/>
                  <a:cs typeface="Roboton"/>
                </a:rPr>
                <a:t> </a:t>
              </a:r>
              <a:r>
                <a:rPr lang="de-DE" sz="900" dirty="0" err="1">
                  <a:latin typeface="Roboto"/>
                  <a:cs typeface="Roboton"/>
                </a:rPr>
                <a:t>never</a:t>
              </a:r>
              <a:r>
                <a:rPr lang="de-DE" sz="900" dirty="0">
                  <a:latin typeface="Roboto"/>
                  <a:cs typeface="Roboton"/>
                </a:rPr>
                <a:t>”. </a:t>
              </a:r>
              <a:r>
                <a:rPr lang="de-DE" sz="900" dirty="0" err="1">
                  <a:latin typeface="Roboto"/>
                  <a:cs typeface="Roboton"/>
                </a:rPr>
                <a:t>Reflect</a:t>
              </a:r>
              <a:r>
                <a:rPr lang="de-DE" sz="900" dirty="0">
                  <a:latin typeface="Roboto"/>
                  <a:cs typeface="Roboton"/>
                </a:rPr>
                <a:t> </a:t>
              </a:r>
              <a:r>
                <a:rPr lang="de-DE" sz="900" dirty="0" err="1">
                  <a:latin typeface="Roboto"/>
                  <a:cs typeface="Roboton"/>
                </a:rPr>
                <a:t>and</a:t>
              </a:r>
              <a:r>
                <a:rPr lang="de-DE" sz="900" dirty="0">
                  <a:latin typeface="Roboto"/>
                  <a:cs typeface="Roboton"/>
                </a:rPr>
                <a:t> </a:t>
              </a:r>
              <a:r>
                <a:rPr lang="de-DE" sz="900" dirty="0" err="1">
                  <a:latin typeface="Roboto"/>
                  <a:cs typeface="Roboton"/>
                </a:rPr>
                <a:t>decide</a:t>
              </a:r>
              <a:r>
                <a:rPr lang="de-DE" sz="900" dirty="0">
                  <a:latin typeface="Roboto"/>
                  <a:cs typeface="Roboton"/>
                </a:rPr>
                <a:t> on </a:t>
              </a:r>
              <a:r>
                <a:rPr lang="de-DE" sz="900" dirty="0" err="1">
                  <a:latin typeface="Roboto"/>
                  <a:cs typeface="Roboton"/>
                </a:rPr>
                <a:t>the</a:t>
              </a:r>
              <a:r>
                <a:rPr lang="de-DE" sz="900" dirty="0">
                  <a:latin typeface="Roboto"/>
                  <a:cs typeface="Roboton"/>
                </a:rPr>
                <a:t> </a:t>
              </a:r>
              <a:r>
                <a:rPr lang="de-DE" sz="900" dirty="0" err="1">
                  <a:latin typeface="Roboto"/>
                  <a:cs typeface="Roboton"/>
                </a:rPr>
                <a:t>ones</a:t>
              </a:r>
              <a:r>
                <a:rPr lang="de-DE" sz="900" dirty="0">
                  <a:latin typeface="Roboto"/>
                  <a:cs typeface="Roboton"/>
                </a:rPr>
                <a:t> </a:t>
              </a:r>
              <a:r>
                <a:rPr lang="de-DE" sz="900" dirty="0" err="1">
                  <a:latin typeface="Roboto"/>
                  <a:cs typeface="Roboton"/>
                </a:rPr>
                <a:t>to</a:t>
              </a:r>
              <a:r>
                <a:rPr lang="de-DE" sz="900" dirty="0">
                  <a:latin typeface="Roboto"/>
                  <a:cs typeface="Roboton"/>
                </a:rPr>
                <a:t> </a:t>
              </a:r>
              <a:r>
                <a:rPr lang="de-DE" sz="900" dirty="0" err="1">
                  <a:latin typeface="Roboto"/>
                  <a:cs typeface="Roboton"/>
                </a:rPr>
                <a:t>address</a:t>
              </a:r>
              <a:r>
                <a:rPr lang="de-DE" sz="900" dirty="0">
                  <a:latin typeface="Roboto"/>
                  <a:cs typeface="Roboton"/>
                </a:rPr>
                <a:t>;</a:t>
              </a:r>
            </a:p>
            <a:p>
              <a:pPr defTabSz="400050">
                <a:lnSpc>
                  <a:spcPct val="90000"/>
                </a:lnSpc>
                <a:spcBef>
                  <a:spcPct val="0"/>
                </a:spcBef>
                <a:spcAft>
                  <a:spcPct val="35000"/>
                </a:spcAft>
              </a:pPr>
              <a:r>
                <a:rPr lang="de-DE" sz="900" u="sng" dirty="0">
                  <a:latin typeface="Roboto"/>
                  <a:cs typeface="Roboton"/>
                </a:rPr>
                <a:t>- On Day 5, </a:t>
              </a:r>
              <a:r>
                <a:rPr lang="de-DE" sz="900" u="sng" dirty="0" err="1">
                  <a:latin typeface="Roboto"/>
                  <a:cs typeface="Roboton"/>
                </a:rPr>
                <a:t>using</a:t>
              </a:r>
              <a:r>
                <a:rPr lang="de-DE" sz="900" u="sng" dirty="0">
                  <a:latin typeface="Roboto"/>
                  <a:cs typeface="Roboton"/>
                </a:rPr>
                <a:t> </a:t>
              </a:r>
              <a:r>
                <a:rPr lang="de-DE" sz="900" u="sng" dirty="0" err="1">
                  <a:latin typeface="Roboto"/>
                  <a:cs typeface="Roboton"/>
                </a:rPr>
                <a:t>the</a:t>
              </a:r>
              <a:r>
                <a:rPr lang="de-DE" sz="900" u="sng" dirty="0">
                  <a:latin typeface="Roboto"/>
                  <a:cs typeface="Roboton"/>
                </a:rPr>
                <a:t> </a:t>
              </a:r>
              <a:r>
                <a:rPr lang="de-DE" sz="900" u="sng" dirty="0" err="1">
                  <a:latin typeface="Roboto"/>
                  <a:cs typeface="Roboton"/>
                </a:rPr>
                <a:t>development</a:t>
              </a:r>
              <a:r>
                <a:rPr lang="de-DE" sz="900" u="sng" dirty="0">
                  <a:latin typeface="Roboto"/>
                  <a:cs typeface="Roboton"/>
                </a:rPr>
                <a:t> plan </a:t>
              </a:r>
              <a:r>
                <a:rPr lang="de-DE" sz="900" u="sng" dirty="0" err="1">
                  <a:latin typeface="Roboto"/>
                  <a:cs typeface="Roboton"/>
                </a:rPr>
                <a:t>template</a:t>
              </a:r>
              <a:r>
                <a:rPr lang="de-DE" sz="900" u="sng" dirty="0">
                  <a:latin typeface="Roboto"/>
                  <a:cs typeface="Roboton"/>
                </a:rPr>
                <a:t> </a:t>
              </a:r>
              <a:r>
                <a:rPr lang="de-DE" sz="900" u="sng" dirty="0" err="1">
                  <a:latin typeface="Roboto"/>
                  <a:cs typeface="Roboton"/>
                </a:rPr>
                <a:t>provided</a:t>
              </a:r>
              <a:r>
                <a:rPr lang="de-DE" sz="900" u="sng" dirty="0">
                  <a:latin typeface="Roboto"/>
                  <a:cs typeface="Roboton"/>
                </a:rPr>
                <a:t>, </a:t>
              </a:r>
              <a:r>
                <a:rPr lang="de-DE" sz="900" u="sng" dirty="0" err="1">
                  <a:latin typeface="Roboto"/>
                  <a:cs typeface="Roboton"/>
                </a:rPr>
                <a:t>identify</a:t>
              </a:r>
              <a:r>
                <a:rPr lang="de-DE" sz="900" u="sng" dirty="0">
                  <a:latin typeface="Roboto"/>
                  <a:cs typeface="Roboton"/>
                </a:rPr>
                <a:t> </a:t>
              </a:r>
              <a:r>
                <a:rPr lang="de-DE" sz="900" u="sng" dirty="0" err="1">
                  <a:latin typeface="Roboto"/>
                  <a:cs typeface="Roboton"/>
                </a:rPr>
                <a:t>appropriate</a:t>
              </a:r>
              <a:r>
                <a:rPr lang="de-DE" sz="900" u="sng" dirty="0">
                  <a:latin typeface="Roboto"/>
                  <a:cs typeface="Roboton"/>
                </a:rPr>
                <a:t> </a:t>
              </a:r>
              <a:r>
                <a:rPr lang="de-DE" sz="900" u="sng" dirty="0" err="1">
                  <a:latin typeface="Roboto"/>
                  <a:cs typeface="Roboton"/>
                </a:rPr>
                <a:t>actions</a:t>
              </a:r>
              <a:r>
                <a:rPr lang="de-DE" sz="900" u="sng" dirty="0">
                  <a:latin typeface="Roboto"/>
                  <a:cs typeface="Roboton"/>
                </a:rPr>
                <a:t> </a:t>
              </a:r>
              <a:r>
                <a:rPr lang="de-DE" sz="900" u="sng" dirty="0" err="1">
                  <a:latin typeface="Roboto"/>
                  <a:cs typeface="Roboton"/>
                </a:rPr>
                <a:t>to</a:t>
              </a:r>
              <a:r>
                <a:rPr lang="de-DE" sz="900" u="sng" dirty="0">
                  <a:latin typeface="Roboto"/>
                  <a:cs typeface="Roboton"/>
                </a:rPr>
                <a:t> </a:t>
              </a:r>
              <a:r>
                <a:rPr lang="de-DE" sz="900" u="sng" dirty="0" err="1">
                  <a:latin typeface="Roboto"/>
                  <a:cs typeface="Roboton"/>
                </a:rPr>
                <a:t>improve</a:t>
              </a:r>
              <a:r>
                <a:rPr lang="de-DE" sz="900" u="sng" dirty="0">
                  <a:latin typeface="Roboto"/>
                  <a:cs typeface="Roboton"/>
                </a:rPr>
                <a:t> </a:t>
              </a:r>
              <a:r>
                <a:rPr lang="de-DE" sz="900" u="sng" dirty="0" err="1">
                  <a:latin typeface="Roboto"/>
                  <a:cs typeface="Roboton"/>
                </a:rPr>
                <a:t>ethical</a:t>
              </a:r>
              <a:r>
                <a:rPr lang="de-DE" sz="900" u="sng" dirty="0">
                  <a:latin typeface="Roboto"/>
                  <a:cs typeface="Roboton"/>
                </a:rPr>
                <a:t> </a:t>
              </a:r>
              <a:r>
                <a:rPr lang="de-DE" sz="900" u="sng" dirty="0" err="1">
                  <a:latin typeface="Roboto"/>
                  <a:cs typeface="Roboton"/>
                </a:rPr>
                <a:t>behaviors</a:t>
              </a:r>
              <a:r>
                <a:rPr lang="de-DE" sz="900" u="sng" dirty="0">
                  <a:latin typeface="Roboto"/>
                  <a:cs typeface="Roboton"/>
                </a:rPr>
                <a:t>.</a:t>
              </a:r>
            </a:p>
          </p:txBody>
        </p:sp>
        <p:sp>
          <p:nvSpPr>
            <p:cNvPr id="11" name="Rechteck 10">
              <a:extLst>
                <a:ext uri="{FF2B5EF4-FFF2-40B4-BE49-F238E27FC236}">
                  <a16:creationId xmlns:a16="http://schemas.microsoft.com/office/drawing/2014/main" id="{238A818D-7ED7-C046-ABFC-176D6661B95B}"/>
                </a:ext>
              </a:extLst>
            </p:cNvPr>
            <p:cNvSpPr/>
            <p:nvPr/>
          </p:nvSpPr>
          <p:spPr>
            <a:xfrm>
              <a:off x="4565243" y="1309999"/>
              <a:ext cx="840578" cy="1260867"/>
            </a:xfrm>
            <a:prstGeom prst="rect">
              <a:avLst/>
            </a:prstGeom>
            <a:blipFill>
              <a:blip r:embed="rId4">
                <a:extLst>
                  <a:ext uri="{28A0092B-C50C-407E-A947-70E740481C1C}">
                    <a14:useLocalDpi xmlns:a14="http://schemas.microsoft.com/office/drawing/2010/main" val="0"/>
                  </a:ext>
                </a:extLst>
              </a:blip>
              <a:srcRect/>
              <a:stretch>
                <a:fillRect l="-45000" r="-4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2" name="Freihandform 11">
              <a:extLst>
                <a:ext uri="{FF2B5EF4-FFF2-40B4-BE49-F238E27FC236}">
                  <a16:creationId xmlns:a16="http://schemas.microsoft.com/office/drawing/2014/main" id="{EA77C788-359E-604F-A253-8B7E14B80A1D}"/>
                </a:ext>
              </a:extLst>
            </p:cNvPr>
            <p:cNvSpPr/>
            <p:nvPr/>
          </p:nvSpPr>
          <p:spPr>
            <a:xfrm>
              <a:off x="473095"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41910" rIns="41910" bIns="41910" numCol="1" spcCol="1270" anchor="ctr" anchorCtr="0">
              <a:noAutofit/>
            </a:bodyPr>
            <a:lstStyle/>
            <a:p>
              <a:pPr marL="0" lvl="0" indent="0" algn="l" defTabSz="488950">
                <a:lnSpc>
                  <a:spcPct val="90000"/>
                </a:lnSpc>
                <a:spcBef>
                  <a:spcPct val="0"/>
                </a:spcBef>
                <a:spcAft>
                  <a:spcPct val="35000"/>
                </a:spcAft>
                <a:buNone/>
              </a:pPr>
              <a:r>
                <a:rPr lang="de-DE" sz="900" b="1" kern="1200" dirty="0">
                  <a:latin typeface="Roboto"/>
                  <a:cs typeface="Roboton"/>
                </a:rPr>
                <a:t>Time</a:t>
              </a:r>
            </a:p>
            <a:p>
              <a:pPr defTabSz="488950">
                <a:lnSpc>
                  <a:spcPct val="90000"/>
                </a:lnSpc>
                <a:spcBef>
                  <a:spcPct val="0"/>
                </a:spcBef>
                <a:spcAft>
                  <a:spcPct val="35000"/>
                </a:spcAft>
              </a:pPr>
              <a:r>
                <a:rPr lang="en-US" sz="900" dirty="0">
                  <a:solidFill>
                    <a:schemeClr val="tx1"/>
                  </a:solidFill>
                  <a:latin typeface="Roboto"/>
                  <a:cs typeface="Roboton"/>
                </a:rPr>
                <a:t>The ethics self-assessment questionnaire was completed within 15 minutes on Day 1. The following template for a personal ethics development plan should be filled out in the morning of Day 5 of the training.</a:t>
              </a:r>
            </a:p>
          </p:txBody>
        </p:sp>
        <p:sp>
          <p:nvSpPr>
            <p:cNvPr id="13" name="Rechteck 12">
              <a:extLst>
                <a:ext uri="{FF2B5EF4-FFF2-40B4-BE49-F238E27FC236}">
                  <a16:creationId xmlns:a16="http://schemas.microsoft.com/office/drawing/2014/main" id="{04050167-ECD9-F14C-80E2-B5A4946D0891}"/>
                </a:ext>
              </a:extLst>
            </p:cNvPr>
            <p:cNvSpPr/>
            <p:nvPr/>
          </p:nvSpPr>
          <p:spPr>
            <a:xfrm>
              <a:off x="312984" y="2821706"/>
              <a:ext cx="840578" cy="1260867"/>
            </a:xfrm>
            <a:prstGeom prst="rect">
              <a:avLst/>
            </a:prstGeom>
            <a:blipFill>
              <a:blip r:embed="rId5">
                <a:extLst>
                  <a:ext uri="{28A0092B-C50C-407E-A947-70E740481C1C}">
                    <a14:useLocalDpi xmlns:a14="http://schemas.microsoft.com/office/drawing/2010/main" val="0"/>
                  </a:ext>
                </a:extLst>
              </a:blip>
              <a:srcRect/>
              <a:stretch>
                <a:fillRect l="-9000" r="-9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4" name="Freihandform 13">
              <a:extLst>
                <a:ext uri="{FF2B5EF4-FFF2-40B4-BE49-F238E27FC236}">
                  <a16:creationId xmlns:a16="http://schemas.microsoft.com/office/drawing/2014/main" id="{F764CA0B-F57F-6848-9A3D-57C4EE7B4F0B}"/>
                </a:ext>
              </a:extLst>
            </p:cNvPr>
            <p:cNvSpPr/>
            <p:nvPr/>
          </p:nvSpPr>
          <p:spPr>
            <a:xfrm>
              <a:off x="4725353"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45720" rIns="45720" bIns="45720" numCol="1" spcCol="1270" anchor="ctr" anchorCtr="0">
              <a:noAutofit/>
            </a:bodyPr>
            <a:lstStyle/>
            <a:p>
              <a:pPr marL="0" lvl="0" indent="0" algn="l" defTabSz="533400">
                <a:lnSpc>
                  <a:spcPct val="90000"/>
                </a:lnSpc>
                <a:spcBef>
                  <a:spcPct val="0"/>
                </a:spcBef>
                <a:spcAft>
                  <a:spcPct val="35000"/>
                </a:spcAft>
                <a:buNone/>
              </a:pPr>
              <a:r>
                <a:rPr lang="de-DE" sz="900" b="1" kern="1200" dirty="0">
                  <a:latin typeface="Roboto"/>
                  <a:cs typeface="Roboto"/>
                </a:rPr>
                <a:t>Resources</a:t>
              </a:r>
            </a:p>
            <a:p>
              <a:pPr lvl="0" defTabSz="533400">
                <a:lnSpc>
                  <a:spcPct val="90000"/>
                </a:lnSpc>
                <a:spcBef>
                  <a:spcPct val="0"/>
                </a:spcBef>
                <a:spcAft>
                  <a:spcPct val="35000"/>
                </a:spcAft>
              </a:pPr>
              <a:r>
                <a:rPr lang="de-DE" sz="900" dirty="0" err="1">
                  <a:latin typeface="Roboto"/>
                  <a:cs typeface="Roboto"/>
                </a:rPr>
                <a:t>Consider</a:t>
              </a:r>
              <a:r>
                <a:rPr lang="de-DE" sz="900" dirty="0">
                  <a:latin typeface="Roboto"/>
                  <a:cs typeface="Roboto"/>
                </a:rPr>
                <a:t> </a:t>
              </a:r>
              <a:r>
                <a:rPr lang="de-DE" sz="900" dirty="0" err="1">
                  <a:latin typeface="Roboto"/>
                  <a:cs typeface="Roboto"/>
                </a:rPr>
                <a:t>what</a:t>
              </a:r>
              <a:r>
                <a:rPr lang="de-DE" sz="900" dirty="0">
                  <a:latin typeface="Roboto"/>
                  <a:cs typeface="Roboto"/>
                </a:rPr>
                <a:t> </a:t>
              </a:r>
              <a:r>
                <a:rPr lang="de-DE" sz="900" dirty="0" err="1">
                  <a:latin typeface="Roboto"/>
                  <a:cs typeface="Roboto"/>
                </a:rPr>
                <a:t>you</a:t>
              </a:r>
              <a:r>
                <a:rPr lang="de-DE" sz="900" dirty="0">
                  <a:latin typeface="Roboto"/>
                  <a:cs typeface="Roboto"/>
                </a:rPr>
                <a:t> </a:t>
              </a:r>
              <a:r>
                <a:rPr lang="de-DE" sz="900" dirty="0" err="1">
                  <a:latin typeface="Roboto"/>
                  <a:cs typeface="Roboto"/>
                </a:rPr>
                <a:t>have</a:t>
              </a:r>
              <a:r>
                <a:rPr lang="de-DE" sz="900" dirty="0">
                  <a:latin typeface="Roboto"/>
                  <a:cs typeface="Roboto"/>
                </a:rPr>
                <a:t> </a:t>
              </a:r>
              <a:r>
                <a:rPr lang="de-DE" sz="900" dirty="0" err="1">
                  <a:latin typeface="Roboto"/>
                  <a:cs typeface="Roboto"/>
                </a:rPr>
                <a:t>learned</a:t>
              </a:r>
              <a:r>
                <a:rPr lang="de-DE" sz="900" dirty="0">
                  <a:latin typeface="Roboto"/>
                  <a:cs typeface="Roboto"/>
                </a:rPr>
                <a:t> </a:t>
              </a:r>
              <a:r>
                <a:rPr lang="de-DE" sz="900" dirty="0" err="1">
                  <a:latin typeface="Roboto"/>
                  <a:cs typeface="Roboto"/>
                </a:rPr>
                <a:t>throughout</a:t>
              </a:r>
              <a:r>
                <a:rPr lang="de-DE" sz="900" dirty="0">
                  <a:latin typeface="Roboto"/>
                  <a:cs typeface="Roboto"/>
                </a:rPr>
                <a:t> </a:t>
              </a:r>
              <a:r>
                <a:rPr lang="de-DE" sz="900" dirty="0" err="1">
                  <a:latin typeface="Roboto"/>
                  <a:cs typeface="Roboto"/>
                </a:rPr>
                <a:t>the</a:t>
              </a:r>
              <a:r>
                <a:rPr lang="de-DE" sz="900" dirty="0">
                  <a:latin typeface="Roboto"/>
                  <a:cs typeface="Roboto"/>
                </a:rPr>
                <a:t> </a:t>
              </a:r>
              <a:r>
                <a:rPr lang="de-DE" sz="900" dirty="0" err="1">
                  <a:latin typeface="Roboto"/>
                  <a:cs typeface="Roboto"/>
                </a:rPr>
                <a:t>training</a:t>
              </a:r>
              <a:r>
                <a:rPr lang="de-DE" sz="900" dirty="0">
                  <a:latin typeface="Roboto"/>
                  <a:cs typeface="Roboto"/>
                </a:rPr>
                <a:t>. The (</a:t>
              </a:r>
              <a:r>
                <a:rPr lang="de-DE" sz="900" dirty="0" err="1">
                  <a:latin typeface="Roboto"/>
                  <a:cs typeface="Roboto"/>
                </a:rPr>
                <a:t>printed</a:t>
              </a:r>
              <a:r>
                <a:rPr lang="de-DE" sz="900" dirty="0">
                  <a:latin typeface="Roboto"/>
                  <a:cs typeface="Roboto"/>
                </a:rPr>
                <a:t>) </a:t>
              </a:r>
              <a:r>
                <a:rPr lang="de-DE" sz="900" dirty="0" err="1">
                  <a:latin typeface="Roboto"/>
                  <a:cs typeface="Roboto"/>
                </a:rPr>
                <a:t>ethics</a:t>
              </a:r>
              <a:r>
                <a:rPr lang="de-DE" sz="900" dirty="0">
                  <a:latin typeface="Roboto"/>
                  <a:cs typeface="Roboto"/>
                </a:rPr>
                <a:t> </a:t>
              </a:r>
              <a:r>
                <a:rPr lang="de-DE" sz="900" dirty="0" err="1">
                  <a:latin typeface="Roboto"/>
                  <a:cs typeface="Roboto"/>
                </a:rPr>
                <a:t>self-assessment</a:t>
              </a:r>
              <a:r>
                <a:rPr lang="de-DE" sz="900" dirty="0">
                  <a:latin typeface="Roboto"/>
                  <a:cs typeface="Roboto"/>
                </a:rPr>
                <a:t> </a:t>
              </a:r>
              <a:r>
                <a:rPr lang="de-DE" sz="900" dirty="0" err="1">
                  <a:latin typeface="Roboto"/>
                  <a:cs typeface="Roboto"/>
                </a:rPr>
                <a:t>and</a:t>
              </a:r>
              <a:r>
                <a:rPr lang="de-DE" sz="900" dirty="0">
                  <a:latin typeface="Roboto"/>
                  <a:cs typeface="Roboto"/>
                </a:rPr>
                <a:t> </a:t>
              </a:r>
              <a:r>
                <a:rPr lang="de-DE" sz="900" dirty="0" err="1">
                  <a:latin typeface="Roboto"/>
                  <a:cs typeface="Roboto"/>
                </a:rPr>
                <a:t>template</a:t>
              </a:r>
              <a:r>
                <a:rPr lang="de-DE" sz="900" dirty="0">
                  <a:latin typeface="Roboto"/>
                  <a:cs typeface="Roboto"/>
                </a:rPr>
                <a:t> </a:t>
              </a:r>
              <a:r>
                <a:rPr lang="de-DE" sz="900" dirty="0" err="1">
                  <a:latin typeface="Roboto"/>
                  <a:cs typeface="Roboto"/>
                </a:rPr>
                <a:t>for</a:t>
              </a:r>
              <a:r>
                <a:rPr lang="de-DE" sz="900" dirty="0">
                  <a:latin typeface="Roboto"/>
                  <a:cs typeface="Roboto"/>
                </a:rPr>
                <a:t> </a:t>
              </a:r>
              <a:r>
                <a:rPr lang="de-DE" sz="900" dirty="0" err="1">
                  <a:latin typeface="Roboto"/>
                  <a:cs typeface="Roboto"/>
                </a:rPr>
                <a:t>the</a:t>
              </a:r>
              <a:r>
                <a:rPr lang="de-DE" sz="900" dirty="0">
                  <a:latin typeface="Roboto"/>
                  <a:cs typeface="Roboto"/>
                </a:rPr>
                <a:t> personal </a:t>
              </a:r>
              <a:r>
                <a:rPr lang="de-DE" sz="900" dirty="0" err="1">
                  <a:latin typeface="Roboto"/>
                  <a:cs typeface="Roboto"/>
                </a:rPr>
                <a:t>ethics</a:t>
              </a:r>
              <a:r>
                <a:rPr lang="de-DE" sz="900" dirty="0">
                  <a:latin typeface="Roboto"/>
                  <a:cs typeface="Roboto"/>
                </a:rPr>
                <a:t> </a:t>
              </a:r>
              <a:r>
                <a:rPr lang="de-DE" sz="900" dirty="0" err="1">
                  <a:latin typeface="Roboto"/>
                  <a:cs typeface="Roboto"/>
                </a:rPr>
                <a:t>development</a:t>
              </a:r>
              <a:r>
                <a:rPr lang="de-DE" sz="900" dirty="0">
                  <a:latin typeface="Roboto"/>
                  <a:cs typeface="Roboto"/>
                </a:rPr>
                <a:t> plan </a:t>
              </a:r>
              <a:r>
                <a:rPr lang="de-DE" sz="900" dirty="0" err="1">
                  <a:latin typeface="Roboto"/>
                  <a:cs typeface="Roboto"/>
                </a:rPr>
                <a:t>can</a:t>
              </a:r>
              <a:r>
                <a:rPr lang="de-DE" sz="900" dirty="0">
                  <a:latin typeface="Roboto"/>
                  <a:cs typeface="Roboto"/>
                </a:rPr>
                <a:t> </a:t>
              </a:r>
              <a:r>
                <a:rPr lang="de-DE" sz="900" dirty="0" err="1">
                  <a:latin typeface="Roboto"/>
                  <a:cs typeface="Roboto"/>
                </a:rPr>
                <a:t>be</a:t>
              </a:r>
              <a:r>
                <a:rPr lang="de-DE" sz="900" dirty="0">
                  <a:latin typeface="Roboto"/>
                  <a:cs typeface="Roboto"/>
                </a:rPr>
                <a:t> </a:t>
              </a:r>
              <a:r>
                <a:rPr lang="de-DE" sz="900" dirty="0" err="1">
                  <a:latin typeface="Roboto"/>
                  <a:cs typeface="Roboto"/>
                </a:rPr>
                <a:t>provided</a:t>
              </a:r>
              <a:r>
                <a:rPr lang="de-DE" sz="900" dirty="0">
                  <a:latin typeface="Roboto"/>
                  <a:cs typeface="Roboto"/>
                </a:rPr>
                <a:t> </a:t>
              </a:r>
              <a:r>
                <a:rPr lang="de-DE" sz="900" dirty="0" err="1">
                  <a:latin typeface="Roboto"/>
                  <a:cs typeface="Roboto"/>
                </a:rPr>
                <a:t>to</a:t>
              </a:r>
              <a:r>
                <a:rPr lang="de-DE" sz="900" dirty="0">
                  <a:latin typeface="Roboto"/>
                  <a:cs typeface="Roboto"/>
                </a:rPr>
                <a:t> </a:t>
              </a:r>
              <a:r>
                <a:rPr lang="de-DE" sz="900" dirty="0" err="1">
                  <a:latin typeface="Roboto"/>
                  <a:cs typeface="Roboto"/>
                </a:rPr>
                <a:t>participants</a:t>
              </a:r>
              <a:r>
                <a:rPr lang="de-DE" sz="900" dirty="0">
                  <a:latin typeface="Roboto"/>
                  <a:cs typeface="Roboto"/>
                </a:rPr>
                <a:t> </a:t>
              </a:r>
              <a:r>
                <a:rPr lang="de-DE" sz="900" dirty="0" err="1">
                  <a:latin typeface="Roboto"/>
                  <a:cs typeface="Roboto"/>
                </a:rPr>
                <a:t>by</a:t>
              </a:r>
              <a:r>
                <a:rPr lang="de-DE" sz="900" dirty="0">
                  <a:latin typeface="Roboto"/>
                  <a:cs typeface="Roboto"/>
                </a:rPr>
                <a:t> </a:t>
              </a:r>
              <a:r>
                <a:rPr lang="de-DE" sz="900" dirty="0" err="1">
                  <a:latin typeface="Roboto"/>
                  <a:cs typeface="Roboto"/>
                </a:rPr>
                <a:t>the</a:t>
              </a:r>
              <a:r>
                <a:rPr lang="de-DE" sz="900" dirty="0">
                  <a:latin typeface="Roboto"/>
                  <a:cs typeface="Roboto"/>
                </a:rPr>
                <a:t> </a:t>
              </a:r>
              <a:r>
                <a:rPr lang="de-DE" sz="900" dirty="0" err="1">
                  <a:latin typeface="Roboto"/>
                  <a:cs typeface="Roboto"/>
                </a:rPr>
                <a:t>trainer</a:t>
              </a:r>
              <a:r>
                <a:rPr lang="de-DE" sz="900" dirty="0">
                  <a:latin typeface="Roboto"/>
                  <a:cs typeface="Roboto"/>
                </a:rPr>
                <a:t>, so </a:t>
              </a:r>
              <a:r>
                <a:rPr lang="de-DE" sz="900" dirty="0" err="1">
                  <a:latin typeface="Roboto"/>
                  <a:cs typeface="Roboto"/>
                </a:rPr>
                <a:t>that</a:t>
              </a:r>
              <a:r>
                <a:rPr lang="de-DE" sz="900" dirty="0">
                  <a:latin typeface="Roboto"/>
                  <a:cs typeface="Roboto"/>
                </a:rPr>
                <a:t> </a:t>
              </a:r>
              <a:r>
                <a:rPr lang="de-DE" sz="900" dirty="0" err="1">
                  <a:latin typeface="Roboto"/>
                  <a:cs typeface="Roboto"/>
                </a:rPr>
                <a:t>they</a:t>
              </a:r>
              <a:r>
                <a:rPr lang="de-DE" sz="900" dirty="0">
                  <a:latin typeface="Roboto"/>
                  <a:cs typeface="Roboto"/>
                </a:rPr>
                <a:t> </a:t>
              </a:r>
              <a:r>
                <a:rPr lang="de-DE" sz="900" dirty="0" err="1">
                  <a:latin typeface="Roboto"/>
                  <a:cs typeface="Roboto"/>
                </a:rPr>
                <a:t>can</a:t>
              </a:r>
              <a:r>
                <a:rPr lang="de-DE" sz="900" dirty="0">
                  <a:latin typeface="Roboto"/>
                  <a:cs typeface="Roboto"/>
                </a:rPr>
                <a:t> </a:t>
              </a:r>
              <a:r>
                <a:rPr lang="de-DE" sz="900" dirty="0" err="1">
                  <a:latin typeface="Roboto"/>
                  <a:cs typeface="Roboto"/>
                </a:rPr>
                <a:t>keep</a:t>
              </a:r>
              <a:r>
                <a:rPr lang="de-DE" sz="900" dirty="0">
                  <a:latin typeface="Roboto"/>
                  <a:cs typeface="Roboto"/>
                </a:rPr>
                <a:t> </a:t>
              </a:r>
              <a:r>
                <a:rPr lang="de-DE" sz="900" dirty="0" err="1">
                  <a:latin typeface="Roboto"/>
                  <a:cs typeface="Roboto"/>
                </a:rPr>
                <a:t>their</a:t>
              </a:r>
              <a:r>
                <a:rPr lang="de-DE" sz="900" dirty="0">
                  <a:latin typeface="Roboto"/>
                  <a:cs typeface="Roboto"/>
                </a:rPr>
                <a:t> </a:t>
              </a:r>
              <a:r>
                <a:rPr lang="de-DE" sz="900" dirty="0" err="1">
                  <a:latin typeface="Roboto"/>
                  <a:cs typeface="Roboto"/>
                </a:rPr>
                <a:t>input</a:t>
              </a:r>
              <a:r>
                <a:rPr lang="de-DE" sz="900" dirty="0">
                  <a:latin typeface="Roboto"/>
                  <a:cs typeface="Roboto"/>
                </a:rPr>
                <a:t> </a:t>
              </a:r>
              <a:r>
                <a:rPr lang="de-DE" sz="900" dirty="0" err="1">
                  <a:latin typeface="Roboto"/>
                  <a:cs typeface="Roboto"/>
                </a:rPr>
                <a:t>for</a:t>
              </a:r>
              <a:r>
                <a:rPr lang="de-DE" sz="900" dirty="0">
                  <a:latin typeface="Roboto"/>
                  <a:cs typeface="Roboto"/>
                </a:rPr>
                <a:t> </a:t>
              </a:r>
              <a:r>
                <a:rPr lang="de-DE" sz="900" dirty="0" err="1">
                  <a:latin typeface="Roboto"/>
                  <a:cs typeface="Roboto"/>
                </a:rPr>
                <a:t>later</a:t>
              </a:r>
              <a:r>
                <a:rPr lang="de-DE" sz="900" dirty="0">
                  <a:latin typeface="Roboto"/>
                  <a:cs typeface="Roboto"/>
                </a:rPr>
                <a:t> </a:t>
              </a:r>
              <a:r>
                <a:rPr lang="de-DE" sz="900" dirty="0" err="1">
                  <a:latin typeface="Roboto"/>
                  <a:cs typeface="Roboto"/>
                </a:rPr>
                <a:t>and</a:t>
              </a:r>
              <a:r>
                <a:rPr lang="de-DE" sz="900" dirty="0">
                  <a:latin typeface="Roboto"/>
                  <a:cs typeface="Roboto"/>
                </a:rPr>
                <a:t> after </a:t>
              </a:r>
              <a:r>
                <a:rPr lang="de-DE" sz="900" dirty="0" err="1">
                  <a:latin typeface="Roboto"/>
                  <a:cs typeface="Roboto"/>
                </a:rPr>
                <a:t>the</a:t>
              </a:r>
              <a:r>
                <a:rPr lang="de-DE" sz="900" dirty="0">
                  <a:latin typeface="Roboto"/>
                  <a:cs typeface="Roboto"/>
                </a:rPr>
                <a:t> </a:t>
              </a:r>
              <a:r>
                <a:rPr lang="de-DE" sz="900" dirty="0" err="1">
                  <a:latin typeface="Roboto"/>
                  <a:cs typeface="Roboto"/>
                </a:rPr>
                <a:t>training</a:t>
              </a:r>
              <a:r>
                <a:rPr lang="de-DE" sz="900" dirty="0">
                  <a:latin typeface="Roboto"/>
                  <a:cs typeface="Roboto"/>
                </a:rPr>
                <a:t>.</a:t>
              </a:r>
            </a:p>
          </p:txBody>
        </p:sp>
        <p:sp>
          <p:nvSpPr>
            <p:cNvPr id="15" name="Rechteck 14">
              <a:extLst>
                <a:ext uri="{FF2B5EF4-FFF2-40B4-BE49-F238E27FC236}">
                  <a16:creationId xmlns:a16="http://schemas.microsoft.com/office/drawing/2014/main" id="{1E861F12-5894-464F-A3F0-42C8D745BA84}"/>
                </a:ext>
              </a:extLst>
            </p:cNvPr>
            <p:cNvSpPr/>
            <p:nvPr/>
          </p:nvSpPr>
          <p:spPr>
            <a:xfrm>
              <a:off x="4565243" y="2821706"/>
              <a:ext cx="840578" cy="1260867"/>
            </a:xfrm>
            <a:prstGeom prst="rect">
              <a:avLst/>
            </a:prstGeom>
            <a:blipFill>
              <a:blip r:embed="rId6">
                <a:extLst>
                  <a:ext uri="{28A0092B-C50C-407E-A947-70E740481C1C}">
                    <a14:useLocalDpi xmlns:a14="http://schemas.microsoft.com/office/drawing/2010/main" val="0"/>
                  </a:ext>
                </a:extLst>
              </a:blip>
              <a:srcRect/>
              <a:stretch>
                <a:fillRect l="-30000" r="-30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sp>
        <p:nvSpPr>
          <p:cNvPr id="3" name="Fußzeilenplatzhalter 2"/>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5" name="Titel 4"/>
          <p:cNvSpPr>
            <a:spLocks noGrp="1"/>
          </p:cNvSpPr>
          <p:nvPr>
            <p:ph type="title"/>
          </p:nvPr>
        </p:nvSpPr>
        <p:spPr/>
        <p:txBody>
          <a:bodyPr>
            <a:noAutofit/>
          </a:bodyPr>
          <a:lstStyle/>
          <a:p>
            <a:pPr lvl="0"/>
            <a:r>
              <a:rPr lang="en-US" altLang="ko-KR" sz="2800" b="1" dirty="0">
                <a:latin typeface="Roboto"/>
                <a:cs typeface="Roboto"/>
              </a:rPr>
              <a:t>Option A: Strategy, roadmap and action plan </a:t>
            </a:r>
            <a:r>
              <a:rPr lang="en-US" altLang="ko-KR" sz="2800" b="1" u="sng" dirty="0">
                <a:latin typeface="Roboto"/>
                <a:cs typeface="Roboto"/>
              </a:rPr>
              <a:t>at the personal level</a:t>
            </a:r>
          </a:p>
        </p:txBody>
      </p:sp>
      <p:sp>
        <p:nvSpPr>
          <p:cNvPr id="2" name="Foliennummernplatzhalter 1">
            <a:extLst>
              <a:ext uri="{FF2B5EF4-FFF2-40B4-BE49-F238E27FC236}">
                <a16:creationId xmlns:a16="http://schemas.microsoft.com/office/drawing/2014/main" id="{5D8FF977-0867-D54F-822F-FCD70073954C}"/>
              </a:ext>
            </a:extLst>
          </p:cNvPr>
          <p:cNvSpPr>
            <a:spLocks noGrp="1"/>
          </p:cNvSpPr>
          <p:nvPr>
            <p:ph type="sldNum" sz="quarter" idx="4"/>
          </p:nvPr>
        </p:nvSpPr>
        <p:spPr/>
        <p:txBody>
          <a:bodyPr/>
          <a:lstStyle/>
          <a:p>
            <a:fld id="{961E0DA8-AC27-403E-90E8-404BCA9BAC80}" type="slidenum">
              <a:rPr lang="en-US" smtClean="0"/>
              <a:pPr/>
              <a:t>5</a:t>
            </a:fld>
            <a:endParaRPr lang="en-US"/>
          </a:p>
        </p:txBody>
      </p:sp>
      <p:sp>
        <p:nvSpPr>
          <p:cNvPr id="18" name="Textfeld 17">
            <a:extLst>
              <a:ext uri="{FF2B5EF4-FFF2-40B4-BE49-F238E27FC236}">
                <a16:creationId xmlns:a16="http://schemas.microsoft.com/office/drawing/2014/main" id="{7CD537C8-F05E-B042-BD60-671C53C9A1D1}"/>
              </a:ext>
            </a:extLst>
          </p:cNvPr>
          <p:cNvSpPr txBox="1"/>
          <p:nvPr/>
        </p:nvSpPr>
        <p:spPr>
          <a:xfrm>
            <a:off x="6756272" y="4360936"/>
            <a:ext cx="1811725" cy="200055"/>
          </a:xfrm>
          <a:prstGeom prst="rect">
            <a:avLst/>
          </a:prstGeom>
          <a:noFill/>
        </p:spPr>
        <p:txBody>
          <a:bodyPr wrap="square" rtlCol="0">
            <a:spAutoFit/>
          </a:bodyPr>
          <a:lstStyle/>
          <a:p>
            <a:pPr algn="r"/>
            <a:r>
              <a:rPr lang="de-DE" sz="700" dirty="0">
                <a:latin typeface="Roboto"/>
                <a:cs typeface="Roboto"/>
              </a:rPr>
              <a:t>Project Management Institute (PMI) 2018</a:t>
            </a:r>
          </a:p>
        </p:txBody>
      </p:sp>
    </p:spTree>
    <p:extLst>
      <p:ext uri="{BB962C8B-B14F-4D97-AF65-F5344CB8AC3E}">
        <p14:creationId xmlns:p14="http://schemas.microsoft.com/office/powerpoint/2010/main" val="2270584577"/>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descr="Geschäftsfrau beim Durchsehen von Notizen an einer Wand">
            <a:extLst>
              <a:ext uri="{FF2B5EF4-FFF2-40B4-BE49-F238E27FC236}">
                <a16:creationId xmlns:a16="http://schemas.microsoft.com/office/drawing/2014/main" id="{19CA7F90-9861-3143-A809-3F7F1C4428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17096" y="1370411"/>
            <a:ext cx="4898251" cy="3262312"/>
          </a:xfrm>
          <a:ln>
            <a:solidFill>
              <a:srgbClr val="4CC2EF"/>
            </a:solidFill>
          </a:ln>
        </p:spPr>
      </p:pic>
      <p:sp>
        <p:nvSpPr>
          <p:cNvPr id="3" name="Fußzeilenplatzhalter 2">
            <a:extLst>
              <a:ext uri="{FF2B5EF4-FFF2-40B4-BE49-F238E27FC236}">
                <a16:creationId xmlns:a16="http://schemas.microsoft.com/office/drawing/2014/main" id="{A6881374-488E-E24D-88F9-E5181EF2F18C}"/>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71FBC468-305C-0C47-A52C-B0C54F0AC262}"/>
              </a:ext>
            </a:extLst>
          </p:cNvPr>
          <p:cNvSpPr>
            <a:spLocks noGrp="1"/>
          </p:cNvSpPr>
          <p:nvPr>
            <p:ph type="sldNum" sz="quarter" idx="4"/>
          </p:nvPr>
        </p:nvSpPr>
        <p:spPr/>
        <p:txBody>
          <a:bodyPr/>
          <a:lstStyle/>
          <a:p>
            <a:fld id="{961E0DA8-AC27-403E-90E8-404BCA9BAC80}" type="slidenum">
              <a:rPr lang="en-US" smtClean="0"/>
              <a:pPr/>
              <a:t>6</a:t>
            </a:fld>
            <a:endParaRPr lang="en-US"/>
          </a:p>
        </p:txBody>
      </p:sp>
      <p:sp>
        <p:nvSpPr>
          <p:cNvPr id="5" name="Titel 4">
            <a:extLst>
              <a:ext uri="{FF2B5EF4-FFF2-40B4-BE49-F238E27FC236}">
                <a16:creationId xmlns:a16="http://schemas.microsoft.com/office/drawing/2014/main" id="{411C390A-B63A-AC48-9108-0FBA515792F6}"/>
              </a:ext>
            </a:extLst>
          </p:cNvPr>
          <p:cNvSpPr>
            <a:spLocks noGrp="1"/>
          </p:cNvSpPr>
          <p:nvPr>
            <p:ph type="title"/>
          </p:nvPr>
        </p:nvSpPr>
        <p:spPr/>
        <p:txBody>
          <a:bodyPr>
            <a:noAutofit/>
          </a:bodyPr>
          <a:lstStyle/>
          <a:p>
            <a:r>
              <a:rPr lang="de-DE" sz="3600" b="1" dirty="0" err="1"/>
              <a:t>Ethics</a:t>
            </a:r>
            <a:r>
              <a:rPr lang="de-DE" sz="3600" b="1" dirty="0"/>
              <a:t> </a:t>
            </a:r>
            <a:r>
              <a:rPr lang="de-DE" sz="3600" b="1" dirty="0" err="1"/>
              <a:t>self-assessment</a:t>
            </a:r>
            <a:r>
              <a:rPr lang="de-DE" sz="3600" b="1" dirty="0"/>
              <a:t> </a:t>
            </a:r>
            <a:r>
              <a:rPr lang="de-DE" sz="3600" b="1" dirty="0" err="1"/>
              <a:t>questionnaire</a:t>
            </a:r>
            <a:endParaRPr lang="de-DE" sz="3600" b="1" dirty="0"/>
          </a:p>
        </p:txBody>
      </p:sp>
      <p:sp>
        <p:nvSpPr>
          <p:cNvPr id="10" name="Rechteck 9">
            <a:extLst>
              <a:ext uri="{FF2B5EF4-FFF2-40B4-BE49-F238E27FC236}">
                <a16:creationId xmlns:a16="http://schemas.microsoft.com/office/drawing/2014/main" id="{1408FAAB-951A-EF46-B8CE-5F7DB52CDE19}"/>
              </a:ext>
            </a:extLst>
          </p:cNvPr>
          <p:cNvSpPr/>
          <p:nvPr/>
        </p:nvSpPr>
        <p:spPr>
          <a:xfrm>
            <a:off x="869575" y="1225259"/>
            <a:ext cx="7404847" cy="3335732"/>
          </a:xfrm>
          <a:prstGeom prst="rect">
            <a:avLst/>
          </a:prstGeom>
          <a:noFill/>
        </p:spPr>
      </p:sp>
      <p:sp>
        <p:nvSpPr>
          <p:cNvPr id="11" name="Freihandform 10">
            <a:extLst>
              <a:ext uri="{FF2B5EF4-FFF2-40B4-BE49-F238E27FC236}">
                <a16:creationId xmlns:a16="http://schemas.microsoft.com/office/drawing/2014/main" id="{091B4C2C-3CFD-D340-9CEB-29C80E242DA5}"/>
              </a:ext>
            </a:extLst>
          </p:cNvPr>
          <p:cNvSpPr/>
          <p:nvPr/>
        </p:nvSpPr>
        <p:spPr>
          <a:xfrm>
            <a:off x="5562222" y="1370411"/>
            <a:ext cx="1007996" cy="583429"/>
          </a:xfrm>
          <a:custGeom>
            <a:avLst/>
            <a:gdLst>
              <a:gd name="connsiteX0" fmla="*/ 0 w 1007996"/>
              <a:gd name="connsiteY0" fmla="*/ 97240 h 583429"/>
              <a:gd name="connsiteX1" fmla="*/ 97240 w 1007996"/>
              <a:gd name="connsiteY1" fmla="*/ 0 h 583429"/>
              <a:gd name="connsiteX2" fmla="*/ 910756 w 1007996"/>
              <a:gd name="connsiteY2" fmla="*/ 0 h 583429"/>
              <a:gd name="connsiteX3" fmla="*/ 1007996 w 1007996"/>
              <a:gd name="connsiteY3" fmla="*/ 97240 h 583429"/>
              <a:gd name="connsiteX4" fmla="*/ 1007996 w 1007996"/>
              <a:gd name="connsiteY4" fmla="*/ 486189 h 583429"/>
              <a:gd name="connsiteX5" fmla="*/ 910756 w 1007996"/>
              <a:gd name="connsiteY5" fmla="*/ 583429 h 583429"/>
              <a:gd name="connsiteX6" fmla="*/ 97240 w 1007996"/>
              <a:gd name="connsiteY6" fmla="*/ 583429 h 583429"/>
              <a:gd name="connsiteX7" fmla="*/ 0 w 1007996"/>
              <a:gd name="connsiteY7" fmla="*/ 486189 h 583429"/>
              <a:gd name="connsiteX8" fmla="*/ 0 w 1007996"/>
              <a:gd name="connsiteY8" fmla="*/ 97240 h 58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996" h="583429">
                <a:moveTo>
                  <a:pt x="0" y="97240"/>
                </a:moveTo>
                <a:cubicBezTo>
                  <a:pt x="0" y="43536"/>
                  <a:pt x="43536" y="0"/>
                  <a:pt x="97240" y="0"/>
                </a:cubicBezTo>
                <a:lnTo>
                  <a:pt x="910756" y="0"/>
                </a:lnTo>
                <a:cubicBezTo>
                  <a:pt x="964460" y="0"/>
                  <a:pt x="1007996" y="43536"/>
                  <a:pt x="1007996" y="97240"/>
                </a:cubicBezTo>
                <a:lnTo>
                  <a:pt x="1007996" y="486189"/>
                </a:lnTo>
                <a:cubicBezTo>
                  <a:pt x="1007996" y="539893"/>
                  <a:pt x="964460" y="583429"/>
                  <a:pt x="910756" y="583429"/>
                </a:cubicBezTo>
                <a:lnTo>
                  <a:pt x="97240" y="583429"/>
                </a:lnTo>
                <a:cubicBezTo>
                  <a:pt x="43536" y="583429"/>
                  <a:pt x="0" y="539893"/>
                  <a:pt x="0" y="486189"/>
                </a:cubicBezTo>
                <a:lnTo>
                  <a:pt x="0" y="97240"/>
                </a:lnTo>
                <a:close/>
              </a:path>
            </a:pathLst>
          </a:custGeom>
          <a:solidFill>
            <a:srgbClr val="00B0F0">
              <a:alpha val="75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21" tIns="81821" rIns="81821" bIns="81821" numCol="1" spcCol="1270" anchor="ctr" anchorCtr="0">
            <a:noAutofit/>
          </a:bodyPr>
          <a:lstStyle/>
          <a:p>
            <a:pPr marL="0" lvl="0" indent="0" algn="ctr" defTabSz="622300">
              <a:lnSpc>
                <a:spcPct val="90000"/>
              </a:lnSpc>
              <a:spcBef>
                <a:spcPct val="0"/>
              </a:spcBef>
              <a:spcAft>
                <a:spcPct val="35000"/>
              </a:spcAft>
              <a:buNone/>
            </a:pPr>
            <a:r>
              <a:rPr lang="de-DE" sz="1200" kern="1200" dirty="0">
                <a:latin typeface="Roboto"/>
              </a:rPr>
              <a:t>Leadership</a:t>
            </a:r>
          </a:p>
        </p:txBody>
      </p:sp>
      <p:sp>
        <p:nvSpPr>
          <p:cNvPr id="13" name="Freihandform 12">
            <a:extLst>
              <a:ext uri="{FF2B5EF4-FFF2-40B4-BE49-F238E27FC236}">
                <a16:creationId xmlns:a16="http://schemas.microsoft.com/office/drawing/2014/main" id="{A3648DCB-B4FA-5C4A-BDB9-D922207F4ECB}"/>
              </a:ext>
            </a:extLst>
          </p:cNvPr>
          <p:cNvSpPr/>
          <p:nvPr/>
        </p:nvSpPr>
        <p:spPr>
          <a:xfrm>
            <a:off x="6931676" y="2014474"/>
            <a:ext cx="1007996" cy="583429"/>
          </a:xfrm>
          <a:custGeom>
            <a:avLst/>
            <a:gdLst>
              <a:gd name="connsiteX0" fmla="*/ 0 w 1007996"/>
              <a:gd name="connsiteY0" fmla="*/ 97240 h 583429"/>
              <a:gd name="connsiteX1" fmla="*/ 97240 w 1007996"/>
              <a:gd name="connsiteY1" fmla="*/ 0 h 583429"/>
              <a:gd name="connsiteX2" fmla="*/ 910756 w 1007996"/>
              <a:gd name="connsiteY2" fmla="*/ 0 h 583429"/>
              <a:gd name="connsiteX3" fmla="*/ 1007996 w 1007996"/>
              <a:gd name="connsiteY3" fmla="*/ 97240 h 583429"/>
              <a:gd name="connsiteX4" fmla="*/ 1007996 w 1007996"/>
              <a:gd name="connsiteY4" fmla="*/ 486189 h 583429"/>
              <a:gd name="connsiteX5" fmla="*/ 910756 w 1007996"/>
              <a:gd name="connsiteY5" fmla="*/ 583429 h 583429"/>
              <a:gd name="connsiteX6" fmla="*/ 97240 w 1007996"/>
              <a:gd name="connsiteY6" fmla="*/ 583429 h 583429"/>
              <a:gd name="connsiteX7" fmla="*/ 0 w 1007996"/>
              <a:gd name="connsiteY7" fmla="*/ 486189 h 583429"/>
              <a:gd name="connsiteX8" fmla="*/ 0 w 1007996"/>
              <a:gd name="connsiteY8" fmla="*/ 97240 h 58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996" h="583429">
                <a:moveTo>
                  <a:pt x="0" y="97240"/>
                </a:moveTo>
                <a:cubicBezTo>
                  <a:pt x="0" y="43536"/>
                  <a:pt x="43536" y="0"/>
                  <a:pt x="97240" y="0"/>
                </a:cubicBezTo>
                <a:lnTo>
                  <a:pt x="910756" y="0"/>
                </a:lnTo>
                <a:cubicBezTo>
                  <a:pt x="964460" y="0"/>
                  <a:pt x="1007996" y="43536"/>
                  <a:pt x="1007996" y="97240"/>
                </a:cubicBezTo>
                <a:lnTo>
                  <a:pt x="1007996" y="486189"/>
                </a:lnTo>
                <a:cubicBezTo>
                  <a:pt x="1007996" y="539893"/>
                  <a:pt x="964460" y="583429"/>
                  <a:pt x="910756" y="583429"/>
                </a:cubicBezTo>
                <a:lnTo>
                  <a:pt x="97240" y="583429"/>
                </a:lnTo>
                <a:cubicBezTo>
                  <a:pt x="43536" y="583429"/>
                  <a:pt x="0" y="539893"/>
                  <a:pt x="0" y="486189"/>
                </a:cubicBezTo>
                <a:lnTo>
                  <a:pt x="0" y="97240"/>
                </a:lnTo>
                <a:close/>
              </a:path>
            </a:pathLst>
          </a:custGeom>
          <a:solidFill>
            <a:srgbClr val="00B0F0">
              <a:alpha val="75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21" tIns="81821" rIns="81821" bIns="81821" numCol="1" spcCol="1270" anchor="ctr" anchorCtr="0">
            <a:noAutofit/>
          </a:bodyPr>
          <a:lstStyle/>
          <a:p>
            <a:pPr marL="0" lvl="0" indent="0" algn="ctr" defTabSz="622300">
              <a:lnSpc>
                <a:spcPct val="90000"/>
              </a:lnSpc>
              <a:spcBef>
                <a:spcPct val="0"/>
              </a:spcBef>
              <a:spcAft>
                <a:spcPct val="35000"/>
              </a:spcAft>
              <a:buNone/>
            </a:pPr>
            <a:r>
              <a:rPr lang="de-DE" sz="1200" kern="1200" dirty="0">
                <a:latin typeface="Roboto"/>
              </a:rPr>
              <a:t>Community</a:t>
            </a:r>
          </a:p>
        </p:txBody>
      </p:sp>
      <p:sp>
        <p:nvSpPr>
          <p:cNvPr id="15" name="Freihandform 14">
            <a:extLst>
              <a:ext uri="{FF2B5EF4-FFF2-40B4-BE49-F238E27FC236}">
                <a16:creationId xmlns:a16="http://schemas.microsoft.com/office/drawing/2014/main" id="{970C74E8-EE2D-D44F-847E-C6C1A1F2682D}"/>
              </a:ext>
            </a:extLst>
          </p:cNvPr>
          <p:cNvSpPr/>
          <p:nvPr/>
        </p:nvSpPr>
        <p:spPr>
          <a:xfrm>
            <a:off x="6931676" y="3388745"/>
            <a:ext cx="1007996" cy="583429"/>
          </a:xfrm>
          <a:custGeom>
            <a:avLst/>
            <a:gdLst>
              <a:gd name="connsiteX0" fmla="*/ 0 w 1007996"/>
              <a:gd name="connsiteY0" fmla="*/ 97240 h 583429"/>
              <a:gd name="connsiteX1" fmla="*/ 97240 w 1007996"/>
              <a:gd name="connsiteY1" fmla="*/ 0 h 583429"/>
              <a:gd name="connsiteX2" fmla="*/ 910756 w 1007996"/>
              <a:gd name="connsiteY2" fmla="*/ 0 h 583429"/>
              <a:gd name="connsiteX3" fmla="*/ 1007996 w 1007996"/>
              <a:gd name="connsiteY3" fmla="*/ 97240 h 583429"/>
              <a:gd name="connsiteX4" fmla="*/ 1007996 w 1007996"/>
              <a:gd name="connsiteY4" fmla="*/ 486189 h 583429"/>
              <a:gd name="connsiteX5" fmla="*/ 910756 w 1007996"/>
              <a:gd name="connsiteY5" fmla="*/ 583429 h 583429"/>
              <a:gd name="connsiteX6" fmla="*/ 97240 w 1007996"/>
              <a:gd name="connsiteY6" fmla="*/ 583429 h 583429"/>
              <a:gd name="connsiteX7" fmla="*/ 0 w 1007996"/>
              <a:gd name="connsiteY7" fmla="*/ 486189 h 583429"/>
              <a:gd name="connsiteX8" fmla="*/ 0 w 1007996"/>
              <a:gd name="connsiteY8" fmla="*/ 97240 h 58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996" h="583429">
                <a:moveTo>
                  <a:pt x="0" y="97240"/>
                </a:moveTo>
                <a:cubicBezTo>
                  <a:pt x="0" y="43536"/>
                  <a:pt x="43536" y="0"/>
                  <a:pt x="97240" y="0"/>
                </a:cubicBezTo>
                <a:lnTo>
                  <a:pt x="910756" y="0"/>
                </a:lnTo>
                <a:cubicBezTo>
                  <a:pt x="964460" y="0"/>
                  <a:pt x="1007996" y="43536"/>
                  <a:pt x="1007996" y="97240"/>
                </a:cubicBezTo>
                <a:lnTo>
                  <a:pt x="1007996" y="486189"/>
                </a:lnTo>
                <a:cubicBezTo>
                  <a:pt x="1007996" y="539893"/>
                  <a:pt x="964460" y="583429"/>
                  <a:pt x="910756" y="583429"/>
                </a:cubicBezTo>
                <a:lnTo>
                  <a:pt x="97240" y="583429"/>
                </a:lnTo>
                <a:cubicBezTo>
                  <a:pt x="43536" y="583429"/>
                  <a:pt x="0" y="539893"/>
                  <a:pt x="0" y="486189"/>
                </a:cubicBezTo>
                <a:lnTo>
                  <a:pt x="0" y="97240"/>
                </a:lnTo>
                <a:close/>
              </a:path>
            </a:pathLst>
          </a:custGeom>
          <a:solidFill>
            <a:srgbClr val="00B0F0">
              <a:alpha val="75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21" tIns="81821" rIns="81821" bIns="81821" numCol="1" spcCol="1270" anchor="ctr" anchorCtr="0">
            <a:noAutofit/>
          </a:bodyPr>
          <a:lstStyle/>
          <a:p>
            <a:pPr marL="0" lvl="0" indent="0" algn="ctr" defTabSz="622300">
              <a:lnSpc>
                <a:spcPct val="90000"/>
              </a:lnSpc>
              <a:spcBef>
                <a:spcPct val="0"/>
              </a:spcBef>
              <a:spcAft>
                <a:spcPct val="35000"/>
              </a:spcAft>
              <a:buNone/>
            </a:pPr>
            <a:r>
              <a:rPr lang="de-DE" sz="1200" kern="1200" dirty="0">
                <a:latin typeface="Roboto"/>
              </a:rPr>
              <a:t>Clients</a:t>
            </a:r>
          </a:p>
        </p:txBody>
      </p:sp>
      <p:sp>
        <p:nvSpPr>
          <p:cNvPr id="17" name="Freihandform 16">
            <a:extLst>
              <a:ext uri="{FF2B5EF4-FFF2-40B4-BE49-F238E27FC236}">
                <a16:creationId xmlns:a16="http://schemas.microsoft.com/office/drawing/2014/main" id="{3B3CCA90-F0A7-C64F-B5C3-1943BC135887}"/>
              </a:ext>
            </a:extLst>
          </p:cNvPr>
          <p:cNvSpPr/>
          <p:nvPr/>
        </p:nvSpPr>
        <p:spPr>
          <a:xfrm>
            <a:off x="5562222" y="4044832"/>
            <a:ext cx="1007996" cy="583429"/>
          </a:xfrm>
          <a:custGeom>
            <a:avLst/>
            <a:gdLst>
              <a:gd name="connsiteX0" fmla="*/ 0 w 1007996"/>
              <a:gd name="connsiteY0" fmla="*/ 97240 h 583429"/>
              <a:gd name="connsiteX1" fmla="*/ 97240 w 1007996"/>
              <a:gd name="connsiteY1" fmla="*/ 0 h 583429"/>
              <a:gd name="connsiteX2" fmla="*/ 910756 w 1007996"/>
              <a:gd name="connsiteY2" fmla="*/ 0 h 583429"/>
              <a:gd name="connsiteX3" fmla="*/ 1007996 w 1007996"/>
              <a:gd name="connsiteY3" fmla="*/ 97240 h 583429"/>
              <a:gd name="connsiteX4" fmla="*/ 1007996 w 1007996"/>
              <a:gd name="connsiteY4" fmla="*/ 486189 h 583429"/>
              <a:gd name="connsiteX5" fmla="*/ 910756 w 1007996"/>
              <a:gd name="connsiteY5" fmla="*/ 583429 h 583429"/>
              <a:gd name="connsiteX6" fmla="*/ 97240 w 1007996"/>
              <a:gd name="connsiteY6" fmla="*/ 583429 h 583429"/>
              <a:gd name="connsiteX7" fmla="*/ 0 w 1007996"/>
              <a:gd name="connsiteY7" fmla="*/ 486189 h 583429"/>
              <a:gd name="connsiteX8" fmla="*/ 0 w 1007996"/>
              <a:gd name="connsiteY8" fmla="*/ 97240 h 58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996" h="583429">
                <a:moveTo>
                  <a:pt x="0" y="97240"/>
                </a:moveTo>
                <a:cubicBezTo>
                  <a:pt x="0" y="43536"/>
                  <a:pt x="43536" y="0"/>
                  <a:pt x="97240" y="0"/>
                </a:cubicBezTo>
                <a:lnTo>
                  <a:pt x="910756" y="0"/>
                </a:lnTo>
                <a:cubicBezTo>
                  <a:pt x="964460" y="0"/>
                  <a:pt x="1007996" y="43536"/>
                  <a:pt x="1007996" y="97240"/>
                </a:cubicBezTo>
                <a:lnTo>
                  <a:pt x="1007996" y="486189"/>
                </a:lnTo>
                <a:cubicBezTo>
                  <a:pt x="1007996" y="539893"/>
                  <a:pt x="964460" y="583429"/>
                  <a:pt x="910756" y="583429"/>
                </a:cubicBezTo>
                <a:lnTo>
                  <a:pt x="97240" y="583429"/>
                </a:lnTo>
                <a:cubicBezTo>
                  <a:pt x="43536" y="583429"/>
                  <a:pt x="0" y="539893"/>
                  <a:pt x="0" y="486189"/>
                </a:cubicBezTo>
                <a:lnTo>
                  <a:pt x="0" y="97240"/>
                </a:lnTo>
                <a:close/>
              </a:path>
            </a:pathLst>
          </a:custGeom>
          <a:solidFill>
            <a:srgbClr val="00B0F0">
              <a:alpha val="75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21" tIns="81821" rIns="81821" bIns="81821" numCol="1" spcCol="1270" anchor="ctr" anchorCtr="0">
            <a:noAutofit/>
          </a:bodyPr>
          <a:lstStyle/>
          <a:p>
            <a:pPr marL="0" lvl="0" indent="0" algn="ctr" defTabSz="622300">
              <a:lnSpc>
                <a:spcPct val="90000"/>
              </a:lnSpc>
              <a:spcBef>
                <a:spcPct val="0"/>
              </a:spcBef>
              <a:spcAft>
                <a:spcPct val="35000"/>
              </a:spcAft>
              <a:buNone/>
            </a:pPr>
            <a:r>
              <a:rPr lang="de-DE" sz="1200" kern="1200" dirty="0" err="1">
                <a:latin typeface="Roboto"/>
              </a:rPr>
              <a:t>Colleagues</a:t>
            </a:r>
            <a:r>
              <a:rPr lang="de-DE" sz="1200" kern="1200" dirty="0">
                <a:latin typeface="Roboto"/>
              </a:rPr>
              <a:t> and </a:t>
            </a:r>
            <a:r>
              <a:rPr lang="de-DE" sz="1200" kern="1200" dirty="0" err="1">
                <a:latin typeface="Roboto"/>
              </a:rPr>
              <a:t>staff</a:t>
            </a:r>
            <a:endParaRPr lang="de-DE" sz="1200" kern="1200" dirty="0">
              <a:latin typeface="Roboto"/>
            </a:endParaRPr>
          </a:p>
        </p:txBody>
      </p:sp>
      <p:sp>
        <p:nvSpPr>
          <p:cNvPr id="19" name="Freihandform 18">
            <a:extLst>
              <a:ext uri="{FF2B5EF4-FFF2-40B4-BE49-F238E27FC236}">
                <a16:creationId xmlns:a16="http://schemas.microsoft.com/office/drawing/2014/main" id="{E42F5BB8-1C7B-4A4C-BD07-3DCB05016EB4}"/>
              </a:ext>
            </a:extLst>
          </p:cNvPr>
          <p:cNvSpPr/>
          <p:nvPr/>
        </p:nvSpPr>
        <p:spPr>
          <a:xfrm>
            <a:off x="4192768" y="3388745"/>
            <a:ext cx="1007996" cy="583429"/>
          </a:xfrm>
          <a:custGeom>
            <a:avLst/>
            <a:gdLst>
              <a:gd name="connsiteX0" fmla="*/ 0 w 1007996"/>
              <a:gd name="connsiteY0" fmla="*/ 97240 h 583429"/>
              <a:gd name="connsiteX1" fmla="*/ 97240 w 1007996"/>
              <a:gd name="connsiteY1" fmla="*/ 0 h 583429"/>
              <a:gd name="connsiteX2" fmla="*/ 910756 w 1007996"/>
              <a:gd name="connsiteY2" fmla="*/ 0 h 583429"/>
              <a:gd name="connsiteX3" fmla="*/ 1007996 w 1007996"/>
              <a:gd name="connsiteY3" fmla="*/ 97240 h 583429"/>
              <a:gd name="connsiteX4" fmla="*/ 1007996 w 1007996"/>
              <a:gd name="connsiteY4" fmla="*/ 486189 h 583429"/>
              <a:gd name="connsiteX5" fmla="*/ 910756 w 1007996"/>
              <a:gd name="connsiteY5" fmla="*/ 583429 h 583429"/>
              <a:gd name="connsiteX6" fmla="*/ 97240 w 1007996"/>
              <a:gd name="connsiteY6" fmla="*/ 583429 h 583429"/>
              <a:gd name="connsiteX7" fmla="*/ 0 w 1007996"/>
              <a:gd name="connsiteY7" fmla="*/ 486189 h 583429"/>
              <a:gd name="connsiteX8" fmla="*/ 0 w 1007996"/>
              <a:gd name="connsiteY8" fmla="*/ 97240 h 58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996" h="583429">
                <a:moveTo>
                  <a:pt x="0" y="97240"/>
                </a:moveTo>
                <a:cubicBezTo>
                  <a:pt x="0" y="43536"/>
                  <a:pt x="43536" y="0"/>
                  <a:pt x="97240" y="0"/>
                </a:cubicBezTo>
                <a:lnTo>
                  <a:pt x="910756" y="0"/>
                </a:lnTo>
                <a:cubicBezTo>
                  <a:pt x="964460" y="0"/>
                  <a:pt x="1007996" y="43536"/>
                  <a:pt x="1007996" y="97240"/>
                </a:cubicBezTo>
                <a:lnTo>
                  <a:pt x="1007996" y="486189"/>
                </a:lnTo>
                <a:cubicBezTo>
                  <a:pt x="1007996" y="539893"/>
                  <a:pt x="964460" y="583429"/>
                  <a:pt x="910756" y="583429"/>
                </a:cubicBezTo>
                <a:lnTo>
                  <a:pt x="97240" y="583429"/>
                </a:lnTo>
                <a:cubicBezTo>
                  <a:pt x="43536" y="583429"/>
                  <a:pt x="0" y="539893"/>
                  <a:pt x="0" y="486189"/>
                </a:cubicBezTo>
                <a:lnTo>
                  <a:pt x="0" y="97240"/>
                </a:lnTo>
                <a:close/>
              </a:path>
            </a:pathLst>
          </a:custGeom>
          <a:solidFill>
            <a:srgbClr val="00B0F0">
              <a:alpha val="75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21" tIns="81821" rIns="81821" bIns="81821" numCol="1" spcCol="1270" anchor="ctr" anchorCtr="0">
            <a:noAutofit/>
          </a:bodyPr>
          <a:lstStyle/>
          <a:p>
            <a:pPr marL="0" lvl="0" indent="0" algn="ctr" defTabSz="622300">
              <a:lnSpc>
                <a:spcPct val="90000"/>
              </a:lnSpc>
              <a:spcBef>
                <a:spcPct val="0"/>
              </a:spcBef>
              <a:spcAft>
                <a:spcPct val="35000"/>
              </a:spcAft>
              <a:buNone/>
            </a:pPr>
            <a:r>
              <a:rPr lang="de-DE" sz="1200" kern="1200" dirty="0" err="1">
                <a:latin typeface="Roboto"/>
              </a:rPr>
              <a:t>Suppliers</a:t>
            </a:r>
            <a:endParaRPr lang="de-DE" sz="1200" kern="1200">
              <a:latin typeface="Roboto"/>
            </a:endParaRPr>
          </a:p>
        </p:txBody>
      </p:sp>
      <p:sp>
        <p:nvSpPr>
          <p:cNvPr id="21" name="Freihandform 20">
            <a:extLst>
              <a:ext uri="{FF2B5EF4-FFF2-40B4-BE49-F238E27FC236}">
                <a16:creationId xmlns:a16="http://schemas.microsoft.com/office/drawing/2014/main" id="{25E3134B-CF8E-F141-AB05-337C7D29FBF9}"/>
              </a:ext>
            </a:extLst>
          </p:cNvPr>
          <p:cNvSpPr/>
          <p:nvPr/>
        </p:nvSpPr>
        <p:spPr>
          <a:xfrm>
            <a:off x="4192768" y="2014474"/>
            <a:ext cx="1007996" cy="583429"/>
          </a:xfrm>
          <a:custGeom>
            <a:avLst/>
            <a:gdLst>
              <a:gd name="connsiteX0" fmla="*/ 0 w 1007996"/>
              <a:gd name="connsiteY0" fmla="*/ 97240 h 583429"/>
              <a:gd name="connsiteX1" fmla="*/ 97240 w 1007996"/>
              <a:gd name="connsiteY1" fmla="*/ 0 h 583429"/>
              <a:gd name="connsiteX2" fmla="*/ 910756 w 1007996"/>
              <a:gd name="connsiteY2" fmla="*/ 0 h 583429"/>
              <a:gd name="connsiteX3" fmla="*/ 1007996 w 1007996"/>
              <a:gd name="connsiteY3" fmla="*/ 97240 h 583429"/>
              <a:gd name="connsiteX4" fmla="*/ 1007996 w 1007996"/>
              <a:gd name="connsiteY4" fmla="*/ 486189 h 583429"/>
              <a:gd name="connsiteX5" fmla="*/ 910756 w 1007996"/>
              <a:gd name="connsiteY5" fmla="*/ 583429 h 583429"/>
              <a:gd name="connsiteX6" fmla="*/ 97240 w 1007996"/>
              <a:gd name="connsiteY6" fmla="*/ 583429 h 583429"/>
              <a:gd name="connsiteX7" fmla="*/ 0 w 1007996"/>
              <a:gd name="connsiteY7" fmla="*/ 486189 h 583429"/>
              <a:gd name="connsiteX8" fmla="*/ 0 w 1007996"/>
              <a:gd name="connsiteY8" fmla="*/ 97240 h 58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996" h="583429">
                <a:moveTo>
                  <a:pt x="0" y="97240"/>
                </a:moveTo>
                <a:cubicBezTo>
                  <a:pt x="0" y="43536"/>
                  <a:pt x="43536" y="0"/>
                  <a:pt x="97240" y="0"/>
                </a:cubicBezTo>
                <a:lnTo>
                  <a:pt x="910756" y="0"/>
                </a:lnTo>
                <a:cubicBezTo>
                  <a:pt x="964460" y="0"/>
                  <a:pt x="1007996" y="43536"/>
                  <a:pt x="1007996" y="97240"/>
                </a:cubicBezTo>
                <a:lnTo>
                  <a:pt x="1007996" y="486189"/>
                </a:lnTo>
                <a:cubicBezTo>
                  <a:pt x="1007996" y="539893"/>
                  <a:pt x="964460" y="583429"/>
                  <a:pt x="910756" y="583429"/>
                </a:cubicBezTo>
                <a:lnTo>
                  <a:pt x="97240" y="583429"/>
                </a:lnTo>
                <a:cubicBezTo>
                  <a:pt x="43536" y="583429"/>
                  <a:pt x="0" y="539893"/>
                  <a:pt x="0" y="486189"/>
                </a:cubicBezTo>
                <a:lnTo>
                  <a:pt x="0" y="97240"/>
                </a:lnTo>
                <a:close/>
              </a:path>
            </a:pathLst>
          </a:custGeom>
          <a:solidFill>
            <a:srgbClr val="00B0F0">
              <a:alpha val="75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21" tIns="81821" rIns="81821" bIns="81821" numCol="1" spcCol="1270" anchor="ctr" anchorCtr="0">
            <a:noAutofit/>
          </a:bodyPr>
          <a:lstStyle/>
          <a:p>
            <a:pPr marL="0" lvl="0" indent="0" algn="ctr" defTabSz="622300">
              <a:lnSpc>
                <a:spcPct val="90000"/>
              </a:lnSpc>
              <a:spcBef>
                <a:spcPct val="0"/>
              </a:spcBef>
              <a:spcAft>
                <a:spcPct val="35000"/>
              </a:spcAft>
              <a:buNone/>
            </a:pPr>
            <a:r>
              <a:rPr lang="de-DE" sz="1200" kern="1200" dirty="0">
                <a:latin typeface="Roboto"/>
              </a:rPr>
              <a:t>Board</a:t>
            </a:r>
          </a:p>
        </p:txBody>
      </p:sp>
      <p:sp>
        <p:nvSpPr>
          <p:cNvPr id="24" name="Inhaltsplatzhalter 1">
            <a:extLst>
              <a:ext uri="{FF2B5EF4-FFF2-40B4-BE49-F238E27FC236}">
                <a16:creationId xmlns:a16="http://schemas.microsoft.com/office/drawing/2014/main" id="{9BC4DD9C-3E9B-A84E-BD65-6791AC59C2F1}"/>
              </a:ext>
            </a:extLst>
          </p:cNvPr>
          <p:cNvSpPr txBox="1">
            <a:spLocks/>
          </p:cNvSpPr>
          <p:nvPr/>
        </p:nvSpPr>
        <p:spPr>
          <a:xfrm>
            <a:off x="628648" y="1369219"/>
            <a:ext cx="2802394" cy="3263504"/>
          </a:xfrm>
          <a:prstGeom prst="rect">
            <a:avLst/>
          </a:prstGeom>
          <a:ln>
            <a:solidFill>
              <a:srgbClr val="4CC2EF"/>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t>50 </a:t>
            </a:r>
            <a:r>
              <a:rPr lang="de-DE" sz="1800" dirty="0" err="1"/>
              <a:t>statements</a:t>
            </a:r>
            <a:r>
              <a:rPr lang="de-DE" sz="1800" dirty="0"/>
              <a:t> </a:t>
            </a:r>
            <a:r>
              <a:rPr lang="de-DE" sz="1800" dirty="0" err="1"/>
              <a:t>about</a:t>
            </a:r>
            <a:r>
              <a:rPr lang="de-DE" sz="1800" dirty="0"/>
              <a:t> </a:t>
            </a:r>
            <a:r>
              <a:rPr lang="de-DE" sz="1800" dirty="0" err="1"/>
              <a:t>ethical</a:t>
            </a:r>
            <a:r>
              <a:rPr lang="de-DE" sz="1800" dirty="0"/>
              <a:t> and professional </a:t>
            </a:r>
            <a:r>
              <a:rPr lang="de-DE" sz="1800" dirty="0" err="1"/>
              <a:t>conduct</a:t>
            </a:r>
            <a:r>
              <a:rPr lang="de-DE" sz="1800" dirty="0"/>
              <a:t> </a:t>
            </a:r>
            <a:r>
              <a:rPr lang="de-DE" sz="1800" dirty="0" err="1"/>
              <a:t>across</a:t>
            </a:r>
            <a:r>
              <a:rPr lang="de-DE" sz="1800" dirty="0"/>
              <a:t> </a:t>
            </a:r>
            <a:r>
              <a:rPr lang="de-DE" sz="1800" dirty="0" err="1"/>
              <a:t>six</a:t>
            </a:r>
            <a:r>
              <a:rPr lang="de-DE" sz="1800" dirty="0"/>
              <a:t> </a:t>
            </a:r>
            <a:r>
              <a:rPr lang="de-DE" sz="1800" dirty="0" err="1"/>
              <a:t>categories</a:t>
            </a:r>
            <a:r>
              <a:rPr lang="de-DE" sz="1800" dirty="0"/>
              <a:t>;</a:t>
            </a:r>
          </a:p>
          <a:p>
            <a:r>
              <a:rPr lang="de-DE" sz="1800" dirty="0" err="1"/>
              <a:t>Only</a:t>
            </a:r>
            <a:r>
              <a:rPr lang="de-DE" sz="1800" dirty="0"/>
              <a:t> </a:t>
            </a:r>
            <a:r>
              <a:rPr lang="de-DE" sz="1800" dirty="0" err="1"/>
              <a:t>statements</a:t>
            </a:r>
            <a:r>
              <a:rPr lang="de-DE" sz="1800" dirty="0"/>
              <a:t> </a:t>
            </a:r>
            <a:r>
              <a:rPr lang="de-DE" sz="1800" dirty="0" err="1"/>
              <a:t>applicable</a:t>
            </a:r>
            <a:r>
              <a:rPr lang="de-DE" sz="1800" dirty="0"/>
              <a:t> </a:t>
            </a:r>
            <a:r>
              <a:rPr lang="de-DE" sz="1800" dirty="0" err="1"/>
              <a:t>to</a:t>
            </a:r>
            <a:r>
              <a:rPr lang="de-DE" sz="1800" dirty="0"/>
              <a:t> </a:t>
            </a:r>
            <a:r>
              <a:rPr lang="de-DE" sz="1800" dirty="0" err="1"/>
              <a:t>your</a:t>
            </a:r>
            <a:r>
              <a:rPr lang="de-DE" sz="1800" dirty="0"/>
              <a:t> </a:t>
            </a:r>
            <a:r>
              <a:rPr lang="de-DE" sz="1800" dirty="0" err="1"/>
              <a:t>role</a:t>
            </a:r>
            <a:r>
              <a:rPr lang="de-DE" sz="1800" dirty="0"/>
              <a:t> and </a:t>
            </a:r>
            <a:r>
              <a:rPr lang="de-DE" sz="1800" dirty="0" err="1"/>
              <a:t>responsibilities</a:t>
            </a:r>
            <a:r>
              <a:rPr lang="de-DE" sz="1800" dirty="0"/>
              <a:t> </a:t>
            </a:r>
            <a:r>
              <a:rPr lang="de-DE" sz="1800" dirty="0" err="1"/>
              <a:t>need</a:t>
            </a:r>
            <a:r>
              <a:rPr lang="de-DE" sz="1800" dirty="0"/>
              <a:t> </a:t>
            </a:r>
            <a:r>
              <a:rPr lang="de-DE" sz="1800" dirty="0" err="1"/>
              <a:t>to</a:t>
            </a:r>
            <a:r>
              <a:rPr lang="de-DE" sz="1800" dirty="0"/>
              <a:t> </a:t>
            </a:r>
            <a:r>
              <a:rPr lang="de-DE" sz="1800" dirty="0" err="1"/>
              <a:t>be</a:t>
            </a:r>
            <a:r>
              <a:rPr lang="de-DE" sz="1800" dirty="0"/>
              <a:t> </a:t>
            </a:r>
            <a:r>
              <a:rPr lang="de-DE" sz="1800" dirty="0" err="1"/>
              <a:t>responded</a:t>
            </a:r>
            <a:r>
              <a:rPr lang="de-DE" sz="1800" dirty="0"/>
              <a:t> </a:t>
            </a:r>
            <a:r>
              <a:rPr lang="de-DE" sz="1800" dirty="0" err="1"/>
              <a:t>to</a:t>
            </a:r>
            <a:r>
              <a:rPr lang="de-DE" sz="1800" dirty="0"/>
              <a:t>;</a:t>
            </a:r>
          </a:p>
          <a:p>
            <a:r>
              <a:rPr lang="de-DE" sz="1800" dirty="0" err="1"/>
              <a:t>No</a:t>
            </a:r>
            <a:r>
              <a:rPr lang="de-DE" sz="1800" dirty="0"/>
              <a:t> </a:t>
            </a:r>
            <a:r>
              <a:rPr lang="de-DE" sz="1800" dirty="0" err="1"/>
              <a:t>scoring</a:t>
            </a:r>
            <a:r>
              <a:rPr lang="de-DE" sz="1800" dirty="0"/>
              <a:t> </a:t>
            </a:r>
            <a:r>
              <a:rPr lang="de-DE" sz="1800" dirty="0" err="1"/>
              <a:t>mechanism</a:t>
            </a:r>
            <a:r>
              <a:rPr lang="de-DE" sz="1800" dirty="0"/>
              <a:t>.</a:t>
            </a:r>
          </a:p>
        </p:txBody>
      </p:sp>
      <p:sp>
        <p:nvSpPr>
          <p:cNvPr id="26" name="Textfeld 25">
            <a:extLst>
              <a:ext uri="{FF2B5EF4-FFF2-40B4-BE49-F238E27FC236}">
                <a16:creationId xmlns:a16="http://schemas.microsoft.com/office/drawing/2014/main" id="{6E4858B4-0F2F-EF4C-8912-B96ABDF5594A}"/>
              </a:ext>
            </a:extLst>
          </p:cNvPr>
          <p:cNvSpPr txBox="1"/>
          <p:nvPr/>
        </p:nvSpPr>
        <p:spPr>
          <a:xfrm>
            <a:off x="6756272" y="4360936"/>
            <a:ext cx="1811725" cy="200055"/>
          </a:xfrm>
          <a:prstGeom prst="rect">
            <a:avLst/>
          </a:prstGeom>
          <a:noFill/>
        </p:spPr>
        <p:txBody>
          <a:bodyPr wrap="square" rtlCol="0">
            <a:spAutoFit/>
          </a:bodyPr>
          <a:lstStyle/>
          <a:p>
            <a:pPr algn="r"/>
            <a:r>
              <a:rPr lang="de-DE" sz="700" dirty="0">
                <a:solidFill>
                  <a:schemeClr val="bg1"/>
                </a:solidFill>
                <a:latin typeface="Roboto"/>
                <a:cs typeface="Roboto"/>
              </a:rPr>
              <a:t>Project Management Institute (PMI) 2018</a:t>
            </a:r>
          </a:p>
        </p:txBody>
      </p:sp>
      <p:sp>
        <p:nvSpPr>
          <p:cNvPr id="16" name="Oval 15">
            <a:extLst>
              <a:ext uri="{FF2B5EF4-FFF2-40B4-BE49-F238E27FC236}">
                <a16:creationId xmlns:a16="http://schemas.microsoft.com/office/drawing/2014/main" id="{5609723F-59C7-A04D-ABDA-2A1E67D1AABE}"/>
              </a:ext>
            </a:extLst>
          </p:cNvPr>
          <p:cNvSpPr/>
          <p:nvPr/>
        </p:nvSpPr>
        <p:spPr>
          <a:xfrm rot="20988150">
            <a:off x="238338" y="1816783"/>
            <a:ext cx="8667319" cy="2650191"/>
          </a:xfrm>
          <a:prstGeom prst="ellipse">
            <a:avLst/>
          </a:prstGeom>
          <a:solidFill>
            <a:srgbClr val="00B050">
              <a:alpha val="8039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Roboto"/>
              </a:rPr>
              <a:t>Go back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your</a:t>
            </a:r>
            <a:r>
              <a:rPr lang="de-DE" sz="2000" b="1" dirty="0">
                <a:solidFill>
                  <a:schemeClr val="bg1"/>
                </a:solidFill>
                <a:latin typeface="Roboto"/>
              </a:rPr>
              <a:t> </a:t>
            </a:r>
            <a:r>
              <a:rPr lang="de-DE" sz="2000" b="1" dirty="0" err="1">
                <a:solidFill>
                  <a:schemeClr val="bg1"/>
                </a:solidFill>
                <a:latin typeface="Roboto"/>
              </a:rPr>
              <a:t>results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ethics</a:t>
            </a:r>
            <a:r>
              <a:rPr lang="de-DE" sz="2000" b="1" dirty="0">
                <a:solidFill>
                  <a:schemeClr val="bg1"/>
                </a:solidFill>
                <a:latin typeface="Roboto"/>
              </a:rPr>
              <a:t> </a:t>
            </a:r>
            <a:r>
              <a:rPr lang="de-DE" sz="2000" b="1" dirty="0" err="1">
                <a:solidFill>
                  <a:schemeClr val="bg1"/>
                </a:solidFill>
                <a:latin typeface="Roboto"/>
              </a:rPr>
              <a:t>self-assessment</a:t>
            </a:r>
            <a:r>
              <a:rPr lang="de-DE" sz="2000" b="1" dirty="0">
                <a:solidFill>
                  <a:schemeClr val="bg1"/>
                </a:solidFill>
                <a:latin typeface="Roboto"/>
              </a:rPr>
              <a:t> </a:t>
            </a:r>
            <a:r>
              <a:rPr lang="de-DE" sz="2000" b="1" dirty="0" err="1">
                <a:solidFill>
                  <a:schemeClr val="bg1"/>
                </a:solidFill>
                <a:latin typeface="Roboto"/>
              </a:rPr>
              <a:t>completed</a:t>
            </a:r>
            <a:r>
              <a:rPr lang="de-DE" sz="2000" b="1" dirty="0">
                <a:solidFill>
                  <a:schemeClr val="bg1"/>
                </a:solidFill>
                <a:latin typeface="Roboto"/>
              </a:rPr>
              <a:t> on Day 1 </a:t>
            </a:r>
            <a:r>
              <a:rPr lang="de-DE" sz="2000" b="1" dirty="0" err="1">
                <a:solidFill>
                  <a:schemeClr val="bg1"/>
                </a:solidFill>
                <a:latin typeface="Roboto"/>
              </a:rPr>
              <a:t>and</a:t>
            </a:r>
            <a:r>
              <a:rPr lang="de-DE" sz="2000" b="1" dirty="0">
                <a:solidFill>
                  <a:schemeClr val="bg1"/>
                </a:solidFill>
                <a:latin typeface="Roboto"/>
              </a:rPr>
              <a:t> </a:t>
            </a:r>
            <a:r>
              <a:rPr lang="de-DE" sz="2000" b="1" dirty="0" err="1">
                <a:solidFill>
                  <a:schemeClr val="bg1"/>
                </a:solidFill>
                <a:latin typeface="Roboto"/>
              </a:rPr>
              <a:t>think</a:t>
            </a:r>
            <a:r>
              <a:rPr lang="de-DE" sz="2000" b="1" dirty="0">
                <a:solidFill>
                  <a:schemeClr val="bg1"/>
                </a:solidFill>
                <a:latin typeface="Roboto"/>
              </a:rPr>
              <a:t> </a:t>
            </a:r>
            <a:r>
              <a:rPr lang="de-DE" sz="2000" b="1" dirty="0" err="1">
                <a:solidFill>
                  <a:schemeClr val="bg1"/>
                </a:solidFill>
                <a:latin typeface="Roboto"/>
              </a:rPr>
              <a:t>of</a:t>
            </a:r>
            <a:r>
              <a:rPr lang="de-DE" sz="2000" b="1" dirty="0">
                <a:solidFill>
                  <a:schemeClr val="bg1"/>
                </a:solidFill>
                <a:latin typeface="Roboto"/>
              </a:rPr>
              <a:t> </a:t>
            </a:r>
            <a:r>
              <a:rPr lang="de-DE" sz="2000" b="1" dirty="0" err="1">
                <a:solidFill>
                  <a:schemeClr val="bg1"/>
                </a:solidFill>
                <a:latin typeface="Roboto"/>
              </a:rPr>
              <a:t>overall</a:t>
            </a:r>
            <a:r>
              <a:rPr lang="de-DE" sz="2000" b="1" dirty="0">
                <a:solidFill>
                  <a:schemeClr val="bg1"/>
                </a:solidFill>
                <a:latin typeface="Roboto"/>
              </a:rPr>
              <a:t> </a:t>
            </a:r>
            <a:r>
              <a:rPr lang="de-DE" sz="2000" b="1" dirty="0" err="1">
                <a:solidFill>
                  <a:schemeClr val="bg1"/>
                </a:solidFill>
                <a:latin typeface="Roboto"/>
              </a:rPr>
              <a:t>learnings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training</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be</a:t>
            </a:r>
            <a:r>
              <a:rPr lang="de-DE" sz="2000" b="1" dirty="0">
                <a:solidFill>
                  <a:schemeClr val="bg1"/>
                </a:solidFill>
                <a:latin typeface="Roboto"/>
              </a:rPr>
              <a:t> </a:t>
            </a:r>
            <a:r>
              <a:rPr lang="de-DE" sz="2000" b="1" dirty="0" err="1">
                <a:solidFill>
                  <a:schemeClr val="bg1"/>
                </a:solidFill>
                <a:latin typeface="Roboto"/>
              </a:rPr>
              <a:t>able</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complete</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following</a:t>
            </a:r>
            <a:r>
              <a:rPr lang="de-DE" sz="2000" b="1" dirty="0">
                <a:solidFill>
                  <a:schemeClr val="bg1"/>
                </a:solidFill>
                <a:latin typeface="Roboto"/>
              </a:rPr>
              <a:t> </a:t>
            </a:r>
            <a:r>
              <a:rPr lang="de-DE" sz="2000" b="1" dirty="0" err="1">
                <a:solidFill>
                  <a:schemeClr val="bg1"/>
                </a:solidFill>
                <a:latin typeface="Roboto"/>
              </a:rPr>
              <a:t>development</a:t>
            </a:r>
            <a:r>
              <a:rPr lang="de-DE" sz="2000" b="1" dirty="0">
                <a:solidFill>
                  <a:schemeClr val="bg1"/>
                </a:solidFill>
                <a:latin typeface="Roboto"/>
              </a:rPr>
              <a:t> </a:t>
            </a:r>
            <a:r>
              <a:rPr lang="de-DE" sz="2000" b="1" dirty="0" err="1">
                <a:solidFill>
                  <a:schemeClr val="bg1"/>
                </a:solidFill>
                <a:latin typeface="Roboto"/>
              </a:rPr>
              <a:t>plans</a:t>
            </a:r>
            <a:r>
              <a:rPr lang="de-DE" sz="2000" b="1" dirty="0">
                <a:solidFill>
                  <a:schemeClr val="bg1"/>
                </a:solidFill>
                <a:latin typeface="Roboto"/>
              </a:rPr>
              <a:t> </a:t>
            </a:r>
            <a:r>
              <a:rPr lang="de-DE" sz="2000" b="1" dirty="0" err="1">
                <a:solidFill>
                  <a:schemeClr val="bg1"/>
                </a:solidFill>
                <a:latin typeface="Roboto"/>
              </a:rPr>
              <a:t>for</a:t>
            </a:r>
            <a:r>
              <a:rPr lang="de-DE" sz="2000" b="1" dirty="0">
                <a:solidFill>
                  <a:schemeClr val="bg1"/>
                </a:solidFill>
                <a:latin typeface="Roboto"/>
              </a:rPr>
              <a:t> </a:t>
            </a:r>
            <a:r>
              <a:rPr lang="de-DE" sz="2000" b="1" dirty="0" err="1">
                <a:solidFill>
                  <a:schemeClr val="bg1"/>
                </a:solidFill>
                <a:latin typeface="Roboto"/>
              </a:rPr>
              <a:t>presentation</a:t>
            </a:r>
            <a:r>
              <a:rPr lang="de-DE" sz="2000" b="1" dirty="0">
                <a:solidFill>
                  <a:schemeClr val="bg1"/>
                </a:solidFill>
                <a:latin typeface="Roboto"/>
              </a:rPr>
              <a:t>. </a:t>
            </a:r>
            <a:endParaRPr lang="en-US" sz="2000" dirty="0"/>
          </a:p>
        </p:txBody>
      </p:sp>
    </p:spTree>
    <p:extLst>
      <p:ext uri="{BB962C8B-B14F-4D97-AF65-F5344CB8AC3E}">
        <p14:creationId xmlns:p14="http://schemas.microsoft.com/office/powerpoint/2010/main" val="448432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anim calcmode="lin" valueType="num">
                                      <p:cBhvr additive="base">
                                        <p:cTn id="13" dur="500" fill="hold"/>
                                        <p:tgtEl>
                                          <p:spTgt spid="2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 calcmode="lin" valueType="num">
                                      <p:cBhvr additive="base">
                                        <p:cTn id="19" dur="500" fill="hold"/>
                                        <p:tgtEl>
                                          <p:spTgt spid="2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extLst>
              <p:ext uri="{D42A27DB-BD31-4B8C-83A1-F6EECF244321}">
                <p14:modId xmlns:p14="http://schemas.microsoft.com/office/powerpoint/2010/main" val="4041107320"/>
              </p:ext>
            </p:extLst>
          </p:nvPr>
        </p:nvGraphicFramePr>
        <p:xfrm>
          <a:off x="628650" y="1370013"/>
          <a:ext cx="7886700" cy="283464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01. I take courageous, consistent and appropriate management actions to overcome barriers to achieving my organization’s mission.</a:t>
                      </a:r>
                      <a:endParaRPr lang="de-DE" sz="1050" b="1">
                        <a:solidFill>
                          <a:schemeClr val="bg1"/>
                        </a:solidFill>
                        <a:latin typeface="Roboto"/>
                      </a:endParaRP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02. I place community benefit over my personal gain.</a:t>
                      </a:r>
                      <a:endParaRPr lang="de-DE" sz="1050" b="1">
                        <a:solidFill>
                          <a:schemeClr val="bg1"/>
                        </a:solidFill>
                        <a:latin typeface="Roboto"/>
                      </a:endParaRP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03. I strive to be a role model for ethical behavior.</a:t>
                      </a:r>
                      <a:endParaRPr lang="de-DE" sz="1050" b="1">
                        <a:solidFill>
                          <a:schemeClr val="bg1"/>
                        </a:solidFill>
                        <a:latin typeface="Roboto"/>
                      </a:endParaRP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31893944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04. My statements and actions are consistent with professional ethical standards laid down in applicable codes of ethics and conduct.</a:t>
                      </a:r>
                      <a:endParaRPr lang="de-DE" sz="1050" b="1">
                        <a:solidFill>
                          <a:schemeClr val="bg1"/>
                        </a:solidFill>
                        <a:latin typeface="Roboto"/>
                      </a:endParaRP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71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75928750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dirty="0">
                          <a:solidFill>
                            <a:schemeClr val="bg1"/>
                          </a:solidFill>
                          <a:effectLst/>
                          <a:latin typeface="Roboto"/>
                          <a:ea typeface="+mn-ea"/>
                          <a:cs typeface="+mn-cs"/>
                        </a:rPr>
                        <a:t>05. </a:t>
                      </a:r>
                      <a:r>
                        <a:rPr lang="de-DE" sz="1050" b="1" kern="1200" dirty="0" err="1">
                          <a:solidFill>
                            <a:schemeClr val="bg1"/>
                          </a:solidFill>
                          <a:effectLst/>
                          <a:latin typeface="Roboto"/>
                          <a:ea typeface="+mn-ea"/>
                          <a:cs typeface="+mn-cs"/>
                        </a:rPr>
                        <a:t>My</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statements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and</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actions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are</a:t>
                      </a:r>
                      <a:r>
                        <a:rPr lang="de-DE" sz="1050" b="1" kern="1200" dirty="0">
                          <a:solidFill>
                            <a:schemeClr val="bg1"/>
                          </a:solidFill>
                          <a:effectLst/>
                          <a:latin typeface="Roboto"/>
                          <a:ea typeface="+mn-ea"/>
                          <a:cs typeface="+mn-cs"/>
                        </a:rPr>
                        <a:t> honest </a:t>
                      </a:r>
                      <a:r>
                        <a:rPr lang="de-DE" sz="1050" b="1" kern="1200" dirty="0" err="1">
                          <a:solidFill>
                            <a:schemeClr val="bg1"/>
                          </a:solidFill>
                          <a:effectLst/>
                          <a:latin typeface="Roboto"/>
                          <a:ea typeface="+mn-ea"/>
                          <a:cs typeface="+mn-cs"/>
                        </a:rPr>
                        <a:t>even</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when</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circumstances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would</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allow</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me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to</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confuse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the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issues</a:t>
                      </a:r>
                      <a:r>
                        <a:rPr lang="de-DE" sz="1050" b="1" kern="1200" dirty="0">
                          <a:solidFill>
                            <a:schemeClr val="bg1"/>
                          </a:solidFill>
                          <a:effectLst/>
                          <a:latin typeface="Roboto"/>
                          <a:ea typeface="+mn-ea"/>
                          <a:cs typeface="+mn-cs"/>
                        </a:rPr>
                        <a:t>.</a:t>
                      </a:r>
                      <a:endParaRPr lang="de-DE" sz="1050" b="1" dirty="0">
                        <a:solidFill>
                          <a:schemeClr val="bg1"/>
                        </a:solidFill>
                        <a:latin typeface="Roboto"/>
                      </a:endParaRP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362686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9212369"/>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7</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Autofit/>
          </a:bodyPr>
          <a:lstStyle/>
          <a:p>
            <a:r>
              <a:rPr lang="de-DE" sz="3600" b="1" dirty="0" err="1"/>
              <a:t>Ethics</a:t>
            </a:r>
            <a:r>
              <a:rPr lang="de-DE" sz="3600" b="1" dirty="0"/>
              <a:t> </a:t>
            </a:r>
            <a:r>
              <a:rPr lang="de-DE" sz="3600" b="1" dirty="0" err="1"/>
              <a:t>self-assessment</a:t>
            </a:r>
            <a:r>
              <a:rPr lang="de-DE" sz="3600" b="1" dirty="0"/>
              <a:t> - Leadership (1)</a:t>
            </a:r>
          </a:p>
        </p:txBody>
      </p:sp>
      <p:sp>
        <p:nvSpPr>
          <p:cNvPr id="7" name="Textfeld 6">
            <a:extLst>
              <a:ext uri="{FF2B5EF4-FFF2-40B4-BE49-F238E27FC236}">
                <a16:creationId xmlns:a16="http://schemas.microsoft.com/office/drawing/2014/main" id="{F8D0CFB0-A46C-7041-8176-D670C69D8A7C}"/>
              </a:ext>
            </a:extLst>
          </p:cNvPr>
          <p:cNvSpPr txBox="1"/>
          <p:nvPr/>
        </p:nvSpPr>
        <p:spPr>
          <a:xfrm>
            <a:off x="6462694" y="4428206"/>
            <a:ext cx="1811725" cy="200055"/>
          </a:xfrm>
          <a:prstGeom prst="rect">
            <a:avLst/>
          </a:prstGeom>
          <a:noFill/>
        </p:spPr>
        <p:txBody>
          <a:bodyPr wrap="square" rtlCol="0">
            <a:spAutoFit/>
          </a:bodyPr>
          <a:lstStyle/>
          <a:p>
            <a:pPr algn="r"/>
            <a:r>
              <a:rPr lang="de-DE" sz="700" dirty="0">
                <a:solidFill>
                  <a:srgbClr val="FFFFFF"/>
                </a:solidFill>
                <a:latin typeface="Roboto"/>
                <a:cs typeface="Roboto"/>
              </a:rPr>
              <a:t>Project Management Institute (PMI) 2018</a:t>
            </a:r>
          </a:p>
        </p:txBody>
      </p:sp>
      <p:sp>
        <p:nvSpPr>
          <p:cNvPr id="10" name="Textfeld 9">
            <a:extLst>
              <a:ext uri="{FF2B5EF4-FFF2-40B4-BE49-F238E27FC236}">
                <a16:creationId xmlns:a16="http://schemas.microsoft.com/office/drawing/2014/main" id="{8E2A16B4-F3FE-6D4B-A1BA-D9DBA6218318}"/>
              </a:ext>
            </a:extLst>
          </p:cNvPr>
          <p:cNvSpPr txBox="1"/>
          <p:nvPr/>
        </p:nvSpPr>
        <p:spPr>
          <a:xfrm>
            <a:off x="6756272" y="4360936"/>
            <a:ext cx="1811725" cy="200055"/>
          </a:xfrm>
          <a:prstGeom prst="rect">
            <a:avLst/>
          </a:prstGeom>
          <a:noFill/>
        </p:spPr>
        <p:txBody>
          <a:bodyPr wrap="square" rtlCol="0">
            <a:spAutoFit/>
          </a:bodyPr>
          <a:lstStyle/>
          <a:p>
            <a:pPr algn="r"/>
            <a:r>
              <a:rPr lang="de-DE" sz="700" dirty="0">
                <a:latin typeface="Roboto"/>
                <a:cs typeface="Roboto"/>
              </a:rPr>
              <a:t>Project Management Institute (PMI) 2018</a:t>
            </a:r>
          </a:p>
        </p:txBody>
      </p:sp>
      <p:sp>
        <p:nvSpPr>
          <p:cNvPr id="8" name="Oval 7">
            <a:extLst>
              <a:ext uri="{FF2B5EF4-FFF2-40B4-BE49-F238E27FC236}">
                <a16:creationId xmlns:a16="http://schemas.microsoft.com/office/drawing/2014/main" id="{55DBC9B1-430A-6240-946A-06B76EC68A6A}"/>
              </a:ext>
            </a:extLst>
          </p:cNvPr>
          <p:cNvSpPr/>
          <p:nvPr/>
        </p:nvSpPr>
        <p:spPr>
          <a:xfrm rot="20988150">
            <a:off x="238338" y="1816783"/>
            <a:ext cx="8667319" cy="2650191"/>
          </a:xfrm>
          <a:prstGeom prst="ellipse">
            <a:avLst/>
          </a:prstGeom>
          <a:solidFill>
            <a:srgbClr val="00B050">
              <a:alpha val="8039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Roboto"/>
              </a:rPr>
              <a:t>Go back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your</a:t>
            </a:r>
            <a:r>
              <a:rPr lang="de-DE" sz="2000" b="1" dirty="0">
                <a:solidFill>
                  <a:schemeClr val="bg1"/>
                </a:solidFill>
                <a:latin typeface="Roboto"/>
              </a:rPr>
              <a:t> </a:t>
            </a:r>
            <a:r>
              <a:rPr lang="de-DE" sz="2000" b="1" dirty="0" err="1">
                <a:solidFill>
                  <a:schemeClr val="bg1"/>
                </a:solidFill>
                <a:latin typeface="Roboto"/>
              </a:rPr>
              <a:t>results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ethics</a:t>
            </a:r>
            <a:r>
              <a:rPr lang="de-DE" sz="2000" b="1" dirty="0">
                <a:solidFill>
                  <a:schemeClr val="bg1"/>
                </a:solidFill>
                <a:latin typeface="Roboto"/>
              </a:rPr>
              <a:t> </a:t>
            </a:r>
            <a:r>
              <a:rPr lang="de-DE" sz="2000" b="1" dirty="0" err="1">
                <a:solidFill>
                  <a:schemeClr val="bg1"/>
                </a:solidFill>
                <a:latin typeface="Roboto"/>
              </a:rPr>
              <a:t>self-assessment</a:t>
            </a:r>
            <a:r>
              <a:rPr lang="de-DE" sz="2000" b="1" dirty="0">
                <a:solidFill>
                  <a:schemeClr val="bg1"/>
                </a:solidFill>
                <a:latin typeface="Roboto"/>
              </a:rPr>
              <a:t> </a:t>
            </a:r>
            <a:r>
              <a:rPr lang="de-DE" sz="2000" b="1" dirty="0" err="1">
                <a:solidFill>
                  <a:schemeClr val="bg1"/>
                </a:solidFill>
                <a:latin typeface="Roboto"/>
              </a:rPr>
              <a:t>completed</a:t>
            </a:r>
            <a:r>
              <a:rPr lang="de-DE" sz="2000" b="1" dirty="0">
                <a:solidFill>
                  <a:schemeClr val="bg1"/>
                </a:solidFill>
                <a:latin typeface="Roboto"/>
              </a:rPr>
              <a:t> on Day 1 </a:t>
            </a:r>
            <a:r>
              <a:rPr lang="de-DE" sz="2000" b="1" dirty="0" err="1">
                <a:solidFill>
                  <a:schemeClr val="bg1"/>
                </a:solidFill>
                <a:latin typeface="Roboto"/>
              </a:rPr>
              <a:t>and</a:t>
            </a:r>
            <a:r>
              <a:rPr lang="de-DE" sz="2000" b="1" dirty="0">
                <a:solidFill>
                  <a:schemeClr val="bg1"/>
                </a:solidFill>
                <a:latin typeface="Roboto"/>
              </a:rPr>
              <a:t> </a:t>
            </a:r>
            <a:r>
              <a:rPr lang="de-DE" sz="2000" b="1" dirty="0" err="1">
                <a:solidFill>
                  <a:schemeClr val="bg1"/>
                </a:solidFill>
                <a:latin typeface="Roboto"/>
              </a:rPr>
              <a:t>think</a:t>
            </a:r>
            <a:r>
              <a:rPr lang="de-DE" sz="2000" b="1" dirty="0">
                <a:solidFill>
                  <a:schemeClr val="bg1"/>
                </a:solidFill>
                <a:latin typeface="Roboto"/>
              </a:rPr>
              <a:t> </a:t>
            </a:r>
            <a:r>
              <a:rPr lang="de-DE" sz="2000" b="1" dirty="0" err="1">
                <a:solidFill>
                  <a:schemeClr val="bg1"/>
                </a:solidFill>
                <a:latin typeface="Roboto"/>
              </a:rPr>
              <a:t>of</a:t>
            </a:r>
            <a:r>
              <a:rPr lang="de-DE" sz="2000" b="1" dirty="0">
                <a:solidFill>
                  <a:schemeClr val="bg1"/>
                </a:solidFill>
                <a:latin typeface="Roboto"/>
              </a:rPr>
              <a:t> </a:t>
            </a:r>
            <a:r>
              <a:rPr lang="de-DE" sz="2000" b="1" dirty="0" err="1">
                <a:solidFill>
                  <a:schemeClr val="bg1"/>
                </a:solidFill>
                <a:latin typeface="Roboto"/>
              </a:rPr>
              <a:t>overall</a:t>
            </a:r>
            <a:r>
              <a:rPr lang="de-DE" sz="2000" b="1" dirty="0">
                <a:solidFill>
                  <a:schemeClr val="bg1"/>
                </a:solidFill>
                <a:latin typeface="Roboto"/>
              </a:rPr>
              <a:t> </a:t>
            </a:r>
            <a:r>
              <a:rPr lang="de-DE" sz="2000" b="1" dirty="0" err="1">
                <a:solidFill>
                  <a:schemeClr val="bg1"/>
                </a:solidFill>
                <a:latin typeface="Roboto"/>
              </a:rPr>
              <a:t>learnings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training</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be</a:t>
            </a:r>
            <a:r>
              <a:rPr lang="de-DE" sz="2000" b="1" dirty="0">
                <a:solidFill>
                  <a:schemeClr val="bg1"/>
                </a:solidFill>
                <a:latin typeface="Roboto"/>
              </a:rPr>
              <a:t> </a:t>
            </a:r>
            <a:r>
              <a:rPr lang="de-DE" sz="2000" b="1" dirty="0" err="1">
                <a:solidFill>
                  <a:schemeClr val="bg1"/>
                </a:solidFill>
                <a:latin typeface="Roboto"/>
              </a:rPr>
              <a:t>able</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complete</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following</a:t>
            </a:r>
            <a:r>
              <a:rPr lang="de-DE" sz="2000" b="1" dirty="0">
                <a:solidFill>
                  <a:schemeClr val="bg1"/>
                </a:solidFill>
                <a:latin typeface="Roboto"/>
              </a:rPr>
              <a:t> </a:t>
            </a:r>
            <a:r>
              <a:rPr lang="de-DE" sz="2000" b="1" dirty="0" err="1">
                <a:solidFill>
                  <a:schemeClr val="bg1"/>
                </a:solidFill>
                <a:latin typeface="Roboto"/>
              </a:rPr>
              <a:t>development</a:t>
            </a:r>
            <a:r>
              <a:rPr lang="de-DE" sz="2000" b="1" dirty="0">
                <a:solidFill>
                  <a:schemeClr val="bg1"/>
                </a:solidFill>
                <a:latin typeface="Roboto"/>
              </a:rPr>
              <a:t> </a:t>
            </a:r>
            <a:r>
              <a:rPr lang="de-DE" sz="2000" b="1" dirty="0" err="1">
                <a:solidFill>
                  <a:schemeClr val="bg1"/>
                </a:solidFill>
                <a:latin typeface="Roboto"/>
              </a:rPr>
              <a:t>plans</a:t>
            </a:r>
            <a:r>
              <a:rPr lang="de-DE" sz="2000" b="1" dirty="0">
                <a:solidFill>
                  <a:schemeClr val="bg1"/>
                </a:solidFill>
                <a:latin typeface="Roboto"/>
              </a:rPr>
              <a:t> </a:t>
            </a:r>
            <a:r>
              <a:rPr lang="de-DE" sz="2000" b="1" dirty="0" err="1">
                <a:solidFill>
                  <a:schemeClr val="bg1"/>
                </a:solidFill>
                <a:latin typeface="Roboto"/>
              </a:rPr>
              <a:t>for</a:t>
            </a:r>
            <a:r>
              <a:rPr lang="de-DE" sz="2000" b="1" dirty="0">
                <a:solidFill>
                  <a:schemeClr val="bg1"/>
                </a:solidFill>
                <a:latin typeface="Roboto"/>
              </a:rPr>
              <a:t> </a:t>
            </a:r>
            <a:r>
              <a:rPr lang="de-DE" sz="2000" b="1" dirty="0" err="1">
                <a:solidFill>
                  <a:schemeClr val="bg1"/>
                </a:solidFill>
                <a:latin typeface="Roboto"/>
              </a:rPr>
              <a:t>presentation</a:t>
            </a:r>
            <a:r>
              <a:rPr lang="de-DE" sz="2000" b="1" dirty="0">
                <a:solidFill>
                  <a:schemeClr val="bg1"/>
                </a:solidFill>
                <a:latin typeface="Roboto"/>
              </a:rPr>
              <a:t>. </a:t>
            </a:r>
            <a:endParaRPr lang="en-US" sz="2000" dirty="0"/>
          </a:p>
        </p:txBody>
      </p:sp>
    </p:spTree>
    <p:extLst>
      <p:ext uri="{BB962C8B-B14F-4D97-AF65-F5344CB8AC3E}">
        <p14:creationId xmlns:p14="http://schemas.microsoft.com/office/powerpoint/2010/main" val="340450322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extLst>
              <p:ext uri="{D42A27DB-BD31-4B8C-83A1-F6EECF244321}">
                <p14:modId xmlns:p14="http://schemas.microsoft.com/office/powerpoint/2010/main" val="910756254"/>
              </p:ext>
            </p:extLst>
          </p:nvPr>
        </p:nvGraphicFramePr>
        <p:xfrm>
          <a:off x="628650" y="1370013"/>
          <a:ext cx="7886700" cy="283464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06. I advocate ethical decision making by the board, management team and other staff.</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07. I use an ethical approach to conflict resolution.</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08. I initiate and encourage discussion of the ethical aspects of management and financial issues.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31893944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09. I promptly and candidly explain to internal and external stakeholders negative economic trends and encourage appropriate action.</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71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75928750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10. I use my authority solely to fulfill my responsibilities and not for self-interest or to further the interests of family, friends or associates.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362686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9212369"/>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8</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Autofit/>
          </a:bodyPr>
          <a:lstStyle/>
          <a:p>
            <a:r>
              <a:rPr lang="de-DE" sz="3600" b="1" dirty="0" err="1"/>
              <a:t>Ethics</a:t>
            </a:r>
            <a:r>
              <a:rPr lang="de-DE" sz="3600" b="1" dirty="0"/>
              <a:t> </a:t>
            </a:r>
            <a:r>
              <a:rPr lang="de-DE" sz="3600" b="1" dirty="0" err="1"/>
              <a:t>self-assessment</a:t>
            </a:r>
            <a:r>
              <a:rPr lang="de-DE" sz="3600" b="1" dirty="0"/>
              <a:t> - Leadership (2)</a:t>
            </a:r>
          </a:p>
        </p:txBody>
      </p:sp>
      <p:sp>
        <p:nvSpPr>
          <p:cNvPr id="7" name="Textfeld 6">
            <a:extLst>
              <a:ext uri="{FF2B5EF4-FFF2-40B4-BE49-F238E27FC236}">
                <a16:creationId xmlns:a16="http://schemas.microsoft.com/office/drawing/2014/main" id="{23BDCC5F-5C45-8F4C-9F31-512ADC166A6D}"/>
              </a:ext>
            </a:extLst>
          </p:cNvPr>
          <p:cNvSpPr txBox="1"/>
          <p:nvPr/>
        </p:nvSpPr>
        <p:spPr>
          <a:xfrm>
            <a:off x="6756272" y="4360936"/>
            <a:ext cx="1811725" cy="200055"/>
          </a:xfrm>
          <a:prstGeom prst="rect">
            <a:avLst/>
          </a:prstGeom>
          <a:noFill/>
        </p:spPr>
        <p:txBody>
          <a:bodyPr wrap="square" rtlCol="0">
            <a:spAutoFit/>
          </a:bodyPr>
          <a:lstStyle/>
          <a:p>
            <a:pPr algn="r"/>
            <a:r>
              <a:rPr lang="de-DE" sz="700" dirty="0">
                <a:latin typeface="Roboto"/>
                <a:cs typeface="Roboto"/>
              </a:rPr>
              <a:t>Project Management Institute (PMI) 2018</a:t>
            </a:r>
          </a:p>
        </p:txBody>
      </p:sp>
      <p:sp>
        <p:nvSpPr>
          <p:cNvPr id="8" name="Oval 7">
            <a:extLst>
              <a:ext uri="{FF2B5EF4-FFF2-40B4-BE49-F238E27FC236}">
                <a16:creationId xmlns:a16="http://schemas.microsoft.com/office/drawing/2014/main" id="{1B836603-9F18-C34C-AC2D-06F59A8113FB}"/>
              </a:ext>
            </a:extLst>
          </p:cNvPr>
          <p:cNvSpPr/>
          <p:nvPr/>
        </p:nvSpPr>
        <p:spPr>
          <a:xfrm rot="20988150">
            <a:off x="238338" y="1816783"/>
            <a:ext cx="8667319" cy="2650191"/>
          </a:xfrm>
          <a:prstGeom prst="ellipse">
            <a:avLst/>
          </a:prstGeom>
          <a:solidFill>
            <a:srgbClr val="00B050">
              <a:alpha val="8039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Roboto"/>
              </a:rPr>
              <a:t>Go back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your</a:t>
            </a:r>
            <a:r>
              <a:rPr lang="de-DE" sz="2000" b="1" dirty="0">
                <a:solidFill>
                  <a:schemeClr val="bg1"/>
                </a:solidFill>
                <a:latin typeface="Roboto"/>
              </a:rPr>
              <a:t> </a:t>
            </a:r>
            <a:r>
              <a:rPr lang="de-DE" sz="2000" b="1" dirty="0" err="1">
                <a:solidFill>
                  <a:schemeClr val="bg1"/>
                </a:solidFill>
                <a:latin typeface="Roboto"/>
              </a:rPr>
              <a:t>results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ethics</a:t>
            </a:r>
            <a:r>
              <a:rPr lang="de-DE" sz="2000" b="1" dirty="0">
                <a:solidFill>
                  <a:schemeClr val="bg1"/>
                </a:solidFill>
                <a:latin typeface="Roboto"/>
              </a:rPr>
              <a:t> </a:t>
            </a:r>
            <a:r>
              <a:rPr lang="de-DE" sz="2000" b="1" dirty="0" err="1">
                <a:solidFill>
                  <a:schemeClr val="bg1"/>
                </a:solidFill>
                <a:latin typeface="Roboto"/>
              </a:rPr>
              <a:t>self-assessment</a:t>
            </a:r>
            <a:r>
              <a:rPr lang="de-DE" sz="2000" b="1" dirty="0">
                <a:solidFill>
                  <a:schemeClr val="bg1"/>
                </a:solidFill>
                <a:latin typeface="Roboto"/>
              </a:rPr>
              <a:t> </a:t>
            </a:r>
            <a:r>
              <a:rPr lang="de-DE" sz="2000" b="1" dirty="0" err="1">
                <a:solidFill>
                  <a:schemeClr val="bg1"/>
                </a:solidFill>
                <a:latin typeface="Roboto"/>
              </a:rPr>
              <a:t>completed</a:t>
            </a:r>
            <a:r>
              <a:rPr lang="de-DE" sz="2000" b="1" dirty="0">
                <a:solidFill>
                  <a:schemeClr val="bg1"/>
                </a:solidFill>
                <a:latin typeface="Roboto"/>
              </a:rPr>
              <a:t> on Day 1 </a:t>
            </a:r>
            <a:r>
              <a:rPr lang="de-DE" sz="2000" b="1" dirty="0" err="1">
                <a:solidFill>
                  <a:schemeClr val="bg1"/>
                </a:solidFill>
                <a:latin typeface="Roboto"/>
              </a:rPr>
              <a:t>and</a:t>
            </a:r>
            <a:r>
              <a:rPr lang="de-DE" sz="2000" b="1" dirty="0">
                <a:solidFill>
                  <a:schemeClr val="bg1"/>
                </a:solidFill>
                <a:latin typeface="Roboto"/>
              </a:rPr>
              <a:t> </a:t>
            </a:r>
            <a:r>
              <a:rPr lang="de-DE" sz="2000" b="1" dirty="0" err="1">
                <a:solidFill>
                  <a:schemeClr val="bg1"/>
                </a:solidFill>
                <a:latin typeface="Roboto"/>
              </a:rPr>
              <a:t>think</a:t>
            </a:r>
            <a:r>
              <a:rPr lang="de-DE" sz="2000" b="1" dirty="0">
                <a:solidFill>
                  <a:schemeClr val="bg1"/>
                </a:solidFill>
                <a:latin typeface="Roboto"/>
              </a:rPr>
              <a:t> </a:t>
            </a:r>
            <a:r>
              <a:rPr lang="de-DE" sz="2000" b="1" dirty="0" err="1">
                <a:solidFill>
                  <a:schemeClr val="bg1"/>
                </a:solidFill>
                <a:latin typeface="Roboto"/>
              </a:rPr>
              <a:t>of</a:t>
            </a:r>
            <a:r>
              <a:rPr lang="de-DE" sz="2000" b="1" dirty="0">
                <a:solidFill>
                  <a:schemeClr val="bg1"/>
                </a:solidFill>
                <a:latin typeface="Roboto"/>
              </a:rPr>
              <a:t> </a:t>
            </a:r>
            <a:r>
              <a:rPr lang="de-DE" sz="2000" b="1" dirty="0" err="1">
                <a:solidFill>
                  <a:schemeClr val="bg1"/>
                </a:solidFill>
                <a:latin typeface="Roboto"/>
              </a:rPr>
              <a:t>overall</a:t>
            </a:r>
            <a:r>
              <a:rPr lang="de-DE" sz="2000" b="1" dirty="0">
                <a:solidFill>
                  <a:schemeClr val="bg1"/>
                </a:solidFill>
                <a:latin typeface="Roboto"/>
              </a:rPr>
              <a:t> </a:t>
            </a:r>
            <a:r>
              <a:rPr lang="de-DE" sz="2000" b="1" dirty="0" err="1">
                <a:solidFill>
                  <a:schemeClr val="bg1"/>
                </a:solidFill>
                <a:latin typeface="Roboto"/>
              </a:rPr>
              <a:t>learnings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training</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be</a:t>
            </a:r>
            <a:r>
              <a:rPr lang="de-DE" sz="2000" b="1" dirty="0">
                <a:solidFill>
                  <a:schemeClr val="bg1"/>
                </a:solidFill>
                <a:latin typeface="Roboto"/>
              </a:rPr>
              <a:t> </a:t>
            </a:r>
            <a:r>
              <a:rPr lang="de-DE" sz="2000" b="1" dirty="0" err="1">
                <a:solidFill>
                  <a:schemeClr val="bg1"/>
                </a:solidFill>
                <a:latin typeface="Roboto"/>
              </a:rPr>
              <a:t>able</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complete</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following</a:t>
            </a:r>
            <a:r>
              <a:rPr lang="de-DE" sz="2000" b="1" dirty="0">
                <a:solidFill>
                  <a:schemeClr val="bg1"/>
                </a:solidFill>
                <a:latin typeface="Roboto"/>
              </a:rPr>
              <a:t> </a:t>
            </a:r>
            <a:r>
              <a:rPr lang="de-DE" sz="2000" b="1" dirty="0" err="1">
                <a:solidFill>
                  <a:schemeClr val="bg1"/>
                </a:solidFill>
                <a:latin typeface="Roboto"/>
              </a:rPr>
              <a:t>development</a:t>
            </a:r>
            <a:r>
              <a:rPr lang="de-DE" sz="2000" b="1" dirty="0">
                <a:solidFill>
                  <a:schemeClr val="bg1"/>
                </a:solidFill>
                <a:latin typeface="Roboto"/>
              </a:rPr>
              <a:t> </a:t>
            </a:r>
            <a:r>
              <a:rPr lang="de-DE" sz="2000" b="1" dirty="0" err="1">
                <a:solidFill>
                  <a:schemeClr val="bg1"/>
                </a:solidFill>
                <a:latin typeface="Roboto"/>
              </a:rPr>
              <a:t>plans</a:t>
            </a:r>
            <a:r>
              <a:rPr lang="de-DE" sz="2000" b="1" dirty="0">
                <a:solidFill>
                  <a:schemeClr val="bg1"/>
                </a:solidFill>
                <a:latin typeface="Roboto"/>
              </a:rPr>
              <a:t> </a:t>
            </a:r>
            <a:r>
              <a:rPr lang="de-DE" sz="2000" b="1" dirty="0" err="1">
                <a:solidFill>
                  <a:schemeClr val="bg1"/>
                </a:solidFill>
                <a:latin typeface="Roboto"/>
              </a:rPr>
              <a:t>for</a:t>
            </a:r>
            <a:r>
              <a:rPr lang="de-DE" sz="2000" b="1" dirty="0">
                <a:solidFill>
                  <a:schemeClr val="bg1"/>
                </a:solidFill>
                <a:latin typeface="Roboto"/>
              </a:rPr>
              <a:t> </a:t>
            </a:r>
            <a:r>
              <a:rPr lang="de-DE" sz="2000" b="1" dirty="0" err="1">
                <a:solidFill>
                  <a:schemeClr val="bg1"/>
                </a:solidFill>
                <a:latin typeface="Roboto"/>
              </a:rPr>
              <a:t>presentation</a:t>
            </a:r>
            <a:r>
              <a:rPr lang="de-DE" sz="2000" b="1" dirty="0">
                <a:solidFill>
                  <a:schemeClr val="bg1"/>
                </a:solidFill>
                <a:latin typeface="Roboto"/>
              </a:rPr>
              <a:t>. </a:t>
            </a:r>
            <a:endParaRPr lang="en-US" sz="2000" dirty="0"/>
          </a:p>
        </p:txBody>
      </p:sp>
    </p:spTree>
    <p:extLst>
      <p:ext uri="{BB962C8B-B14F-4D97-AF65-F5344CB8AC3E}">
        <p14:creationId xmlns:p14="http://schemas.microsoft.com/office/powerpoint/2010/main" val="3114352923"/>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extLst>
              <p:ext uri="{D42A27DB-BD31-4B8C-83A1-F6EECF244321}">
                <p14:modId xmlns:p14="http://schemas.microsoft.com/office/powerpoint/2010/main" val="3165491722"/>
              </p:ext>
            </p:extLst>
          </p:nvPr>
        </p:nvGraphicFramePr>
        <p:xfrm>
          <a:off x="628650" y="1370013"/>
          <a:ext cx="7886700" cy="267462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11. When an ethical conflict confronts my organization or me, I am successful in finding an effective resolution process and ensure it is followed.</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dirty="0">
                          <a:solidFill>
                            <a:schemeClr val="bg1"/>
                          </a:solidFill>
                          <a:effectLst/>
                          <a:latin typeface="Roboto"/>
                          <a:ea typeface="+mn-ea"/>
                          <a:cs typeface="+mn-cs"/>
                        </a:rPr>
                        <a:t>12. I </a:t>
                      </a:r>
                      <a:r>
                        <a:rPr lang="de-DE" sz="1050" b="1" kern="1200" dirty="0" err="1">
                          <a:solidFill>
                            <a:schemeClr val="bg1"/>
                          </a:solidFill>
                          <a:effectLst/>
                          <a:latin typeface="Roboto"/>
                          <a:ea typeface="+mn-ea"/>
                          <a:cs typeface="+mn-cs"/>
                        </a:rPr>
                        <a:t>demonstrate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respect</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for</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my</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colleagues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superiors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and</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staff</a:t>
                      </a:r>
                      <a:r>
                        <a:rPr lang="de-DE" sz="1050" b="1" kern="1200" dirty="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dirty="0">
                          <a:solidFill>
                            <a:schemeClr val="bg1"/>
                          </a:solidFill>
                          <a:effectLst/>
                          <a:latin typeface="Roboto"/>
                          <a:ea typeface="+mn-ea"/>
                          <a:cs typeface="+mn-cs"/>
                        </a:rPr>
                        <a:t>13. I </a:t>
                      </a:r>
                      <a:r>
                        <a:rPr lang="de-DE" sz="1050" b="1" kern="1200" dirty="0" err="1">
                          <a:solidFill>
                            <a:schemeClr val="bg1"/>
                          </a:solidFill>
                          <a:effectLst/>
                          <a:latin typeface="Roboto"/>
                          <a:ea typeface="+mn-ea"/>
                          <a:cs typeface="+mn-cs"/>
                        </a:rPr>
                        <a:t>demonstrate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my</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organization’s</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vision</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mission</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and</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value</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statements</a:t>
                      </a:r>
                      <a:r>
                        <a:rPr lang="de-DE" sz="1050" b="1" kern="1200" dirty="0">
                          <a:solidFill>
                            <a:schemeClr val="bg1"/>
                          </a:solidFill>
                          <a:effectLst/>
                          <a:latin typeface="Roboto"/>
                          <a:ea typeface="+mn-ea"/>
                          <a:cs typeface="+mn-cs"/>
                        </a:rPr>
                        <a:t> in </a:t>
                      </a:r>
                      <a:r>
                        <a:rPr lang="de-DE" sz="1050" b="1" kern="1200" dirty="0" err="1">
                          <a:solidFill>
                            <a:schemeClr val="bg1"/>
                          </a:solidFill>
                          <a:effectLst/>
                          <a:latin typeface="Roboto"/>
                          <a:ea typeface="+mn-ea"/>
                          <a:cs typeface="+mn-cs"/>
                        </a:rPr>
                        <a:t>my</a:t>
                      </a:r>
                      <a:r>
                        <a:rPr lang="de-DE" sz="1050" b="1" kern="1200" dirty="0">
                          <a:solidFill>
                            <a:schemeClr val="bg1"/>
                          </a:solidFill>
                          <a:effectLst/>
                          <a:latin typeface="Roboto"/>
                          <a:ea typeface="+mn-ea"/>
                          <a:cs typeface="+mn-cs"/>
                        </a:rPr>
                        <a:t> </a:t>
                      </a:r>
                      <a:r>
                        <a:rPr lang="de-DE" sz="1050" b="1" kern="1200" dirty="0" err="1">
                          <a:solidFill>
                            <a:schemeClr val="bg1"/>
                          </a:solidFill>
                          <a:effectLst/>
                          <a:latin typeface="Roboto"/>
                          <a:ea typeface="+mn-ea"/>
                          <a:cs typeface="+mn-cs"/>
                        </a:rPr>
                        <a:t>actions</a:t>
                      </a:r>
                      <a:r>
                        <a:rPr lang="de-DE" sz="1050" b="1" kern="1200" dirty="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31893944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14. I make timely decisions rather than delaying them to avoid difficult or politically risky choices.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71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375928750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15. I seek the advice of an internal ethics committee when making ethically challenging decisions.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362686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Almost</a:t>
                      </a:r>
                      <a:r>
                        <a:rPr lang="de-DE" sz="1050" kern="1200" dirty="0">
                          <a:solidFill>
                            <a:schemeClr val="tx1"/>
                          </a:solidFill>
                          <a:effectLst/>
                          <a:latin typeface="Roboto"/>
                          <a:ea typeface="+mn-ea"/>
                          <a:cs typeface="+mn-cs"/>
                        </a:rPr>
                        <a:t> Never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Occasionally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Usually</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err="1">
                          <a:solidFill>
                            <a:schemeClr val="tx1"/>
                          </a:solidFill>
                          <a:effectLst/>
                          <a:latin typeface="Roboto"/>
                          <a:ea typeface="+mn-ea"/>
                          <a:cs typeface="+mn-cs"/>
                        </a:rPr>
                        <a:t>Always</a:t>
                      </a:r>
                      <a:r>
                        <a:rPr lang="de-DE" sz="1050" kern="1200" dirty="0">
                          <a:solidFill>
                            <a:schemeClr val="tx1"/>
                          </a:solidFill>
                          <a:effectLst/>
                          <a:latin typeface="Roboto"/>
                          <a:ea typeface="+mn-ea"/>
                          <a:cs typeface="+mn-cs"/>
                        </a:rPr>
                        <a:t> ❒</a:t>
                      </a:r>
                      <a:endParaRPr lang="de-DE" sz="1050" dirty="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Roboto"/>
                          <a:ea typeface="+mn-ea"/>
                          <a:cs typeface="+mn-cs"/>
                        </a:rPr>
                        <a:t>N/A ❒</a:t>
                      </a:r>
                      <a:endParaRPr lang="de-DE" sz="1050" dirty="0">
                        <a:latin typeface="Roboto"/>
                      </a:endParaRPr>
                    </a:p>
                  </a:txBody>
                  <a:tcPr/>
                </a:tc>
                <a:extLst>
                  <a:ext uri="{0D108BD9-81ED-4DB2-BD59-A6C34878D82A}">
                    <a16:rowId xmlns:a16="http://schemas.microsoft.com/office/drawing/2014/main" val="29212369"/>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18 – Developing a strategy, roadmap and action plan for enhanced ethics and public integrity</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9</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Autofit/>
          </a:bodyPr>
          <a:lstStyle/>
          <a:p>
            <a:r>
              <a:rPr lang="de-DE" sz="3600" b="1" dirty="0" err="1"/>
              <a:t>Ethics</a:t>
            </a:r>
            <a:r>
              <a:rPr lang="de-DE" sz="3600" b="1" dirty="0"/>
              <a:t> </a:t>
            </a:r>
            <a:r>
              <a:rPr lang="de-DE" sz="3600" b="1" dirty="0" err="1"/>
              <a:t>self-assessment</a:t>
            </a:r>
            <a:r>
              <a:rPr lang="de-DE" sz="3600" b="1" dirty="0"/>
              <a:t> - Leadership (3)</a:t>
            </a:r>
          </a:p>
        </p:txBody>
      </p:sp>
      <p:sp>
        <p:nvSpPr>
          <p:cNvPr id="7" name="Textfeld 6">
            <a:extLst>
              <a:ext uri="{FF2B5EF4-FFF2-40B4-BE49-F238E27FC236}">
                <a16:creationId xmlns:a16="http://schemas.microsoft.com/office/drawing/2014/main" id="{7D54045A-65BC-7A4D-A2C2-79F3BB20B0B8}"/>
              </a:ext>
            </a:extLst>
          </p:cNvPr>
          <p:cNvSpPr txBox="1"/>
          <p:nvPr/>
        </p:nvSpPr>
        <p:spPr>
          <a:xfrm>
            <a:off x="6756272" y="4360936"/>
            <a:ext cx="1811725" cy="200055"/>
          </a:xfrm>
          <a:prstGeom prst="rect">
            <a:avLst/>
          </a:prstGeom>
          <a:noFill/>
        </p:spPr>
        <p:txBody>
          <a:bodyPr wrap="square" rtlCol="0">
            <a:spAutoFit/>
          </a:bodyPr>
          <a:lstStyle/>
          <a:p>
            <a:pPr algn="r"/>
            <a:r>
              <a:rPr lang="de-DE" sz="700" dirty="0">
                <a:latin typeface="Roboto"/>
                <a:cs typeface="Roboto"/>
              </a:rPr>
              <a:t>Project Management Institute (PMI) 2018</a:t>
            </a:r>
          </a:p>
        </p:txBody>
      </p:sp>
      <p:sp>
        <p:nvSpPr>
          <p:cNvPr id="8" name="Oval 7">
            <a:extLst>
              <a:ext uri="{FF2B5EF4-FFF2-40B4-BE49-F238E27FC236}">
                <a16:creationId xmlns:a16="http://schemas.microsoft.com/office/drawing/2014/main" id="{D70237DA-67B4-6F48-ADA7-6D3DFE0AAE2C}"/>
              </a:ext>
            </a:extLst>
          </p:cNvPr>
          <p:cNvSpPr/>
          <p:nvPr/>
        </p:nvSpPr>
        <p:spPr>
          <a:xfrm rot="20988150">
            <a:off x="238338" y="1816783"/>
            <a:ext cx="8667319" cy="2650191"/>
          </a:xfrm>
          <a:prstGeom prst="ellipse">
            <a:avLst/>
          </a:prstGeom>
          <a:solidFill>
            <a:srgbClr val="00B050">
              <a:alpha val="8039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Roboto"/>
              </a:rPr>
              <a:t>Go back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your</a:t>
            </a:r>
            <a:r>
              <a:rPr lang="de-DE" sz="2000" b="1" dirty="0">
                <a:solidFill>
                  <a:schemeClr val="bg1"/>
                </a:solidFill>
                <a:latin typeface="Roboto"/>
              </a:rPr>
              <a:t> </a:t>
            </a:r>
            <a:r>
              <a:rPr lang="de-DE" sz="2000" b="1" dirty="0" err="1">
                <a:solidFill>
                  <a:schemeClr val="bg1"/>
                </a:solidFill>
                <a:latin typeface="Roboto"/>
              </a:rPr>
              <a:t>results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ethics</a:t>
            </a:r>
            <a:r>
              <a:rPr lang="de-DE" sz="2000" b="1" dirty="0">
                <a:solidFill>
                  <a:schemeClr val="bg1"/>
                </a:solidFill>
                <a:latin typeface="Roboto"/>
              </a:rPr>
              <a:t> </a:t>
            </a:r>
            <a:r>
              <a:rPr lang="de-DE" sz="2000" b="1" dirty="0" err="1">
                <a:solidFill>
                  <a:schemeClr val="bg1"/>
                </a:solidFill>
                <a:latin typeface="Roboto"/>
              </a:rPr>
              <a:t>self-assessment</a:t>
            </a:r>
            <a:r>
              <a:rPr lang="de-DE" sz="2000" b="1" dirty="0">
                <a:solidFill>
                  <a:schemeClr val="bg1"/>
                </a:solidFill>
                <a:latin typeface="Roboto"/>
              </a:rPr>
              <a:t> </a:t>
            </a:r>
            <a:r>
              <a:rPr lang="de-DE" sz="2000" b="1" dirty="0" err="1">
                <a:solidFill>
                  <a:schemeClr val="bg1"/>
                </a:solidFill>
                <a:latin typeface="Roboto"/>
              </a:rPr>
              <a:t>completed</a:t>
            </a:r>
            <a:r>
              <a:rPr lang="de-DE" sz="2000" b="1" dirty="0">
                <a:solidFill>
                  <a:schemeClr val="bg1"/>
                </a:solidFill>
                <a:latin typeface="Roboto"/>
              </a:rPr>
              <a:t> on Day 1 </a:t>
            </a:r>
            <a:r>
              <a:rPr lang="de-DE" sz="2000" b="1" dirty="0" err="1">
                <a:solidFill>
                  <a:schemeClr val="bg1"/>
                </a:solidFill>
                <a:latin typeface="Roboto"/>
              </a:rPr>
              <a:t>and</a:t>
            </a:r>
            <a:r>
              <a:rPr lang="de-DE" sz="2000" b="1" dirty="0">
                <a:solidFill>
                  <a:schemeClr val="bg1"/>
                </a:solidFill>
                <a:latin typeface="Roboto"/>
              </a:rPr>
              <a:t> </a:t>
            </a:r>
            <a:r>
              <a:rPr lang="de-DE" sz="2000" b="1" dirty="0" err="1">
                <a:solidFill>
                  <a:schemeClr val="bg1"/>
                </a:solidFill>
                <a:latin typeface="Roboto"/>
              </a:rPr>
              <a:t>think</a:t>
            </a:r>
            <a:r>
              <a:rPr lang="de-DE" sz="2000" b="1" dirty="0">
                <a:solidFill>
                  <a:schemeClr val="bg1"/>
                </a:solidFill>
                <a:latin typeface="Roboto"/>
              </a:rPr>
              <a:t> </a:t>
            </a:r>
            <a:r>
              <a:rPr lang="de-DE" sz="2000" b="1" dirty="0" err="1">
                <a:solidFill>
                  <a:schemeClr val="bg1"/>
                </a:solidFill>
                <a:latin typeface="Roboto"/>
              </a:rPr>
              <a:t>of</a:t>
            </a:r>
            <a:r>
              <a:rPr lang="de-DE" sz="2000" b="1" dirty="0">
                <a:solidFill>
                  <a:schemeClr val="bg1"/>
                </a:solidFill>
                <a:latin typeface="Roboto"/>
              </a:rPr>
              <a:t> </a:t>
            </a:r>
            <a:r>
              <a:rPr lang="de-DE" sz="2000" b="1" dirty="0" err="1">
                <a:solidFill>
                  <a:schemeClr val="bg1"/>
                </a:solidFill>
                <a:latin typeface="Roboto"/>
              </a:rPr>
              <a:t>overall</a:t>
            </a:r>
            <a:r>
              <a:rPr lang="de-DE" sz="2000" b="1" dirty="0">
                <a:solidFill>
                  <a:schemeClr val="bg1"/>
                </a:solidFill>
                <a:latin typeface="Roboto"/>
              </a:rPr>
              <a:t> </a:t>
            </a:r>
            <a:r>
              <a:rPr lang="de-DE" sz="2000" b="1" dirty="0" err="1">
                <a:solidFill>
                  <a:schemeClr val="bg1"/>
                </a:solidFill>
                <a:latin typeface="Roboto"/>
              </a:rPr>
              <a:t>learnings</a:t>
            </a:r>
            <a:r>
              <a:rPr lang="de-DE" sz="2000" b="1" dirty="0">
                <a:solidFill>
                  <a:schemeClr val="bg1"/>
                </a:solidFill>
                <a:latin typeface="Roboto"/>
              </a:rPr>
              <a:t> </a:t>
            </a:r>
            <a:r>
              <a:rPr lang="de-DE" sz="2000" b="1" dirty="0" err="1">
                <a:solidFill>
                  <a:schemeClr val="bg1"/>
                </a:solidFill>
                <a:latin typeface="Roboto"/>
              </a:rPr>
              <a:t>from</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training</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be</a:t>
            </a:r>
            <a:r>
              <a:rPr lang="de-DE" sz="2000" b="1" dirty="0">
                <a:solidFill>
                  <a:schemeClr val="bg1"/>
                </a:solidFill>
                <a:latin typeface="Roboto"/>
              </a:rPr>
              <a:t> </a:t>
            </a:r>
            <a:r>
              <a:rPr lang="de-DE" sz="2000" b="1" dirty="0" err="1">
                <a:solidFill>
                  <a:schemeClr val="bg1"/>
                </a:solidFill>
                <a:latin typeface="Roboto"/>
              </a:rPr>
              <a:t>able</a:t>
            </a:r>
            <a:r>
              <a:rPr lang="de-DE" sz="2000" b="1" dirty="0">
                <a:solidFill>
                  <a:schemeClr val="bg1"/>
                </a:solidFill>
                <a:latin typeface="Roboto"/>
              </a:rPr>
              <a:t> </a:t>
            </a:r>
            <a:r>
              <a:rPr lang="de-DE" sz="2000" b="1" dirty="0" err="1">
                <a:solidFill>
                  <a:schemeClr val="bg1"/>
                </a:solidFill>
                <a:latin typeface="Roboto"/>
              </a:rPr>
              <a:t>to</a:t>
            </a:r>
            <a:r>
              <a:rPr lang="de-DE" sz="2000" b="1" dirty="0">
                <a:solidFill>
                  <a:schemeClr val="bg1"/>
                </a:solidFill>
                <a:latin typeface="Roboto"/>
              </a:rPr>
              <a:t> </a:t>
            </a:r>
            <a:r>
              <a:rPr lang="de-DE" sz="2000" b="1" dirty="0" err="1">
                <a:solidFill>
                  <a:schemeClr val="bg1"/>
                </a:solidFill>
                <a:latin typeface="Roboto"/>
              </a:rPr>
              <a:t>complete</a:t>
            </a:r>
            <a:r>
              <a:rPr lang="de-DE" sz="2000" b="1" dirty="0">
                <a:solidFill>
                  <a:schemeClr val="bg1"/>
                </a:solidFill>
                <a:latin typeface="Roboto"/>
              </a:rPr>
              <a:t> </a:t>
            </a:r>
            <a:r>
              <a:rPr lang="de-DE" sz="2000" b="1" dirty="0" err="1">
                <a:solidFill>
                  <a:schemeClr val="bg1"/>
                </a:solidFill>
                <a:latin typeface="Roboto"/>
              </a:rPr>
              <a:t>the</a:t>
            </a:r>
            <a:r>
              <a:rPr lang="de-DE" sz="2000" b="1" dirty="0">
                <a:solidFill>
                  <a:schemeClr val="bg1"/>
                </a:solidFill>
                <a:latin typeface="Roboto"/>
              </a:rPr>
              <a:t> </a:t>
            </a:r>
            <a:r>
              <a:rPr lang="de-DE" sz="2000" b="1" dirty="0" err="1">
                <a:solidFill>
                  <a:schemeClr val="bg1"/>
                </a:solidFill>
                <a:latin typeface="Roboto"/>
              </a:rPr>
              <a:t>following</a:t>
            </a:r>
            <a:r>
              <a:rPr lang="de-DE" sz="2000" b="1" dirty="0">
                <a:solidFill>
                  <a:schemeClr val="bg1"/>
                </a:solidFill>
                <a:latin typeface="Roboto"/>
              </a:rPr>
              <a:t> </a:t>
            </a:r>
            <a:r>
              <a:rPr lang="de-DE" sz="2000" b="1" dirty="0" err="1">
                <a:solidFill>
                  <a:schemeClr val="bg1"/>
                </a:solidFill>
                <a:latin typeface="Roboto"/>
              </a:rPr>
              <a:t>development</a:t>
            </a:r>
            <a:r>
              <a:rPr lang="de-DE" sz="2000" b="1" dirty="0">
                <a:solidFill>
                  <a:schemeClr val="bg1"/>
                </a:solidFill>
                <a:latin typeface="Roboto"/>
              </a:rPr>
              <a:t> </a:t>
            </a:r>
            <a:r>
              <a:rPr lang="de-DE" sz="2000" b="1" dirty="0" err="1">
                <a:solidFill>
                  <a:schemeClr val="bg1"/>
                </a:solidFill>
                <a:latin typeface="Roboto"/>
              </a:rPr>
              <a:t>plans</a:t>
            </a:r>
            <a:r>
              <a:rPr lang="de-DE" sz="2000" b="1" dirty="0">
                <a:solidFill>
                  <a:schemeClr val="bg1"/>
                </a:solidFill>
                <a:latin typeface="Roboto"/>
              </a:rPr>
              <a:t> </a:t>
            </a:r>
            <a:r>
              <a:rPr lang="de-DE" sz="2000" b="1" dirty="0" err="1">
                <a:solidFill>
                  <a:schemeClr val="bg1"/>
                </a:solidFill>
                <a:latin typeface="Roboto"/>
              </a:rPr>
              <a:t>for</a:t>
            </a:r>
            <a:r>
              <a:rPr lang="de-DE" sz="2000" b="1" dirty="0">
                <a:solidFill>
                  <a:schemeClr val="bg1"/>
                </a:solidFill>
                <a:latin typeface="Roboto"/>
              </a:rPr>
              <a:t> </a:t>
            </a:r>
            <a:r>
              <a:rPr lang="de-DE" sz="2000" b="1" dirty="0" err="1">
                <a:solidFill>
                  <a:schemeClr val="bg1"/>
                </a:solidFill>
                <a:latin typeface="Roboto"/>
              </a:rPr>
              <a:t>presentation</a:t>
            </a:r>
            <a:r>
              <a:rPr lang="de-DE" sz="2000" b="1" dirty="0">
                <a:solidFill>
                  <a:schemeClr val="bg1"/>
                </a:solidFill>
                <a:latin typeface="Roboto"/>
              </a:rPr>
              <a:t>. </a:t>
            </a:r>
            <a:endParaRPr lang="en-US" sz="2000" dirty="0"/>
          </a:p>
        </p:txBody>
      </p:sp>
    </p:spTree>
    <p:extLst>
      <p:ext uri="{BB962C8B-B14F-4D97-AF65-F5344CB8AC3E}">
        <p14:creationId xmlns:p14="http://schemas.microsoft.com/office/powerpoint/2010/main" val="3622557782"/>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6048</Words>
  <Application>Microsoft Macintosh PowerPoint</Application>
  <PresentationFormat>On-screen Show (16:9)</PresentationFormat>
  <Paragraphs>695</Paragraphs>
  <Slides>30</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30</vt:i4>
      </vt:variant>
    </vt:vector>
  </HeadingPairs>
  <TitlesOfParts>
    <vt:vector size="40" baseType="lpstr">
      <vt:lpstr>Montserrat</vt:lpstr>
      <vt:lpstr>Roboton</vt:lpstr>
      <vt:lpstr>Arial</vt:lpstr>
      <vt:lpstr>Calibri</vt:lpstr>
      <vt:lpstr>Roboto</vt:lpstr>
      <vt:lpstr>Roboto</vt:lpstr>
      <vt:lpstr>Office Theme</vt:lpstr>
      <vt:lpstr>Benutzerdefiniertes Design</vt:lpstr>
      <vt:lpstr>1_Benutzerdefiniertes Design</vt:lpstr>
      <vt:lpstr>2_Benutzerdefiniertes Design</vt:lpstr>
      <vt:lpstr>Module 18 – Developing a strategy, roadmap and action plan for enhanced ethics and public integrity</vt:lpstr>
      <vt:lpstr>Training agenda</vt:lpstr>
      <vt:lpstr>Activity</vt:lpstr>
      <vt:lpstr>Module agenda</vt:lpstr>
      <vt:lpstr>Option A: Strategy, roadmap and action plan at the personal level</vt:lpstr>
      <vt:lpstr>Ethics self-assessment questionnaire</vt:lpstr>
      <vt:lpstr>Ethics self-assessment - Leadership (1)</vt:lpstr>
      <vt:lpstr>Ethics self-assessment - Leadership (2)</vt:lpstr>
      <vt:lpstr>Ethics self-assessment - Leadership (3)</vt:lpstr>
      <vt:lpstr>Ethics self-assessment - Leadership (4)</vt:lpstr>
      <vt:lpstr>Ethics self-assessment - Community</vt:lpstr>
      <vt:lpstr>Ethics self-assessment - Clients</vt:lpstr>
      <vt:lpstr>Ethics self-assessment - Colleagues and staff (1)</vt:lpstr>
      <vt:lpstr>Ethics self-assessment - Colleagues and staff (2)</vt:lpstr>
      <vt:lpstr>Ethics self-assessment - Colleagues and staff (3)</vt:lpstr>
      <vt:lpstr>Ethics self-assessment - Colleagues and staff (4)</vt:lpstr>
      <vt:lpstr>Ethics self-assessment - Suppliers</vt:lpstr>
      <vt:lpstr>Ethics self-assessment - Board</vt:lpstr>
      <vt:lpstr>Personal ethics development plan</vt:lpstr>
      <vt:lpstr>Option B: Strategy, roadmap and action plan at the organizational level</vt:lpstr>
      <vt:lpstr>Guiding questions to set up an organizational ethics development plan (1)</vt:lpstr>
      <vt:lpstr>Guiding questions to set up an organizational ethics development plan (2)</vt:lpstr>
      <vt:lpstr>Guiding questions to set up an organizational ethics development plan (3)</vt:lpstr>
      <vt:lpstr>Guiding questions to set up an organizational ethics development plan (4)</vt:lpstr>
      <vt:lpstr>Guiding questions to set up an organizational ethics development plan (5)</vt:lpstr>
      <vt:lpstr>Organizational ethics development plan</vt:lpstr>
      <vt:lpstr>Module agenda</vt:lpstr>
      <vt:lpstr>Your strategy, roadmap and action plan for enhanced ethics and public integrity …</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Huiwen Tan</cp:lastModifiedBy>
  <cp:revision>19</cp:revision>
  <cp:lastPrinted>2020-06-15T10:58:46Z</cp:lastPrinted>
  <dcterms:created xsi:type="dcterms:W3CDTF">2019-04-05T03:01:40Z</dcterms:created>
  <dcterms:modified xsi:type="dcterms:W3CDTF">2021-04-20T04:21:51Z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2565574</vt:lpwstr>
  </property>
  <property fmtid="{D5CDD505-2E9C-101B-9397-08002B2CF9AE}" pid="3" name="NXPowerLiteSettings">
    <vt:lpwstr>C7000400038000</vt:lpwstr>
  </property>
  <property fmtid="{D5CDD505-2E9C-101B-9397-08002B2CF9AE}" pid="4" name="NXPowerLiteVersion">
    <vt:lpwstr>S9.0.3</vt:lpwstr>
  </property>
</Properties>
</file>