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67"/>
  </p:notesMasterIdLst>
  <p:handoutMasterIdLst>
    <p:handoutMasterId r:id="rId68"/>
  </p:handoutMasterIdLst>
  <p:sldIdLst>
    <p:sldId id="258" r:id="rId4"/>
    <p:sldId id="284" r:id="rId5"/>
    <p:sldId id="396" r:id="rId6"/>
    <p:sldId id="285" r:id="rId7"/>
    <p:sldId id="397" r:id="rId8"/>
    <p:sldId id="267" r:id="rId9"/>
    <p:sldId id="333" r:id="rId10"/>
    <p:sldId id="367" r:id="rId11"/>
    <p:sldId id="577" r:id="rId12"/>
    <p:sldId id="398" r:id="rId13"/>
    <p:sldId id="336" r:id="rId14"/>
    <p:sldId id="408" r:id="rId15"/>
    <p:sldId id="335" r:id="rId16"/>
    <p:sldId id="342" r:id="rId17"/>
    <p:sldId id="343" r:id="rId18"/>
    <p:sldId id="580" r:id="rId19"/>
    <p:sldId id="406" r:id="rId20"/>
    <p:sldId id="338" r:id="rId21"/>
    <p:sldId id="339" r:id="rId22"/>
    <p:sldId id="340" r:id="rId23"/>
    <p:sldId id="405" r:id="rId24"/>
    <p:sldId id="573" r:id="rId25"/>
    <p:sldId id="574" r:id="rId26"/>
    <p:sldId id="400" r:id="rId27"/>
    <p:sldId id="344" r:id="rId28"/>
    <p:sldId id="345" r:id="rId29"/>
    <p:sldId id="346" r:id="rId30"/>
    <p:sldId id="347" r:id="rId31"/>
    <p:sldId id="409" r:id="rId32"/>
    <p:sldId id="349" r:id="rId33"/>
    <p:sldId id="350" r:id="rId34"/>
    <p:sldId id="351" r:id="rId35"/>
    <p:sldId id="352" r:id="rId36"/>
    <p:sldId id="410" r:id="rId37"/>
    <p:sldId id="353" r:id="rId38"/>
    <p:sldId id="354" r:id="rId39"/>
    <p:sldId id="411" r:id="rId40"/>
    <p:sldId id="407" r:id="rId41"/>
    <p:sldId id="401" r:id="rId42"/>
    <p:sldId id="287" r:id="rId43"/>
    <p:sldId id="361" r:id="rId44"/>
    <p:sldId id="355" r:id="rId45"/>
    <p:sldId id="356" r:id="rId46"/>
    <p:sldId id="357" r:id="rId47"/>
    <p:sldId id="359" r:id="rId48"/>
    <p:sldId id="364" r:id="rId49"/>
    <p:sldId id="581" r:id="rId50"/>
    <p:sldId id="402" r:id="rId51"/>
    <p:sldId id="288" r:id="rId52"/>
    <p:sldId id="293" r:id="rId53"/>
    <p:sldId id="413" r:id="rId54"/>
    <p:sldId id="568" r:id="rId55"/>
    <p:sldId id="570" r:id="rId56"/>
    <p:sldId id="571" r:id="rId57"/>
    <p:sldId id="572" r:id="rId58"/>
    <p:sldId id="330" r:id="rId59"/>
    <p:sldId id="368" r:id="rId60"/>
    <p:sldId id="369" r:id="rId61"/>
    <p:sldId id="286" r:id="rId62"/>
    <p:sldId id="404" r:id="rId63"/>
    <p:sldId id="575" r:id="rId64"/>
    <p:sldId id="576" r:id="rId65"/>
    <p:sldId id="261"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e1DHA7FlePbOi5SphtU+Q==" hashData="ne7Mt82n7oml0dFSlmqD23hjaU5PjuVKLSsBQvEWTkN80HeZ3U2Y2RPLvwnz4aKVBc5p1r9ObK8+rON7gK+iT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2" clrIdx="1">
    <p:extLst>
      <p:ext uri="{19B8F6BF-5375-455C-9EA6-DF929625EA0E}">
        <p15:presenceInfo xmlns:p15="http://schemas.microsoft.com/office/powerpoint/2012/main" userId="S::haatajaa@un.org::2ff8636c-83ae-447f-9607-1f2991ff03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19233"/>
    <a:srgbClr val="BA3026"/>
    <a:srgbClr val="A2B969"/>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74D5C-9F47-3349-B56E-70134C387B85}" v="21" dt="2021-04-13T21:15:51.326"/>
    <p1510:client id="{75E3E624-D60D-05CE-7798-BAF44A1CDED9}" v="34" dt="2021-04-16T04:01:13.950"/>
    <p1510:client id="{89D2BE9F-90B0-2000-ADD9-B92D5974EF14}" v="10" dt="2021-04-16T14:02:36.105"/>
    <p1510:client id="{98B5BE9F-20B9-2000-ACE4-BB5CDC2E5BB6}" v="10" dt="2021-04-16T05:37:57.823"/>
    <p1510:client id="{A0588D0A-3703-D81D-A137-5B023F231068}" v="11" dt="2021-04-16T05:40:52.158"/>
    <p1510:client id="{B1D2BE9F-308E-2000-ADD9-BDD69E538D87}" v="21" dt="2021-04-16T14:09:49.833"/>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79308"/>
  </p:normalViewPr>
  <p:slideViewPr>
    <p:cSldViewPr snapToGrid="0" snapToObjects="1">
      <p:cViewPr varScale="1">
        <p:scale>
          <a:sx n="111" d="100"/>
          <a:sy n="111" d="100"/>
        </p:scale>
        <p:origin x="1480" y="192"/>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8BB1D-D6D3-2A47-98EE-91BAE17ABA77}" type="doc">
      <dgm:prSet loTypeId="urn:microsoft.com/office/officeart/2008/layout/PictureGrid" loCatId="" qsTypeId="urn:microsoft.com/office/officeart/2005/8/quickstyle/simple1" qsCatId="simple" csTypeId="urn:microsoft.com/office/officeart/2005/8/colors/accent1_2" csCatId="accent1" phldr="1"/>
      <dgm:spPr/>
      <dgm:t>
        <a:bodyPr/>
        <a:lstStyle/>
        <a:p>
          <a:endParaRPr lang="de-DE"/>
        </a:p>
      </dgm:t>
    </dgm:pt>
    <dgm:pt modelId="{91BF2EAD-E2C1-D147-8C39-9080E18C330C}">
      <dgm:prSet phldrT="[Text]" custT="1"/>
      <dgm:spPr/>
      <dgm:t>
        <a:bodyPr/>
        <a:lstStyle/>
        <a:p>
          <a:pPr algn="ctr"/>
          <a:r>
            <a:rPr lang="en-US" sz="1200" b="1">
              <a:latin typeface="Calibri"/>
              <a:cs typeface="Calibri"/>
            </a:rPr>
            <a:t>Model Law on Public Procurement developed by the UN Commission on International Trade Law (UNCITRAL) and last published in 2014</a:t>
          </a:r>
          <a:endParaRPr lang="de-DE" sz="1200">
            <a:latin typeface="Calibri"/>
            <a:cs typeface="Calibri"/>
          </a:endParaRPr>
        </a:p>
      </dgm:t>
    </dgm:pt>
    <dgm:pt modelId="{82449ACD-D438-AA49-8E13-B6B7E7F0A047}" type="parTrans" cxnId="{49E36DD6-59ED-C94E-88D6-4EC94F87ED03}">
      <dgm:prSet/>
      <dgm:spPr/>
      <dgm:t>
        <a:bodyPr/>
        <a:lstStyle/>
        <a:p>
          <a:endParaRPr lang="de-DE"/>
        </a:p>
      </dgm:t>
    </dgm:pt>
    <dgm:pt modelId="{9ED604D2-E4B4-6547-9DCA-3B1DBD727C0D}" type="sibTrans" cxnId="{49E36DD6-59ED-C94E-88D6-4EC94F87ED03}">
      <dgm:prSet/>
      <dgm:spPr/>
      <dgm:t>
        <a:bodyPr/>
        <a:lstStyle/>
        <a:p>
          <a:endParaRPr lang="de-DE"/>
        </a:p>
      </dgm:t>
    </dgm:pt>
    <dgm:pt modelId="{E8FEC92B-7B24-0F48-880B-717AAEEE33C3}" type="pres">
      <dgm:prSet presAssocID="{2E78BB1D-D6D3-2A47-98EE-91BAE17ABA77}" presName="Name0" presStyleCnt="0">
        <dgm:presLayoutVars>
          <dgm:dir/>
        </dgm:presLayoutVars>
      </dgm:prSet>
      <dgm:spPr/>
    </dgm:pt>
    <dgm:pt modelId="{2B8FF2B2-C47B-3445-8E68-27D73EC4AEB6}" type="pres">
      <dgm:prSet presAssocID="{91BF2EAD-E2C1-D147-8C39-9080E18C330C}" presName="composite" presStyleCnt="0"/>
      <dgm:spPr/>
    </dgm:pt>
    <dgm:pt modelId="{6516C673-234B-6B40-81F5-F25757B63A12}" type="pres">
      <dgm:prSet presAssocID="{91BF2EAD-E2C1-D147-8C39-9080E18C330C}" presName="rect2" presStyleLbl="revTx" presStyleIdx="0" presStyleCnt="1" custScaleX="130758">
        <dgm:presLayoutVars>
          <dgm:bulletEnabled val="1"/>
        </dgm:presLayoutVars>
      </dgm:prSet>
      <dgm:spPr/>
    </dgm:pt>
    <dgm:pt modelId="{D35DFA61-194E-9043-8B9D-D031C65FB52D}" type="pres">
      <dgm:prSet presAssocID="{91BF2EAD-E2C1-D147-8C39-9080E18C330C}" presName="rect1" presStyleLbl="alignImgPlace1"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693" r="16693"/>
          </a:stretch>
        </a:blipFill>
      </dgm:spPr>
    </dgm:pt>
  </dgm:ptLst>
  <dgm:cxnLst>
    <dgm:cxn modelId="{E9724B00-2704-F847-8074-A5CD2E242AE5}" type="presOf" srcId="{91BF2EAD-E2C1-D147-8C39-9080E18C330C}" destId="{6516C673-234B-6B40-81F5-F25757B63A12}" srcOrd="0" destOrd="0" presId="urn:microsoft.com/office/officeart/2008/layout/PictureGrid"/>
    <dgm:cxn modelId="{756BCA0E-8FB6-EB4B-AC06-983F081D49B1}" type="presOf" srcId="{2E78BB1D-D6D3-2A47-98EE-91BAE17ABA77}" destId="{E8FEC92B-7B24-0F48-880B-717AAEEE33C3}" srcOrd="0" destOrd="0" presId="urn:microsoft.com/office/officeart/2008/layout/PictureGrid"/>
    <dgm:cxn modelId="{49E36DD6-59ED-C94E-88D6-4EC94F87ED03}" srcId="{2E78BB1D-D6D3-2A47-98EE-91BAE17ABA77}" destId="{91BF2EAD-E2C1-D147-8C39-9080E18C330C}" srcOrd="0" destOrd="0" parTransId="{82449ACD-D438-AA49-8E13-B6B7E7F0A047}" sibTransId="{9ED604D2-E4B4-6547-9DCA-3B1DBD727C0D}"/>
    <dgm:cxn modelId="{56F68917-1ECF-1344-82CA-E5D36FCFF1AC}" type="presParOf" srcId="{E8FEC92B-7B24-0F48-880B-717AAEEE33C3}" destId="{2B8FF2B2-C47B-3445-8E68-27D73EC4AEB6}" srcOrd="0" destOrd="0" presId="urn:microsoft.com/office/officeart/2008/layout/PictureGrid"/>
    <dgm:cxn modelId="{0A5624A2-22E6-4F45-8D87-F871C3E65E48}" type="presParOf" srcId="{2B8FF2B2-C47B-3445-8E68-27D73EC4AEB6}" destId="{6516C673-234B-6B40-81F5-F25757B63A12}" srcOrd="0" destOrd="0" presId="urn:microsoft.com/office/officeart/2008/layout/PictureGrid"/>
    <dgm:cxn modelId="{74D12CC4-083B-AE40-89C0-45798CA0AAF2}" type="presParOf" srcId="{2B8FF2B2-C47B-3445-8E68-27D73EC4AEB6}" destId="{D35DFA61-194E-9043-8B9D-D031C65FB52D}" srcOrd="1" destOrd="0" presId="urn:microsoft.com/office/officeart/2008/layout/PictureGrid"/>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C673-234B-6B40-81F5-F25757B63A12}">
      <dsp:nvSpPr>
        <dsp:cNvPr id="0" name=""/>
        <dsp:cNvSpPr/>
      </dsp:nvSpPr>
      <dsp:spPr>
        <a:xfrm>
          <a:off x="282308" y="176313"/>
          <a:ext cx="3226333" cy="37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ctr" defTabSz="533400">
            <a:lnSpc>
              <a:spcPct val="90000"/>
            </a:lnSpc>
            <a:spcBef>
              <a:spcPct val="0"/>
            </a:spcBef>
            <a:spcAft>
              <a:spcPct val="35000"/>
            </a:spcAft>
            <a:buNone/>
          </a:pPr>
          <a:r>
            <a:rPr lang="en-US" sz="1200" b="1" kern="1200">
              <a:latin typeface="Calibri"/>
              <a:cs typeface="Calibri"/>
            </a:rPr>
            <a:t>Model Law on Public Procurement developed by the UN Commission on International Trade Law (UNCITRAL) and last published in 2014</a:t>
          </a:r>
          <a:endParaRPr lang="de-DE" sz="1200" kern="1200">
            <a:latin typeface="Calibri"/>
            <a:cs typeface="Calibri"/>
          </a:endParaRPr>
        </a:p>
      </dsp:txBody>
      <dsp:txXfrm>
        <a:off x="282308" y="176313"/>
        <a:ext cx="3226333" cy="370111"/>
      </dsp:txXfrm>
    </dsp:sp>
    <dsp:sp modelId="{D35DFA61-194E-9043-8B9D-D031C65FB52D}">
      <dsp:nvSpPr>
        <dsp:cNvPr id="0" name=""/>
        <dsp:cNvSpPr/>
      </dsp:nvSpPr>
      <dsp:spPr>
        <a:xfrm>
          <a:off x="661771" y="619782"/>
          <a:ext cx="2467407" cy="2467407"/>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693" r="166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ocuments1.worldbank.org/curated/en/688551551759153145/pdf/PEFA-Public-Financial-Management-and-Good-Governanc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4.no/publications/the-basics-of-integrity-in-procuremen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oecd.org/governance/procurement/toolbox"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ransparency.org/files/content/corruptionqas/Public_procurement_topic_guid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ransparency.org/files/content/corruptionqas/Public_procurement_topic_guid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ransparency.org/files/content/corruptionqas/Public_procurement_topic_guid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ransparency.org/whatwedo/publication/curbing_corruption_in_public_procurement_a_practical_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m.coe.int/corruption-risks-and-useful-legal-references-in-the-context-of-covid-1/16809e33e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m.coe.int/corruption-risks-and-useful-legal-references-in-the-context-of-covid-1/16809e33e1"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afro.who.int/news/benin-goes-digital-offensive-against-covid-19" TargetMode="External"/><Relationship Id="rId4" Type="http://schemas.openxmlformats.org/officeDocument/2006/relationships/hyperlink" Target="https://www.unodc.org/pdf/corruption/COVID-19fiscal_response.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gm.org/Areas/Public/pph/go01.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unodc.org/documents/corruption/Publications/2013/Guidebook_on_anti-corruption_in_public_procurement_and_the_management_of_public_finances.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knowledgehub.transparency.org/assets/uploads/kproducts/Public_Procurement_Topic_Guide.pd"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citral.un.org/en/texts/procurement/modellaw/public_procurement"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ecd.org/development/effectiveness/38588964.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transparency.org/whatwedo/publication/curbing_corruption_in_public_procurement_a_practical_guid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a.gov.au/sites/default/files/2019-11/Goods%20and%20Services%20Request%20Conditions%20and%20General%20Conditions%20of%20Contract%20December%202016.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ecd.org/governance/procurement/toolbox/search/code-of-conduct-procurement-practitioner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contracting.org/2017/04/05/uncac-wake-open-contracting-digital-revolution-can-prevent-corruption-procure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knowledgehub.transparency.org/assets/uploads/helpdesk/Public_procurement_law_and_corruption_2015.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pen-contracting.org/what-is-open-contracting/global-principl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4.no/publications/using-blacklisting-against-corrupt-companies.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transparency.org/files/content/corruptionqas/Blacklisting__in__public__procurement.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ssuu.com/transparencyinternational/docs/2013_integritypactguide_en?e=2496456/749142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ransparency.org/files/content/corruptionqas/The_role_of_technology_in_reducing_corruption_in_public_procurement_2014.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ecd.org/gov/ethics/meetingofleadingpractitionersonpublicprocure-ment.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nodc.org/documents/corruption/Publications/2013/Guidebook_on_anti-corruption_in_public_procurement_and_the_management_of_public_finances.pdf" TargetMode="External"/><Relationship Id="rId5" Type="http://schemas.openxmlformats.org/officeDocument/2006/relationships/hyperlink" Target="http://www.open-contracting.org/open_contracting_factiv-ists_fighting_procureaucrats" TargetMode="External"/><Relationship Id="rId4" Type="http://schemas.openxmlformats.org/officeDocument/2006/relationships/hyperlink" Target="http://www.oecd-ilibrary.org/govern-ance/implementing-the-oecd-principles-for-integrity-in-public-pro-curement/why-clean-public-procurement-matters_9789264201385-3-en;jsessionid=95lfbj6h46u4a.x-oecd-live-01"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ublicadministration.un.org/egovkb/Portals/egovkb/Documents/un/2020-Survey/2020%20UN%20E-Government%20Survey%20(Full%20Repor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ublicadministration.un.org/egovkb/Portals/egovkb/Documents/un/2020-Survey/2020%20UN%20E-Government%20Survey%20(Full%20Report).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nodc.org/documents/corruption/Publications/2013/Guidebook_on_anti-corruption_in_public_procurement_and_the_management_of_public_finance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worldbank.org/en/news/feature/2015/02/18/georgia-an-e-procurement-succes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rrc-caucasus.blogspot.com/2017/02/the-state-procurement-system-in-georgia.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rrc-caucasus.blogspot.com/2017/02/the-state-procurement-system-in-georgia.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transparency.org.pk/documents/integrity_pact.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unodc.org/pdf/corruption/G20_Compendium_COVID-19_FINAL.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freepik.com/free-photo/coronavirus-infection-with-copy-space_7248142.htm#page=1&amp;query=corona%20virus&amp;position=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freepik.com/free-photo/coronavirus-infection-with-copy-space_7248142.htm#page=1&amp;query=corona%20virus&amp;position=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freepik.com/free-photo/coronavirus-infection-with-copy-space_7248142.htm#page=1&amp;query=corona%20virus&amp;position=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freepik.com/free-photo/coronavirus-infection-with-copy-space_7248142.htm#page=1&amp;query=corona%20virus&amp;position=0"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freepik.com/free-photo/coronavirus-infection-with-copy-space_7248142.htm#page=1&amp;query=corona%20virus&amp;position=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licadministration.un.org/Portals/1/Report%20CEPA%20EGM%20on%20SPP%2024%20Nov%202020%20FINA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4.no/publications/the-basics-of-integrity-in-procuremen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ecd.org/gov/ethics/Corruption-Public-Procurement-Brochur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ecd.org/development/effectiveness/38588964.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space.library.uvic.ca/bitstream/handle/1828/9253/Ch.%2011_April2018_web.pdf?sequence=12&amp;isAllowed=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4</a:t>
            </a:fld>
            <a:endParaRPr lang="de-DE"/>
          </a:p>
        </p:txBody>
      </p:sp>
    </p:spTree>
    <p:extLst>
      <p:ext uri="{BB962C8B-B14F-4D97-AF65-F5344CB8AC3E}">
        <p14:creationId xmlns:p14="http://schemas.microsoft.com/office/powerpoint/2010/main" val="380390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a:t>UNCAC and </a:t>
            </a:r>
            <a:r>
              <a:rPr lang="de-DE" altLang="de-DE" b="1" err="1"/>
              <a:t>public</a:t>
            </a:r>
            <a:r>
              <a:rPr lang="de-DE" altLang="de-DE" b="1"/>
              <a:t> </a:t>
            </a:r>
            <a:r>
              <a:rPr lang="de-DE" altLang="de-DE" b="1" err="1"/>
              <a:t>procurement</a:t>
            </a:r>
            <a:r>
              <a:rPr lang="de-DE" altLang="de-DE" b="1"/>
              <a:t>:</a:t>
            </a:r>
          </a:p>
          <a:p>
            <a:endParaRPr lang="de-DE" altLang="de-DE"/>
          </a:p>
          <a:p>
            <a:pPr marL="171450" indent="-171450">
              <a:buFont typeface="Arial" panose="020B0604020202020204" pitchFamily="34" charset="0"/>
              <a:buChar char="•"/>
            </a:pPr>
            <a:r>
              <a:rPr lang="de-DE" altLang="de-DE"/>
              <a:t>The United </a:t>
            </a:r>
            <a:r>
              <a:rPr lang="de-DE" altLang="de-DE" err="1"/>
              <a:t>Nations</a:t>
            </a:r>
            <a:r>
              <a:rPr lang="de-DE" altLang="de-DE"/>
              <a:t> </a:t>
            </a:r>
            <a:r>
              <a:rPr lang="de-DE" altLang="de-DE" err="1"/>
              <a:t>Convention</a:t>
            </a:r>
            <a:r>
              <a:rPr lang="de-DE" altLang="de-DE"/>
              <a:t> </a:t>
            </a:r>
            <a:r>
              <a:rPr lang="de-DE" altLang="de-DE" err="1"/>
              <a:t>against</a:t>
            </a:r>
            <a:r>
              <a:rPr lang="de-DE" altLang="de-DE"/>
              <a:t> </a:t>
            </a:r>
            <a:r>
              <a:rPr lang="de-DE" altLang="de-DE" err="1"/>
              <a:t>Corruption</a:t>
            </a:r>
            <a:r>
              <a:rPr lang="de-DE" altLang="de-DE"/>
              <a:t> (UNCAC) </a:t>
            </a:r>
            <a:r>
              <a:rPr lang="de-DE" altLang="de-DE" err="1"/>
              <a:t>is</a:t>
            </a:r>
            <a:r>
              <a:rPr lang="de-DE" altLang="de-DE"/>
              <a:t> the </a:t>
            </a:r>
            <a:r>
              <a:rPr lang="de-DE" altLang="de-DE" err="1"/>
              <a:t>most</a:t>
            </a:r>
            <a:r>
              <a:rPr lang="de-DE" altLang="de-DE"/>
              <a:t> </a:t>
            </a:r>
            <a:r>
              <a:rPr lang="de-DE" altLang="de-DE" err="1"/>
              <a:t>comprehensive</a:t>
            </a:r>
            <a:r>
              <a:rPr lang="de-DE" altLang="de-DE"/>
              <a:t> </a:t>
            </a:r>
            <a:r>
              <a:rPr lang="de-DE" altLang="de-DE" err="1"/>
              <a:t>of</a:t>
            </a:r>
            <a:r>
              <a:rPr lang="de-DE" altLang="de-DE"/>
              <a:t> all the anti-</a:t>
            </a:r>
            <a:r>
              <a:rPr lang="de-DE" altLang="de-DE" err="1"/>
              <a:t>corruption</a:t>
            </a:r>
            <a:r>
              <a:rPr lang="de-DE" altLang="de-DE"/>
              <a:t> </a:t>
            </a:r>
            <a:r>
              <a:rPr lang="de-DE" altLang="de-DE" err="1"/>
              <a:t>conventions</a:t>
            </a:r>
            <a:r>
              <a:rPr lang="de-DE" altLang="de-DE"/>
              <a:t>. </a:t>
            </a:r>
            <a:r>
              <a:rPr lang="de-DE" altLang="de-DE" err="1"/>
              <a:t>It</a:t>
            </a:r>
            <a:r>
              <a:rPr lang="de-DE" altLang="de-DE"/>
              <a:t> was </a:t>
            </a:r>
            <a:r>
              <a:rPr lang="de-DE" altLang="de-DE" err="1"/>
              <a:t>adopted</a:t>
            </a:r>
            <a:r>
              <a:rPr lang="de-DE" altLang="de-DE"/>
              <a:t> </a:t>
            </a:r>
            <a:r>
              <a:rPr lang="de-DE" altLang="de-DE" err="1"/>
              <a:t>by</a:t>
            </a:r>
            <a:r>
              <a:rPr lang="de-DE" altLang="de-DE"/>
              <a:t> the UN General </a:t>
            </a:r>
            <a:r>
              <a:rPr lang="de-DE" altLang="de-DE" err="1"/>
              <a:t>Assembly</a:t>
            </a:r>
            <a:r>
              <a:rPr lang="de-DE" altLang="de-DE"/>
              <a:t> on 31 </a:t>
            </a:r>
            <a:r>
              <a:rPr lang="de-DE" altLang="de-DE" err="1"/>
              <a:t>October</a:t>
            </a:r>
            <a:r>
              <a:rPr lang="de-DE" altLang="de-DE"/>
              <a:t> 2003 and </a:t>
            </a:r>
            <a:r>
              <a:rPr lang="de-DE" altLang="de-DE" err="1"/>
              <a:t>entered</a:t>
            </a:r>
            <a:r>
              <a:rPr lang="de-DE" altLang="de-DE"/>
              <a:t> </a:t>
            </a:r>
            <a:r>
              <a:rPr lang="de-DE" altLang="de-DE" err="1"/>
              <a:t>into</a:t>
            </a:r>
            <a:r>
              <a:rPr lang="de-DE" altLang="de-DE"/>
              <a:t> </a:t>
            </a:r>
            <a:r>
              <a:rPr lang="de-DE" altLang="de-DE" err="1"/>
              <a:t>force</a:t>
            </a:r>
            <a:r>
              <a:rPr lang="de-DE" altLang="de-DE"/>
              <a:t> 14 </a:t>
            </a:r>
            <a:r>
              <a:rPr lang="de-DE" altLang="de-DE" err="1"/>
              <a:t>December</a:t>
            </a:r>
            <a:r>
              <a:rPr lang="de-DE" altLang="de-DE"/>
              <a:t> 2005. </a:t>
            </a:r>
            <a:r>
              <a:rPr lang="de-DE" altLang="de-DE" err="1"/>
              <a:t>It</a:t>
            </a:r>
            <a:r>
              <a:rPr lang="de-DE" altLang="de-DE"/>
              <a:t> </a:t>
            </a:r>
            <a:r>
              <a:rPr lang="de-DE" altLang="de-DE" err="1"/>
              <a:t>establishes</a:t>
            </a:r>
            <a:r>
              <a:rPr lang="de-DE" altLang="de-DE"/>
              <a:t> </a:t>
            </a:r>
            <a:r>
              <a:rPr lang="de-DE" altLang="de-DE" err="1"/>
              <a:t>common</a:t>
            </a:r>
            <a:r>
              <a:rPr lang="de-DE" altLang="de-DE"/>
              <a:t> </a:t>
            </a:r>
            <a:r>
              <a:rPr lang="de-DE" altLang="de-DE" err="1"/>
              <a:t>standards</a:t>
            </a:r>
            <a:r>
              <a:rPr lang="de-DE" altLang="de-DE"/>
              <a:t>, </a:t>
            </a:r>
            <a:r>
              <a:rPr lang="de-DE" altLang="de-DE" err="1"/>
              <a:t>policies</a:t>
            </a:r>
            <a:r>
              <a:rPr lang="de-DE" altLang="de-DE"/>
              <a:t>, </a:t>
            </a:r>
            <a:r>
              <a:rPr lang="de-DE" altLang="de-DE" err="1"/>
              <a:t>processes</a:t>
            </a:r>
            <a:r>
              <a:rPr lang="de-DE" altLang="de-DE"/>
              <a:t> and </a:t>
            </a:r>
            <a:r>
              <a:rPr lang="de-DE" altLang="de-DE" err="1"/>
              <a:t>practices</a:t>
            </a:r>
            <a:r>
              <a:rPr lang="de-DE" altLang="de-DE"/>
              <a:t> to </a:t>
            </a:r>
            <a:r>
              <a:rPr lang="de-DE" altLang="de-DE" err="1"/>
              <a:t>buttress</a:t>
            </a:r>
            <a:r>
              <a:rPr lang="de-DE" altLang="de-DE"/>
              <a:t> anti-</a:t>
            </a:r>
            <a:r>
              <a:rPr lang="de-DE" altLang="de-DE" err="1"/>
              <a:t>corruption</a:t>
            </a:r>
            <a:r>
              <a:rPr lang="de-DE" altLang="de-DE"/>
              <a:t> </a:t>
            </a:r>
            <a:r>
              <a:rPr lang="de-DE" altLang="de-DE" err="1"/>
              <a:t>efforts</a:t>
            </a:r>
            <a:r>
              <a:rPr lang="de-DE" altLang="de-DE"/>
              <a:t> at the national </a:t>
            </a:r>
            <a:r>
              <a:rPr lang="de-DE" altLang="de-DE" err="1"/>
              <a:t>level</a:t>
            </a:r>
            <a:r>
              <a:rPr lang="de-DE" altLang="de-DE"/>
              <a:t>. </a:t>
            </a:r>
            <a:r>
              <a:rPr lang="de-DE" altLang="de-DE" err="1"/>
              <a:t>It</a:t>
            </a:r>
            <a:r>
              <a:rPr lang="de-DE" altLang="de-DE"/>
              <a:t> also </a:t>
            </a:r>
            <a:r>
              <a:rPr lang="de-DE" altLang="de-DE" err="1"/>
              <a:t>facilitates</a:t>
            </a:r>
            <a:r>
              <a:rPr lang="de-DE" altLang="de-DE"/>
              <a:t> international </a:t>
            </a:r>
            <a:r>
              <a:rPr lang="de-DE" altLang="de-DE" err="1"/>
              <a:t>cooperation</a:t>
            </a:r>
            <a:r>
              <a:rPr lang="de-DE" altLang="de-DE"/>
              <a:t> </a:t>
            </a:r>
            <a:r>
              <a:rPr lang="de-DE" altLang="de-DE" err="1"/>
              <a:t>by</a:t>
            </a:r>
            <a:r>
              <a:rPr lang="de-DE" altLang="de-DE"/>
              <a:t> </a:t>
            </a:r>
            <a:r>
              <a:rPr lang="de-DE" altLang="de-DE" err="1"/>
              <a:t>harmonising</a:t>
            </a:r>
            <a:r>
              <a:rPr lang="de-DE" altLang="de-DE"/>
              <a:t> the legal and </a:t>
            </a:r>
            <a:r>
              <a:rPr lang="de-DE" altLang="de-DE" err="1"/>
              <a:t>institutional</a:t>
            </a:r>
            <a:r>
              <a:rPr lang="de-DE" altLang="de-DE"/>
              <a:t> </a:t>
            </a:r>
            <a:r>
              <a:rPr lang="de-DE" altLang="de-DE" err="1"/>
              <a:t>frameworks</a:t>
            </a:r>
            <a:r>
              <a:rPr lang="de-DE" altLang="de-DE"/>
              <a:t> </a:t>
            </a:r>
            <a:r>
              <a:rPr lang="de-DE" altLang="de-DE" err="1"/>
              <a:t>for</a:t>
            </a:r>
            <a:r>
              <a:rPr lang="de-DE" altLang="de-DE"/>
              <a:t> </a:t>
            </a:r>
            <a:r>
              <a:rPr lang="de-DE" altLang="de-DE" err="1"/>
              <a:t>law</a:t>
            </a:r>
            <a:r>
              <a:rPr lang="de-DE" altLang="de-DE"/>
              <a:t> </a:t>
            </a:r>
            <a:r>
              <a:rPr lang="de-DE" altLang="de-DE" err="1"/>
              <a:t>enforcement</a:t>
            </a:r>
            <a:r>
              <a:rPr lang="de-DE" altLang="de-DE"/>
              <a:t> and </a:t>
            </a:r>
            <a:r>
              <a:rPr lang="de-DE" altLang="de-DE" err="1"/>
              <a:t>establishing</a:t>
            </a:r>
            <a:r>
              <a:rPr lang="de-DE" altLang="de-DE"/>
              <a:t> </a:t>
            </a:r>
            <a:r>
              <a:rPr lang="de-DE" altLang="de-DE" err="1"/>
              <a:t>cooperation</a:t>
            </a:r>
            <a:r>
              <a:rPr lang="de-DE" altLang="de-DE"/>
              <a:t> </a:t>
            </a:r>
            <a:r>
              <a:rPr lang="de-DE" altLang="de-DE" err="1"/>
              <a:t>mechanisms</a:t>
            </a:r>
            <a:r>
              <a:rPr lang="de-DE" altLang="de-DE"/>
              <a:t>.</a:t>
            </a:r>
          </a:p>
          <a:p>
            <a:pPr marL="171450" indent="-171450">
              <a:buFont typeface="Arial" panose="020B0604020202020204" pitchFamily="34" charset="0"/>
              <a:buChar char="•"/>
            </a:pPr>
            <a:r>
              <a:rPr lang="de-DE" altLang="de-DE" b="0" i="0"/>
              <a:t>To </a:t>
            </a:r>
            <a:r>
              <a:rPr lang="de-DE" altLang="de-DE" b="0" i="0" err="1"/>
              <a:t>ensure</a:t>
            </a:r>
            <a:r>
              <a:rPr lang="de-DE" altLang="de-DE" b="0" i="0"/>
              <a:t> </a:t>
            </a:r>
            <a:r>
              <a:rPr lang="de-DE" altLang="de-DE" b="0" i="0" err="1"/>
              <a:t>legitimate</a:t>
            </a:r>
            <a:r>
              <a:rPr lang="de-DE" altLang="de-DE" b="0" i="0"/>
              <a:t> </a:t>
            </a:r>
            <a:r>
              <a:rPr lang="de-DE" altLang="de-DE" b="0" i="0" err="1"/>
              <a:t>procurement</a:t>
            </a:r>
            <a:r>
              <a:rPr lang="de-DE" altLang="de-DE" b="0" i="0"/>
              <a:t> </a:t>
            </a:r>
            <a:r>
              <a:rPr lang="de-DE" altLang="de-DE" b="0" i="0" err="1"/>
              <a:t>procedures</a:t>
            </a:r>
            <a:r>
              <a:rPr lang="de-DE" altLang="de-DE" b="0" i="0"/>
              <a:t> and </a:t>
            </a:r>
            <a:r>
              <a:rPr lang="de-DE" altLang="de-DE" b="0" i="0" err="1"/>
              <a:t>adequate</a:t>
            </a:r>
            <a:r>
              <a:rPr lang="de-DE" altLang="de-DE" b="0" i="0"/>
              <a:t> </a:t>
            </a:r>
            <a:r>
              <a:rPr lang="de-DE" altLang="de-DE" b="0" i="0" err="1"/>
              <a:t>public</a:t>
            </a:r>
            <a:r>
              <a:rPr lang="de-DE" altLang="de-DE" b="0" i="0"/>
              <a:t> </a:t>
            </a:r>
            <a:r>
              <a:rPr lang="de-DE" altLang="de-DE" b="0" i="0" err="1"/>
              <a:t>records</a:t>
            </a:r>
            <a:r>
              <a:rPr lang="de-DE" altLang="de-DE" b="0" i="0"/>
              <a:t>, </a:t>
            </a:r>
            <a:r>
              <a:rPr lang="de-DE" altLang="de-DE" b="0" i="0" err="1"/>
              <a:t>Article</a:t>
            </a:r>
            <a:r>
              <a:rPr lang="de-DE" altLang="de-DE" b="0" i="0"/>
              <a:t> 9 </a:t>
            </a:r>
            <a:r>
              <a:rPr lang="de-DE" altLang="de-DE" b="0" i="0" err="1"/>
              <a:t>of</a:t>
            </a:r>
            <a:r>
              <a:rPr lang="de-DE" altLang="de-DE" b="0" i="0"/>
              <a:t> the UNCAC </a:t>
            </a:r>
            <a:r>
              <a:rPr lang="de-DE" altLang="de-DE" b="0" i="0" err="1"/>
              <a:t>requires</a:t>
            </a:r>
            <a:r>
              <a:rPr lang="de-DE" altLang="de-DE" b="0" i="0"/>
              <a:t>:</a:t>
            </a:r>
          </a:p>
          <a:p>
            <a:pPr lvl="1"/>
            <a:r>
              <a:rPr lang="de-DE" altLang="de-DE"/>
              <a:t>(a) the </a:t>
            </a:r>
            <a:r>
              <a:rPr lang="de-DE" altLang="de-DE" err="1"/>
              <a:t>establishment</a:t>
            </a:r>
            <a:r>
              <a:rPr lang="de-DE" altLang="de-DE"/>
              <a:t> </a:t>
            </a:r>
            <a:r>
              <a:rPr lang="de-DE" altLang="de-DE" err="1"/>
              <a:t>of</a:t>
            </a:r>
            <a:r>
              <a:rPr lang="de-DE" altLang="de-DE"/>
              <a:t> a </a:t>
            </a:r>
            <a:r>
              <a:rPr lang="de-DE" altLang="de-DE" err="1"/>
              <a:t>sound</a:t>
            </a:r>
            <a:r>
              <a:rPr lang="de-DE" altLang="de-DE"/>
              <a:t> </a:t>
            </a:r>
            <a:r>
              <a:rPr lang="de-DE" altLang="de-DE" err="1"/>
              <a:t>procurement</a:t>
            </a:r>
            <a:r>
              <a:rPr lang="de-DE" altLang="de-DE"/>
              <a:t> </a:t>
            </a:r>
            <a:r>
              <a:rPr lang="de-DE" altLang="de-DE" err="1"/>
              <a:t>system</a:t>
            </a:r>
            <a:r>
              <a:rPr lang="de-DE" altLang="de-DE"/>
              <a:t>;</a:t>
            </a:r>
          </a:p>
          <a:p>
            <a:pPr lvl="1"/>
            <a:r>
              <a:rPr lang="de-DE" altLang="de-DE"/>
              <a:t>(b) </a:t>
            </a:r>
            <a:r>
              <a:rPr lang="de-DE" altLang="de-DE" err="1"/>
              <a:t>transparency</a:t>
            </a:r>
            <a:r>
              <a:rPr lang="de-DE" altLang="de-DE"/>
              <a:t> in </a:t>
            </a:r>
            <a:r>
              <a:rPr lang="de-DE" altLang="de-DE" err="1"/>
              <a:t>procurement</a:t>
            </a:r>
            <a:r>
              <a:rPr lang="de-DE" altLang="de-DE"/>
              <a:t>;</a:t>
            </a:r>
          </a:p>
          <a:p>
            <a:pPr lvl="1"/>
            <a:r>
              <a:rPr lang="de-DE" altLang="de-DE"/>
              <a:t>(c) </a:t>
            </a:r>
            <a:r>
              <a:rPr lang="de-DE" altLang="de-DE" err="1"/>
              <a:t>objective</a:t>
            </a:r>
            <a:r>
              <a:rPr lang="de-DE" altLang="de-DE"/>
              <a:t> </a:t>
            </a:r>
            <a:r>
              <a:rPr lang="de-DE" altLang="de-DE" err="1"/>
              <a:t>decision-making</a:t>
            </a:r>
            <a:r>
              <a:rPr lang="de-DE" altLang="de-DE"/>
              <a:t> in </a:t>
            </a:r>
            <a:r>
              <a:rPr lang="de-DE" altLang="de-DE" err="1"/>
              <a:t>procurement</a:t>
            </a:r>
            <a:r>
              <a:rPr lang="de-DE" altLang="de-DE"/>
              <a:t>;</a:t>
            </a:r>
          </a:p>
          <a:p>
            <a:pPr lvl="1"/>
            <a:r>
              <a:rPr lang="de-DE" altLang="de-DE"/>
              <a:t>(d) </a:t>
            </a:r>
            <a:r>
              <a:rPr lang="de-DE" altLang="de-DE" err="1"/>
              <a:t>domestic</a:t>
            </a:r>
            <a:r>
              <a:rPr lang="de-DE" altLang="de-DE"/>
              <a:t> </a:t>
            </a:r>
            <a:r>
              <a:rPr lang="de-DE" altLang="de-DE" err="1"/>
              <a:t>review</a:t>
            </a:r>
            <a:r>
              <a:rPr lang="de-DE" altLang="de-DE"/>
              <a:t> (</a:t>
            </a:r>
            <a:r>
              <a:rPr lang="de-DE" altLang="de-DE" err="1"/>
              <a:t>or</a:t>
            </a:r>
            <a:r>
              <a:rPr lang="de-DE" altLang="de-DE"/>
              <a:t> </a:t>
            </a:r>
            <a:r>
              <a:rPr lang="de-DE" altLang="de-DE" err="1"/>
              <a:t>bid</a:t>
            </a:r>
            <a:r>
              <a:rPr lang="de-DE" altLang="de-DE"/>
              <a:t> </a:t>
            </a:r>
            <a:r>
              <a:rPr lang="de-DE" altLang="de-DE" err="1"/>
              <a:t>challenge</a:t>
            </a:r>
            <a:r>
              <a:rPr lang="de-DE" altLang="de-DE"/>
              <a:t>) </a:t>
            </a:r>
            <a:r>
              <a:rPr lang="de-DE" altLang="de-DE" err="1"/>
              <a:t>systems</a:t>
            </a:r>
            <a:r>
              <a:rPr lang="de-DE" altLang="de-DE"/>
              <a:t>;</a:t>
            </a:r>
          </a:p>
          <a:p>
            <a:pPr lvl="1"/>
            <a:r>
              <a:rPr lang="de-DE" altLang="de-DE"/>
              <a:t>(</a:t>
            </a:r>
            <a:r>
              <a:rPr lang="de-DE" altLang="de-DE" err="1"/>
              <a:t>e</a:t>
            </a:r>
            <a:r>
              <a:rPr lang="de-DE" altLang="de-DE"/>
              <a:t>) </a:t>
            </a:r>
            <a:r>
              <a:rPr lang="de-DE" altLang="de-DE" err="1"/>
              <a:t>integrity</a:t>
            </a:r>
            <a:r>
              <a:rPr lang="de-DE" altLang="de-DE"/>
              <a:t> </a:t>
            </a:r>
            <a:r>
              <a:rPr lang="de-DE" altLang="de-DE" err="1"/>
              <a:t>of</a:t>
            </a:r>
            <a:r>
              <a:rPr lang="de-DE" altLang="de-DE"/>
              <a:t> </a:t>
            </a:r>
            <a:r>
              <a:rPr lang="de-DE" altLang="de-DE" err="1"/>
              <a:t>public</a:t>
            </a:r>
            <a:r>
              <a:rPr lang="de-DE" altLang="de-DE"/>
              <a:t> </a:t>
            </a:r>
            <a:r>
              <a:rPr lang="de-DE" altLang="de-DE" err="1"/>
              <a:t>officials</a:t>
            </a:r>
            <a:r>
              <a:rPr lang="de-DE" altLang="de-DE"/>
              <a:t>; and</a:t>
            </a:r>
          </a:p>
          <a:p>
            <a:pPr lvl="1"/>
            <a:r>
              <a:rPr lang="de-DE" altLang="de-DE"/>
              <a:t>(f) </a:t>
            </a:r>
            <a:r>
              <a:rPr lang="de-DE" altLang="de-DE" err="1"/>
              <a:t>soundness</a:t>
            </a:r>
            <a:r>
              <a:rPr lang="de-DE" altLang="de-DE"/>
              <a:t> </a:t>
            </a:r>
            <a:r>
              <a:rPr lang="de-DE" altLang="de-DE" err="1"/>
              <a:t>of</a:t>
            </a:r>
            <a:r>
              <a:rPr lang="de-DE" altLang="de-DE"/>
              <a:t> </a:t>
            </a:r>
            <a:r>
              <a:rPr lang="de-DE" altLang="de-DE" err="1"/>
              <a:t>public</a:t>
            </a:r>
            <a:r>
              <a:rPr lang="de-DE" altLang="de-DE"/>
              <a:t> </a:t>
            </a:r>
            <a:r>
              <a:rPr lang="de-DE" altLang="de-DE" err="1"/>
              <a:t>records</a:t>
            </a:r>
            <a:r>
              <a:rPr lang="de-DE" altLang="de-DE"/>
              <a:t> and </a:t>
            </a:r>
            <a:r>
              <a:rPr lang="de-DE" altLang="de-DE" err="1"/>
              <a:t>finance</a:t>
            </a:r>
            <a:r>
              <a:rPr lang="de-DE" altLang="de-DE"/>
              <a:t>.</a:t>
            </a:r>
          </a:p>
          <a:p>
            <a:pPr marL="171450" indent="-171450">
              <a:buFont typeface="Arial" panose="020B0604020202020204" pitchFamily="34" charset="0"/>
              <a:buChar char="•"/>
            </a:pPr>
            <a:r>
              <a:rPr lang="de-DE" altLang="de-DE"/>
              <a:t>The </a:t>
            </a:r>
            <a:r>
              <a:rPr lang="de-DE" altLang="de-DE" err="1"/>
              <a:t>provisions</a:t>
            </a:r>
            <a:r>
              <a:rPr lang="de-DE" altLang="de-DE"/>
              <a:t> </a:t>
            </a:r>
            <a:r>
              <a:rPr lang="de-DE" altLang="de-DE" err="1"/>
              <a:t>of</a:t>
            </a:r>
            <a:r>
              <a:rPr lang="de-DE" altLang="de-DE"/>
              <a:t> </a:t>
            </a:r>
            <a:r>
              <a:rPr lang="de-DE" altLang="de-DE" err="1"/>
              <a:t>Article</a:t>
            </a:r>
            <a:r>
              <a:rPr lang="de-DE" altLang="de-DE"/>
              <a:t> 9 </a:t>
            </a:r>
            <a:r>
              <a:rPr lang="de-DE" altLang="de-DE" err="1"/>
              <a:t>against</a:t>
            </a:r>
            <a:r>
              <a:rPr lang="de-DE" altLang="de-DE"/>
              <a:t> </a:t>
            </a:r>
            <a:r>
              <a:rPr lang="de-DE" altLang="de-DE" err="1"/>
              <a:t>corruption</a:t>
            </a:r>
            <a:r>
              <a:rPr lang="de-DE" altLang="de-DE"/>
              <a:t> </a:t>
            </a:r>
            <a:r>
              <a:rPr lang="de-DE" altLang="de-DE" err="1"/>
              <a:t>should</a:t>
            </a:r>
            <a:r>
              <a:rPr lang="de-DE" altLang="de-DE"/>
              <a:t> not, </a:t>
            </a:r>
            <a:r>
              <a:rPr lang="de-DE" altLang="de-DE" err="1"/>
              <a:t>however</a:t>
            </a:r>
            <a:r>
              <a:rPr lang="de-DE" altLang="de-DE"/>
              <a:t>, be </a:t>
            </a:r>
            <a:r>
              <a:rPr lang="de-DE" altLang="de-DE" err="1"/>
              <a:t>seen</a:t>
            </a:r>
            <a:r>
              <a:rPr lang="de-DE" altLang="de-DE"/>
              <a:t> in </a:t>
            </a:r>
            <a:r>
              <a:rPr lang="de-DE" altLang="de-DE" err="1"/>
              <a:t>isolation</a:t>
            </a:r>
            <a:r>
              <a:rPr lang="de-DE" altLang="de-DE"/>
              <a:t>. The UNCITRAL Model Law, and the </a:t>
            </a:r>
            <a:r>
              <a:rPr lang="de-DE" altLang="de-DE" err="1"/>
              <a:t>other</a:t>
            </a:r>
            <a:r>
              <a:rPr lang="de-DE" altLang="de-DE"/>
              <a:t> </a:t>
            </a:r>
            <a:r>
              <a:rPr lang="de-DE" altLang="de-DE" err="1"/>
              <a:t>provisions</a:t>
            </a:r>
            <a:r>
              <a:rPr lang="de-DE" altLang="de-DE"/>
              <a:t> </a:t>
            </a:r>
            <a:r>
              <a:rPr lang="de-DE" altLang="de-DE" err="1"/>
              <a:t>of</a:t>
            </a:r>
            <a:r>
              <a:rPr lang="de-DE" altLang="de-DE"/>
              <a:t> the UNCAC </a:t>
            </a:r>
            <a:r>
              <a:rPr lang="de-DE" altLang="de-DE" err="1"/>
              <a:t>itself</a:t>
            </a:r>
            <a:r>
              <a:rPr lang="de-DE" altLang="de-DE"/>
              <a:t>, </a:t>
            </a:r>
            <a:r>
              <a:rPr lang="de-DE" altLang="de-DE" err="1"/>
              <a:t>frame</a:t>
            </a:r>
            <a:r>
              <a:rPr lang="de-DE" altLang="de-DE"/>
              <a:t> additional </a:t>
            </a:r>
            <a:r>
              <a:rPr lang="de-DE" altLang="de-DE" err="1"/>
              <a:t>solutions</a:t>
            </a:r>
            <a:r>
              <a:rPr lang="de-DE" altLang="de-DE"/>
              <a:t> </a:t>
            </a:r>
            <a:r>
              <a:rPr lang="de-DE" altLang="de-DE" err="1"/>
              <a:t>for</a:t>
            </a:r>
            <a:r>
              <a:rPr lang="de-DE" altLang="de-DE"/>
              <a:t> </a:t>
            </a:r>
            <a:r>
              <a:rPr lang="de-DE" altLang="de-DE" err="1"/>
              <a:t>failing</a:t>
            </a:r>
            <a:r>
              <a:rPr lang="de-DE" altLang="de-DE"/>
              <a:t> </a:t>
            </a:r>
            <a:r>
              <a:rPr lang="de-DE" altLang="de-DE" err="1"/>
              <a:t>or</a:t>
            </a:r>
            <a:r>
              <a:rPr lang="de-DE" altLang="de-DE"/>
              <a:t> </a:t>
            </a:r>
            <a:r>
              <a:rPr lang="de-DE" altLang="de-DE" err="1"/>
              <a:t>corrupt</a:t>
            </a:r>
            <a:r>
              <a:rPr lang="de-DE" altLang="de-DE"/>
              <a:t> </a:t>
            </a:r>
            <a:r>
              <a:rPr lang="de-DE" altLang="de-DE" err="1"/>
              <a:t>procurement</a:t>
            </a:r>
            <a:r>
              <a:rPr lang="de-DE" altLang="de-DE"/>
              <a:t> </a:t>
            </a:r>
            <a:r>
              <a:rPr lang="de-DE" altLang="de-DE" err="1"/>
              <a:t>systems</a:t>
            </a:r>
            <a:r>
              <a:rPr lang="de-DE" altLang="de-DE"/>
              <a:t>. </a:t>
            </a:r>
            <a:r>
              <a:rPr lang="de-DE" altLang="de-DE" err="1"/>
              <a:t>Article</a:t>
            </a:r>
            <a:r>
              <a:rPr lang="de-DE" altLang="de-DE"/>
              <a:t> 9 </a:t>
            </a:r>
            <a:r>
              <a:rPr lang="de-DE" altLang="de-DE" err="1"/>
              <a:t>simply</a:t>
            </a:r>
            <a:r>
              <a:rPr lang="de-DE" altLang="de-DE"/>
              <a:t> </a:t>
            </a:r>
            <a:r>
              <a:rPr lang="de-DE" altLang="de-DE" err="1"/>
              <a:t>points</a:t>
            </a:r>
            <a:r>
              <a:rPr lang="de-DE" altLang="de-DE"/>
              <a:t> to </a:t>
            </a:r>
            <a:r>
              <a:rPr lang="de-DE" altLang="de-DE" err="1"/>
              <a:t>some</a:t>
            </a:r>
            <a:r>
              <a:rPr lang="de-DE" altLang="de-DE"/>
              <a:t> </a:t>
            </a:r>
            <a:r>
              <a:rPr lang="de-DE" altLang="de-DE" err="1"/>
              <a:t>of</a:t>
            </a:r>
            <a:r>
              <a:rPr lang="de-DE" altLang="de-DE"/>
              <a:t> the </a:t>
            </a:r>
            <a:r>
              <a:rPr lang="de-DE" altLang="de-DE" err="1"/>
              <a:t>more</a:t>
            </a:r>
            <a:r>
              <a:rPr lang="de-DE" altLang="de-DE"/>
              <a:t> </a:t>
            </a:r>
            <a:r>
              <a:rPr lang="de-DE" altLang="de-DE" err="1"/>
              <a:t>important</a:t>
            </a:r>
            <a:r>
              <a:rPr lang="de-DE" altLang="de-DE"/>
              <a:t> </a:t>
            </a:r>
            <a:r>
              <a:rPr lang="de-DE" altLang="de-DE" err="1"/>
              <a:t>of</a:t>
            </a:r>
            <a:r>
              <a:rPr lang="de-DE" altLang="de-DE"/>
              <a:t> such anti-</a:t>
            </a:r>
            <a:r>
              <a:rPr lang="de-DE" altLang="de-DE" err="1"/>
              <a:t>corruption</a:t>
            </a:r>
            <a:r>
              <a:rPr lang="de-DE" altLang="de-DE"/>
              <a:t> </a:t>
            </a:r>
            <a:r>
              <a:rPr lang="de-DE" altLang="de-DE" err="1"/>
              <a:t>tools</a:t>
            </a:r>
            <a:r>
              <a:rPr lang="de-DE" altLang="de-DE"/>
              <a:t>.</a:t>
            </a:r>
          </a:p>
          <a:p>
            <a:pPr marL="171450" indent="-171450">
              <a:buFont typeface="Arial" panose="020B0604020202020204" pitchFamily="34" charset="0"/>
              <a:buChar char="•"/>
            </a:pPr>
            <a:endParaRPr lang="it-CH" altLang="de-DE"/>
          </a:p>
          <a:p>
            <a:r>
              <a:rPr lang="de-DE" sz="1200" b="1"/>
              <a:t>Source:</a:t>
            </a:r>
          </a:p>
          <a:p>
            <a:r>
              <a:rPr lang="de-DE" sz="1200"/>
              <a:t>United </a:t>
            </a:r>
            <a:r>
              <a:rPr lang="de-DE" sz="1200" err="1"/>
              <a:t>Nations</a:t>
            </a:r>
            <a:r>
              <a:rPr lang="de-DE" sz="1200"/>
              <a:t> </a:t>
            </a:r>
            <a:r>
              <a:rPr lang="de-DE" sz="1200" err="1"/>
              <a:t>Convention</a:t>
            </a:r>
            <a:r>
              <a:rPr lang="de-DE" sz="1200"/>
              <a:t> </a:t>
            </a:r>
            <a:r>
              <a:rPr lang="de-DE" sz="1200" err="1"/>
              <a:t>against</a:t>
            </a:r>
            <a:r>
              <a:rPr lang="de-DE" sz="1200"/>
              <a:t> </a:t>
            </a:r>
            <a:r>
              <a:rPr lang="de-DE" sz="1200" err="1"/>
              <a:t>Corruption</a:t>
            </a:r>
            <a:r>
              <a:rPr lang="de-DE" sz="1200"/>
              <a:t>. </a:t>
            </a:r>
            <a:r>
              <a:rPr lang="de-DE" sz="1200" err="1"/>
              <a:t>Adopted</a:t>
            </a:r>
            <a:r>
              <a:rPr lang="de-DE" sz="1200"/>
              <a:t> </a:t>
            </a:r>
            <a:r>
              <a:rPr lang="de-DE" sz="1200" err="1"/>
              <a:t>by</a:t>
            </a:r>
            <a:r>
              <a:rPr lang="de-DE" sz="1200"/>
              <a:t> the UN General </a:t>
            </a:r>
            <a:r>
              <a:rPr lang="de-DE" sz="1200" err="1"/>
              <a:t>Assembly</a:t>
            </a:r>
            <a:r>
              <a:rPr lang="de-DE" sz="1200"/>
              <a:t> on 31 </a:t>
            </a:r>
            <a:r>
              <a:rPr lang="de-DE" sz="1200" err="1"/>
              <a:t>October</a:t>
            </a:r>
            <a:r>
              <a:rPr lang="de-DE" sz="1200"/>
              <a:t> 2003, </a:t>
            </a:r>
            <a:r>
              <a:rPr lang="de-DE" sz="1200" err="1"/>
              <a:t>by</a:t>
            </a:r>
            <a:r>
              <a:rPr lang="de-DE" sz="1200"/>
              <a:t> </a:t>
            </a:r>
            <a:r>
              <a:rPr lang="de-DE" sz="1200" err="1"/>
              <a:t>resolution</a:t>
            </a:r>
            <a:r>
              <a:rPr lang="de-DE" sz="1200"/>
              <a:t> 58/4. </a:t>
            </a:r>
            <a:r>
              <a:rPr lang="de-DE" sz="1200" err="1"/>
              <a:t>Retrieved</a:t>
            </a:r>
            <a:r>
              <a:rPr lang="de-DE" sz="1200"/>
              <a:t> </a:t>
            </a:r>
            <a:r>
              <a:rPr lang="de-DE" sz="1200" err="1"/>
              <a:t>from</a:t>
            </a:r>
            <a:r>
              <a:rPr lang="de-DE" sz="1200"/>
              <a:t> </a:t>
            </a:r>
            <a:r>
              <a:rPr lang="de-DE" sz="1200">
                <a:hlinkClick r:id="rId3"/>
              </a:rPr>
              <a:t>https://www.unodc.org/documents/treaties/UNCAC/Publications/Convention/08-50026_E.pdf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337223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Public financial management:</a:t>
            </a:r>
          </a:p>
          <a:p>
            <a:endParaRPr lang="en-US" dirty="0"/>
          </a:p>
          <a:p>
            <a:pPr marL="171450" indent="-171450">
              <a:buFont typeface="Arial" panose="020B0604020202020204" pitchFamily="34" charset="0"/>
              <a:buChar cha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term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financial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management</a:t>
            </a:r>
            <a:r>
              <a:rPr lang="de-DE" sz="1200" kern="1200" dirty="0">
                <a:solidFill>
                  <a:schemeClr val="tx1"/>
                </a:solidFill>
                <a:effectLst/>
                <a:latin typeface="+mn-lt"/>
                <a:ea typeface="+mn-ea"/>
                <a:cs typeface="+mn-cs"/>
              </a:rPr>
              <a:t>” (PFM)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past</a:t>
            </a:r>
            <a:r>
              <a:rPr lang="de-DE" sz="1200" kern="1200" dirty="0">
                <a:solidFill>
                  <a:schemeClr val="tx1"/>
                </a:solidFill>
                <a:effectLst/>
                <a:latin typeface="+mn-lt"/>
                <a:ea typeface="+mn-ea"/>
                <a:cs typeface="+mn-cs"/>
              </a:rPr>
              <a:t> 20 </a:t>
            </a:r>
            <a:r>
              <a:rPr lang="de-DE" sz="1200" kern="1200" dirty="0" err="1">
                <a:solidFill>
                  <a:schemeClr val="tx1"/>
                </a:solidFill>
                <a:effectLst/>
                <a:latin typeface="+mn-lt"/>
                <a:ea typeface="+mn-ea"/>
                <a:cs typeface="+mn-cs"/>
              </a:rPr>
              <a:t>years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coherent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compact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definition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PFM </a:t>
            </a:r>
            <a:r>
              <a:rPr lang="de-DE" sz="1200" kern="1200" dirty="0" err="1">
                <a:solidFill>
                  <a:schemeClr val="tx1"/>
                </a:solidFill>
                <a:effectLst/>
                <a:latin typeface="+mn-lt"/>
                <a:ea typeface="+mn-ea"/>
                <a:cs typeface="+mn-cs"/>
              </a:rPr>
              <a:t>surprisingly</a:t>
            </a:r>
            <a:r>
              <a:rPr lang="de-DE" sz="1200" kern="1200" dirty="0">
                <a:solidFill>
                  <a:schemeClr val="tx1"/>
                </a:solidFill>
                <a:effectLst/>
                <a:latin typeface="+mn-lt"/>
                <a:ea typeface="+mn-ea"/>
                <a:cs typeface="+mn-cs"/>
              </a:rPr>
              <a:t> absent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literature</a:t>
            </a:r>
            <a:r>
              <a:rPr lang="de-D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t>Public procurement is an essential part of the annual budget cycle which aims to ensure that public expenditure is well planned, executed, accounted for, and scrutinized. It typically centers around the following key phases:</a:t>
            </a:r>
          </a:p>
          <a:p>
            <a:pPr marL="628650" lvl="1" indent="-171450">
              <a:buFont typeface="Arial" panose="020B0604020202020204" pitchFamily="34" charset="0"/>
              <a:buChar char="•"/>
            </a:pPr>
            <a:r>
              <a:rPr lang="en-US" b="1" dirty="0"/>
              <a:t>Budget formulation: </a:t>
            </a:r>
            <a:r>
              <a:rPr lang="en-US" dirty="0"/>
              <a:t>The budget is prepared with due regard to government fiscal policies, strategic plans, and adequate macroeconomic and fiscal projections.</a:t>
            </a:r>
          </a:p>
          <a:p>
            <a:pPr marL="628650" lvl="1" indent="-171450">
              <a:buFont typeface="Arial" panose="020B0604020202020204" pitchFamily="34" charset="0"/>
              <a:buChar char="•"/>
            </a:pPr>
            <a:r>
              <a:rPr lang="en-US" b="1" dirty="0"/>
              <a:t>Budget execution: </a:t>
            </a:r>
            <a:r>
              <a:rPr lang="en-US" dirty="0"/>
              <a:t>The budget is executed within a system of effective standards, processes, and internal controls, ensuring that resources are obtained and used as intended.</a:t>
            </a:r>
          </a:p>
          <a:p>
            <a:pPr marL="628650" lvl="1" indent="-171450">
              <a:buFont typeface="Arial" panose="020B0604020202020204" pitchFamily="34" charset="0"/>
              <a:buChar char="•"/>
            </a:pPr>
            <a:r>
              <a:rPr lang="en-US" b="1" dirty="0"/>
              <a:t>Accounting and reporting: </a:t>
            </a:r>
            <a:r>
              <a:rPr lang="en-US" dirty="0"/>
              <a:t>Accurate and reliable records are maintained, and information is produced and disseminated at appropriate times to meet decision-making, management, and reporting needs.</a:t>
            </a:r>
          </a:p>
          <a:p>
            <a:pPr marL="628650" lvl="1" indent="-171450">
              <a:buFont typeface="Arial" panose="020B0604020202020204" pitchFamily="34" charset="0"/>
              <a:buChar char="•"/>
            </a:pPr>
            <a:r>
              <a:rPr lang="en-US" b="1" dirty="0"/>
              <a:t>External security and audit: </a:t>
            </a:r>
            <a:r>
              <a:rPr lang="en-US" dirty="0"/>
              <a:t>Public finances are independently reviewed, and there is external follow-up on whether the executive has implemented the recommendations for improvement.</a:t>
            </a:r>
          </a:p>
          <a:p>
            <a:pPr marL="171450" lvl="0" indent="-171450">
              <a:buFont typeface="Arial" panose="020B0604020202020204" pitchFamily="34" charset="0"/>
              <a:buChar char="•"/>
            </a:pPr>
            <a:r>
              <a:rPr lang="de-DE" sz="1200" kern="1200" dirty="0" err="1">
                <a:solidFill>
                  <a:schemeClr val="tx1"/>
                </a:solidFill>
                <a:effectLst/>
                <a:latin typeface="+mn-lt"/>
                <a:ea typeface="+mn-ea"/>
                <a:cs typeface="+mn-cs"/>
              </a:rPr>
              <a:t>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also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consensus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around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objectives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PFM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Multiple </a:t>
            </a:r>
            <a:r>
              <a:rPr lang="de-DE" sz="1200" kern="1200" dirty="0" err="1">
                <a:solidFill>
                  <a:schemeClr val="tx1"/>
                </a:solidFill>
                <a:effectLst/>
                <a:latin typeface="+mn-lt"/>
                <a:ea typeface="+mn-ea"/>
                <a:cs typeface="+mn-cs"/>
              </a:rPr>
              <a:t>authors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PFM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around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objectives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aggregate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discipline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allocative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efficiency</a:t>
            </a:r>
            <a:r>
              <a:rPr lang="de-DE" sz="1200" kern="1200" dirty="0">
                <a:solidFill>
                  <a:schemeClr val="tx1"/>
                </a:solidFill>
                <a:effectLst/>
                <a:latin typeface="+mn-lt"/>
                <a:ea typeface="+mn-ea"/>
                <a:cs typeface="+mn-cs"/>
              </a:rPr>
              <a:t>, and operational </a:t>
            </a:r>
            <a:r>
              <a:rPr lang="de-DE" sz="1200" kern="1200" dirty="0" err="1">
                <a:solidFill>
                  <a:schemeClr val="tx1"/>
                </a:solidFill>
                <a:effectLst/>
                <a:latin typeface="+mn-lt"/>
                <a:ea typeface="+mn-ea"/>
                <a:cs typeface="+mn-cs"/>
              </a:rPr>
              <a:t>efficiency</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maintenance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aggregate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discipline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first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objective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 PFM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deals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two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vari-ables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revenue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expenditure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entails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ensuring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aggregate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levels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revenue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spending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consistent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fiscal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deficit</a:t>
            </a:r>
            <a:r>
              <a:rPr lang="de-DE" sz="1200" kern="1200" dirty="0">
                <a:solidFill>
                  <a:schemeClr val="tx1"/>
                </a:solidFill>
                <a:effectLst/>
                <a:latin typeface="+mn-lt"/>
                <a:ea typeface="+mn-ea"/>
                <a:cs typeface="+mn-cs"/>
              </a:rPr>
              <a:t> and do not </a:t>
            </a:r>
            <a:r>
              <a:rPr lang="de-DE" sz="1200" kern="1200" dirty="0" err="1">
                <a:solidFill>
                  <a:schemeClr val="tx1"/>
                </a:solidFill>
                <a:effectLst/>
                <a:latin typeface="+mn-lt"/>
                <a:ea typeface="+mn-ea"/>
                <a:cs typeface="+mn-cs"/>
              </a:rPr>
              <a:t>generate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unsustainable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levels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borrowing</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A PFM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ensure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allocated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priorities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spur reallocation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lesser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higher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priorities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ensure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allocative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efficiency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achieved</a:t>
            </a:r>
            <a:r>
              <a:rPr lang="de-DE"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The PFM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ensure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efficiency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sense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achieving</a:t>
            </a:r>
            <a:r>
              <a:rPr lang="de-DE" sz="1200" kern="1200" dirty="0">
                <a:solidFill>
                  <a:schemeClr val="tx1"/>
                </a:solidFill>
                <a:effectLst/>
                <a:latin typeface="+mn-lt"/>
                <a:ea typeface="+mn-ea"/>
                <a:cs typeface="+mn-cs"/>
              </a:rPr>
              <a:t> maximum </a:t>
            </a:r>
            <a:r>
              <a:rPr lang="de-DE" sz="1200" kern="1200" dirty="0" err="1">
                <a:solidFill>
                  <a:schemeClr val="tx1"/>
                </a:solidFill>
                <a:effectLst/>
                <a:latin typeface="+mn-lt"/>
                <a:ea typeface="+mn-ea"/>
                <a:cs typeface="+mn-cs"/>
              </a:rPr>
              <a:t>value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money</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services</a:t>
            </a:r>
            <a:r>
              <a:rPr lang="de-DE"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Also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PFM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“instrumental”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means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an end”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achievement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broader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objectives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building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macroeconomic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efficient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allocation</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service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0" lvl="0" indent="0">
              <a:buFont typeface="Arial" panose="020B0604020202020204" pitchFamily="34" charset="0"/>
              <a:buNone/>
            </a:pPr>
            <a:r>
              <a:rPr lang="de-DE" sz="1200" b="1" kern="1200" dirty="0">
                <a:solidFill>
                  <a:schemeClr val="tx1"/>
                </a:solidFill>
                <a:effectLst/>
                <a:latin typeface="+mn-lt"/>
                <a:ea typeface="+mn-ea"/>
                <a:cs typeface="+mn-cs"/>
              </a:rPr>
              <a:t>Source:</a:t>
            </a:r>
          </a:p>
          <a:p>
            <a:pPr>
              <a:buFont typeface="Arial" panose="020B0604020202020204" pitchFamily="34" charset="0"/>
              <a:defRPr/>
            </a:pPr>
            <a:r>
              <a:rPr lang="en-US" dirty="0"/>
              <a:t>Kromann Kristensen, J., Bowen, M., Long, C., Mustapha, S. &amp; </a:t>
            </a:r>
            <a:r>
              <a:rPr lang="en-US" dirty="0" err="1"/>
              <a:t>Zrinski</a:t>
            </a:r>
            <a:r>
              <a:rPr lang="en-US" dirty="0"/>
              <a:t>, U. (2019). PEFA, Public Financial Management, and Good Governance. The World Bank Group. Retrieved from </a:t>
            </a:r>
            <a:r>
              <a:rPr lang="en-US" dirty="0">
                <a:hlinkClick r:id="rId3"/>
              </a:rPr>
              <a:t>http://documents1.worldbank.org/curated/en/688551551759153145/pdf/PEFA-Public-Financial-Management-and-Good-Governance.pdf</a:t>
            </a:r>
            <a:r>
              <a:rPr lang="en-US" dirty="0"/>
              <a:t> (last accessed on April 15, 2021).</a:t>
            </a:r>
            <a:endParaRPr lang="en-US" dirty="0">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325349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kern="1200" dirty="0">
                <a:solidFill>
                  <a:schemeClr val="tx1"/>
                </a:solidFill>
                <a:effectLst/>
                <a:latin typeface="+mn-lt"/>
                <a:ea typeface="+mn-ea"/>
                <a:cs typeface="+mn-cs"/>
              </a:rPr>
              <a:t>Public procurement process:</a:t>
            </a:r>
            <a:endParaRPr lang="en-US" sz="1200" b="0" i="0" u="none"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graph describes the activities during each stage of the procurement process</a:t>
            </a:r>
            <a:r>
              <a:rPr lang="en-US" sz="1200" b="0" i="0" u="none" kern="1200" dirty="0">
                <a:solidFill>
                  <a:schemeClr val="tx1"/>
                </a:solidFill>
                <a:effectLst/>
                <a:latin typeface="+mn-lt"/>
                <a:ea typeface="+mn-ea"/>
                <a:cs typeface="+mn-cs"/>
              </a:rPr>
              <a:t>​.</a:t>
            </a:r>
            <a:endParaRPr lang="en-US" sz="1200" b="0" i="0" u="non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Many anticorruption interventions focus on risks during the tendering phase, however risks occur at </a:t>
            </a:r>
            <a:r>
              <a:rPr lang="en-US" sz="1200" b="0" i="0" u="none" kern="1200" dirty="0">
                <a:solidFill>
                  <a:schemeClr val="tx1"/>
                </a:solidFill>
                <a:effectLst/>
                <a:latin typeface="+mn-lt"/>
                <a:ea typeface="+mn-ea"/>
                <a:cs typeface="+mn-cs"/>
              </a:rPr>
              <a:t>every </a:t>
            </a:r>
            <a:r>
              <a:rPr lang="en-US" sz="1200" b="0" i="0" u="none" strike="noStrike" kern="1200" dirty="0">
                <a:solidFill>
                  <a:schemeClr val="tx1"/>
                </a:solidFill>
                <a:effectLst/>
                <a:latin typeface="+mn-lt"/>
                <a:ea typeface="+mn-ea"/>
                <a:cs typeface="+mn-cs"/>
              </a:rPr>
              <a:t>stage of the procurement process.</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following slides outline some of the risks that occur at each stage.</a:t>
            </a:r>
            <a:endParaRPr lang="en-US" sz="1200" b="0" i="0" u="none" kern="1200" dirty="0">
              <a:solidFill>
                <a:schemeClr val="tx1"/>
              </a:solidFill>
              <a:effectLst/>
              <a:latin typeface="+mn-lt"/>
              <a:cs typeface="Calibri"/>
            </a:endParaRPr>
          </a:p>
          <a:p>
            <a:pPr rtl="0" fontAlgn="base"/>
            <a:r>
              <a:rPr lang="it-CH" sz="1200" b="0" i="0" kern="1200" dirty="0">
                <a:solidFill>
                  <a:schemeClr val="tx1"/>
                </a:solidFill>
                <a:effectLst/>
                <a:latin typeface="+mn-lt"/>
                <a:ea typeface="+mn-ea"/>
                <a:cs typeface="+mn-cs"/>
              </a:rPr>
              <a:t>​</a:t>
            </a:r>
            <a:endParaRPr lang="it-CH" sz="1200" b="0" i="0" kern="1200" dirty="0">
              <a:solidFill>
                <a:schemeClr val="tx1"/>
              </a:solidFill>
              <a:effectLst/>
              <a:latin typeface="+mn-lt"/>
              <a:cs typeface="Calibri"/>
            </a:endParaRPr>
          </a:p>
          <a:p>
            <a:r>
              <a:rPr lang="de-DE" sz="1200" b="1" dirty="0">
                <a:cs typeface="Calibri"/>
              </a:rPr>
              <a:t>Sources:</a:t>
            </a:r>
            <a:r>
              <a:rPr lang="de-DE" sz="1200" dirty="0">
                <a:cs typeface="Calibri"/>
              </a:rPr>
              <a:t>​</a:t>
            </a:r>
          </a:p>
          <a:p>
            <a:pPr marL="171450" indent="-171450">
              <a:buFont typeface="Arial" panose="020B0604020202020204" pitchFamily="34" charset="0"/>
              <a:buChar char="•"/>
            </a:pPr>
            <a:r>
              <a:rPr lang="de-DE" sz="1200" dirty="0" err="1">
                <a:cs typeface="Calibri"/>
              </a:rPr>
              <a:t>Heggstad</a:t>
            </a:r>
            <a:r>
              <a:rPr lang="de-DE" sz="1200" dirty="0">
                <a:cs typeface="Calibri"/>
              </a:rPr>
              <a:t>, K. K. &amp; </a:t>
            </a:r>
            <a:r>
              <a:rPr lang="de-DE" sz="1200" dirty="0" err="1">
                <a:cs typeface="Calibri"/>
              </a:rPr>
              <a:t>Frøystad</a:t>
            </a:r>
            <a:r>
              <a:rPr lang="de-DE" sz="1200" dirty="0">
                <a:cs typeface="Calibri"/>
              </a:rPr>
              <a:t>, M. (</a:t>
            </a:r>
            <a:r>
              <a:rPr lang="de-DE" sz="1200" dirty="0" err="1">
                <a:cs typeface="Calibri"/>
              </a:rPr>
              <a:t>October</a:t>
            </a:r>
            <a:r>
              <a:rPr lang="de-DE" sz="1200" dirty="0">
                <a:cs typeface="Calibri"/>
              </a:rPr>
              <a:t> 2011). The </a:t>
            </a:r>
            <a:r>
              <a:rPr lang="de-DE" sz="1200" dirty="0" err="1">
                <a:cs typeface="Calibri"/>
              </a:rPr>
              <a:t>basics</a:t>
            </a:r>
            <a:r>
              <a:rPr lang="de-DE" sz="1200" dirty="0">
                <a:cs typeface="Calibri"/>
              </a:rPr>
              <a:t> </a:t>
            </a:r>
            <a:r>
              <a:rPr lang="de-DE" sz="1200" dirty="0" err="1">
                <a:cs typeface="Calibri"/>
              </a:rPr>
              <a:t>of</a:t>
            </a:r>
            <a:r>
              <a:rPr lang="de-DE" sz="1200" dirty="0">
                <a:cs typeface="Calibri"/>
              </a:rPr>
              <a:t> </a:t>
            </a:r>
            <a:r>
              <a:rPr lang="de-DE" sz="1200" dirty="0" err="1">
                <a:cs typeface="Calibri"/>
              </a:rPr>
              <a:t>integrity</a:t>
            </a:r>
            <a:r>
              <a:rPr lang="de-DE" sz="1200" dirty="0">
                <a:cs typeface="Calibri"/>
              </a:rPr>
              <a:t> in </a:t>
            </a:r>
            <a:r>
              <a:rPr lang="de-DE" sz="1200" dirty="0" err="1">
                <a:cs typeface="Calibri"/>
              </a:rPr>
              <a:t>procurement</a:t>
            </a:r>
            <a:r>
              <a:rPr lang="de-DE" sz="1200" dirty="0">
                <a:cs typeface="Calibri"/>
              </a:rPr>
              <a:t>. U4 </a:t>
            </a:r>
            <a:r>
              <a:rPr lang="de-DE" sz="1200" dirty="0" err="1">
                <a:cs typeface="Calibri"/>
              </a:rPr>
              <a:t>Issue</a:t>
            </a:r>
            <a:r>
              <a:rPr lang="de-DE" sz="1200" dirty="0">
                <a:cs typeface="Calibri"/>
              </a:rPr>
              <a:t> </a:t>
            </a:r>
            <a:r>
              <a:rPr lang="de-DE" sz="1200" dirty="0" err="1">
                <a:cs typeface="Calibri"/>
              </a:rPr>
              <a:t>No</a:t>
            </a:r>
            <a:r>
              <a:rPr lang="de-DE" sz="1200" dirty="0">
                <a:cs typeface="Calibri"/>
              </a:rPr>
              <a:t>. 10. U4 </a:t>
            </a:r>
            <a:r>
              <a:rPr lang="de-DE" dirty="0">
                <a:cs typeface="Calibri"/>
              </a:rPr>
              <a:t>Anti-</a:t>
            </a:r>
            <a:r>
              <a:rPr lang="de-DE" dirty="0" err="1">
                <a:cs typeface="Calibri"/>
              </a:rPr>
              <a:t>Corruption</a:t>
            </a:r>
            <a:r>
              <a:rPr lang="de-DE" dirty="0">
                <a:cs typeface="Calibri"/>
              </a:rPr>
              <a:t> </a:t>
            </a:r>
            <a:r>
              <a:rPr lang="de-DE" dirty="0" err="1">
                <a:cs typeface="Calibri"/>
              </a:rPr>
              <a:t>Resource</a:t>
            </a:r>
            <a:r>
              <a:rPr lang="de-DE" dirty="0">
                <a:cs typeface="Calibri"/>
              </a:rPr>
              <a:t> </a:t>
            </a:r>
            <a:r>
              <a:rPr lang="de-DE" sz="1200" dirty="0" err="1">
                <a:cs typeface="Calibri"/>
              </a:rPr>
              <a:t>Centre</a:t>
            </a:r>
            <a:r>
              <a:rPr lang="de-DE" sz="1200" dirty="0">
                <a:cs typeface="Calibri"/>
              </a:rPr>
              <a:t>. </a:t>
            </a:r>
            <a:r>
              <a:rPr lang="de-DE" sz="1200" dirty="0" err="1">
                <a:cs typeface="Calibri"/>
              </a:rPr>
              <a:t>Retrieved</a:t>
            </a:r>
            <a:r>
              <a:rPr lang="de-DE" sz="1200" dirty="0">
                <a:cs typeface="Calibri"/>
              </a:rPr>
              <a:t> </a:t>
            </a:r>
            <a:r>
              <a:rPr lang="de-DE" sz="1200" dirty="0" err="1">
                <a:cs typeface="Calibri"/>
              </a:rPr>
              <a:t>from</a:t>
            </a:r>
            <a:r>
              <a:rPr lang="de-DE" dirty="0">
                <a:cs typeface="Calibri"/>
              </a:rPr>
              <a:t> </a:t>
            </a:r>
            <a:r>
              <a:rPr lang="de-DE" sz="1200" dirty="0">
                <a:solidFill>
                  <a:srgbClr val="0563C1"/>
                </a:solidFill>
                <a:cs typeface="Calibri"/>
                <a:hlinkClick r:id="rId3"/>
              </a:rPr>
              <a:t>https://www.u4.no/publications/the-basics-of-integrity-in-procurement.pdf</a:t>
            </a:r>
            <a:r>
              <a:rPr lang="de-DE" sz="1200" dirty="0">
                <a:cs typeface="Calibri"/>
              </a:rPr>
              <a:t> </a:t>
            </a:r>
            <a:r>
              <a:rPr lang="de-DE" sz="1200" dirty="0"/>
              <a:t>(last </a:t>
            </a:r>
            <a:r>
              <a:rPr lang="de-DE" sz="1200" dirty="0" err="1"/>
              <a:t>accessed</a:t>
            </a:r>
            <a:r>
              <a:rPr lang="de-DE" sz="1200" dirty="0"/>
              <a:t> on April 7, 2020).</a:t>
            </a:r>
            <a:endParaRPr lang="en-US" sz="1200" dirty="0">
              <a:cs typeface="Arial"/>
            </a:endParaRPr>
          </a:p>
          <a:p>
            <a:pPr marL="171450" indent="-171450">
              <a:buFont typeface="Arial" panose="020B0604020202020204" pitchFamily="34" charset="0"/>
              <a:buChar char="•"/>
            </a:pPr>
            <a:r>
              <a:rPr lang="de-DE" sz="1200" dirty="0">
                <a:cs typeface="Calibri"/>
              </a:rPr>
              <a:t>OECD (2009). OECD </a:t>
            </a:r>
            <a:r>
              <a:rPr lang="de-DE" sz="1200" dirty="0" err="1">
                <a:cs typeface="Calibri"/>
              </a:rPr>
              <a:t>Principles</a:t>
            </a:r>
            <a:r>
              <a:rPr lang="de-DE" sz="1200" dirty="0">
                <a:cs typeface="Calibri"/>
              </a:rPr>
              <a:t> </a:t>
            </a:r>
            <a:r>
              <a:rPr lang="de-DE" sz="1200" dirty="0" err="1">
                <a:cs typeface="Calibri"/>
              </a:rPr>
              <a:t>for</a:t>
            </a:r>
            <a:r>
              <a:rPr lang="de-DE" sz="1200" dirty="0">
                <a:cs typeface="Calibri"/>
              </a:rPr>
              <a:t> Integrity in Public </a:t>
            </a:r>
            <a:r>
              <a:rPr lang="de-DE" sz="1200" dirty="0" err="1">
                <a:cs typeface="Calibri"/>
              </a:rPr>
              <a:t>Procurement</a:t>
            </a:r>
            <a:r>
              <a:rPr lang="de-DE" sz="1200" dirty="0">
                <a:cs typeface="Calibri"/>
              </a:rPr>
              <a:t>. Paris: OECD. </a:t>
            </a:r>
            <a:r>
              <a:rPr lang="de-DE" sz="1200" dirty="0" err="1">
                <a:cs typeface="Calibri"/>
              </a:rPr>
              <a:t>Retrieved</a:t>
            </a:r>
            <a:r>
              <a:rPr lang="de-DE" sz="1200" dirty="0">
                <a:cs typeface="Calibri"/>
              </a:rPr>
              <a:t> </a:t>
            </a:r>
            <a:r>
              <a:rPr lang="de-DE" sz="1200" dirty="0" err="1">
                <a:cs typeface="Calibri"/>
              </a:rPr>
              <a:t>from</a:t>
            </a:r>
            <a:r>
              <a:rPr lang="de-DE" sz="1200" dirty="0">
                <a:cs typeface="Calibri"/>
              </a:rPr>
              <a:t> </a:t>
            </a:r>
            <a:r>
              <a:rPr lang="de-DE" sz="1200" dirty="0">
                <a:solidFill>
                  <a:srgbClr val="0563C1"/>
                </a:solidFill>
                <a:cs typeface="Calibri"/>
                <a:hlinkClick r:id="rId4"/>
              </a:rPr>
              <a:t>http://www.oecd.org/governance/procurement/toolbox</a:t>
            </a:r>
            <a:r>
              <a:rPr lang="de-DE" sz="1200" dirty="0">
                <a:cs typeface="Calibri"/>
              </a:rPr>
              <a:t> </a:t>
            </a:r>
            <a:r>
              <a:rPr lang="de-DE" sz="1200" dirty="0"/>
              <a:t>(last </a:t>
            </a:r>
            <a:r>
              <a:rPr lang="de-DE" sz="1200" dirty="0" err="1"/>
              <a:t>accessed</a:t>
            </a:r>
            <a:r>
              <a:rPr lang="de-DE" sz="1200" dirty="0"/>
              <a:t> on April 7, 2020).</a:t>
            </a:r>
            <a:endParaRPr lang="it-CH"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41181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err="1">
                <a:solidFill>
                  <a:schemeClr val="tx1"/>
                </a:solidFill>
                <a:effectLst/>
                <a:latin typeface="+mn-lt"/>
                <a:ea typeface="+mn-ea"/>
                <a:cs typeface="+mn-cs"/>
              </a:rPr>
              <a:t>Corruption</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risks</a:t>
            </a:r>
            <a:r>
              <a:rPr lang="de-DE" sz="1200" b="1" i="0" u="none" strike="noStrike" kern="1200">
                <a:solidFill>
                  <a:schemeClr val="tx1"/>
                </a:solidFill>
                <a:effectLst/>
                <a:latin typeface="+mn-lt"/>
                <a:ea typeface="+mn-ea"/>
                <a:cs typeface="+mn-cs"/>
              </a:rPr>
              <a:t> at the </a:t>
            </a:r>
            <a:r>
              <a:rPr lang="de-DE" sz="1200" b="1" i="0" u="none" strike="noStrike" kern="1200" err="1">
                <a:solidFill>
                  <a:schemeClr val="tx1"/>
                </a:solidFill>
                <a:effectLst/>
                <a:latin typeface="+mn-lt"/>
                <a:ea typeface="+mn-ea"/>
                <a:cs typeface="+mn-cs"/>
              </a:rPr>
              <a:t>planning</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stage</a:t>
            </a:r>
            <a:r>
              <a:rPr lang="de-DE" sz="1200" b="1" i="0" u="none" strike="noStrike" kern="1200">
                <a:solidFill>
                  <a:schemeClr val="tx1"/>
                </a:solidFill>
                <a:effectLst/>
                <a:latin typeface="+mn-lt"/>
                <a:ea typeface="+mn-ea"/>
                <a:cs typeface="+mn-cs"/>
              </a:rPr>
              <a:t>:</a:t>
            </a:r>
          </a:p>
          <a:p>
            <a:pPr rtl="0" fontAlgn="base"/>
            <a:endParaRPr lang="de-DE" sz="1200" b="1" i="0" u="none" strike="noStrike" kern="1200">
              <a:solidFill>
                <a:schemeClr val="tx1"/>
              </a:solidFill>
              <a:effectLst/>
              <a:latin typeface="+mn-lt"/>
              <a:ea typeface="+mn-ea"/>
              <a:cs typeface="+mn-cs"/>
            </a:endParaRPr>
          </a:p>
          <a:p>
            <a:pPr rtl="0" fontAlgn="base"/>
            <a:r>
              <a:rPr lang="de-DE" sz="1200" b="0" i="0" u="none" strike="noStrike" kern="1200" err="1">
                <a:solidFill>
                  <a:schemeClr val="tx1"/>
                </a:solidFill>
                <a:effectLst/>
                <a:latin typeface="+mn-lt"/>
                <a:ea typeface="+mn-ea"/>
                <a:cs typeface="+mn-cs"/>
              </a:rPr>
              <a:t>Examples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practices</a:t>
            </a:r>
            <a:r>
              <a:rPr lang="de-DE"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defRPr/>
            </a:pPr>
            <a:r>
              <a:rPr lang="de-DE"/>
              <a:t>The </a:t>
            </a:r>
            <a:r>
              <a:rPr lang="de-DE" err="1"/>
              <a:t>investment</a:t>
            </a:r>
            <a:r>
              <a:rPr lang="de-DE"/>
              <a:t> </a:t>
            </a:r>
            <a:r>
              <a:rPr lang="de-DE" err="1"/>
              <a:t>or</a:t>
            </a:r>
            <a:r>
              <a:rPr lang="de-DE"/>
              <a:t> </a:t>
            </a:r>
            <a:r>
              <a:rPr lang="de-DE" err="1"/>
              <a:t>purchase</a:t>
            </a:r>
            <a:r>
              <a:rPr lang="de-DE"/>
              <a:t> </a:t>
            </a:r>
            <a:r>
              <a:rPr lang="de-DE" err="1"/>
              <a:t>is</a:t>
            </a:r>
            <a:r>
              <a:rPr lang="de-DE"/>
              <a:t> </a:t>
            </a:r>
            <a:r>
              <a:rPr lang="de-DE" err="1"/>
              <a:t>unnecessary</a:t>
            </a:r>
            <a:r>
              <a:rPr lang="de-DE"/>
              <a:t>. Demand </a:t>
            </a:r>
            <a:r>
              <a:rPr lang="de-DE" err="1"/>
              <a:t>is</a:t>
            </a:r>
            <a:r>
              <a:rPr lang="de-DE"/>
              <a:t> </a:t>
            </a:r>
            <a:r>
              <a:rPr lang="de-DE" err="1"/>
              <a:t>induced</a:t>
            </a:r>
            <a:r>
              <a:rPr lang="de-DE"/>
              <a:t> so </a:t>
            </a:r>
            <a:r>
              <a:rPr lang="de-DE" err="1"/>
              <a:t>that</a:t>
            </a:r>
            <a:r>
              <a:rPr lang="de-DE"/>
              <a:t> a </a:t>
            </a:r>
            <a:r>
              <a:rPr lang="de-DE" err="1"/>
              <a:t>particular</a:t>
            </a:r>
            <a:r>
              <a:rPr lang="de-DE"/>
              <a:t> </a:t>
            </a:r>
            <a:r>
              <a:rPr lang="de-DE" err="1"/>
              <a:t>company</a:t>
            </a:r>
            <a:r>
              <a:rPr lang="de-DE"/>
              <a:t> can </a:t>
            </a:r>
            <a:r>
              <a:rPr lang="de-DE" err="1"/>
              <a:t>make</a:t>
            </a:r>
            <a:r>
              <a:rPr lang="de-DE"/>
              <a:t> a deal, but the </a:t>
            </a:r>
            <a:r>
              <a:rPr lang="de-DE" err="1"/>
              <a:t>purchase</a:t>
            </a:r>
            <a:r>
              <a:rPr lang="de-DE"/>
              <a:t> </a:t>
            </a:r>
            <a:r>
              <a:rPr lang="de-DE" err="1"/>
              <a:t>is</a:t>
            </a:r>
            <a:r>
              <a:rPr lang="de-DE"/>
              <a:t> </a:t>
            </a:r>
            <a:r>
              <a:rPr lang="de-DE" err="1"/>
              <a:t>of</a:t>
            </a:r>
            <a:r>
              <a:rPr lang="de-DE"/>
              <a:t> </a:t>
            </a:r>
            <a:r>
              <a:rPr lang="de-DE" err="1"/>
              <a:t>little</a:t>
            </a:r>
            <a:r>
              <a:rPr lang="de-DE"/>
              <a:t> </a:t>
            </a:r>
            <a:r>
              <a:rPr lang="de-DE" err="1"/>
              <a:t>or</a:t>
            </a:r>
            <a:r>
              <a:rPr lang="de-DE"/>
              <a:t> </a:t>
            </a:r>
            <a:r>
              <a:rPr lang="de-DE" err="1"/>
              <a:t>no</a:t>
            </a:r>
            <a:r>
              <a:rPr lang="de-DE"/>
              <a:t> </a:t>
            </a:r>
            <a:r>
              <a:rPr lang="de-DE" err="1"/>
              <a:t>value</a:t>
            </a:r>
            <a:r>
              <a:rPr lang="de-DE"/>
              <a:t> to </a:t>
            </a:r>
            <a:r>
              <a:rPr lang="de-DE" err="1"/>
              <a:t>society</a:t>
            </a:r>
            <a:r>
              <a:rPr lang="de-DE"/>
              <a:t>. </a:t>
            </a:r>
          </a:p>
          <a:p>
            <a:pPr marL="171450" indent="-171450">
              <a:buFont typeface="Arial" panose="020B0604020202020204" pitchFamily="34" charset="0"/>
              <a:buChar char="•"/>
              <a:defRPr/>
            </a:pPr>
            <a:r>
              <a:rPr lang="de-DE"/>
              <a:t>The </a:t>
            </a:r>
            <a:r>
              <a:rPr lang="de-DE" err="1"/>
              <a:t>investment</a:t>
            </a:r>
            <a:r>
              <a:rPr lang="de-DE"/>
              <a:t> </a:t>
            </a:r>
            <a:r>
              <a:rPr lang="de-DE" err="1"/>
              <a:t>is</a:t>
            </a:r>
            <a:r>
              <a:rPr lang="de-DE"/>
              <a:t> </a:t>
            </a:r>
            <a:r>
              <a:rPr lang="de-DE" err="1"/>
              <a:t>economically</a:t>
            </a:r>
            <a:r>
              <a:rPr lang="de-DE"/>
              <a:t> </a:t>
            </a:r>
            <a:r>
              <a:rPr lang="de-DE" err="1"/>
              <a:t>unjustified</a:t>
            </a:r>
            <a:r>
              <a:rPr lang="de-DE"/>
              <a:t>. </a:t>
            </a:r>
          </a:p>
          <a:p>
            <a:pPr marL="171450" indent="-171450">
              <a:buFont typeface="Arial" panose="020B0604020202020204" pitchFamily="34" charset="0"/>
              <a:buChar char="•"/>
              <a:defRPr/>
            </a:pPr>
            <a:r>
              <a:rPr lang="de-DE" err="1"/>
              <a:t>Goods</a:t>
            </a:r>
            <a:r>
              <a:rPr lang="de-DE"/>
              <a:t> </a:t>
            </a:r>
            <a:r>
              <a:rPr lang="de-DE" err="1"/>
              <a:t>or</a:t>
            </a:r>
            <a:r>
              <a:rPr lang="de-DE"/>
              <a:t> </a:t>
            </a:r>
            <a:r>
              <a:rPr lang="de-DE" err="1"/>
              <a:t>services</a:t>
            </a:r>
            <a:r>
              <a:rPr lang="de-DE"/>
              <a:t> </a:t>
            </a:r>
            <a:r>
              <a:rPr lang="de-DE" err="1"/>
              <a:t>that</a:t>
            </a:r>
            <a:r>
              <a:rPr lang="de-DE"/>
              <a:t> are </a:t>
            </a:r>
            <a:r>
              <a:rPr lang="de-DE" err="1"/>
              <a:t>needed</a:t>
            </a:r>
            <a:r>
              <a:rPr lang="de-DE"/>
              <a:t> are </a:t>
            </a:r>
            <a:r>
              <a:rPr lang="de-DE" err="1"/>
              <a:t>overestimated</a:t>
            </a:r>
            <a:r>
              <a:rPr lang="de-DE"/>
              <a:t> to </a:t>
            </a:r>
            <a:r>
              <a:rPr lang="de-DE" err="1"/>
              <a:t>favour</a:t>
            </a:r>
            <a:r>
              <a:rPr lang="de-DE"/>
              <a:t> a </a:t>
            </a:r>
            <a:r>
              <a:rPr lang="de-DE" err="1"/>
              <a:t>particular</a:t>
            </a:r>
            <a:r>
              <a:rPr lang="de-DE"/>
              <a:t> </a:t>
            </a:r>
            <a:r>
              <a:rPr lang="de-DE" err="1"/>
              <a:t>provider</a:t>
            </a:r>
            <a:r>
              <a:rPr lang="de-DE"/>
              <a:t>. </a:t>
            </a:r>
          </a:p>
          <a:p>
            <a:pPr rtl="0" fontAlgn="base"/>
            <a:r>
              <a:rPr lang="it-CH" sz="1200" b="0" i="0" kern="1200">
                <a:solidFill>
                  <a:schemeClr val="tx1"/>
                </a:solidFill>
                <a:effectLst/>
                <a:latin typeface="+mn-lt"/>
                <a:ea typeface="+mn-ea"/>
                <a:cs typeface="+mn-cs"/>
              </a:rPr>
              <a:t>​</a:t>
            </a:r>
          </a:p>
          <a:p>
            <a:r>
              <a:rPr lang="de-DE" sz="1200" b="1">
                <a:cs typeface="Segoe UI"/>
              </a:rPr>
              <a:t>Source:</a:t>
            </a:r>
            <a:r>
              <a:rPr lang="de-DE" sz="1200">
                <a:cs typeface="Segoe UI"/>
              </a:rPr>
              <a:t>​</a:t>
            </a:r>
          </a:p>
          <a:p>
            <a:r>
              <a:rPr lang="de-DE" sz="1200" err="1"/>
              <a:t>Transparency</a:t>
            </a:r>
            <a:r>
              <a:rPr lang="de-DE" sz="1200"/>
              <a:t> International (November 2014). The Public </a:t>
            </a:r>
            <a:r>
              <a:rPr lang="de-DE" sz="1200" err="1"/>
              <a:t>procurement</a:t>
            </a:r>
            <a:r>
              <a:rPr lang="de-DE" sz="1200"/>
              <a:t> </a:t>
            </a:r>
            <a:r>
              <a:rPr lang="de-DE" sz="1200" err="1"/>
              <a:t>topic</a:t>
            </a:r>
            <a:r>
              <a:rPr lang="de-DE" sz="1200"/>
              <a:t> </a:t>
            </a:r>
            <a:r>
              <a:rPr lang="de-DE" sz="1200" err="1"/>
              <a:t>guide</a:t>
            </a:r>
            <a:r>
              <a:rPr lang="de-DE" sz="1200"/>
              <a:t> </a:t>
            </a:r>
            <a:r>
              <a:rPr lang="de-DE" sz="1200" err="1"/>
              <a:t>compiled</a:t>
            </a:r>
            <a:r>
              <a:rPr lang="de-DE" sz="1200"/>
              <a:t> </a:t>
            </a:r>
            <a:r>
              <a:rPr lang="de-DE" sz="1200" err="1"/>
              <a:t>by</a:t>
            </a:r>
            <a:r>
              <a:rPr lang="de-DE" sz="1200"/>
              <a:t> the anti-</a:t>
            </a:r>
            <a:r>
              <a:rPr lang="de-DE" sz="1200" err="1"/>
              <a:t>corruption</a:t>
            </a:r>
            <a:r>
              <a:rPr lang="de-DE" sz="1200"/>
              <a:t> </a:t>
            </a:r>
            <a:r>
              <a:rPr lang="de-DE" sz="1200" err="1"/>
              <a:t>helpdesk</a:t>
            </a:r>
            <a:r>
              <a:rPr lang="de-DE" sz="1200"/>
              <a:t>. </a:t>
            </a:r>
            <a:r>
              <a:rPr lang="de-DE" sz="1200" err="1"/>
              <a:t>Retrieved</a:t>
            </a:r>
            <a:r>
              <a:rPr lang="de-DE" sz="1200"/>
              <a:t> </a:t>
            </a:r>
            <a:r>
              <a:rPr lang="de-DE" sz="1200" err="1"/>
              <a:t>from</a:t>
            </a:r>
            <a:r>
              <a:rPr lang="de-DE" sz="1200"/>
              <a:t> </a:t>
            </a:r>
            <a:r>
              <a:rPr lang="de-DE" sz="1200">
                <a:hlinkClick r:id="rId3"/>
              </a:rPr>
              <a:t>https://www.transparency.org/files/content/corruptionqas/Public_procurement_topic_guide.pdf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414010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err="1">
                <a:solidFill>
                  <a:schemeClr val="tx1"/>
                </a:solidFill>
                <a:effectLst/>
                <a:latin typeface="+mn-lt"/>
                <a:ea typeface="+mn-ea"/>
                <a:cs typeface="+mn-cs"/>
              </a:rPr>
              <a:t>Corruption</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risks</a:t>
            </a:r>
            <a:r>
              <a:rPr lang="de-DE" sz="1200" b="1" i="0" u="none" strike="noStrike" kern="1200">
                <a:solidFill>
                  <a:schemeClr val="tx1"/>
                </a:solidFill>
                <a:effectLst/>
                <a:latin typeface="+mn-lt"/>
                <a:ea typeface="+mn-ea"/>
                <a:cs typeface="+mn-cs"/>
              </a:rPr>
              <a:t> at the </a:t>
            </a:r>
            <a:r>
              <a:rPr lang="de-DE" sz="1200" b="1" i="0" u="none" strike="noStrike" kern="1200" err="1">
                <a:solidFill>
                  <a:schemeClr val="tx1"/>
                </a:solidFill>
                <a:effectLst/>
                <a:latin typeface="+mn-lt"/>
                <a:ea typeface="+mn-ea"/>
                <a:cs typeface="+mn-cs"/>
              </a:rPr>
              <a:t>tendering</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stage</a:t>
            </a:r>
            <a:r>
              <a:rPr lang="de-DE" sz="1200" b="1" i="0" u="none" strike="noStrike" kern="1200">
                <a:solidFill>
                  <a:schemeClr val="tx1"/>
                </a:solidFill>
                <a:effectLst/>
                <a:latin typeface="+mn-lt"/>
                <a:ea typeface="+mn-ea"/>
                <a:cs typeface="+mn-cs"/>
              </a:rPr>
              <a:t>:</a:t>
            </a:r>
          </a:p>
          <a:p>
            <a:pPr rtl="0" fontAlgn="base"/>
            <a:endParaRPr lang="de-DE" sz="1200" b="1" i="0" u="none" strike="noStrike" kern="1200">
              <a:solidFill>
                <a:schemeClr val="tx1"/>
              </a:solidFill>
              <a:effectLst/>
              <a:latin typeface="+mn-lt"/>
              <a:ea typeface="+mn-ea"/>
              <a:cs typeface="+mn-cs"/>
            </a:endParaRPr>
          </a:p>
          <a:p>
            <a:pPr rtl="0" fontAlgn="base"/>
            <a:r>
              <a:rPr lang="de-DE" sz="1200" b="0" i="0" u="none" strike="noStrike" kern="1200" err="1">
                <a:solidFill>
                  <a:schemeClr val="tx1"/>
                </a:solidFill>
                <a:effectLst/>
                <a:latin typeface="+mn-lt"/>
                <a:ea typeface="+mn-ea"/>
                <a:cs typeface="+mn-cs"/>
              </a:rPr>
              <a:t>Examples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practices</a:t>
            </a:r>
            <a:r>
              <a:rPr lang="de-DE"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pPr marL="171450" indent="-171450" eaLnBrk="1" fontAlgn="auto" hangingPunct="1">
              <a:spcBef>
                <a:spcPts val="0"/>
              </a:spcBef>
              <a:spcAft>
                <a:spcPts val="0"/>
              </a:spcAft>
              <a:buFont typeface="Arial" panose="020B0604020202020204" pitchFamily="34" charset="0"/>
              <a:buChar char="•"/>
              <a:defRPr/>
            </a:pPr>
            <a:r>
              <a:rPr lang="de-DE"/>
              <a:t>Delay </a:t>
            </a:r>
            <a:r>
              <a:rPr lang="de-DE" err="1"/>
              <a:t>between</a:t>
            </a:r>
            <a:r>
              <a:rPr lang="de-DE"/>
              <a:t> </a:t>
            </a:r>
            <a:r>
              <a:rPr lang="de-DE" err="1"/>
              <a:t>deadline</a:t>
            </a:r>
            <a:r>
              <a:rPr lang="de-DE"/>
              <a:t> </a:t>
            </a:r>
            <a:r>
              <a:rPr lang="de-DE" err="1"/>
              <a:t>for</a:t>
            </a:r>
            <a:r>
              <a:rPr lang="de-DE"/>
              <a:t> </a:t>
            </a:r>
            <a:r>
              <a:rPr lang="de-DE" err="1"/>
              <a:t>submitting</a:t>
            </a:r>
            <a:r>
              <a:rPr lang="de-DE"/>
              <a:t> </a:t>
            </a:r>
            <a:r>
              <a:rPr lang="de-DE" err="1"/>
              <a:t>bids</a:t>
            </a:r>
            <a:r>
              <a:rPr lang="de-DE"/>
              <a:t> and </a:t>
            </a:r>
            <a:r>
              <a:rPr lang="de-DE" err="1"/>
              <a:t>opening</a:t>
            </a:r>
            <a:r>
              <a:rPr lang="de-DE"/>
              <a:t> </a:t>
            </a:r>
            <a:r>
              <a:rPr lang="de-DE" err="1"/>
              <a:t>them</a:t>
            </a:r>
            <a:r>
              <a:rPr lang="de-DE"/>
              <a:t>. </a:t>
            </a:r>
          </a:p>
          <a:p>
            <a:pPr marL="171450" indent="-171450" eaLnBrk="1" fontAlgn="auto" hangingPunct="1">
              <a:spcBef>
                <a:spcPts val="0"/>
              </a:spcBef>
              <a:spcAft>
                <a:spcPts val="0"/>
              </a:spcAft>
              <a:buFont typeface="Arial" panose="020B0604020202020204" pitchFamily="34" charset="0"/>
              <a:buChar char="•"/>
              <a:defRPr/>
            </a:pPr>
            <a:r>
              <a:rPr lang="de-DE"/>
              <a:t>Different </a:t>
            </a:r>
            <a:r>
              <a:rPr lang="de-DE" err="1"/>
              <a:t>location</a:t>
            </a:r>
            <a:r>
              <a:rPr lang="de-DE"/>
              <a:t> </a:t>
            </a:r>
            <a:r>
              <a:rPr lang="de-DE" err="1"/>
              <a:t>for</a:t>
            </a:r>
            <a:r>
              <a:rPr lang="de-DE"/>
              <a:t> </a:t>
            </a:r>
            <a:r>
              <a:rPr lang="de-DE" err="1"/>
              <a:t>receiving</a:t>
            </a:r>
            <a:r>
              <a:rPr lang="de-DE"/>
              <a:t> </a:t>
            </a:r>
            <a:r>
              <a:rPr lang="de-DE" err="1"/>
              <a:t>bids</a:t>
            </a:r>
            <a:r>
              <a:rPr lang="de-DE"/>
              <a:t> and </a:t>
            </a:r>
            <a:r>
              <a:rPr lang="de-DE" err="1"/>
              <a:t>opening</a:t>
            </a:r>
            <a:r>
              <a:rPr lang="de-DE"/>
              <a:t> </a:t>
            </a:r>
            <a:r>
              <a:rPr lang="de-DE" err="1"/>
              <a:t>them</a:t>
            </a:r>
            <a:r>
              <a:rPr lang="de-DE"/>
              <a:t>. </a:t>
            </a:r>
          </a:p>
          <a:p>
            <a:pPr marL="171450" indent="-171450" eaLnBrk="1" fontAlgn="auto" hangingPunct="1">
              <a:spcBef>
                <a:spcPts val="0"/>
              </a:spcBef>
              <a:spcAft>
                <a:spcPts val="0"/>
              </a:spcAft>
              <a:buFont typeface="Arial" panose="020B0604020202020204" pitchFamily="34" charset="0"/>
              <a:buChar char="•"/>
              <a:defRPr/>
            </a:pPr>
            <a:r>
              <a:rPr lang="de-DE" err="1"/>
              <a:t>Failure</a:t>
            </a:r>
            <a:r>
              <a:rPr lang="de-DE"/>
              <a:t> to </a:t>
            </a:r>
            <a:r>
              <a:rPr lang="de-DE" err="1"/>
              <a:t>answer</a:t>
            </a:r>
            <a:r>
              <a:rPr lang="de-DE"/>
              <a:t> </a:t>
            </a:r>
            <a:r>
              <a:rPr lang="de-DE" err="1"/>
              <a:t>requests</a:t>
            </a:r>
            <a:r>
              <a:rPr lang="de-DE"/>
              <a:t> </a:t>
            </a:r>
            <a:r>
              <a:rPr lang="de-DE" err="1"/>
              <a:t>for</a:t>
            </a:r>
            <a:r>
              <a:rPr lang="de-DE"/>
              <a:t> </a:t>
            </a:r>
            <a:r>
              <a:rPr lang="de-DE" err="1"/>
              <a:t>clarification</a:t>
            </a:r>
            <a:r>
              <a:rPr lang="de-DE"/>
              <a:t> in </a:t>
            </a:r>
            <a:r>
              <a:rPr lang="de-DE" err="1"/>
              <a:t>good</a:t>
            </a:r>
            <a:r>
              <a:rPr lang="de-DE"/>
              <a:t> time </a:t>
            </a:r>
            <a:r>
              <a:rPr lang="de-DE" err="1"/>
              <a:t>or</a:t>
            </a:r>
            <a:r>
              <a:rPr lang="de-DE"/>
              <a:t> </a:t>
            </a:r>
            <a:r>
              <a:rPr lang="de-DE" err="1"/>
              <a:t>giving</a:t>
            </a:r>
            <a:r>
              <a:rPr lang="de-DE"/>
              <a:t> evasive </a:t>
            </a:r>
            <a:r>
              <a:rPr lang="de-DE" err="1"/>
              <a:t>answers</a:t>
            </a:r>
            <a:r>
              <a:rPr lang="de-DE"/>
              <a:t>. </a:t>
            </a:r>
            <a:endParaRPr lang="en-US"/>
          </a:p>
          <a:p>
            <a:pPr marL="171450" indent="-171450" eaLnBrk="1" fontAlgn="auto" hangingPunct="1">
              <a:spcBef>
                <a:spcPts val="0"/>
              </a:spcBef>
              <a:spcAft>
                <a:spcPts val="0"/>
              </a:spcAft>
              <a:buFont typeface="Arial" panose="020B0604020202020204" pitchFamily="34" charset="0"/>
              <a:buChar char="•"/>
              <a:defRPr/>
            </a:pPr>
            <a:r>
              <a:rPr lang="de-DE"/>
              <a:t>Old </a:t>
            </a:r>
            <a:r>
              <a:rPr lang="de-DE" err="1"/>
              <a:t>political</a:t>
            </a:r>
            <a:r>
              <a:rPr lang="de-DE"/>
              <a:t> </a:t>
            </a:r>
            <a:r>
              <a:rPr lang="de-DE" err="1"/>
              <a:t>favors</a:t>
            </a:r>
            <a:r>
              <a:rPr lang="de-DE"/>
              <a:t> </a:t>
            </a:r>
            <a:r>
              <a:rPr lang="de-DE" err="1"/>
              <a:t>or</a:t>
            </a:r>
            <a:r>
              <a:rPr lang="de-DE"/>
              <a:t> </a:t>
            </a:r>
            <a:r>
              <a:rPr lang="de-DE" err="1"/>
              <a:t>kickbacks</a:t>
            </a:r>
            <a:r>
              <a:rPr lang="de-DE"/>
              <a:t> are </a:t>
            </a:r>
            <a:r>
              <a:rPr lang="de-DE" err="1"/>
              <a:t>paid</a:t>
            </a:r>
            <a:r>
              <a:rPr lang="de-DE"/>
              <a:t> </a:t>
            </a:r>
            <a:r>
              <a:rPr lang="de-DE" err="1"/>
              <a:t>by</a:t>
            </a:r>
            <a:r>
              <a:rPr lang="de-DE"/>
              <a:t> </a:t>
            </a:r>
            <a:r>
              <a:rPr lang="de-DE" err="1"/>
              <a:t>including</a:t>
            </a:r>
            <a:r>
              <a:rPr lang="de-DE"/>
              <a:t> a “</a:t>
            </a:r>
            <a:r>
              <a:rPr lang="de-DE" err="1"/>
              <a:t>tagged</a:t>
            </a:r>
            <a:r>
              <a:rPr lang="de-DE"/>
              <a:t>” </a:t>
            </a:r>
            <a:r>
              <a:rPr lang="de-DE" err="1"/>
              <a:t>contract</a:t>
            </a:r>
            <a:r>
              <a:rPr lang="de-DE"/>
              <a:t> in the </a:t>
            </a:r>
            <a:r>
              <a:rPr lang="de-DE" err="1"/>
              <a:t>budget</a:t>
            </a:r>
            <a:r>
              <a:rPr lang="de-DE"/>
              <a:t> (</a:t>
            </a:r>
            <a:r>
              <a:rPr lang="de-DE" err="1"/>
              <a:t>budget</a:t>
            </a:r>
            <a:r>
              <a:rPr lang="de-DE"/>
              <a:t> </a:t>
            </a:r>
            <a:r>
              <a:rPr lang="de-DE" err="1"/>
              <a:t>for</a:t>
            </a:r>
            <a:r>
              <a:rPr lang="de-DE"/>
              <a:t> a </a:t>
            </a:r>
            <a:r>
              <a:rPr lang="de-DE" err="1"/>
              <a:t>contract</a:t>
            </a:r>
            <a:r>
              <a:rPr lang="de-DE"/>
              <a:t> </a:t>
            </a:r>
            <a:r>
              <a:rPr lang="de-DE" err="1"/>
              <a:t>with</a:t>
            </a:r>
            <a:r>
              <a:rPr lang="de-DE"/>
              <a:t> a “</a:t>
            </a:r>
            <a:r>
              <a:rPr lang="de-DE" err="1"/>
              <a:t>certain</a:t>
            </a:r>
            <a:r>
              <a:rPr lang="de-DE"/>
              <a:t>” </a:t>
            </a:r>
            <a:r>
              <a:rPr lang="de-DE" err="1"/>
              <a:t>pre</a:t>
            </a:r>
            <a:r>
              <a:rPr lang="de-DE"/>
              <a:t>- </a:t>
            </a:r>
            <a:r>
              <a:rPr lang="de-DE" err="1"/>
              <a:t>arranged</a:t>
            </a:r>
            <a:r>
              <a:rPr lang="de-DE"/>
              <a:t> </a:t>
            </a:r>
            <a:r>
              <a:rPr lang="de-DE" err="1"/>
              <a:t>contractor</a:t>
            </a:r>
            <a:r>
              <a:rPr lang="de-DE"/>
              <a:t>).</a:t>
            </a:r>
          </a:p>
          <a:p>
            <a:pPr marL="171450" indent="-171450" eaLnBrk="1" fontAlgn="auto" hangingPunct="1">
              <a:spcBef>
                <a:spcPts val="0"/>
              </a:spcBef>
              <a:spcAft>
                <a:spcPts val="0"/>
              </a:spcAft>
              <a:buFont typeface="Arial" panose="020B0604020202020204" pitchFamily="34" charset="0"/>
              <a:buChar char="•"/>
              <a:defRPr/>
            </a:pPr>
            <a:r>
              <a:rPr lang="de-DE" err="1"/>
              <a:t>Similarities</a:t>
            </a:r>
            <a:r>
              <a:rPr lang="de-DE"/>
              <a:t> </a:t>
            </a:r>
            <a:r>
              <a:rPr lang="de-DE" err="1"/>
              <a:t>between</a:t>
            </a:r>
            <a:r>
              <a:rPr lang="de-DE"/>
              <a:t> </a:t>
            </a:r>
            <a:r>
              <a:rPr lang="de-DE" err="1"/>
              <a:t>competing</a:t>
            </a:r>
            <a:r>
              <a:rPr lang="de-DE"/>
              <a:t> </a:t>
            </a:r>
            <a:r>
              <a:rPr lang="de-DE" err="1"/>
              <a:t>bids</a:t>
            </a:r>
            <a:r>
              <a:rPr lang="de-DE"/>
              <a:t> (e.g. </a:t>
            </a:r>
            <a:r>
              <a:rPr lang="de-DE" err="1"/>
              <a:t>formats</a:t>
            </a:r>
            <a:r>
              <a:rPr lang="de-DE"/>
              <a:t> </a:t>
            </a:r>
            <a:r>
              <a:rPr lang="de-DE" err="1"/>
              <a:t>of</a:t>
            </a:r>
            <a:r>
              <a:rPr lang="de-DE"/>
              <a:t> </a:t>
            </a:r>
            <a:r>
              <a:rPr lang="de-DE" err="1"/>
              <a:t>bids</a:t>
            </a:r>
            <a:r>
              <a:rPr lang="de-DE"/>
              <a:t> are </a:t>
            </a:r>
            <a:r>
              <a:rPr lang="de-DE" err="1"/>
              <a:t>identical</a:t>
            </a:r>
            <a:r>
              <a:rPr lang="de-DE"/>
              <a:t>, </a:t>
            </a:r>
            <a:r>
              <a:rPr lang="de-DE" err="1"/>
              <a:t>nearly</a:t>
            </a:r>
            <a:r>
              <a:rPr lang="de-DE"/>
              <a:t> </a:t>
            </a:r>
            <a:r>
              <a:rPr lang="de-DE" err="1"/>
              <a:t>identical</a:t>
            </a:r>
            <a:r>
              <a:rPr lang="de-DE"/>
              <a:t> </a:t>
            </a:r>
            <a:r>
              <a:rPr lang="de-DE" err="1"/>
              <a:t>unit</a:t>
            </a:r>
            <a:r>
              <a:rPr lang="de-DE"/>
              <a:t> </a:t>
            </a:r>
            <a:r>
              <a:rPr lang="de-DE" err="1"/>
              <a:t>prices</a:t>
            </a:r>
            <a:r>
              <a:rPr lang="de-DE"/>
              <a:t>, </a:t>
            </a:r>
            <a:r>
              <a:rPr lang="de-DE" err="1"/>
              <a:t>identical</a:t>
            </a:r>
            <a:r>
              <a:rPr lang="de-DE"/>
              <a:t> </a:t>
            </a:r>
            <a:r>
              <a:rPr lang="de-DE" err="1"/>
              <a:t>spelling</a:t>
            </a:r>
            <a:r>
              <a:rPr lang="de-DE"/>
              <a:t>, </a:t>
            </a:r>
            <a:r>
              <a:rPr lang="de-DE" err="1"/>
              <a:t>grammatical</a:t>
            </a:r>
            <a:r>
              <a:rPr lang="de-DE"/>
              <a:t> and/</a:t>
            </a:r>
            <a:r>
              <a:rPr lang="de-DE" err="1"/>
              <a:t>or</a:t>
            </a:r>
            <a:r>
              <a:rPr lang="de-DE"/>
              <a:t> </a:t>
            </a:r>
            <a:r>
              <a:rPr lang="de-DE" err="1"/>
              <a:t>arithmetic</a:t>
            </a:r>
            <a:r>
              <a:rPr lang="de-DE"/>
              <a:t> </a:t>
            </a:r>
            <a:r>
              <a:rPr lang="de-DE" err="1"/>
              <a:t>errors</a:t>
            </a:r>
            <a:r>
              <a:rPr lang="de-DE"/>
              <a:t>, </a:t>
            </a:r>
            <a:r>
              <a:rPr lang="de-DE" err="1"/>
              <a:t>photocopied</a:t>
            </a:r>
            <a:r>
              <a:rPr lang="de-DE"/>
              <a:t> </a:t>
            </a:r>
            <a:r>
              <a:rPr lang="de-DE" err="1"/>
              <a:t>documents</a:t>
            </a:r>
            <a:r>
              <a:rPr lang="de-DE"/>
              <a:t>). </a:t>
            </a:r>
          </a:p>
          <a:p>
            <a:pPr marL="171450" indent="-171450" eaLnBrk="1" fontAlgn="auto" hangingPunct="1">
              <a:spcBef>
                <a:spcPts val="0"/>
              </a:spcBef>
              <a:spcAft>
                <a:spcPts val="0"/>
              </a:spcAft>
              <a:buFont typeface="Arial" panose="020B0604020202020204" pitchFamily="34" charset="0"/>
              <a:buChar char="•"/>
              <a:defRPr/>
            </a:pPr>
            <a:r>
              <a:rPr lang="de-DE" err="1"/>
              <a:t>Qualified</a:t>
            </a:r>
            <a:r>
              <a:rPr lang="de-DE"/>
              <a:t> </a:t>
            </a:r>
            <a:r>
              <a:rPr lang="de-DE" err="1"/>
              <a:t>bidders</a:t>
            </a:r>
            <a:r>
              <a:rPr lang="de-DE"/>
              <a:t> </a:t>
            </a:r>
            <a:r>
              <a:rPr lang="de-DE" err="1"/>
              <a:t>drop</a:t>
            </a:r>
            <a:r>
              <a:rPr lang="de-DE"/>
              <a:t> out </a:t>
            </a:r>
            <a:r>
              <a:rPr lang="de-DE" err="1"/>
              <a:t>voluntarily</a:t>
            </a:r>
            <a:r>
              <a:rPr lang="de-DE"/>
              <a:t> </a:t>
            </a:r>
            <a:r>
              <a:rPr lang="de-DE" err="1"/>
              <a:t>as</a:t>
            </a:r>
            <a:r>
              <a:rPr lang="de-DE"/>
              <a:t> the </a:t>
            </a:r>
            <a:r>
              <a:rPr lang="de-DE" err="1"/>
              <a:t>bidding</a:t>
            </a:r>
            <a:r>
              <a:rPr lang="de-DE"/>
              <a:t> </a:t>
            </a:r>
            <a:r>
              <a:rPr lang="de-DE" err="1"/>
              <a:t>process</a:t>
            </a:r>
            <a:r>
              <a:rPr lang="de-DE"/>
              <a:t> </a:t>
            </a:r>
            <a:r>
              <a:rPr lang="de-DE" err="1"/>
              <a:t>progresses</a:t>
            </a:r>
            <a:r>
              <a:rPr lang="de-DE"/>
              <a:t> so </a:t>
            </a:r>
            <a:r>
              <a:rPr lang="de-DE" err="1"/>
              <a:t>that</a:t>
            </a:r>
            <a:r>
              <a:rPr lang="de-DE"/>
              <a:t> </a:t>
            </a:r>
            <a:r>
              <a:rPr lang="de-DE" err="1"/>
              <a:t>only</a:t>
            </a:r>
            <a:r>
              <a:rPr lang="de-DE"/>
              <a:t> </a:t>
            </a:r>
            <a:r>
              <a:rPr lang="de-DE" err="1"/>
              <a:t>one</a:t>
            </a:r>
            <a:r>
              <a:rPr lang="de-DE"/>
              <a:t> </a:t>
            </a:r>
            <a:r>
              <a:rPr lang="de-DE" err="1"/>
              <a:t>bidder</a:t>
            </a:r>
            <a:r>
              <a:rPr lang="de-DE"/>
              <a:t> </a:t>
            </a:r>
            <a:r>
              <a:rPr lang="de-DE" err="1"/>
              <a:t>is</a:t>
            </a:r>
            <a:r>
              <a:rPr lang="de-DE"/>
              <a:t> </a:t>
            </a:r>
            <a:r>
              <a:rPr lang="de-DE" err="1"/>
              <a:t>left</a:t>
            </a:r>
            <a:r>
              <a:rPr lang="de-DE"/>
              <a:t>.</a:t>
            </a:r>
          </a:p>
          <a:p>
            <a:pPr rtl="0" fontAlgn="base"/>
            <a:endParaRPr lang="it-CH" sz="1200" b="0" i="0" kern="1200">
              <a:solidFill>
                <a:schemeClr val="tx1"/>
              </a:solidFill>
              <a:effectLst/>
              <a:latin typeface="+mn-lt"/>
              <a:ea typeface="+mn-ea"/>
              <a:cs typeface="+mn-cs"/>
            </a:endParaRPr>
          </a:p>
          <a:p>
            <a:r>
              <a:rPr lang="de-DE" sz="1200" b="1"/>
              <a:t>Source:</a:t>
            </a:r>
            <a:endParaRPr lang="de-DE" sz="1200"/>
          </a:p>
          <a:p>
            <a:r>
              <a:rPr lang="de-DE" sz="1200" err="1"/>
              <a:t>Transparency</a:t>
            </a:r>
            <a:r>
              <a:rPr lang="de-DE" sz="1200"/>
              <a:t> International (November 2014). The Public </a:t>
            </a:r>
            <a:r>
              <a:rPr lang="de-DE" sz="1200" err="1"/>
              <a:t>procurement</a:t>
            </a:r>
            <a:r>
              <a:rPr lang="de-DE" sz="1200"/>
              <a:t> </a:t>
            </a:r>
            <a:r>
              <a:rPr lang="de-DE" sz="1200" err="1"/>
              <a:t>topic</a:t>
            </a:r>
            <a:r>
              <a:rPr lang="de-DE" sz="1200"/>
              <a:t> </a:t>
            </a:r>
            <a:r>
              <a:rPr lang="de-DE" sz="1200" err="1"/>
              <a:t>guide</a:t>
            </a:r>
            <a:r>
              <a:rPr lang="de-DE" sz="1200"/>
              <a:t> </a:t>
            </a:r>
            <a:r>
              <a:rPr lang="de-DE" sz="1200" err="1"/>
              <a:t>compiled</a:t>
            </a:r>
            <a:r>
              <a:rPr lang="de-DE" sz="1200"/>
              <a:t> </a:t>
            </a:r>
            <a:r>
              <a:rPr lang="de-DE" sz="1200" err="1"/>
              <a:t>by</a:t>
            </a:r>
            <a:r>
              <a:rPr lang="de-DE" sz="1200"/>
              <a:t> the anti-</a:t>
            </a:r>
            <a:r>
              <a:rPr lang="de-DE" sz="1200" err="1"/>
              <a:t>corruption</a:t>
            </a:r>
            <a:r>
              <a:rPr lang="de-DE" sz="1200"/>
              <a:t> </a:t>
            </a:r>
            <a:r>
              <a:rPr lang="de-DE" sz="1200" err="1"/>
              <a:t>helpdesk</a:t>
            </a:r>
            <a:r>
              <a:rPr lang="de-DE" sz="1200"/>
              <a:t>. </a:t>
            </a:r>
            <a:r>
              <a:rPr lang="de-DE" sz="1200" err="1"/>
              <a:t>Retrieved</a:t>
            </a:r>
            <a:r>
              <a:rPr lang="de-DE" sz="1200"/>
              <a:t> </a:t>
            </a:r>
            <a:r>
              <a:rPr lang="de-DE" sz="1200" err="1"/>
              <a:t>from</a:t>
            </a:r>
            <a:r>
              <a:rPr lang="de-DE" sz="1200"/>
              <a:t> </a:t>
            </a:r>
            <a:r>
              <a:rPr lang="de-DE" sz="1200">
                <a:hlinkClick r:id="rId3"/>
              </a:rPr>
              <a:t>https://www.transparency.org/files/content/corruptionqas/Public_procurement_topic_guide.pdf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394316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err="1">
                <a:solidFill>
                  <a:schemeClr val="tx1"/>
                </a:solidFill>
                <a:effectLst/>
                <a:latin typeface="+mn-lt"/>
                <a:ea typeface="+mn-ea"/>
                <a:cs typeface="+mn-cs"/>
              </a:rPr>
              <a:t>Corruption</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risks</a:t>
            </a:r>
            <a:r>
              <a:rPr lang="de-DE" sz="1200" b="1" i="0" u="none" strike="noStrike" kern="1200">
                <a:solidFill>
                  <a:schemeClr val="tx1"/>
                </a:solidFill>
                <a:effectLst/>
                <a:latin typeface="+mn-lt"/>
                <a:ea typeface="+mn-ea"/>
                <a:cs typeface="+mn-cs"/>
              </a:rPr>
              <a:t> at the post-award </a:t>
            </a:r>
            <a:r>
              <a:rPr lang="de-DE" sz="1200" b="1" i="0" u="none" strike="noStrike" kern="1200" err="1">
                <a:solidFill>
                  <a:schemeClr val="tx1"/>
                </a:solidFill>
                <a:effectLst/>
                <a:latin typeface="+mn-lt"/>
                <a:ea typeface="+mn-ea"/>
                <a:cs typeface="+mn-cs"/>
              </a:rPr>
              <a:t>stage</a:t>
            </a:r>
            <a:r>
              <a:rPr lang="de-DE" sz="1200" b="1" i="0" u="none" strike="noStrike" kern="1200">
                <a:solidFill>
                  <a:schemeClr val="tx1"/>
                </a:solidFill>
                <a:effectLst/>
                <a:latin typeface="+mn-lt"/>
                <a:ea typeface="+mn-ea"/>
                <a:cs typeface="+mn-cs"/>
              </a:rPr>
              <a:t>:</a:t>
            </a:r>
          </a:p>
          <a:p>
            <a:pPr rtl="0" fontAlgn="base"/>
            <a:endParaRPr lang="de-DE" sz="1200" b="1" i="0" u="none" strike="noStrike" kern="1200">
              <a:solidFill>
                <a:schemeClr val="tx1"/>
              </a:solidFill>
              <a:effectLst/>
              <a:latin typeface="+mn-lt"/>
              <a:ea typeface="+mn-ea"/>
              <a:cs typeface="+mn-cs"/>
            </a:endParaRPr>
          </a:p>
          <a:p>
            <a:pPr rtl="0" fontAlgn="base"/>
            <a:r>
              <a:rPr lang="de-DE" sz="1200" b="0" i="0" u="none" strike="noStrike" kern="1200" err="1">
                <a:solidFill>
                  <a:schemeClr val="tx1"/>
                </a:solidFill>
                <a:effectLst/>
                <a:latin typeface="+mn-lt"/>
                <a:ea typeface="+mn-ea"/>
                <a:cs typeface="+mn-cs"/>
              </a:rPr>
              <a:t>Examples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practices</a:t>
            </a:r>
            <a:r>
              <a:rPr lang="de-DE"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defRPr/>
            </a:pPr>
            <a:r>
              <a:rPr lang="de-DE" err="1"/>
              <a:t>Failure</a:t>
            </a:r>
            <a:r>
              <a:rPr lang="de-DE"/>
              <a:t> to </a:t>
            </a:r>
            <a:r>
              <a:rPr lang="de-DE" err="1"/>
              <a:t>pay</a:t>
            </a:r>
            <a:r>
              <a:rPr lang="de-DE"/>
              <a:t> </a:t>
            </a:r>
            <a:r>
              <a:rPr lang="de-DE" err="1"/>
              <a:t>progress</a:t>
            </a:r>
            <a:r>
              <a:rPr lang="de-DE"/>
              <a:t> </a:t>
            </a:r>
            <a:r>
              <a:rPr lang="de-DE" err="1"/>
              <a:t>payments</a:t>
            </a:r>
            <a:r>
              <a:rPr lang="de-DE"/>
              <a:t> and </a:t>
            </a:r>
            <a:r>
              <a:rPr lang="de-DE" err="1"/>
              <a:t>invoices</a:t>
            </a:r>
            <a:r>
              <a:rPr lang="de-DE"/>
              <a:t> on a </a:t>
            </a:r>
            <a:r>
              <a:rPr lang="de-DE" err="1"/>
              <a:t>timely</a:t>
            </a:r>
            <a:r>
              <a:rPr lang="de-DE"/>
              <a:t> </a:t>
            </a:r>
            <a:r>
              <a:rPr lang="de-DE" err="1"/>
              <a:t>basis</a:t>
            </a:r>
            <a:r>
              <a:rPr lang="de-DE"/>
              <a:t>. </a:t>
            </a:r>
          </a:p>
          <a:p>
            <a:pPr marL="171450" indent="-171450">
              <a:buFont typeface="Arial" panose="020B0604020202020204" pitchFamily="34" charset="0"/>
              <a:buChar char="•"/>
              <a:defRPr/>
            </a:pPr>
            <a:r>
              <a:rPr lang="de-DE" err="1"/>
              <a:t>Excessive</a:t>
            </a:r>
            <a:r>
              <a:rPr lang="de-DE"/>
              <a:t> </a:t>
            </a:r>
            <a:r>
              <a:rPr lang="de-DE" err="1"/>
              <a:t>number</a:t>
            </a:r>
            <a:r>
              <a:rPr lang="de-DE"/>
              <a:t> </a:t>
            </a:r>
            <a:r>
              <a:rPr lang="de-DE" err="1"/>
              <a:t>of</a:t>
            </a:r>
            <a:r>
              <a:rPr lang="de-DE"/>
              <a:t> </a:t>
            </a:r>
            <a:r>
              <a:rPr lang="de-DE" err="1"/>
              <a:t>signatures</a:t>
            </a:r>
            <a:r>
              <a:rPr lang="de-DE"/>
              <a:t> </a:t>
            </a:r>
            <a:r>
              <a:rPr lang="de-DE" err="1"/>
              <a:t>required</a:t>
            </a:r>
            <a:r>
              <a:rPr lang="de-DE"/>
              <a:t> to </a:t>
            </a:r>
            <a:r>
              <a:rPr lang="de-DE" err="1"/>
              <a:t>approve</a:t>
            </a:r>
            <a:r>
              <a:rPr lang="de-DE"/>
              <a:t> </a:t>
            </a:r>
            <a:r>
              <a:rPr lang="de-DE" err="1"/>
              <a:t>progress</a:t>
            </a:r>
            <a:r>
              <a:rPr lang="de-DE"/>
              <a:t> </a:t>
            </a:r>
            <a:r>
              <a:rPr lang="de-DE" err="1"/>
              <a:t>payments</a:t>
            </a:r>
            <a:r>
              <a:rPr lang="de-DE"/>
              <a:t>. </a:t>
            </a:r>
          </a:p>
          <a:p>
            <a:pPr marL="171450" indent="-171450" eaLnBrk="1" fontAlgn="auto" hangingPunct="1">
              <a:spcBef>
                <a:spcPts val="0"/>
              </a:spcBef>
              <a:spcAft>
                <a:spcPts val="0"/>
              </a:spcAft>
              <a:buFont typeface="Arial" panose="020B0604020202020204" pitchFamily="34" charset="0"/>
              <a:buChar char="•"/>
              <a:defRPr/>
            </a:pPr>
            <a:r>
              <a:rPr lang="de-DE" err="1"/>
              <a:t>Cost</a:t>
            </a:r>
            <a:r>
              <a:rPr lang="de-DE"/>
              <a:t> </a:t>
            </a:r>
            <a:r>
              <a:rPr lang="de-DE" err="1"/>
              <a:t>overruns</a:t>
            </a:r>
            <a:r>
              <a:rPr lang="de-DE"/>
              <a:t> are </a:t>
            </a:r>
            <a:r>
              <a:rPr lang="de-DE" err="1"/>
              <a:t>inadequately</a:t>
            </a:r>
            <a:r>
              <a:rPr lang="de-DE"/>
              <a:t> </a:t>
            </a:r>
            <a:r>
              <a:rPr lang="de-DE" err="1"/>
              <a:t>explained</a:t>
            </a:r>
            <a:r>
              <a:rPr lang="de-DE"/>
              <a:t> </a:t>
            </a:r>
            <a:r>
              <a:rPr lang="de-DE" err="1"/>
              <a:t>or</a:t>
            </a:r>
            <a:r>
              <a:rPr lang="de-DE"/>
              <a:t> </a:t>
            </a:r>
            <a:r>
              <a:rPr lang="de-DE" err="1"/>
              <a:t>justified</a:t>
            </a:r>
            <a:r>
              <a:rPr lang="de-DE"/>
              <a:t>. </a:t>
            </a:r>
          </a:p>
          <a:p>
            <a:pPr marL="171450" indent="-171450" eaLnBrk="1" fontAlgn="auto" hangingPunct="1">
              <a:spcBef>
                <a:spcPts val="0"/>
              </a:spcBef>
              <a:spcAft>
                <a:spcPts val="0"/>
              </a:spcAft>
              <a:buFont typeface="Arial" panose="020B0604020202020204" pitchFamily="34" charset="0"/>
              <a:buChar char="•"/>
              <a:defRPr/>
            </a:pPr>
            <a:r>
              <a:rPr lang="de-DE"/>
              <a:t>Delays in the </a:t>
            </a:r>
            <a:r>
              <a:rPr lang="de-DE" err="1"/>
              <a:t>delivery</a:t>
            </a:r>
            <a:r>
              <a:rPr lang="de-DE"/>
              <a:t> </a:t>
            </a:r>
            <a:r>
              <a:rPr lang="de-DE" err="1"/>
              <a:t>of</a:t>
            </a:r>
            <a:r>
              <a:rPr lang="de-DE"/>
              <a:t> </a:t>
            </a:r>
            <a:r>
              <a:rPr lang="de-DE" err="1"/>
              <a:t>goods</a:t>
            </a:r>
            <a:r>
              <a:rPr lang="de-DE"/>
              <a:t> </a:t>
            </a:r>
            <a:r>
              <a:rPr lang="de-DE" err="1"/>
              <a:t>or</a:t>
            </a:r>
            <a:r>
              <a:rPr lang="de-DE"/>
              <a:t> </a:t>
            </a:r>
            <a:r>
              <a:rPr lang="de-DE" err="1"/>
              <a:t>services</a:t>
            </a:r>
            <a:r>
              <a:rPr lang="de-DE"/>
              <a:t> in </a:t>
            </a:r>
            <a:r>
              <a:rPr lang="de-DE" err="1"/>
              <a:t>any</a:t>
            </a:r>
            <a:r>
              <a:rPr lang="de-DE"/>
              <a:t> </a:t>
            </a:r>
            <a:r>
              <a:rPr lang="de-DE" err="1"/>
              <a:t>part</a:t>
            </a:r>
            <a:r>
              <a:rPr lang="de-DE"/>
              <a:t> </a:t>
            </a:r>
            <a:r>
              <a:rPr lang="de-DE" err="1"/>
              <a:t>of</a:t>
            </a:r>
            <a:r>
              <a:rPr lang="de-DE"/>
              <a:t> the </a:t>
            </a:r>
            <a:r>
              <a:rPr lang="de-DE" err="1"/>
              <a:t>project</a:t>
            </a:r>
            <a:r>
              <a:rPr lang="de-DE"/>
              <a:t> </a:t>
            </a:r>
            <a:r>
              <a:rPr lang="de-DE" err="1"/>
              <a:t>implementation</a:t>
            </a:r>
            <a:r>
              <a:rPr lang="de-DE"/>
              <a:t> </a:t>
            </a:r>
            <a:r>
              <a:rPr lang="de-DE" err="1"/>
              <a:t>process</a:t>
            </a:r>
            <a:r>
              <a:rPr lang="de-DE"/>
              <a:t> </a:t>
            </a:r>
            <a:r>
              <a:rPr lang="de-DE" err="1"/>
              <a:t>or</a:t>
            </a:r>
            <a:r>
              <a:rPr lang="de-DE"/>
              <a:t> </a:t>
            </a:r>
            <a:r>
              <a:rPr lang="de-DE" err="1"/>
              <a:t>delivery</a:t>
            </a:r>
            <a:r>
              <a:rPr lang="de-DE"/>
              <a:t> </a:t>
            </a:r>
            <a:r>
              <a:rPr lang="de-DE" err="1"/>
              <a:t>of</a:t>
            </a:r>
            <a:r>
              <a:rPr lang="de-DE"/>
              <a:t> </a:t>
            </a:r>
            <a:r>
              <a:rPr lang="de-DE" err="1"/>
              <a:t>wrong</a:t>
            </a:r>
            <a:r>
              <a:rPr lang="de-DE"/>
              <a:t> </a:t>
            </a:r>
            <a:r>
              <a:rPr lang="de-DE" err="1"/>
              <a:t>quantities</a:t>
            </a:r>
            <a:r>
              <a:rPr lang="de-DE"/>
              <a:t>. </a:t>
            </a:r>
          </a:p>
          <a:p>
            <a:pPr marL="171450" indent="-171450" eaLnBrk="1" fontAlgn="auto" hangingPunct="1">
              <a:spcBef>
                <a:spcPts val="0"/>
              </a:spcBef>
              <a:spcAft>
                <a:spcPts val="0"/>
              </a:spcAft>
              <a:buFont typeface="Arial" panose="020B0604020202020204" pitchFamily="34" charset="0"/>
              <a:buChar char="•"/>
              <a:defRPr/>
            </a:pPr>
            <a:r>
              <a:rPr lang="de-DE"/>
              <a:t>Site </a:t>
            </a:r>
            <a:r>
              <a:rPr lang="de-DE" err="1"/>
              <a:t>inspection</a:t>
            </a:r>
            <a:r>
              <a:rPr lang="de-DE"/>
              <a:t> </a:t>
            </a:r>
            <a:r>
              <a:rPr lang="de-DE" err="1"/>
              <a:t>indicates</a:t>
            </a:r>
            <a:r>
              <a:rPr lang="de-DE"/>
              <a:t> </a:t>
            </a:r>
            <a:r>
              <a:rPr lang="de-DE" err="1"/>
              <a:t>that</a:t>
            </a:r>
            <a:r>
              <a:rPr lang="de-DE"/>
              <a:t> </a:t>
            </a:r>
            <a:r>
              <a:rPr lang="de-DE" err="1"/>
              <a:t>work</a:t>
            </a:r>
            <a:r>
              <a:rPr lang="de-DE"/>
              <a:t> </a:t>
            </a:r>
            <a:r>
              <a:rPr lang="de-DE" err="1"/>
              <a:t>performed</a:t>
            </a:r>
            <a:r>
              <a:rPr lang="de-DE"/>
              <a:t> </a:t>
            </a:r>
            <a:r>
              <a:rPr lang="de-DE" err="1"/>
              <a:t>or</a:t>
            </a:r>
            <a:r>
              <a:rPr lang="de-DE"/>
              <a:t> </a:t>
            </a:r>
            <a:r>
              <a:rPr lang="de-DE" err="1"/>
              <a:t>materials</a:t>
            </a:r>
            <a:r>
              <a:rPr lang="de-DE"/>
              <a:t> </a:t>
            </a:r>
            <a:r>
              <a:rPr lang="de-DE" err="1"/>
              <a:t>provided</a:t>
            </a:r>
            <a:r>
              <a:rPr lang="de-DE"/>
              <a:t> are not in </a:t>
            </a:r>
            <a:r>
              <a:rPr lang="de-DE" err="1"/>
              <a:t>accordance</a:t>
            </a:r>
            <a:r>
              <a:rPr lang="de-DE"/>
              <a:t> </a:t>
            </a:r>
            <a:r>
              <a:rPr lang="de-DE" err="1"/>
              <a:t>with</a:t>
            </a:r>
            <a:r>
              <a:rPr lang="de-DE"/>
              <a:t> </a:t>
            </a:r>
            <a:r>
              <a:rPr lang="de-DE" err="1"/>
              <a:t>technical</a:t>
            </a:r>
            <a:r>
              <a:rPr lang="de-DE"/>
              <a:t> </a:t>
            </a:r>
            <a:r>
              <a:rPr lang="de-DE" err="1"/>
              <a:t>specifications</a:t>
            </a:r>
            <a:r>
              <a:rPr lang="de-DE"/>
              <a:t>, </a:t>
            </a:r>
            <a:r>
              <a:rPr lang="de-DE" err="1"/>
              <a:t>project</a:t>
            </a:r>
            <a:r>
              <a:rPr lang="de-DE"/>
              <a:t> </a:t>
            </a:r>
            <a:r>
              <a:rPr lang="de-DE" err="1"/>
              <a:t>completion</a:t>
            </a:r>
            <a:r>
              <a:rPr lang="de-DE"/>
              <a:t> </a:t>
            </a:r>
            <a:r>
              <a:rPr lang="de-DE" err="1"/>
              <a:t>is</a:t>
            </a:r>
            <a:r>
              <a:rPr lang="de-DE"/>
              <a:t> </a:t>
            </a:r>
            <a:r>
              <a:rPr lang="de-DE" err="1"/>
              <a:t>less</a:t>
            </a:r>
            <a:r>
              <a:rPr lang="de-DE"/>
              <a:t> </a:t>
            </a:r>
            <a:r>
              <a:rPr lang="de-DE" err="1"/>
              <a:t>than</a:t>
            </a:r>
            <a:r>
              <a:rPr lang="de-DE"/>
              <a:t> </a:t>
            </a:r>
            <a:r>
              <a:rPr lang="de-DE" err="1"/>
              <a:t>that</a:t>
            </a:r>
            <a:r>
              <a:rPr lang="de-DE"/>
              <a:t> </a:t>
            </a:r>
            <a:r>
              <a:rPr lang="de-DE" err="1"/>
              <a:t>certified</a:t>
            </a:r>
            <a:r>
              <a:rPr lang="de-DE"/>
              <a:t> </a:t>
            </a:r>
            <a:r>
              <a:rPr lang="de-DE" err="1"/>
              <a:t>or</a:t>
            </a:r>
            <a:r>
              <a:rPr lang="de-DE"/>
              <a:t> a </a:t>
            </a:r>
            <a:r>
              <a:rPr lang="de-DE" err="1"/>
              <a:t>completed</a:t>
            </a:r>
            <a:r>
              <a:rPr lang="de-DE"/>
              <a:t> </a:t>
            </a:r>
            <a:r>
              <a:rPr lang="de-DE" err="1"/>
              <a:t>project</a:t>
            </a:r>
            <a:r>
              <a:rPr lang="de-DE"/>
              <a:t> </a:t>
            </a:r>
            <a:r>
              <a:rPr lang="de-DE" err="1"/>
              <a:t>is</a:t>
            </a:r>
            <a:r>
              <a:rPr lang="de-DE"/>
              <a:t> not operational. </a:t>
            </a:r>
          </a:p>
          <a:p>
            <a:pPr rtl="0" fontAlgn="base"/>
            <a:r>
              <a:rPr lang="it-CH" sz="1200" b="0" i="0" kern="1200">
                <a:solidFill>
                  <a:schemeClr val="tx1"/>
                </a:solidFill>
                <a:effectLst/>
                <a:latin typeface="+mn-lt"/>
                <a:ea typeface="+mn-ea"/>
                <a:cs typeface="+mn-cs"/>
              </a:rPr>
              <a:t>​</a:t>
            </a:r>
          </a:p>
          <a:p>
            <a:pPr rtl="0" fontAlgn="base"/>
            <a:r>
              <a:rPr lang="de-DE" sz="1200" b="1">
                <a:cs typeface="Segoe UI"/>
              </a:rPr>
              <a:t>Source:</a:t>
            </a:r>
            <a:r>
              <a:rPr lang="de-DE" sz="1200">
                <a:cs typeface="Segoe UI"/>
              </a:rPr>
              <a:t>​</a:t>
            </a:r>
          </a:p>
          <a:p>
            <a:r>
              <a:rPr lang="de-DE" sz="1200" err="1"/>
              <a:t>Transparency</a:t>
            </a:r>
            <a:r>
              <a:rPr lang="de-DE" sz="1200"/>
              <a:t> International (November 2014). The Public </a:t>
            </a:r>
            <a:r>
              <a:rPr lang="de-DE" sz="1200" err="1"/>
              <a:t>procurement</a:t>
            </a:r>
            <a:r>
              <a:rPr lang="de-DE" sz="1200"/>
              <a:t> </a:t>
            </a:r>
            <a:r>
              <a:rPr lang="de-DE" sz="1200" err="1"/>
              <a:t>topic</a:t>
            </a:r>
            <a:r>
              <a:rPr lang="de-DE" sz="1200"/>
              <a:t> </a:t>
            </a:r>
            <a:r>
              <a:rPr lang="de-DE" sz="1200" err="1"/>
              <a:t>guide</a:t>
            </a:r>
            <a:r>
              <a:rPr lang="de-DE" sz="1200"/>
              <a:t> </a:t>
            </a:r>
            <a:r>
              <a:rPr lang="de-DE" sz="1200" err="1"/>
              <a:t>compiled</a:t>
            </a:r>
            <a:r>
              <a:rPr lang="de-DE" sz="1200"/>
              <a:t> </a:t>
            </a:r>
            <a:r>
              <a:rPr lang="de-DE" sz="1200" err="1"/>
              <a:t>by</a:t>
            </a:r>
            <a:r>
              <a:rPr lang="de-DE" sz="1200"/>
              <a:t> the anti-</a:t>
            </a:r>
            <a:r>
              <a:rPr lang="de-DE" sz="1200" err="1"/>
              <a:t>corruption</a:t>
            </a:r>
            <a:r>
              <a:rPr lang="de-DE" sz="1200"/>
              <a:t> </a:t>
            </a:r>
            <a:r>
              <a:rPr lang="de-DE" sz="1200" err="1"/>
              <a:t>helpdesk</a:t>
            </a:r>
            <a:r>
              <a:rPr lang="de-DE" sz="1200"/>
              <a:t>. </a:t>
            </a:r>
            <a:r>
              <a:rPr lang="de-DE" sz="1200" err="1"/>
              <a:t>Retrieved</a:t>
            </a:r>
            <a:r>
              <a:rPr lang="de-DE" sz="1200"/>
              <a:t> </a:t>
            </a:r>
            <a:r>
              <a:rPr lang="de-DE" sz="1200" err="1"/>
              <a:t>from</a:t>
            </a:r>
            <a:r>
              <a:rPr lang="de-DE" sz="1200"/>
              <a:t> </a:t>
            </a:r>
            <a:r>
              <a:rPr lang="de-DE" sz="1200">
                <a:hlinkClick r:id="rId3"/>
              </a:rPr>
              <a:t>https://www.transparency.org/files/content/corruptionqas/Public_procurement_topic_guide.pdf</a:t>
            </a:r>
            <a:r>
              <a:rPr lang="de-DE" sz="1200"/>
              <a:t> (last </a:t>
            </a:r>
            <a:r>
              <a:rPr lang="de-DE" sz="1200" err="1"/>
              <a:t>accessed</a:t>
            </a:r>
            <a:r>
              <a:rPr lang="de-DE" sz="1200"/>
              <a:t> on April 7, 2020).</a:t>
            </a:r>
            <a:r>
              <a:rPr lang="it-CH"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348604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a:solidFill>
                  <a:schemeClr val="tx1"/>
                </a:solidFill>
                <a:effectLst/>
                <a:latin typeface="+mn-lt"/>
                <a:ea typeface="+mn-ea"/>
                <a:cs typeface="+mn-cs"/>
              </a:rPr>
              <a:t>High-</a:t>
            </a:r>
            <a:r>
              <a:rPr lang="de-DE" sz="1200" b="1" i="0" u="none" strike="noStrike" kern="1200" err="1">
                <a:solidFill>
                  <a:schemeClr val="tx1"/>
                </a:solidFill>
                <a:effectLst/>
                <a:latin typeface="+mn-lt"/>
                <a:ea typeface="+mn-ea"/>
                <a:cs typeface="+mn-cs"/>
              </a:rPr>
              <a:t>risk</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areas</a:t>
            </a:r>
            <a:r>
              <a:rPr lang="de-DE" sz="1200" b="1" i="0" u="none" strike="noStrike" kern="1200">
                <a:solidFill>
                  <a:schemeClr val="tx1"/>
                </a:solidFill>
                <a:effectLst/>
                <a:latin typeface="+mn-lt"/>
                <a:ea typeface="+mn-ea"/>
                <a:cs typeface="+mn-cs"/>
              </a:rPr>
              <a:t> in </a:t>
            </a:r>
            <a:r>
              <a:rPr lang="de-DE" sz="1200" b="1" i="0" u="none" strike="noStrike" kern="1200" err="1">
                <a:solidFill>
                  <a:schemeClr val="tx1"/>
                </a:solidFill>
                <a:effectLst/>
                <a:latin typeface="+mn-lt"/>
                <a:ea typeface="+mn-ea"/>
                <a:cs typeface="+mn-cs"/>
              </a:rPr>
              <a:t>public</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procurement</a:t>
            </a:r>
            <a:r>
              <a:rPr lang="de-DE" sz="1200" b="1" i="0" u="none" strike="noStrike" kern="1200">
                <a:solidFill>
                  <a:schemeClr val="tx1"/>
                </a:solidFill>
                <a:effectLst/>
                <a:latin typeface="+mn-lt"/>
                <a:ea typeface="+mn-ea"/>
                <a:cs typeface="+mn-cs"/>
              </a:rPr>
              <a:t>:</a:t>
            </a:r>
          </a:p>
          <a:p>
            <a:pPr rtl="0" fontAlgn="base"/>
            <a:endParaRPr lang="de-DE" sz="1200" b="1" i="0" u="none" strike="noStrike" kern="1200">
              <a:solidFill>
                <a:schemeClr val="tx1"/>
              </a:solidFill>
              <a:effectLst/>
              <a:latin typeface="+mn-lt"/>
              <a:ea typeface="+mn-ea"/>
              <a:cs typeface="+mn-cs"/>
            </a:endParaRPr>
          </a:p>
          <a:p>
            <a:pPr rtl="0" fontAlgn="base"/>
            <a:r>
              <a:rPr lang="de-DE" sz="1200" b="1" i="0" u="none" strike="noStrike" kern="1200">
                <a:solidFill>
                  <a:schemeClr val="tx1"/>
                </a:solidFill>
                <a:effectLst/>
                <a:latin typeface="+mn-lt"/>
                <a:ea typeface="+mn-ea"/>
                <a:cs typeface="+mn-cs"/>
              </a:rPr>
              <a:t>Urgent </a:t>
            </a:r>
            <a:r>
              <a:rPr lang="de-DE" sz="1200" b="1" i="0" u="none" strike="noStrike" kern="1200" err="1">
                <a:solidFill>
                  <a:schemeClr val="tx1"/>
                </a:solidFill>
                <a:effectLst/>
                <a:latin typeface="+mn-lt"/>
                <a:ea typeface="+mn-ea"/>
                <a:cs typeface="+mn-cs"/>
              </a:rPr>
              <a:t>purchases</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made</a:t>
            </a:r>
            <a:r>
              <a:rPr lang="de-DE" sz="1200" b="0" i="0" u="none" strike="noStrike" kern="1200">
                <a:solidFill>
                  <a:schemeClr val="tx1"/>
                </a:solidFill>
                <a:effectLst/>
                <a:latin typeface="+mn-lt"/>
                <a:ea typeface="+mn-ea"/>
                <a:cs typeface="+mn-cs"/>
              </a:rPr>
              <a:t> at the end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fiscal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year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often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involve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elements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most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likely</a:t>
            </a:r>
            <a:r>
              <a:rPr lang="de-DE" sz="1200" b="0" i="0" u="none" strike="noStrike" kern="1200">
                <a:solidFill>
                  <a:schemeClr val="tx1"/>
                </a:solidFill>
                <a:effectLst/>
                <a:latin typeface="+mn-lt"/>
                <a:ea typeface="+mn-ea"/>
                <a:cs typeface="+mn-cs"/>
              </a:rPr>
              <a:t> due to the </a:t>
            </a:r>
            <a:r>
              <a:rPr lang="de-DE" sz="1200" b="0" i="0" u="none" strike="noStrike" kern="1200" err="1">
                <a:solidFill>
                  <a:schemeClr val="tx1"/>
                </a:solidFill>
                <a:effectLst/>
                <a:latin typeface="+mn-lt"/>
                <a:ea typeface="+mn-ea"/>
                <a:cs typeface="+mn-cs"/>
              </a:rPr>
              <a:t>fact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transactions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period</a:t>
            </a:r>
            <a:r>
              <a:rPr lang="de-DE" sz="1200" b="0" i="0" u="none" strike="noStrike" kern="1200">
                <a:solidFill>
                  <a:schemeClr val="tx1"/>
                </a:solidFill>
                <a:effectLst/>
                <a:latin typeface="+mn-lt"/>
                <a:ea typeface="+mn-ea"/>
                <a:cs typeface="+mn-cs"/>
              </a:rPr>
              <a:t> are </a:t>
            </a:r>
            <a:r>
              <a:rPr lang="de-DE" sz="1200" b="0" i="0" u="none" strike="noStrike" kern="1200" err="1">
                <a:solidFill>
                  <a:schemeClr val="tx1"/>
                </a:solidFill>
                <a:effectLst/>
                <a:latin typeface="+mn-lt"/>
                <a:ea typeface="+mn-ea"/>
                <a:cs typeface="+mn-cs"/>
              </a:rPr>
              <a:t>less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strictly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controlled</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many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government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agencies</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unspent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portions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budget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cannot</a:t>
            </a:r>
            <a:r>
              <a:rPr lang="de-DE" sz="1200" b="0" i="0" u="none" strike="noStrike" kern="1200">
                <a:solidFill>
                  <a:schemeClr val="tx1"/>
                </a:solidFill>
                <a:effectLst/>
                <a:latin typeface="+mn-lt"/>
                <a:ea typeface="+mn-ea"/>
                <a:cs typeface="+mn-cs"/>
              </a:rPr>
              <a:t> be </a:t>
            </a:r>
            <a:r>
              <a:rPr lang="de-DE" sz="1200" b="0" i="0" u="none" strike="noStrike" kern="1200" err="1">
                <a:solidFill>
                  <a:schemeClr val="tx1"/>
                </a:solidFill>
                <a:effectLst/>
                <a:latin typeface="+mn-lt"/>
                <a:ea typeface="+mn-ea"/>
                <a:cs typeface="+mn-cs"/>
              </a:rPr>
              <a:t>carried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over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into</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next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fiscal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year</a:t>
            </a:r>
            <a:r>
              <a:rPr lang="de-DE" sz="1200" b="0" i="0" u="none" strike="noStrike" kern="1200">
                <a:solidFill>
                  <a:schemeClr val="tx1"/>
                </a:solidFill>
                <a:effectLst/>
                <a:latin typeface="+mn-lt"/>
                <a:ea typeface="+mn-ea"/>
                <a:cs typeface="+mn-cs"/>
              </a:rPr>
              <a:t>. This </a:t>
            </a:r>
            <a:r>
              <a:rPr lang="de-DE" sz="1200" b="0" i="0" u="none" strike="noStrike" kern="1200" err="1">
                <a:solidFill>
                  <a:schemeClr val="tx1"/>
                </a:solidFill>
                <a:effectLst/>
                <a:latin typeface="+mn-lt"/>
                <a:ea typeface="+mn-ea"/>
                <a:cs typeface="+mn-cs"/>
              </a:rPr>
              <a:t>creates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pressure</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spend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available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monies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fiscal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year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draws</a:t>
            </a:r>
            <a:r>
              <a:rPr lang="de-DE" sz="1200" b="0" i="0" u="none" strike="noStrike" kern="1200">
                <a:solidFill>
                  <a:schemeClr val="tx1"/>
                </a:solidFill>
                <a:effectLst/>
                <a:latin typeface="+mn-lt"/>
                <a:ea typeface="+mn-ea"/>
                <a:cs typeface="+mn-cs"/>
              </a:rPr>
              <a:t> to a </a:t>
            </a:r>
            <a:r>
              <a:rPr lang="de-DE" sz="1200" b="0" i="0" u="none" strike="noStrike" kern="1200" err="1">
                <a:solidFill>
                  <a:schemeClr val="tx1"/>
                </a:solidFill>
                <a:effectLst/>
                <a:latin typeface="+mn-lt"/>
                <a:ea typeface="+mn-ea"/>
                <a:cs typeface="+mn-cs"/>
              </a:rPr>
              <a:t>close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Sometimes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called</a:t>
            </a:r>
            <a:r>
              <a:rPr lang="de-DE" sz="1200" b="0" i="0" u="none" strike="noStrike" kern="1200">
                <a:solidFill>
                  <a:schemeClr val="tx1"/>
                </a:solidFill>
                <a:effectLst/>
                <a:latin typeface="+mn-lt"/>
                <a:ea typeface="+mn-ea"/>
                <a:cs typeface="+mn-cs"/>
              </a:rPr>
              <a:t> an “</a:t>
            </a:r>
            <a:r>
              <a:rPr lang="de-DE" sz="1200" b="0" i="0" u="none" strike="noStrike" kern="1200" err="1">
                <a:solidFill>
                  <a:schemeClr val="tx1"/>
                </a:solidFill>
                <a:effectLst/>
                <a:latin typeface="+mn-lt"/>
                <a:ea typeface="+mn-ea"/>
                <a:cs typeface="+mn-cs"/>
              </a:rPr>
              <a:t>emergency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situation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enables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direct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contracting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procedures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otherwise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only</a:t>
            </a:r>
            <a:r>
              <a:rPr lang="de-DE" sz="1200" b="0" i="0" u="none" strike="noStrike" kern="1200">
                <a:solidFill>
                  <a:schemeClr val="tx1"/>
                </a:solidFill>
                <a:effectLst/>
                <a:latin typeface="+mn-lt"/>
                <a:ea typeface="+mn-ea"/>
                <a:cs typeface="+mn-cs"/>
              </a:rPr>
              <a:t> open </a:t>
            </a:r>
            <a:r>
              <a:rPr lang="de-DE" sz="1200" b="0" i="0" u="none" strike="noStrike" kern="1200" err="1">
                <a:solidFill>
                  <a:schemeClr val="tx1"/>
                </a:solidFill>
                <a:effectLst/>
                <a:latin typeface="+mn-lt"/>
                <a:ea typeface="+mn-ea"/>
                <a:cs typeface="+mn-cs"/>
              </a:rPr>
              <a:t>bidding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would</a:t>
            </a:r>
            <a:r>
              <a:rPr lang="de-DE" sz="1200" b="0" i="0" u="none" strike="noStrike" kern="1200">
                <a:solidFill>
                  <a:schemeClr val="tx1"/>
                </a:solidFill>
                <a:effectLst/>
                <a:latin typeface="+mn-lt"/>
                <a:ea typeface="+mn-ea"/>
                <a:cs typeface="+mn-cs"/>
              </a:rPr>
              <a:t> be </a:t>
            </a:r>
            <a:r>
              <a:rPr lang="de-DE" sz="1200" b="0" i="0" u="none" strike="noStrike" kern="1200" err="1">
                <a:solidFill>
                  <a:schemeClr val="tx1"/>
                </a:solidFill>
                <a:effectLst/>
                <a:latin typeface="+mn-lt"/>
                <a:ea typeface="+mn-ea"/>
                <a:cs typeface="+mn-cs"/>
              </a:rPr>
              <a:t>possible</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Emergency response: </a:t>
            </a:r>
            <a:r>
              <a:rPr lang="de-DE" sz="1200" b="0" i="0" u="none" strike="noStrike" kern="1200" err="1">
                <a:solidFill>
                  <a:schemeClr val="tx1"/>
                </a:solidFill>
                <a:effectLst/>
                <a:latin typeface="+mn-lt"/>
                <a:ea typeface="+mn-ea"/>
                <a:cs typeface="+mn-cs"/>
              </a:rPr>
              <a:t>Procurement</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cases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natural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disaster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other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emergencies</a:t>
            </a:r>
            <a:r>
              <a:rPr lang="de-DE" sz="1200" b="0" i="0" u="none" strike="noStrike" kern="1200">
                <a:solidFill>
                  <a:schemeClr val="tx1"/>
                </a:solidFill>
                <a:effectLst/>
                <a:latin typeface="+mn-lt"/>
                <a:ea typeface="+mn-ea"/>
                <a:cs typeface="+mn-cs"/>
              </a:rPr>
              <a:t> (e.g. COVID-19 </a:t>
            </a:r>
            <a:r>
              <a:rPr lang="de-DE" sz="1200" b="0" i="0" u="none" strike="noStrike" kern="1200" err="1">
                <a:solidFill>
                  <a:schemeClr val="tx1"/>
                </a:solidFill>
                <a:effectLst/>
                <a:latin typeface="+mn-lt"/>
                <a:ea typeface="+mn-ea"/>
                <a:cs typeface="+mn-cs"/>
              </a:rPr>
              <a:t>crisis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particularly</a:t>
            </a:r>
            <a:r>
              <a:rPr lang="de-DE" sz="1200" b="0" i="0" u="none" strike="noStrike" kern="1200">
                <a:solidFill>
                  <a:schemeClr val="tx1"/>
                </a:solidFill>
                <a:effectLst/>
                <a:latin typeface="+mn-lt"/>
                <a:ea typeface="+mn-ea"/>
                <a:cs typeface="+mn-cs"/>
              </a:rPr>
              <a:t> at </a:t>
            </a:r>
            <a:r>
              <a:rPr lang="de-DE" sz="1200" b="0" i="0" u="none" strike="noStrike" kern="1200" err="1">
                <a:solidFill>
                  <a:schemeClr val="tx1"/>
                </a:solidFill>
                <a:effectLst/>
                <a:latin typeface="+mn-lt"/>
                <a:ea typeface="+mn-ea"/>
                <a:cs typeface="+mn-cs"/>
              </a:rPr>
              <a:t>risk</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from</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because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the large sums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money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usually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involved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particularly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provision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basic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needs</a:t>
            </a:r>
            <a:r>
              <a:rPr lang="de-DE" sz="1200" b="0" i="0" u="none" strike="noStrike" kern="1200">
                <a:solidFill>
                  <a:schemeClr val="tx1"/>
                </a:solidFill>
                <a:effectLst/>
                <a:latin typeface="+mn-lt"/>
                <a:ea typeface="+mn-ea"/>
                <a:cs typeface="+mn-cs"/>
              </a:rPr>
              <a:t> such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food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shelter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water</a:t>
            </a:r>
            <a:r>
              <a:rPr lang="de-DE" sz="1200" b="0" i="0" u="none" strike="noStrike" kern="1200">
                <a:solidFill>
                  <a:schemeClr val="tx1"/>
                </a:solidFill>
                <a:effectLst/>
                <a:latin typeface="+mn-lt"/>
                <a:ea typeface="+mn-ea"/>
                <a:cs typeface="+mn-cs"/>
              </a:rPr>
              <a:t> and </a:t>
            </a:r>
            <a:r>
              <a:rPr lang="de-DE" sz="1200" b="0" i="0" u="none" strike="noStrike" kern="1200" err="1">
                <a:solidFill>
                  <a:schemeClr val="tx1"/>
                </a:solidFill>
                <a:effectLst/>
                <a:latin typeface="+mn-lt"/>
                <a:ea typeface="+mn-ea"/>
                <a:cs typeface="+mn-cs"/>
              </a:rPr>
              <a:t>sanitation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Procurement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activities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emergency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situations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often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take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place</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difficult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environments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including</a:t>
            </a:r>
            <a:r>
              <a:rPr lang="de-DE" sz="1200" b="0" i="0" u="none" strike="noStrike" kern="1200">
                <a:solidFill>
                  <a:schemeClr val="tx1"/>
                </a:solidFill>
                <a:effectLst/>
                <a:latin typeface="+mn-lt"/>
                <a:ea typeface="+mn-ea"/>
                <a:cs typeface="+mn-cs"/>
              </a:rPr>
              <a:t> war </a:t>
            </a:r>
            <a:r>
              <a:rPr lang="de-DE" sz="1200" b="0" i="0" u="none" strike="noStrike" kern="1200" err="1">
                <a:solidFill>
                  <a:schemeClr val="tx1"/>
                </a:solidFill>
                <a:effectLst/>
                <a:latin typeface="+mn-lt"/>
                <a:ea typeface="+mn-ea"/>
                <a:cs typeface="+mn-cs"/>
              </a:rPr>
              <a:t>zones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aid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may</a:t>
            </a:r>
            <a:r>
              <a:rPr lang="de-DE" sz="1200" b="0" i="0" u="none" strike="noStrike" kern="1200">
                <a:solidFill>
                  <a:schemeClr val="tx1"/>
                </a:solidFill>
                <a:effectLst/>
                <a:latin typeface="+mn-lt"/>
                <a:ea typeface="+mn-ea"/>
                <a:cs typeface="+mn-cs"/>
              </a:rPr>
              <a:t> be </a:t>
            </a:r>
            <a:r>
              <a:rPr lang="de-DE" sz="1200" b="0" i="0" u="none" strike="noStrike" kern="1200" err="1">
                <a:solidFill>
                  <a:schemeClr val="tx1"/>
                </a:solidFill>
                <a:effectLst/>
                <a:latin typeface="+mn-lt"/>
                <a:ea typeface="+mn-ea"/>
                <a:cs typeface="+mn-cs"/>
              </a:rPr>
              <a:t>caught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up</a:t>
            </a:r>
            <a:r>
              <a:rPr lang="de-DE" sz="1200" b="0" i="0" u="none" strike="noStrike" kern="1200">
                <a:solidFill>
                  <a:schemeClr val="tx1"/>
                </a:solidFill>
                <a:effectLst/>
                <a:latin typeface="+mn-lt"/>
                <a:ea typeface="+mn-ea"/>
                <a:cs typeface="+mn-cs"/>
              </a:rPr>
              <a:t> in the </a:t>
            </a:r>
            <a:r>
              <a:rPr lang="de-DE" sz="1200" b="0" i="0" u="none" strike="noStrike" kern="1200" err="1">
                <a:solidFill>
                  <a:schemeClr val="tx1"/>
                </a:solidFill>
                <a:effectLst/>
                <a:latin typeface="+mn-lt"/>
                <a:ea typeface="+mn-ea"/>
                <a:cs typeface="+mn-cs"/>
              </a:rPr>
              <a:t>dynamics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conflict</a:t>
            </a:r>
            <a:r>
              <a:rPr lang="de-DE" sz="1200" b="0" i="0" u="none" strike="noStrike" kern="1200">
                <a:solidFill>
                  <a:schemeClr val="tx1"/>
                </a:solidFill>
                <a:effectLst/>
                <a:latin typeface="+mn-lt"/>
                <a:ea typeface="+mn-ea"/>
                <a:cs typeface="+mn-cs"/>
              </a:rPr>
              <a:t>. In such </a:t>
            </a:r>
            <a:r>
              <a:rPr lang="de-DE" sz="1200" b="0" i="0" u="none" strike="noStrike" kern="1200" err="1">
                <a:solidFill>
                  <a:schemeClr val="tx1"/>
                </a:solidFill>
                <a:effectLst/>
                <a:latin typeface="+mn-lt"/>
                <a:ea typeface="+mn-ea"/>
                <a:cs typeface="+mn-cs"/>
              </a:rPr>
              <a:t>cases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procurement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occurs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enormous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pressure</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deliver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relief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quickly</a:t>
            </a:r>
            <a:r>
              <a:rPr lang="de-DE" sz="1200" b="0" i="0" u="none" strike="noStrike" kern="1200">
                <a:solidFill>
                  <a:schemeClr val="tx1"/>
                </a:solidFill>
                <a:effectLst/>
                <a:latin typeface="+mn-lt"/>
                <a:ea typeface="+mn-ea"/>
                <a:cs typeface="+mn-cs"/>
              </a:rPr>
              <a:t> and </a:t>
            </a:r>
            <a:r>
              <a:rPr lang="de-DE" sz="1200" b="0" i="0" u="none" strike="noStrike" kern="1200" err="1">
                <a:solidFill>
                  <a:schemeClr val="tx1"/>
                </a:solidFill>
                <a:effectLst/>
                <a:latin typeface="+mn-lt"/>
                <a:ea typeface="+mn-ea"/>
                <a:cs typeface="+mn-cs"/>
              </a:rPr>
              <a:t>often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high </a:t>
            </a:r>
            <a:r>
              <a:rPr lang="de-DE" sz="1200" b="0" i="0" u="none" strike="noStrike" kern="1200" err="1">
                <a:solidFill>
                  <a:schemeClr val="tx1"/>
                </a:solidFill>
                <a:effectLst/>
                <a:latin typeface="+mn-lt"/>
                <a:ea typeface="+mn-ea"/>
                <a:cs typeface="+mn-cs"/>
              </a:rPr>
              <a:t>staff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turnover</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de-DE" sz="1200" b="0" i="0" kern="1200">
                <a:solidFill>
                  <a:schemeClr val="tx1"/>
                </a:solidFill>
                <a:effectLst/>
                <a:latin typeface="+mn-lt"/>
                <a:ea typeface="+mn-ea"/>
                <a:cs typeface="+mn-cs"/>
              </a:rPr>
              <a:t>​</a:t>
            </a:r>
          </a:p>
          <a:p>
            <a:pPr rtl="0" fontAlgn="base"/>
            <a:r>
              <a:rPr lang="de-DE" sz="1200" b="1" i="0" u="none" strike="noStrike" kern="1200" err="1">
                <a:solidFill>
                  <a:schemeClr val="tx1"/>
                </a:solidFill>
                <a:effectLst/>
                <a:latin typeface="+mn-lt"/>
                <a:ea typeface="+mn-ea"/>
                <a:cs typeface="+mn-cs"/>
              </a:rPr>
              <a:t>Sector</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vulnerability</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There</a:t>
            </a:r>
            <a:r>
              <a:rPr lang="de-DE" sz="1200" b="0" i="0" u="none" strike="noStrike" kern="1200">
                <a:solidFill>
                  <a:schemeClr val="tx1"/>
                </a:solidFill>
                <a:effectLst/>
                <a:latin typeface="+mn-lt"/>
                <a:ea typeface="+mn-ea"/>
                <a:cs typeface="+mn-cs"/>
              </a:rPr>
              <a:t> are </a:t>
            </a:r>
            <a:r>
              <a:rPr lang="de-DE" sz="1200" b="0" i="0" u="none" strike="noStrike" kern="1200" err="1">
                <a:solidFill>
                  <a:schemeClr val="tx1"/>
                </a:solidFill>
                <a:effectLst/>
                <a:latin typeface="+mn-lt"/>
                <a:ea typeface="+mn-ea"/>
                <a:cs typeface="+mn-cs"/>
              </a:rPr>
              <a:t>some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sectors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economy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are </a:t>
            </a:r>
            <a:r>
              <a:rPr lang="de-DE" sz="1200" b="0" i="0" u="none" strike="noStrike" kern="1200" err="1">
                <a:solidFill>
                  <a:schemeClr val="tx1"/>
                </a:solidFill>
                <a:effectLst/>
                <a:latin typeface="+mn-lt"/>
                <a:ea typeface="+mn-ea"/>
                <a:cs typeface="+mn-cs"/>
              </a:rPr>
              <a:t>more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prone</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According</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Transparency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International’s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Bribe</a:t>
            </a:r>
            <a:r>
              <a:rPr lang="de-DE" sz="1200" b="0" i="0" u="none" strike="noStrike" kern="1200">
                <a:solidFill>
                  <a:schemeClr val="tx1"/>
                </a:solidFill>
                <a:effectLst/>
                <a:latin typeface="+mn-lt"/>
                <a:ea typeface="+mn-ea"/>
                <a:cs typeface="+mn-cs"/>
              </a:rPr>
              <a:t> Payers Index, </a:t>
            </a:r>
            <a:r>
              <a:rPr lang="de-DE" sz="1200" b="0" i="0" u="none" strike="noStrike" kern="1200" err="1">
                <a:solidFill>
                  <a:schemeClr val="tx1"/>
                </a:solidFill>
                <a:effectLst/>
                <a:latin typeface="+mn-lt"/>
                <a:ea typeface="+mn-ea"/>
                <a:cs typeface="+mn-cs"/>
              </a:rPr>
              <a:t>construction</a:t>
            </a:r>
            <a:r>
              <a:rPr lang="de-DE" sz="1200" b="0" i="0" u="none" strike="noStrike" kern="1200">
                <a:solidFill>
                  <a:schemeClr val="tx1"/>
                </a:solidFill>
                <a:effectLst/>
                <a:latin typeface="+mn-lt"/>
                <a:ea typeface="+mn-ea"/>
                <a:cs typeface="+mn-cs"/>
              </a:rPr>
              <a:t> and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works</a:t>
            </a:r>
            <a:r>
              <a:rPr lang="de-DE" sz="1200" b="0" i="0" u="none" strike="noStrike" kern="1200">
                <a:solidFill>
                  <a:schemeClr val="tx1"/>
                </a:solidFill>
                <a:effectLst/>
                <a:latin typeface="+mn-lt"/>
                <a:ea typeface="+mn-ea"/>
                <a:cs typeface="+mn-cs"/>
              </a:rPr>
              <a:t> rank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industry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sector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most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prone</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extractive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industries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oil</a:t>
            </a:r>
            <a:r>
              <a:rPr lang="de-DE" sz="1200" b="0" i="0" u="none" strike="noStrike" kern="1200">
                <a:solidFill>
                  <a:schemeClr val="tx1"/>
                </a:solidFill>
                <a:effectLst/>
                <a:latin typeface="+mn-lt"/>
                <a:ea typeface="+mn-ea"/>
                <a:cs typeface="+mn-cs"/>
              </a:rPr>
              <a:t>, gas and </a:t>
            </a:r>
            <a:r>
              <a:rPr lang="de-DE" sz="1200" b="0" i="0" u="none" strike="noStrike" kern="1200" err="1">
                <a:solidFill>
                  <a:schemeClr val="tx1"/>
                </a:solidFill>
                <a:effectLst/>
                <a:latin typeface="+mn-lt"/>
                <a:ea typeface="+mn-ea"/>
                <a:cs typeface="+mn-cs"/>
              </a:rPr>
              <a:t>mining</a:t>
            </a:r>
            <a:r>
              <a:rPr lang="de-DE" sz="1200" b="0" i="0" u="none" strike="noStrike" kern="1200">
                <a:solidFill>
                  <a:schemeClr val="tx1"/>
                </a:solidFill>
                <a:effectLst/>
                <a:latin typeface="+mn-lt"/>
                <a:ea typeface="+mn-ea"/>
                <a:cs typeface="+mn-cs"/>
              </a:rPr>
              <a:t> follow </a:t>
            </a:r>
            <a:r>
              <a:rPr lang="de-DE" sz="1200" b="0" i="0" u="none" strike="noStrike" kern="1200" err="1">
                <a:solidFill>
                  <a:schemeClr val="tx1"/>
                </a:solidFill>
                <a:effectLst/>
                <a:latin typeface="+mn-lt"/>
                <a:ea typeface="+mn-ea"/>
                <a:cs typeface="+mn-cs"/>
              </a:rPr>
              <a:t>close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behind</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de-DE" sz="1200" b="0" i="0" kern="1200">
                <a:solidFill>
                  <a:schemeClr val="tx1"/>
                </a:solidFill>
                <a:effectLst/>
                <a:latin typeface="+mn-lt"/>
                <a:ea typeface="+mn-ea"/>
                <a:cs typeface="+mn-cs"/>
              </a:rPr>
              <a:t>​</a:t>
            </a:r>
          </a:p>
          <a:p>
            <a:pPr rtl="0" fontAlgn="base"/>
            <a:r>
              <a:rPr lang="de-DE" sz="1200" b="1" i="0" u="none" strike="noStrike" kern="1200" err="1">
                <a:solidFill>
                  <a:schemeClr val="tx1"/>
                </a:solidFill>
                <a:effectLst/>
                <a:latin typeface="+mn-lt"/>
                <a:ea typeface="+mn-ea"/>
                <a:cs typeface="+mn-cs"/>
              </a:rPr>
              <a:t>Complex</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technology</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contracts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involve</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acquisition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high-level </a:t>
            </a:r>
            <a:r>
              <a:rPr lang="de-DE" sz="1200" b="0" i="0" u="none" strike="noStrike" kern="1200" err="1">
                <a:solidFill>
                  <a:schemeClr val="tx1"/>
                </a:solidFill>
                <a:effectLst/>
                <a:latin typeface="+mn-lt"/>
                <a:ea typeface="+mn-ea"/>
                <a:cs typeface="+mn-cs"/>
              </a:rPr>
              <a:t>technology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danger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officials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involved</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procurement</a:t>
            </a:r>
            <a:r>
              <a:rPr lang="de-DE" sz="1200" b="0" i="0" u="none" strike="noStrike" kern="1200">
                <a:solidFill>
                  <a:schemeClr val="tx1"/>
                </a:solidFill>
                <a:effectLst/>
                <a:latin typeface="+mn-lt"/>
                <a:ea typeface="+mn-ea"/>
                <a:cs typeface="+mn-cs"/>
              </a:rPr>
              <a:t> will not </a:t>
            </a:r>
            <a:r>
              <a:rPr lang="de-DE" sz="1200" b="0" i="0" u="none" strike="noStrike" kern="1200" err="1">
                <a:solidFill>
                  <a:schemeClr val="tx1"/>
                </a:solidFill>
                <a:effectLst/>
                <a:latin typeface="+mn-lt"/>
                <a:ea typeface="+mn-ea"/>
                <a:cs typeface="+mn-cs"/>
              </a:rPr>
              <a:t>have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sufficient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knowledge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technology</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detect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attempts</a:t>
            </a:r>
            <a:r>
              <a:rPr lang="de-DE" sz="1200" b="0" i="0" u="none" strike="noStrike" kern="1200">
                <a:solidFill>
                  <a:schemeClr val="tx1"/>
                </a:solidFill>
                <a:effectLst/>
                <a:latin typeface="+mn-lt"/>
                <a:ea typeface="+mn-ea"/>
                <a:cs typeface="+mn-cs"/>
              </a:rPr>
              <a:t> at </a:t>
            </a:r>
            <a:r>
              <a:rPr lang="de-DE" sz="1200" b="0" i="0" u="none" strike="noStrike" kern="1200" err="1">
                <a:solidFill>
                  <a:schemeClr val="tx1"/>
                </a:solidFill>
                <a:effectLst/>
                <a:latin typeface="+mn-lt"/>
                <a:ea typeface="+mn-ea"/>
                <a:cs typeface="+mn-cs"/>
              </a:rPr>
              <a:t>fraud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Unless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people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required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expertise</a:t>
            </a:r>
            <a:r>
              <a:rPr lang="de-DE" sz="1200" b="0" i="0" u="none" strike="noStrike" kern="1200">
                <a:solidFill>
                  <a:schemeClr val="tx1"/>
                </a:solidFill>
                <a:effectLst/>
                <a:latin typeface="+mn-lt"/>
                <a:ea typeface="+mn-ea"/>
                <a:cs typeface="+mn-cs"/>
              </a:rPr>
              <a:t> are </a:t>
            </a:r>
            <a:r>
              <a:rPr lang="de-DE" sz="1200" b="0" i="0" u="none" strike="noStrike" kern="1200" err="1">
                <a:solidFill>
                  <a:schemeClr val="tx1"/>
                </a:solidFill>
                <a:effectLst/>
                <a:latin typeface="+mn-lt"/>
                <a:ea typeface="+mn-ea"/>
                <a:cs typeface="+mn-cs"/>
              </a:rPr>
              <a:t>engaged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risk</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a:t>
            </a:r>
            <a:r>
              <a:rPr lang="de-DE" sz="1200" b="0" i="0" u="none" strike="noStrike" kern="1200">
                <a:solidFill>
                  <a:schemeClr val="tx1"/>
                </a:solidFill>
                <a:effectLst/>
                <a:latin typeface="+mn-lt"/>
                <a:ea typeface="+mn-ea"/>
                <a:cs typeface="+mn-cs"/>
              </a:rPr>
              <a:t> high. </a:t>
            </a:r>
            <a:r>
              <a:rPr lang="en-US" sz="1200" b="0" i="0" kern="1200">
                <a:solidFill>
                  <a:schemeClr val="tx1"/>
                </a:solidFill>
                <a:effectLst/>
                <a:latin typeface="+mn-lt"/>
                <a:ea typeface="+mn-ea"/>
                <a:cs typeface="+mn-cs"/>
              </a:rPr>
              <a:t>​</a:t>
            </a:r>
          </a:p>
          <a:p>
            <a:pPr rtl="0" fontAlgn="base"/>
            <a:r>
              <a:rPr lang="de-DE" sz="1200" b="0" i="0" kern="1200">
                <a:solidFill>
                  <a:schemeClr val="tx1"/>
                </a:solidFill>
                <a:effectLst/>
                <a:latin typeface="+mn-lt"/>
                <a:ea typeface="+mn-ea"/>
                <a:cs typeface="+mn-cs"/>
              </a:rPr>
              <a:t>​</a:t>
            </a:r>
          </a:p>
          <a:p>
            <a:pPr rtl="0" fontAlgn="base"/>
            <a:r>
              <a:rPr lang="de-DE" sz="1200" b="1" i="0" u="none" strike="noStrike" kern="1200">
                <a:solidFill>
                  <a:schemeClr val="tx1"/>
                </a:solidFill>
                <a:effectLst/>
                <a:latin typeface="+mn-lt"/>
                <a:ea typeface="+mn-ea"/>
                <a:cs typeface="+mn-cs"/>
              </a:rPr>
              <a:t>Links to </a:t>
            </a:r>
            <a:r>
              <a:rPr lang="de-DE" sz="1200" b="1" i="0" u="none" strike="noStrike" kern="1200" err="1">
                <a:solidFill>
                  <a:schemeClr val="tx1"/>
                </a:solidFill>
                <a:effectLst/>
                <a:latin typeface="+mn-lt"/>
                <a:ea typeface="+mn-ea"/>
                <a:cs typeface="+mn-cs"/>
              </a:rPr>
              <a:t>funding</a:t>
            </a:r>
            <a:r>
              <a:rPr lang="de-DE" sz="1200" b="1" i="0" u="none" strike="noStrike" kern="1200">
                <a:solidFill>
                  <a:schemeClr val="tx1"/>
                </a:solidFill>
                <a:effectLst/>
                <a:latin typeface="+mn-lt"/>
                <a:ea typeface="+mn-ea"/>
                <a:cs typeface="+mn-cs"/>
              </a:rPr>
              <a:t> </a:t>
            </a:r>
            <a:r>
              <a:rPr lang="de-DE" sz="1200" b="1" i="0" u="none" strike="noStrike" kern="1200" err="1">
                <a:solidFill>
                  <a:schemeClr val="tx1"/>
                </a:solidFill>
                <a:effectLst/>
                <a:latin typeface="+mn-lt"/>
                <a:ea typeface="+mn-ea"/>
                <a:cs typeface="+mn-cs"/>
              </a:rPr>
              <a:t>schemes</a:t>
            </a:r>
            <a:r>
              <a:rPr lang="de-DE" sz="1200" b="1"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Funding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schemes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limit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donor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control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over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project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aid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funding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increase</a:t>
            </a:r>
            <a:r>
              <a:rPr lang="de-DE" sz="1200" b="0" i="0" u="none" strike="noStrike" kern="1200">
                <a:solidFill>
                  <a:schemeClr val="tx1"/>
                </a:solidFill>
                <a:effectLst/>
                <a:latin typeface="+mn-lt"/>
                <a:ea typeface="+mn-ea"/>
                <a:cs typeface="+mn-cs"/>
              </a:rPr>
              <a:t> the </a:t>
            </a:r>
            <a:r>
              <a:rPr lang="de-DE" sz="1200" b="0" i="0" u="none" strike="noStrike" kern="1200" err="1">
                <a:solidFill>
                  <a:schemeClr val="tx1"/>
                </a:solidFill>
                <a:effectLst/>
                <a:latin typeface="+mn-lt"/>
                <a:ea typeface="+mn-ea"/>
                <a:cs typeface="+mn-cs"/>
              </a:rPr>
              <a:t>chances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in national </a:t>
            </a:r>
            <a:r>
              <a:rPr lang="de-DE" sz="1200" b="0" i="0" u="none" strike="noStrike" kern="1200" err="1">
                <a:solidFill>
                  <a:schemeClr val="tx1"/>
                </a:solidFill>
                <a:effectLst/>
                <a:latin typeface="+mn-lt"/>
                <a:ea typeface="+mn-ea"/>
                <a:cs typeface="+mn-cs"/>
              </a:rPr>
              <a:t>contexts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institutions</a:t>
            </a:r>
            <a:r>
              <a:rPr lang="de-DE" sz="1200" b="0" i="0" u="none" strike="noStrike" kern="1200">
                <a:solidFill>
                  <a:schemeClr val="tx1"/>
                </a:solidFill>
                <a:effectLst/>
                <a:latin typeface="+mn-lt"/>
                <a:ea typeface="+mn-ea"/>
                <a:cs typeface="+mn-cs"/>
              </a:rPr>
              <a:t> are </a:t>
            </a:r>
            <a:r>
              <a:rPr lang="de-DE" sz="1200" b="0" i="0" u="none" strike="noStrike" kern="1200" err="1">
                <a:solidFill>
                  <a:schemeClr val="tx1"/>
                </a:solidFill>
                <a:effectLst/>
                <a:latin typeface="+mn-lt"/>
                <a:ea typeface="+mn-ea"/>
                <a:cs typeface="+mn-cs"/>
              </a:rPr>
              <a:t>weak</a:t>
            </a:r>
            <a:r>
              <a:rPr lang="de-DE" sz="1200" b="0" i="0" u="none" strike="noStrike" kern="120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endParaRPr lang="en-US" sz="1200">
              <a:cs typeface="Segoe UI"/>
            </a:endParaRPr>
          </a:p>
          <a:p>
            <a:r>
              <a:rPr lang="de-DE" sz="1200" b="1"/>
              <a:t>Source:</a:t>
            </a:r>
          </a:p>
          <a:p>
            <a:r>
              <a:rPr lang="de-DE" sz="1200" err="1"/>
              <a:t>Transparency</a:t>
            </a:r>
            <a:r>
              <a:rPr lang="de-DE" sz="1200"/>
              <a:t> International (</a:t>
            </a:r>
            <a:r>
              <a:rPr lang="de-DE" sz="1200" err="1"/>
              <a:t>July</a:t>
            </a:r>
            <a:r>
              <a:rPr lang="de-DE" sz="1200"/>
              <a:t> 2014). </a:t>
            </a:r>
            <a:r>
              <a:rPr lang="de-DE" sz="1200" err="1"/>
              <a:t>Curbing</a:t>
            </a:r>
            <a:r>
              <a:rPr lang="de-DE" sz="1200"/>
              <a:t> </a:t>
            </a:r>
            <a:r>
              <a:rPr lang="de-DE" sz="1200" err="1"/>
              <a:t>Corruption</a:t>
            </a:r>
            <a:r>
              <a:rPr lang="de-DE" sz="1200"/>
              <a:t> in Public </a:t>
            </a:r>
            <a:r>
              <a:rPr lang="de-DE" sz="1200" err="1"/>
              <a:t>Procurement</a:t>
            </a:r>
            <a:r>
              <a:rPr lang="de-DE" sz="1200"/>
              <a:t>: A </a:t>
            </a:r>
            <a:r>
              <a:rPr lang="de-DE" sz="1200" err="1"/>
              <a:t>Practical</a:t>
            </a:r>
            <a:r>
              <a:rPr lang="de-DE" sz="1200"/>
              <a:t> Guide. </a:t>
            </a:r>
            <a:r>
              <a:rPr lang="de-DE" sz="1200" err="1"/>
              <a:t>Retrieved</a:t>
            </a:r>
            <a:r>
              <a:rPr lang="de-DE" sz="1200"/>
              <a:t> </a:t>
            </a:r>
            <a:r>
              <a:rPr lang="de-DE" sz="1200" err="1"/>
              <a:t>from</a:t>
            </a:r>
            <a:r>
              <a:rPr lang="de-DE" sz="1200"/>
              <a:t> </a:t>
            </a:r>
            <a:r>
              <a:rPr lang="de-DE" sz="1200">
                <a:hlinkClick r:id="rId3"/>
              </a:rPr>
              <a:t>https://www.transparency.org/whatwedo/publication/curbing_corruption_in_public_procurement_a_practical_guide</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952549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Example</a:t>
            </a:r>
            <a:r>
              <a:rPr lang="de-DE" sz="1200" b="1" dirty="0"/>
              <a:t>: </a:t>
            </a:r>
            <a:r>
              <a:rPr lang="de-DE" sz="1200" b="1" dirty="0" err="1"/>
              <a:t>Corruption</a:t>
            </a:r>
            <a:r>
              <a:rPr lang="de-DE" sz="1200" b="1" dirty="0"/>
              <a:t> </a:t>
            </a:r>
            <a:r>
              <a:rPr lang="de-DE" sz="1200" b="1" dirty="0" err="1"/>
              <a:t>risks</a:t>
            </a:r>
            <a:r>
              <a:rPr lang="de-DE" sz="1200" b="1" dirty="0"/>
              <a:t> in </a:t>
            </a:r>
            <a:r>
              <a:rPr lang="de-DE" sz="1200" b="1" dirty="0" err="1"/>
              <a:t>public</a:t>
            </a:r>
            <a:r>
              <a:rPr lang="de-DE" sz="1200" b="1" dirty="0"/>
              <a:t> </a:t>
            </a:r>
            <a:r>
              <a:rPr lang="de-DE" sz="1200" b="1" dirty="0" err="1"/>
              <a:t>procurement</a:t>
            </a:r>
            <a:r>
              <a:rPr lang="de-DE" sz="1200" b="1" dirty="0"/>
              <a:t> </a:t>
            </a:r>
            <a:r>
              <a:rPr lang="de-DE" sz="1200" b="1" dirty="0" err="1"/>
              <a:t>during</a:t>
            </a:r>
            <a:r>
              <a:rPr lang="de-DE" sz="1200" b="1" dirty="0"/>
              <a:t> the COVID-19 </a:t>
            </a:r>
            <a:r>
              <a:rPr lang="de-DE" sz="1200" b="1" dirty="0" err="1"/>
              <a:t>crisis</a:t>
            </a:r>
            <a:r>
              <a:rPr lang="de-DE" sz="1200" b="1" dirty="0"/>
              <a:t> (1):</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kern="1200" dirty="0">
                <a:solidFill>
                  <a:schemeClr val="tx1"/>
                </a:solidFill>
                <a:effectLst/>
                <a:latin typeface="+mn-lt"/>
                <a:ea typeface="+mn-ea"/>
                <a:cs typeface="+mn-cs"/>
              </a:rPr>
              <a:t>Many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typical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seen</a:t>
            </a:r>
            <a:r>
              <a:rPr lang="de-DE" sz="1200" kern="1200" dirty="0">
                <a:solidFill>
                  <a:schemeClr val="tx1"/>
                </a:solidFill>
                <a:effectLst/>
                <a:latin typeface="+mn-lt"/>
                <a:ea typeface="+mn-ea"/>
                <a:cs typeface="+mn-cs"/>
              </a:rPr>
              <a:t> in the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 are </a:t>
            </a:r>
            <a:r>
              <a:rPr lang="de-DE" sz="1200" kern="1200" dirty="0" err="1">
                <a:solidFill>
                  <a:schemeClr val="tx1"/>
                </a:solidFill>
                <a:effectLst/>
                <a:latin typeface="+mn-lt"/>
                <a:ea typeface="+mn-ea"/>
                <a:cs typeface="+mn-cs"/>
              </a:rPr>
              <a:t>elevated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emergencies</a:t>
            </a:r>
            <a:r>
              <a:rPr lang="de-D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Also, the COVID-19 crisis exposed risks of corruption that amplified with countries’ responses to the undeniable emergency situation.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As countries were dealing with the crisis, a concentration of power at the level of the executive could be observed.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As possible consequences, many governments turned to a rule by decrees, executive orders, ordinances etc. with limited parliamentary oversight, many standard rules and procedures and “government as usual” were suspended, tight deadlines forced fast-trac procedures and government spending reached unprecedented amounts.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It is notably against this simplified background that fraud and corruption in public procurement could be enabled.</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Source:</a:t>
            </a:r>
          </a:p>
          <a:p>
            <a:pPr>
              <a:buFont typeface="Arial" panose="020B0604020202020204" pitchFamily="34" charset="0"/>
            </a:pPr>
            <a:r>
              <a:rPr lang="en-US" sz="1200" b="0" kern="1200" dirty="0">
                <a:solidFill>
                  <a:schemeClr val="tx1"/>
                </a:solidFill>
                <a:effectLst/>
                <a:latin typeface="+mn-lt"/>
                <a:ea typeface="+mn-ea"/>
                <a:cs typeface="+mn-cs"/>
              </a:rPr>
              <a:t>Council of Europe / Group of States against Corruption (April 2020).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Useful</a:t>
            </a:r>
            <a:r>
              <a:rPr lang="de-DE" sz="1200" kern="1200" dirty="0">
                <a:solidFill>
                  <a:schemeClr val="tx1"/>
                </a:solidFill>
                <a:effectLst/>
                <a:latin typeface="+mn-lt"/>
                <a:ea typeface="+mn-ea"/>
                <a:cs typeface="+mn-cs"/>
              </a:rPr>
              <a:t> Legal References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context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COVID-19.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hlinkClick r:id="rId3"/>
              </a:rPr>
              <a:t>https://rm.coe.int/corruption-risks-and-useful-legal-references-in-the-context-of-covid-1/16809e33e1</a:t>
            </a:r>
            <a:r>
              <a:rPr lang="de-DE" dirty="0"/>
              <a:t> </a:t>
            </a:r>
            <a:r>
              <a:rPr lang="de-DE" sz="1200" kern="1200" dirty="0">
                <a:solidFill>
                  <a:schemeClr val="tx1"/>
                </a:solidFill>
                <a:effectLst/>
                <a:latin typeface="+mn-lt"/>
                <a:ea typeface="+mn-ea"/>
                <a:cs typeface="+mn-cs"/>
              </a:rPr>
              <a:t>(last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October 1, 2020).</a:t>
            </a:r>
            <a:endParaRPr lang="en-US" sz="1200" b="0" kern="1200" dirty="0">
              <a:solidFill>
                <a:schemeClr val="tx1"/>
              </a:solidFill>
              <a:effectLst/>
              <a:latin typeface="+mn-lt"/>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3044053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Example</a:t>
            </a:r>
            <a:r>
              <a:rPr lang="de-DE" sz="1200" b="1" dirty="0"/>
              <a:t>: </a:t>
            </a:r>
            <a:r>
              <a:rPr lang="de-DE" sz="1200" b="1" dirty="0" err="1"/>
              <a:t>Corruption</a:t>
            </a:r>
            <a:r>
              <a:rPr lang="de-DE" sz="1200" b="1" dirty="0"/>
              <a:t> </a:t>
            </a:r>
            <a:r>
              <a:rPr lang="de-DE" sz="1200" b="1" dirty="0" err="1"/>
              <a:t>risks</a:t>
            </a:r>
            <a:r>
              <a:rPr lang="de-DE" sz="1200" b="1" dirty="0"/>
              <a:t> in </a:t>
            </a:r>
            <a:r>
              <a:rPr lang="de-DE" sz="1200" b="1" dirty="0" err="1"/>
              <a:t>public</a:t>
            </a:r>
            <a:r>
              <a:rPr lang="de-DE" sz="1200" b="1" dirty="0"/>
              <a:t> </a:t>
            </a:r>
            <a:r>
              <a:rPr lang="de-DE" sz="1200" b="1" dirty="0" err="1"/>
              <a:t>procurement</a:t>
            </a:r>
            <a:r>
              <a:rPr lang="de-DE" sz="1200" b="1" dirty="0"/>
              <a:t> </a:t>
            </a:r>
            <a:r>
              <a:rPr lang="de-DE" sz="1200" b="1" dirty="0" err="1"/>
              <a:t>during</a:t>
            </a:r>
            <a:r>
              <a:rPr lang="de-DE" sz="1200" b="1" dirty="0"/>
              <a:t> the COVID-19 </a:t>
            </a:r>
            <a:r>
              <a:rPr lang="de-DE" sz="1200" b="1" dirty="0" err="1"/>
              <a:t>crisis</a:t>
            </a:r>
            <a:r>
              <a:rPr lang="de-DE" sz="1200" b="1" dirty="0"/>
              <a:t> (2):</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Corrupt practices in a crisis context can concern both the private and public sector and occur in various forms like </a:t>
            </a:r>
            <a:r>
              <a:rPr lang="en-US" sz="1200" b="0" u="none" kern="1200" dirty="0">
                <a:solidFill>
                  <a:schemeClr val="tx1"/>
                </a:solidFill>
                <a:effectLst/>
                <a:latin typeface="+mn-lt"/>
                <a:ea typeface="+mn-ea"/>
                <a:cs typeface="+mn-cs"/>
              </a:rPr>
              <a:t>for </a:t>
            </a:r>
            <a:r>
              <a:rPr lang="en-US" sz="1200" b="0" kern="1200" dirty="0">
                <a:solidFill>
                  <a:schemeClr val="tx1"/>
                </a:solidFill>
                <a:effectLst/>
                <a:latin typeface="+mn-lt"/>
                <a:ea typeface="+mn-ea"/>
                <a:cs typeface="+mn-cs"/>
              </a:rPr>
              <a:t>example as:</a:t>
            </a:r>
          </a:p>
          <a:p>
            <a:pPr marL="228600" indent="-228600">
              <a:buFont typeface="+mj-lt"/>
              <a:buAutoNum type="arabicPeriod"/>
            </a:pPr>
            <a:r>
              <a:rPr lang="en-US" sz="1200" b="0" kern="1200" dirty="0">
                <a:solidFill>
                  <a:schemeClr val="tx1"/>
                </a:solidFill>
                <a:effectLst/>
                <a:latin typeface="+mn-lt"/>
                <a:ea typeface="+mn-ea"/>
                <a:cs typeface="+mn-cs"/>
              </a:rPr>
              <a:t>Simplified public procurement rules for COVID-19-related products and services;</a:t>
            </a:r>
          </a:p>
          <a:p>
            <a:pPr marL="228600" indent="-228600">
              <a:buFont typeface="+mj-lt"/>
              <a:buAutoNum type="arabicPeriod"/>
            </a:pPr>
            <a:r>
              <a:rPr lang="en-US" sz="1200" b="0" kern="1200" dirty="0">
                <a:solidFill>
                  <a:schemeClr val="tx1"/>
                </a:solidFill>
                <a:effectLst/>
                <a:latin typeface="+mn-lt"/>
                <a:ea typeface="+mn-ea"/>
                <a:cs typeface="+mn-cs"/>
              </a:rPr>
              <a:t>Bribery for the provision of medical services where health facilities are unable to cope;</a:t>
            </a:r>
          </a:p>
          <a:p>
            <a:pPr marL="228600" indent="-228600">
              <a:buFont typeface="+mj-lt"/>
              <a:buAutoNum type="arabicPeriod"/>
            </a:pPr>
            <a:r>
              <a:rPr kumimoji="0" lang="en-US" sz="1200" i="0" u="none" strike="noStrike" kern="0" cap="none" spc="0" normalizeH="0" baseline="0" noProof="1">
                <a:ln>
                  <a:noFill/>
                </a:ln>
                <a:solidFill>
                  <a:prstClr val="black"/>
                </a:solidFill>
                <a:effectLst/>
                <a:uLnTx/>
                <a:uFillTx/>
              </a:rPr>
              <a:t>L</a:t>
            </a:r>
            <a:r>
              <a:rPr lang="en-US" sz="1200" kern="0" noProof="1">
                <a:solidFill>
                  <a:prstClr val="black"/>
                </a:solidFill>
              </a:rPr>
              <a:t>obbying and conflicts of interests of for example pharmaceutical companies related to research and development</a:t>
            </a:r>
            <a:r>
              <a:rPr lang="en-US" sz="1200" b="0" kern="1200" noProof="1">
                <a:solidFill>
                  <a:schemeClr val="tx1"/>
                </a:solidFill>
                <a:effectLst/>
                <a:latin typeface="+mn-lt"/>
                <a:ea typeface="+mn-ea"/>
                <a:cs typeface="+mn-cs"/>
              </a:rPr>
              <a:t>;</a:t>
            </a:r>
            <a:endParaRPr lang="en-US" sz="1200" b="0" kern="1200" noProof="1">
              <a:solidFill>
                <a:schemeClr val="tx1"/>
              </a:solidFill>
              <a:effectLst/>
              <a:latin typeface="+mn-lt"/>
              <a:cs typeface="Calibri"/>
            </a:endParaRPr>
          </a:p>
          <a:p>
            <a:pPr marL="228600" indent="-228600">
              <a:buFont typeface="+mj-lt"/>
              <a:buAutoNum type="arabicPeriod"/>
            </a:pPr>
            <a:r>
              <a:rPr lang="en-US" sz="1200" b="0" kern="1200" dirty="0">
                <a:solidFill>
                  <a:schemeClr val="tx1"/>
                </a:solidFill>
                <a:effectLst/>
                <a:latin typeface="+mn-lt"/>
                <a:ea typeface="+mn-ea"/>
                <a:cs typeface="+mn-cs"/>
              </a:rPr>
              <a:t>Fraudulent marketing of counterfeit medical supplies;</a:t>
            </a:r>
          </a:p>
          <a:p>
            <a:pPr marL="228600" indent="-228600">
              <a:buFont typeface="+mj-lt"/>
              <a:buAutoNum type="arabicPeriod"/>
            </a:pPr>
            <a:r>
              <a:rPr lang="en-US" sz="1200" kern="0" noProof="1">
                <a:solidFill>
                  <a:prstClr val="black"/>
                </a:solidFill>
              </a:rPr>
              <a:t>Exploitation of socioeconomic support schemes due to “pay now, check later” approach;</a:t>
            </a:r>
            <a:endParaRPr lang="en-US" sz="1200" b="0" kern="1200" dirty="0">
              <a:solidFill>
                <a:schemeClr val="tx1"/>
              </a:solidFill>
              <a:effectLst/>
              <a:latin typeface="+mn-lt"/>
              <a:ea typeface="+mn-ea"/>
              <a:cs typeface="+mn-cs"/>
            </a:endParaRPr>
          </a:p>
          <a:p>
            <a:pPr marL="228600" indent="-228600">
              <a:buFont typeface="+mj-lt"/>
              <a:buAutoNum type="arabicPeriod"/>
            </a:pPr>
            <a:r>
              <a:rPr lang="en-US" sz="1200" b="0" kern="1200" dirty="0">
                <a:solidFill>
                  <a:schemeClr val="tx1"/>
                </a:solidFill>
                <a:effectLst/>
                <a:latin typeface="+mn-lt"/>
                <a:ea typeface="+mn-ea"/>
                <a:cs typeface="+mn-cs"/>
              </a:rPr>
              <a:t>Compromised cybersecurity.</a:t>
            </a:r>
          </a:p>
          <a:p>
            <a:pPr marL="228600" indent="-228600">
              <a:buFont typeface="+mj-lt"/>
              <a:buAutoNum type="arabicPeriod"/>
            </a:pPr>
            <a:r>
              <a:rPr lang="en-US" sz="1200" b="0" kern="1200" dirty="0">
                <a:solidFill>
                  <a:schemeClr val="tx1"/>
                </a:solidFill>
                <a:effectLst/>
                <a:latin typeface="+mn-lt"/>
                <a:ea typeface="+mn-ea"/>
                <a:cs typeface="+mn-cs"/>
              </a:rPr>
              <a:t>…</a:t>
            </a:r>
          </a:p>
          <a:p>
            <a:pPr marL="228600" indent="-228600">
              <a:buFont typeface="+mj-lt"/>
              <a:buAutoNum type="arabicPeriod"/>
            </a:pPr>
            <a:r>
              <a:rPr lang="en-US" sz="1200" b="0" kern="1200" dirty="0">
                <a:solidFill>
                  <a:schemeClr val="tx1"/>
                </a:solidFill>
                <a:effectLst/>
                <a:latin typeface="+mn-lt"/>
                <a:ea typeface="+mn-ea"/>
                <a:cs typeface="+mn-cs"/>
              </a:rPr>
              <a:t>…</a:t>
            </a:r>
          </a:p>
          <a:p>
            <a:endParaRPr lang="en-US" sz="1200" b="0" kern="1200" dirty="0">
              <a:solidFill>
                <a:schemeClr val="tx1"/>
              </a:solidFill>
              <a:effectLst/>
              <a:latin typeface="+mn-lt"/>
              <a:cs typeface="Calibri"/>
            </a:endParaRPr>
          </a:p>
          <a:p>
            <a:pPr marL="0" indent="0">
              <a:buFont typeface="+mj-lt"/>
              <a:buNone/>
            </a:pPr>
            <a:r>
              <a:rPr lang="en-US" sz="1200" b="1" kern="1200" dirty="0">
                <a:solidFill>
                  <a:schemeClr val="tx1"/>
                </a:solidFill>
                <a:effectLst/>
                <a:latin typeface="+mn-lt"/>
                <a:ea typeface="+mn-ea"/>
                <a:cs typeface="+mn-cs"/>
              </a:rPr>
              <a:t>Trainer instructions: </a:t>
            </a:r>
            <a:r>
              <a:rPr lang="en-US" sz="1200" b="0" kern="1200" dirty="0">
                <a:solidFill>
                  <a:schemeClr val="tx1"/>
                </a:solidFill>
                <a:effectLst/>
                <a:latin typeface="+mn-lt"/>
                <a:ea typeface="+mn-ea"/>
                <a:cs typeface="+mn-cs"/>
              </a:rPr>
              <a:t>Ask participants whether they can think of other integrity problems or forms of public procurement fraud and corruption that occurred during the (COVID-19) crisis to fill in the missing points 7. and 8.</a:t>
            </a:r>
          </a:p>
          <a:p>
            <a:pPr marL="0" indent="0">
              <a:buFont typeface="+mj-lt"/>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What can be done to safeguard transparency and accountability in COVID-19 times?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Establishing transparency concerning COVID-19-related decisions that were taken by national, regional and local governments is a key point to prevent and fight corruption in the present situation and to secure institutions’ and citizens’ trust in governments’ further crisis management.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Public authorities need to provide regular and reliable information on the development of the pandemic and on their response to it, and to remain open to feedback to be able to be held accountable.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At the operational level, flanking crisis management plans with complementary measures such as digital platforms where information is published and shared (e.g. on the number of total ventilators in use) or effective reporting channels and protection for whistleblowers raising for instance concerns over health and safety conditions in their specific work environment or potential public procurement fraud are powerful tools to safeguard rule of law in crisis management mode.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One c</a:t>
            </a:r>
            <a:r>
              <a:rPr lang="en-US" sz="1200" u="none" kern="1200" dirty="0">
                <a:solidFill>
                  <a:schemeClr val="tx1"/>
                </a:solidFill>
                <a:effectLst/>
                <a:latin typeface="+mn-lt"/>
                <a:ea typeface="+mn-ea"/>
                <a:cs typeface="+mn-cs"/>
              </a:rPr>
              <a:t>oncrete example to safeguard transparency and accountability in COVID-19 times include Benin which, with the support of the World Health Organization (WHO), has set up digital platforms to help combat both the spread of the disease and misinformation around it</a:t>
            </a:r>
            <a:r>
              <a:rPr lang="de-DE" sz="1200" u="none" kern="1200" dirty="0">
                <a:solidFill>
                  <a:schemeClr val="tx1"/>
                </a:solidFill>
                <a:effectLst/>
                <a:latin typeface="+mn-lt"/>
                <a:ea typeface="+mn-ea"/>
                <a:cs typeface="+mn-cs"/>
              </a:rPr>
              <a:t> (WHO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kern="1200" dirty="0" err="1">
                <a:solidFill>
                  <a:schemeClr val="tx1"/>
                </a:solidFill>
                <a:effectLst/>
                <a:latin typeface="+mn-lt"/>
                <a:ea typeface="+mn-ea"/>
                <a:cs typeface="+mn-cs"/>
              </a:rPr>
              <a:t>With</a:t>
            </a:r>
            <a:r>
              <a:rPr lang="de-DE" sz="1200" b="0" u="none" kern="1200" dirty="0">
                <a:solidFill>
                  <a:schemeClr val="tx1"/>
                </a:solidFill>
                <a:effectLst/>
                <a:latin typeface="+mn-lt"/>
                <a:ea typeface="+mn-ea"/>
                <a:cs typeface="+mn-cs"/>
              </a:rPr>
              <a:t> </a:t>
            </a:r>
            <a:r>
              <a:rPr lang="de-DE" sz="1200" b="0" u="none" kern="1200" dirty="0" err="1">
                <a:solidFill>
                  <a:schemeClr val="tx1"/>
                </a:solidFill>
                <a:effectLst/>
                <a:latin typeface="+mn-lt"/>
                <a:ea typeface="+mn-ea"/>
                <a:cs typeface="+mn-cs"/>
              </a:rPr>
              <a:t>regard</a:t>
            </a:r>
            <a:r>
              <a:rPr lang="de-DE" sz="1200" b="0" u="none" kern="1200" dirty="0">
                <a:solidFill>
                  <a:schemeClr val="tx1"/>
                </a:solidFill>
                <a:effectLst/>
                <a:latin typeface="+mn-lt"/>
                <a:ea typeface="+mn-ea"/>
                <a:cs typeface="+mn-cs"/>
              </a:rPr>
              <a:t> to a transparent and </a:t>
            </a:r>
            <a:r>
              <a:rPr lang="de-DE" sz="1200" b="0" u="none" kern="1200" dirty="0" err="1">
                <a:solidFill>
                  <a:schemeClr val="tx1"/>
                </a:solidFill>
                <a:effectLst/>
                <a:latin typeface="+mn-lt"/>
                <a:ea typeface="+mn-ea"/>
                <a:cs typeface="+mn-cs"/>
              </a:rPr>
              <a:t>accountable</a:t>
            </a:r>
            <a:r>
              <a:rPr lang="de-DE" sz="1200" b="0" u="none" kern="1200" dirty="0">
                <a:solidFill>
                  <a:schemeClr val="tx1"/>
                </a:solidFill>
                <a:effectLst/>
                <a:latin typeface="+mn-lt"/>
                <a:ea typeface="+mn-ea"/>
                <a:cs typeface="+mn-cs"/>
              </a:rPr>
              <a:t> </a:t>
            </a:r>
            <a:r>
              <a:rPr lang="de-DE" sz="1200" b="0" u="none" kern="1200" dirty="0" err="1">
                <a:solidFill>
                  <a:schemeClr val="tx1"/>
                </a:solidFill>
                <a:effectLst/>
                <a:latin typeface="+mn-lt"/>
                <a:ea typeface="+mn-ea"/>
                <a:cs typeface="+mn-cs"/>
              </a:rPr>
              <a:t>fiscal</a:t>
            </a:r>
            <a:r>
              <a:rPr lang="de-DE" sz="1200" b="0" u="none" kern="1200" dirty="0">
                <a:solidFill>
                  <a:schemeClr val="tx1"/>
                </a:solidFill>
                <a:effectLst/>
                <a:latin typeface="+mn-lt"/>
                <a:ea typeface="+mn-ea"/>
                <a:cs typeface="+mn-cs"/>
              </a:rPr>
              <a:t> </a:t>
            </a:r>
            <a:r>
              <a:rPr lang="de-DE" sz="1200" b="0" u="none" kern="1200" dirty="0" err="1">
                <a:solidFill>
                  <a:schemeClr val="tx1"/>
                </a:solidFill>
                <a:effectLst/>
                <a:latin typeface="+mn-lt"/>
                <a:ea typeface="+mn-ea"/>
                <a:cs typeface="+mn-cs"/>
              </a:rPr>
              <a:t>response</a:t>
            </a:r>
            <a:r>
              <a:rPr lang="de-DE" sz="1200" b="0" u="none" kern="1200" dirty="0">
                <a:solidFill>
                  <a:schemeClr val="tx1"/>
                </a:solidFill>
                <a:effectLst/>
                <a:latin typeface="+mn-lt"/>
                <a:ea typeface="+mn-ea"/>
                <a:cs typeface="+mn-cs"/>
              </a:rPr>
              <a:t> (incl. </a:t>
            </a:r>
            <a:r>
              <a:rPr lang="de-DE" sz="1200" b="0" u="none" kern="1200" dirty="0" err="1">
                <a:solidFill>
                  <a:schemeClr val="tx1"/>
                </a:solidFill>
                <a:effectLst/>
                <a:latin typeface="+mn-lt"/>
                <a:ea typeface="+mn-ea"/>
                <a:cs typeface="+mn-cs"/>
              </a:rPr>
              <a:t>public</a:t>
            </a:r>
            <a:r>
              <a:rPr lang="de-DE" sz="1200" b="0" u="none" kern="1200" dirty="0">
                <a:solidFill>
                  <a:schemeClr val="tx1"/>
                </a:solidFill>
                <a:effectLst/>
                <a:latin typeface="+mn-lt"/>
                <a:ea typeface="+mn-ea"/>
                <a:cs typeface="+mn-cs"/>
              </a:rPr>
              <a:t> </a:t>
            </a:r>
            <a:r>
              <a:rPr lang="de-DE" sz="1200" b="0" u="none" kern="1200" dirty="0" err="1">
                <a:solidFill>
                  <a:schemeClr val="tx1"/>
                </a:solidFill>
                <a:effectLst/>
                <a:latin typeface="+mn-lt"/>
                <a:ea typeface="+mn-ea"/>
                <a:cs typeface="+mn-cs"/>
              </a:rPr>
              <a:t>procurement</a:t>
            </a:r>
            <a:r>
              <a:rPr lang="de-DE" sz="1200" b="0" u="none" kern="1200" dirty="0">
                <a:solidFill>
                  <a:schemeClr val="tx1"/>
                </a:solidFill>
                <a:effectLst/>
                <a:latin typeface="+mn-lt"/>
                <a:ea typeface="+mn-ea"/>
                <a:cs typeface="+mn-cs"/>
              </a:rPr>
              <a:t>), UNODC (2020) </a:t>
            </a:r>
            <a:r>
              <a:rPr lang="de-DE" sz="1200" b="0" u="none" kern="1200" dirty="0" err="1">
                <a:solidFill>
                  <a:schemeClr val="tx1"/>
                </a:solidFill>
                <a:effectLst/>
                <a:latin typeface="+mn-lt"/>
                <a:ea typeface="+mn-ea"/>
                <a:cs typeface="+mn-cs"/>
              </a:rPr>
              <a:t>recommends</a:t>
            </a:r>
            <a:r>
              <a:rPr lang="de-DE" sz="1200" b="0" u="none" kern="1200" dirty="0">
                <a:solidFill>
                  <a:schemeClr val="tx1"/>
                </a:solidFill>
                <a:effectLst/>
                <a:latin typeface="+mn-lt"/>
                <a:ea typeface="+mn-ea"/>
                <a:cs typeface="+mn-cs"/>
              </a:rPr>
              <a:t> </a:t>
            </a:r>
            <a:r>
              <a:rPr lang="de-DE" sz="1200" b="0" u="none" kern="1200" dirty="0" err="1">
                <a:solidFill>
                  <a:schemeClr val="tx1"/>
                </a:solidFill>
                <a:effectLst/>
                <a:latin typeface="+mn-lt"/>
                <a:ea typeface="+mn-ea"/>
                <a:cs typeface="+mn-cs"/>
              </a:rPr>
              <a:t>that</a:t>
            </a:r>
            <a:r>
              <a:rPr lang="de-DE" sz="1200" b="0" u="none" kern="1200" dirty="0">
                <a:solidFill>
                  <a:schemeClr val="tx1"/>
                </a:solidFill>
                <a:effectLst/>
                <a:latin typeface="+mn-lt"/>
                <a:ea typeface="+mn-ea"/>
                <a:cs typeface="+mn-cs"/>
              </a:rPr>
              <a:t>:</a:t>
            </a:r>
            <a:endParaRPr lang="en-US" sz="1200" b="0" u="none"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Public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verify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suppliers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online </a:t>
            </a:r>
            <a:r>
              <a:rPr lang="de-DE" sz="1200" kern="1200" dirty="0" err="1">
                <a:solidFill>
                  <a:schemeClr val="tx1"/>
                </a:solidFill>
                <a:effectLst/>
                <a:latin typeface="+mn-lt"/>
                <a:ea typeface="+mn-ea"/>
                <a:cs typeface="+mn-cs"/>
              </a:rPr>
              <a:t>portals</a:t>
            </a:r>
            <a:r>
              <a:rPr lang="de-DE" sz="1200" kern="1200" dirty="0">
                <a:solidFill>
                  <a:schemeClr val="tx1"/>
                </a:solidFill>
                <a:effectLst/>
                <a:latin typeface="+mn-lt"/>
                <a:ea typeface="+mn-ea"/>
                <a:cs typeface="+mn-cs"/>
              </a:rPr>
              <a:t>, check </a:t>
            </a:r>
            <a:r>
              <a:rPr lang="de-DE" sz="1200" kern="1200" dirty="0" err="1">
                <a:solidFill>
                  <a:schemeClr val="tx1"/>
                </a:solidFill>
                <a:effectLst/>
                <a:latin typeface="+mn-lt"/>
                <a:ea typeface="+mn-ea"/>
                <a:cs typeface="+mn-cs"/>
              </a:rPr>
              <a:t>beneficial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ownership</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conditions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agreements</a:t>
            </a:r>
            <a:r>
              <a:rPr lang="de-DE" sz="1200" kern="1200" dirty="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Emergency </a:t>
            </a:r>
            <a:r>
              <a:rPr lang="de-DE" sz="1200" kern="1200" dirty="0" err="1">
                <a:solidFill>
                  <a:schemeClr val="tx1"/>
                </a:solidFill>
                <a:effectLst/>
                <a:latin typeface="+mn-lt"/>
                <a:ea typeface="+mn-ea"/>
                <a:cs typeface="+mn-cs"/>
              </a:rPr>
              <a:t>measures</a:t>
            </a:r>
            <a:r>
              <a:rPr lang="de-DE" sz="1200" kern="1200" dirty="0">
                <a:solidFill>
                  <a:schemeClr val="tx1"/>
                </a:solidFill>
                <a:effectLst/>
                <a:latin typeface="+mn-lt"/>
                <a:ea typeface="+mn-ea"/>
                <a:cs typeface="+mn-cs"/>
              </a:rPr>
              <a:t> are </a:t>
            </a:r>
            <a:r>
              <a:rPr lang="de-DE" sz="1200" kern="1200" dirty="0" err="1">
                <a:solidFill>
                  <a:schemeClr val="tx1"/>
                </a:solidFill>
                <a:effectLst/>
                <a:latin typeface="+mn-lt"/>
                <a:ea typeface="+mn-ea"/>
                <a:cs typeface="+mn-cs"/>
              </a:rPr>
              <a:t>accompanied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adequate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auditing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oversight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reporting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ensure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need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receive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designated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preventing</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mitigating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fraud</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waste</a:t>
            </a:r>
            <a:r>
              <a:rPr lang="de-DE" sz="1200" kern="1200" dirty="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Public </a:t>
            </a:r>
            <a:r>
              <a:rPr lang="de-DE" sz="1200" kern="1200" dirty="0" err="1">
                <a:solidFill>
                  <a:schemeClr val="tx1"/>
                </a:solidFill>
                <a:effectLst/>
                <a:latin typeface="+mn-lt"/>
                <a:ea typeface="+mn-ea"/>
                <a:cs typeface="+mn-cs"/>
              </a:rPr>
              <a:t>buyers</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publicize</a:t>
            </a:r>
            <a:r>
              <a:rPr lang="de-DE" sz="1200" kern="1200" dirty="0">
                <a:solidFill>
                  <a:schemeClr val="tx1"/>
                </a:solidFill>
                <a:effectLst/>
                <a:latin typeface="+mn-lt"/>
                <a:ea typeface="+mn-ea"/>
                <a:cs typeface="+mn-cs"/>
              </a:rPr>
              <a:t> maximum </a:t>
            </a:r>
            <a:r>
              <a:rPr lang="de-DE" sz="1200" kern="1200" dirty="0" err="1">
                <a:solidFill>
                  <a:schemeClr val="tx1"/>
                </a:solidFill>
                <a:effectLst/>
                <a:latin typeface="+mn-lt"/>
                <a:ea typeface="+mn-ea"/>
                <a:cs typeface="+mn-cs"/>
              </a:rPr>
              <a:t>prices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essential </a:t>
            </a:r>
            <a:r>
              <a:rPr lang="de-DE" sz="1200" kern="1200" dirty="0" err="1">
                <a:solidFill>
                  <a:schemeClr val="tx1"/>
                </a:solidFill>
                <a:effectLst/>
                <a:latin typeface="+mn-lt"/>
                <a:ea typeface="+mn-ea"/>
                <a:cs typeface="+mn-cs"/>
              </a:rPr>
              <a:t>supplies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lists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medical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kits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protect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against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substitution</a:t>
            </a:r>
            <a:r>
              <a:rPr lang="de-DE" sz="1200" kern="1200" dirty="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err="1">
                <a:solidFill>
                  <a:schemeClr val="tx1"/>
                </a:solidFill>
                <a:effectLst/>
                <a:latin typeface="+mn-lt"/>
                <a:ea typeface="+mn-ea"/>
                <a:cs typeface="+mn-cs"/>
              </a:rPr>
              <a:t>Procuring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report</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whether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deliverables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met</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timely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manner</a:t>
            </a:r>
            <a:r>
              <a:rPr lang="de-DE" sz="1200" kern="1200" dirty="0">
                <a:solidFill>
                  <a:schemeClr val="tx1"/>
                </a:solidFill>
                <a:effectLst/>
                <a:latin typeface="+mn-lt"/>
                <a:ea typeface="+mn-ea"/>
                <a:cs typeface="+mn-cs"/>
              </a:rPr>
              <a:t> to the </a:t>
            </a:r>
            <a:r>
              <a:rPr lang="de-DE" sz="1200" kern="1200" dirty="0" err="1">
                <a:solidFill>
                  <a:schemeClr val="tx1"/>
                </a:solidFill>
                <a:effectLst/>
                <a:latin typeface="+mn-lt"/>
                <a:ea typeface="+mn-ea"/>
                <a:cs typeface="+mn-cs"/>
              </a:rPr>
              <a:t>central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authority</a:t>
            </a:r>
            <a:r>
              <a:rPr lang="de-DE" sz="1200" kern="1200" dirty="0">
                <a:solidFill>
                  <a:schemeClr val="tx1"/>
                </a:solidFill>
                <a:effectLst/>
                <a:latin typeface="+mn-lt"/>
                <a:ea typeface="+mn-ea"/>
                <a:cs typeface="+mn-cs"/>
              </a:rPr>
              <a:t>, so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suppliers</a:t>
            </a:r>
            <a:r>
              <a:rPr lang="de-DE" sz="1200" kern="1200" dirty="0">
                <a:solidFill>
                  <a:schemeClr val="tx1"/>
                </a:solidFill>
                <a:effectLst/>
                <a:latin typeface="+mn-lt"/>
                <a:ea typeface="+mn-ea"/>
                <a:cs typeface="+mn-cs"/>
              </a:rPr>
              <a:t> can be </a:t>
            </a:r>
            <a:r>
              <a:rPr lang="de-DE" sz="1200" kern="1200" dirty="0" err="1">
                <a:solidFill>
                  <a:schemeClr val="tx1"/>
                </a:solidFill>
                <a:effectLst/>
                <a:latin typeface="+mn-lt"/>
                <a:ea typeface="+mn-ea"/>
                <a:cs typeface="+mn-cs"/>
              </a:rPr>
              <a:t>better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performance</a:t>
            </a:r>
            <a:r>
              <a:rPr lang="de-DE" sz="1200" kern="1200" dirty="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Countries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establish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communicate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transparency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measures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taken</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verify</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origin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impact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support </a:t>
            </a:r>
            <a:r>
              <a:rPr lang="de-DE" sz="1200" kern="1200" dirty="0" err="1">
                <a:solidFill>
                  <a:schemeClr val="tx1"/>
                </a:solidFill>
                <a:effectLst/>
                <a:latin typeface="+mn-lt"/>
                <a:ea typeface="+mn-ea"/>
                <a:cs typeface="+mn-cs"/>
              </a:rPr>
              <a:t>grants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businesses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impacted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COVID-19, </a:t>
            </a:r>
            <a:r>
              <a:rPr lang="de-DE" sz="1200" kern="1200" dirty="0" err="1">
                <a:solidFill>
                  <a:schemeClr val="tx1"/>
                </a:solidFill>
                <a:effectLst/>
                <a:latin typeface="+mn-lt"/>
                <a:ea typeface="+mn-ea"/>
                <a:cs typeface="+mn-cs"/>
              </a:rPr>
              <a:t>together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clear</a:t>
            </a:r>
            <a:r>
              <a:rPr lang="de-DE" sz="1200" kern="1200" dirty="0">
                <a:solidFill>
                  <a:schemeClr val="tx1"/>
                </a:solidFill>
                <a:effectLst/>
                <a:latin typeface="+mn-lt"/>
                <a:ea typeface="+mn-ea"/>
                <a:cs typeface="+mn-cs"/>
              </a:rPr>
              <a:t> plan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scrutiny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assurance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approach</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regard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establish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specialized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task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force</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prevent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investigate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fraud</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in the </a:t>
            </a:r>
            <a:r>
              <a:rPr lang="de-DE" sz="1200" kern="1200" dirty="0" err="1">
                <a:solidFill>
                  <a:schemeClr val="tx1"/>
                </a:solidFill>
                <a:effectLst/>
                <a:latin typeface="+mn-lt"/>
                <a:ea typeface="+mn-ea"/>
                <a:cs typeface="+mn-cs"/>
              </a:rPr>
              <a:t>implementation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COVID-19 </a:t>
            </a:r>
            <a:r>
              <a:rPr lang="de-DE" sz="1200" kern="1200" dirty="0" err="1">
                <a:solidFill>
                  <a:schemeClr val="tx1"/>
                </a:solidFill>
                <a:effectLst/>
                <a:latin typeface="+mn-lt"/>
                <a:ea typeface="+mn-ea"/>
                <a:cs typeface="+mn-cs"/>
              </a:rPr>
              <a:t>emergency</a:t>
            </a:r>
            <a:r>
              <a:rPr lang="de-DE" sz="1200" kern="1200" dirty="0">
                <a:solidFill>
                  <a:schemeClr val="tx1"/>
                </a:solidFill>
                <a:effectLst/>
                <a:latin typeface="+mn-lt"/>
                <a:ea typeface="+mn-ea"/>
                <a:cs typeface="+mn-cs"/>
              </a:rPr>
              <a:t> support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creation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fake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take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advantage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emergency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situation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are </a:t>
            </a:r>
            <a:r>
              <a:rPr lang="de-DE" sz="1200" kern="1200" dirty="0" err="1">
                <a:solidFill>
                  <a:schemeClr val="tx1"/>
                </a:solidFill>
                <a:effectLst/>
                <a:latin typeface="+mn-lt"/>
                <a:ea typeface="+mn-ea"/>
                <a:cs typeface="+mn-cs"/>
              </a:rPr>
              <a:t>legally</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entitled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receive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approach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to launch a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campaign</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raise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awareness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consequences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in the </a:t>
            </a:r>
            <a:r>
              <a:rPr lang="de-DE" sz="1200" kern="1200" dirty="0" err="1">
                <a:solidFill>
                  <a:schemeClr val="tx1"/>
                </a:solidFill>
                <a:effectLst/>
                <a:latin typeface="+mn-lt"/>
                <a:ea typeface="+mn-ea"/>
                <a:cs typeface="+mn-cs"/>
              </a:rPr>
              <a:t>disbursement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allocation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stimulus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funds</a:t>
            </a:r>
            <a:r>
              <a:rPr lang="de-DE" sz="1200" kern="1200" dirty="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Robust due </a:t>
            </a:r>
            <a:r>
              <a:rPr lang="de-DE" sz="1200" kern="1200" dirty="0" err="1">
                <a:solidFill>
                  <a:schemeClr val="tx1"/>
                </a:solidFill>
                <a:effectLst/>
                <a:latin typeface="+mn-lt"/>
                <a:ea typeface="+mn-ea"/>
                <a:cs typeface="+mn-cs"/>
              </a:rPr>
              <a:t>diligence</a:t>
            </a:r>
            <a:r>
              <a:rPr lang="de-DE" sz="1200" kern="1200" dirty="0">
                <a:solidFill>
                  <a:schemeClr val="tx1"/>
                </a:solidFill>
                <a:effectLst/>
                <a:latin typeface="+mn-lt"/>
                <a:ea typeface="+mn-ea"/>
                <a:cs typeface="+mn-cs"/>
              </a:rPr>
              <a:t>, transparent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accountability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mechanisms</a:t>
            </a:r>
            <a:r>
              <a:rPr lang="de-DE" sz="1200" kern="1200" dirty="0">
                <a:solidFill>
                  <a:schemeClr val="tx1"/>
                </a:solidFill>
                <a:effectLst/>
                <a:latin typeface="+mn-lt"/>
                <a:ea typeface="+mn-ea"/>
                <a:cs typeface="+mn-cs"/>
              </a:rPr>
              <a: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real-time </a:t>
            </a:r>
            <a:r>
              <a:rPr lang="de-DE" sz="1200" kern="1200" dirty="0" err="1">
                <a:solidFill>
                  <a:schemeClr val="tx1"/>
                </a:solidFill>
                <a:effectLst/>
                <a:latin typeface="+mn-lt"/>
                <a:ea typeface="+mn-ea"/>
                <a:cs typeface="+mn-cs"/>
              </a:rPr>
              <a:t>audits</a:t>
            </a:r>
            <a:r>
              <a:rPr lang="de-DE" sz="1200" kern="1200" dirty="0">
                <a:solidFill>
                  <a:schemeClr val="tx1"/>
                </a:solidFill>
                <a:effectLst/>
                <a:latin typeface="+mn-lt"/>
                <a:ea typeface="+mn-ea"/>
                <a:cs typeface="+mn-cs"/>
              </a:rPr>
              <a:t> and the </a:t>
            </a:r>
            <a:r>
              <a:rPr lang="de-DE" sz="1200" kern="1200" dirty="0" err="1">
                <a:solidFill>
                  <a:schemeClr val="tx1"/>
                </a:solidFill>
                <a:effectLst/>
                <a:latin typeface="+mn-lt"/>
                <a:ea typeface="+mn-ea"/>
                <a:cs typeface="+mn-cs"/>
              </a:rPr>
              <a:t>publication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audit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findings</a:t>
            </a:r>
            <a:r>
              <a:rPr lang="de-DE" sz="1200" kern="1200" dirty="0">
                <a:solidFill>
                  <a:schemeClr val="tx1"/>
                </a:solidFill>
                <a:effectLst/>
                <a:latin typeface="+mn-lt"/>
                <a:ea typeface="+mn-ea"/>
                <a:cs typeface="+mn-cs"/>
              </a:rPr>
              <a:t> on a </a:t>
            </a:r>
            <a:r>
              <a:rPr lang="de-DE" sz="1200" kern="1200" dirty="0" err="1">
                <a:solidFill>
                  <a:schemeClr val="tx1"/>
                </a:solidFill>
                <a:effectLst/>
                <a:latin typeface="+mn-lt"/>
                <a:ea typeface="+mn-ea"/>
                <a:cs typeface="+mn-cs"/>
              </a:rPr>
              <a:t>monthly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basis</a:t>
            </a:r>
            <a:r>
              <a:rPr lang="de-DE" sz="1200" kern="1200" dirty="0">
                <a:solidFill>
                  <a:schemeClr val="tx1"/>
                </a:solidFill>
                <a:effectLst/>
                <a:latin typeface="+mn-lt"/>
                <a:ea typeface="+mn-ea"/>
                <a:cs typeface="+mn-cs"/>
              </a:rPr>
              <a:t>, are </a:t>
            </a:r>
            <a:r>
              <a:rPr lang="de-DE" sz="1200" kern="1200" dirty="0" err="1">
                <a:solidFill>
                  <a:schemeClr val="tx1"/>
                </a:solidFill>
                <a:effectLst/>
                <a:latin typeface="+mn-lt"/>
                <a:ea typeface="+mn-ea"/>
                <a:cs typeface="+mn-cs"/>
              </a:rPr>
              <a:t>further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examples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strategies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limit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exposure</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pandemic-related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keep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emergency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secure</a:t>
            </a:r>
            <a:r>
              <a:rPr lang="de-DE" sz="1200" kern="1200" dirty="0">
                <a:solidFill>
                  <a:schemeClr val="tx1"/>
                </a:solidFill>
                <a:effectLst/>
                <a:latin typeface="+mn-lt"/>
                <a:ea typeface="+mn-ea"/>
                <a:cs typeface="+mn-cs"/>
              </a:rPr>
              <a:t>. Supreme </a:t>
            </a:r>
            <a:r>
              <a:rPr lang="de-DE" sz="1200" kern="1200" dirty="0" err="1">
                <a:solidFill>
                  <a:schemeClr val="tx1"/>
                </a:solidFill>
                <a:effectLst/>
                <a:latin typeface="+mn-lt"/>
                <a:ea typeface="+mn-ea"/>
                <a:cs typeface="+mn-cs"/>
              </a:rPr>
              <a:t>audit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institutions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anit-corruption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agencies</a:t>
            </a:r>
            <a:r>
              <a:rPr lang="de-DE" sz="1200" kern="1200" dirty="0">
                <a:solidFill>
                  <a:schemeClr val="tx1"/>
                </a:solidFill>
                <a:effectLst/>
                <a:latin typeface="+mn-lt"/>
                <a:ea typeface="+mn-ea"/>
                <a:cs typeface="+mn-cs"/>
              </a:rPr>
              <a:t> can </a:t>
            </a:r>
            <a:r>
              <a:rPr lang="de-DE" sz="1200" kern="1200" dirty="0" err="1">
                <a:solidFill>
                  <a:schemeClr val="tx1"/>
                </a:solidFill>
                <a:effectLst/>
                <a:latin typeface="+mn-lt"/>
                <a:ea typeface="+mn-ea"/>
                <a:cs typeface="+mn-cs"/>
              </a:rPr>
              <a:t>verify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systems</a:t>
            </a:r>
            <a:r>
              <a:rPr lang="de-DE" sz="1200" kern="1200" dirty="0">
                <a:solidFill>
                  <a:schemeClr val="tx1"/>
                </a:solidFill>
                <a:effectLst/>
                <a:latin typeface="+mn-lt"/>
                <a:ea typeface="+mn-ea"/>
                <a:cs typeface="+mn-cs"/>
              </a:rPr>
              <a:t> in real-time and </a:t>
            </a:r>
            <a:r>
              <a:rPr lang="de-DE" sz="1200" kern="1200" dirty="0" err="1">
                <a:solidFill>
                  <a:schemeClr val="tx1"/>
                </a:solidFill>
                <a:effectLst/>
                <a:latin typeface="+mn-lt"/>
                <a:ea typeface="+mn-ea"/>
                <a:cs typeface="+mn-cs"/>
              </a:rPr>
              <a:t>provide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advice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how</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limit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exposure</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arise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compromise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urgent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 and robust </a:t>
            </a:r>
            <a:r>
              <a:rPr lang="de-DE" sz="1200" kern="1200" dirty="0" err="1">
                <a:solidFill>
                  <a:schemeClr val="tx1"/>
                </a:solidFill>
                <a:effectLst/>
                <a:latin typeface="+mn-lt"/>
                <a:ea typeface="+mn-ea"/>
                <a:cs typeface="+mn-cs"/>
              </a:rPr>
              <a:t>verification</a:t>
            </a:r>
            <a:r>
              <a:rPr lang="de-DE" sz="120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Sources: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Council of Europe / Group of States against Corruption (April 2020). </a:t>
            </a:r>
            <a:r>
              <a:rPr lang="de-DE" sz="1200" kern="1200" dirty="0" err="1">
                <a:solidFill>
                  <a:schemeClr val="tx1"/>
                </a:solidFill>
                <a:effectLst/>
                <a:latin typeface="+mn-lt"/>
                <a:ea typeface="+mn-ea"/>
                <a:cs typeface="+mn-cs"/>
              </a:rPr>
              <a:t>Corruption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Risks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Useful</a:t>
            </a:r>
            <a:r>
              <a:rPr lang="de-DE" sz="1200" kern="1200" dirty="0">
                <a:solidFill>
                  <a:schemeClr val="tx1"/>
                </a:solidFill>
                <a:effectLst/>
                <a:latin typeface="+mn-lt"/>
                <a:ea typeface="+mn-ea"/>
                <a:cs typeface="+mn-cs"/>
              </a:rPr>
              <a:t> Legal References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context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COVID-19.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hlinkClick r:id="rId3"/>
              </a:rPr>
              <a:t>https://rm.coe.int/corruption-risks-and-useful-legal-references-in-the-context-of-covid-1/16809e33e1</a:t>
            </a:r>
            <a:r>
              <a:rPr lang="de-DE" dirty="0"/>
              <a:t> </a:t>
            </a:r>
            <a:r>
              <a:rPr lang="de-DE" sz="1200" kern="1200" dirty="0">
                <a:solidFill>
                  <a:schemeClr val="tx1"/>
                </a:solidFill>
                <a:effectLst/>
                <a:latin typeface="+mn-lt"/>
                <a:ea typeface="+mn-ea"/>
                <a:cs typeface="+mn-cs"/>
              </a:rPr>
              <a:t>(last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October</a:t>
            </a:r>
            <a:r>
              <a:rPr lang="de-DE" sz="1200" kern="1200" dirty="0">
                <a:solidFill>
                  <a:schemeClr val="tx1"/>
                </a:solidFill>
                <a:effectLst/>
                <a:latin typeface="+mn-lt"/>
                <a:ea typeface="+mn-ea"/>
                <a:cs typeface="+mn-cs"/>
              </a:rPr>
              <a:t> 1, 2020).</a:t>
            </a:r>
            <a:endParaRPr lang="de-DE" sz="1200" kern="1200" dirty="0">
              <a:solidFill>
                <a:schemeClr val="tx1"/>
              </a:solidFill>
              <a:effectLst/>
              <a:latin typeface="+mn-lt"/>
              <a:cs typeface="Calibri"/>
            </a:endParaRPr>
          </a:p>
          <a:p>
            <a:pPr marL="171450" indent="-171450">
              <a:buFont typeface="Arial" panose="020B0604020202020204" pitchFamily="34" charset="0"/>
              <a:buChar char="•"/>
              <a:defRPr/>
            </a:pPr>
            <a:r>
              <a:rPr lang="de-DE" sz="1200" b="0" kern="1200" dirty="0">
                <a:solidFill>
                  <a:schemeClr val="tx1"/>
                </a:solidFill>
                <a:effectLst/>
                <a:latin typeface="+mn-lt"/>
                <a:ea typeface="+mn-ea"/>
                <a:cs typeface="+mn-cs"/>
              </a:rPr>
              <a:t>UNODC (2020a). </a:t>
            </a:r>
            <a:r>
              <a:rPr lang="de-DE" sz="1200" kern="1200" dirty="0">
                <a:solidFill>
                  <a:schemeClr val="tx1"/>
                </a:solidFill>
                <a:effectLst/>
                <a:latin typeface="+mn-lt"/>
                <a:ea typeface="+mn-ea"/>
                <a:cs typeface="+mn-cs"/>
              </a:rPr>
              <a:t>COVID-19 Fiscal Response and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Prevention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Corruption</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Retrieved</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from</a:t>
            </a:r>
            <a:r>
              <a:rPr lang="de-DE" sz="1200" b="0" kern="1200" dirty="0">
                <a:solidFill>
                  <a:schemeClr val="tx1"/>
                </a:solidFill>
                <a:effectLst/>
                <a:latin typeface="+mn-lt"/>
                <a:ea typeface="+mn-ea"/>
                <a:cs typeface="+mn-cs"/>
              </a:rPr>
              <a:t> </a:t>
            </a:r>
            <a:r>
              <a:rPr lang="de-DE" sz="1200" b="0" kern="1200" dirty="0">
                <a:solidFill>
                  <a:schemeClr val="tx1"/>
                </a:solidFill>
                <a:effectLst/>
                <a:latin typeface="+mn-lt"/>
                <a:ea typeface="+mn-ea"/>
                <a:cs typeface="+mn-cs"/>
                <a:hlinkClick r:id="rId4"/>
              </a:rPr>
              <a:t>https://www.unodc.org/pdf/corruption/COVID-19fiscal_response.pdf</a:t>
            </a:r>
            <a:r>
              <a:rPr lang="de-DE" sz="1200" b="0" kern="1200" dirty="0">
                <a:solidFill>
                  <a:schemeClr val="tx1"/>
                </a:solidFill>
                <a:effectLst/>
                <a:latin typeface="+mn-lt"/>
                <a:ea typeface="+mn-ea"/>
                <a:cs typeface="+mn-cs"/>
              </a:rPr>
              <a:t> (last </a:t>
            </a:r>
            <a:r>
              <a:rPr lang="de-DE" sz="1200" b="0" kern="1200" dirty="0" err="1">
                <a:solidFill>
                  <a:schemeClr val="tx1"/>
                </a:solidFill>
                <a:effectLst/>
                <a:latin typeface="+mn-lt"/>
                <a:ea typeface="+mn-ea"/>
                <a:cs typeface="+mn-cs"/>
              </a:rPr>
              <a:t>accessed</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October</a:t>
            </a:r>
            <a:r>
              <a:rPr lang="de-DE" sz="1200" b="0" kern="1200" dirty="0">
                <a:solidFill>
                  <a:schemeClr val="tx1"/>
                </a:solidFill>
                <a:effectLst/>
                <a:latin typeface="+mn-lt"/>
                <a:ea typeface="+mn-ea"/>
                <a:cs typeface="+mn-cs"/>
              </a:rPr>
              <a:t> 1, 2020).</a:t>
            </a:r>
            <a:endParaRPr lang="de-DE" sz="1200" b="0" kern="1200" dirty="0">
              <a:solidFill>
                <a:schemeClr val="tx1"/>
              </a:solidFill>
              <a:effectLst/>
              <a:latin typeface="+mn-lt"/>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World Health Organization (WHO) (April 2020). Benin goes on digital offensive against COVID-19. Retrieved from </a:t>
            </a:r>
            <a:r>
              <a:rPr lang="en-US" sz="1200" u="sng" kern="1200" dirty="0">
                <a:solidFill>
                  <a:schemeClr val="tx1"/>
                </a:solidFill>
                <a:effectLst/>
                <a:latin typeface="+mn-lt"/>
                <a:ea typeface="+mn-ea"/>
                <a:cs typeface="+mn-cs"/>
                <a:hlinkClick r:id="rId5"/>
              </a:rPr>
              <a:t>https://www.afro.who.int/news/benin-goes-digital-offensive-against-covid-19</a:t>
            </a:r>
            <a:r>
              <a:rPr lang="en-US" sz="1200" b="0" kern="1200" dirty="0">
                <a:solidFill>
                  <a:schemeClr val="tx1"/>
                </a:solidFill>
                <a:effectLst/>
                <a:latin typeface="+mn-lt"/>
                <a:ea typeface="+mn-ea"/>
                <a:cs typeface="+mn-cs"/>
              </a:rPr>
              <a:t> (last accessed on May 4, 2020).</a:t>
            </a:r>
          </a:p>
        </p:txBody>
      </p:sp>
      <p:sp>
        <p:nvSpPr>
          <p:cNvPr id="4" name="Foliennummernplatzhalter 3"/>
          <p:cNvSpPr>
            <a:spLocks noGrp="1"/>
          </p:cNvSpPr>
          <p:nvPr>
            <p:ph type="sldNum" sz="quarter" idx="5"/>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315750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Requirements for</a:t>
            </a:r>
            <a:r>
              <a:rPr lang="en-US" sz="1200" b="1" i="0" u="none" strike="noStrike" kern="1200">
                <a:solidFill>
                  <a:schemeClr val="tx1"/>
                </a:solidFill>
                <a:effectLst/>
                <a:latin typeface="+mn-lt"/>
                <a:ea typeface="+mn-ea"/>
                <a:cs typeface="+mn-cs"/>
              </a:rPr>
              <a:t> clean public procurement:</a:t>
            </a:r>
          </a:p>
          <a:p>
            <a:pPr rtl="0" fontAlgn="base"/>
            <a:endParaRPr lang="en-US" sz="1200" b="0" i="0" u="none" strike="noStrike" kern="120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u="none" strike="noStrike" kern="1200">
                <a:solidFill>
                  <a:schemeClr val="tx1"/>
                </a:solidFill>
                <a:effectLst/>
                <a:latin typeface="+mn-lt"/>
                <a:ea typeface="+mn-ea"/>
                <a:cs typeface="+mn-cs"/>
              </a:rPr>
              <a:t>This slide provides and overview of the different </a:t>
            </a:r>
            <a:r>
              <a:rPr lang="en-US"/>
              <a:t>requirements for</a:t>
            </a:r>
            <a:r>
              <a:rPr lang="en-US" sz="1200" b="0" i="0" u="none" strike="noStrike" kern="1200">
                <a:solidFill>
                  <a:schemeClr val="tx1"/>
                </a:solidFill>
                <a:effectLst/>
                <a:latin typeface="+mn-lt"/>
                <a:ea typeface="+mn-ea"/>
                <a:cs typeface="+mn-cs"/>
              </a:rPr>
              <a:t> ensuring clean procurement. Related tools will be discussed in the following slides</a:t>
            </a:r>
            <a:r>
              <a:rPr lang="en-US" sz="1200" b="0" i="0"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At the core, it is important to take a holistic approach to sound public procurement management, since no dimension or tool alone will solve a corruption issue.</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180556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dirty="0" err="1"/>
              <a:t>What</a:t>
            </a:r>
            <a:r>
              <a:rPr lang="de-DE" altLang="de-DE" b="1" dirty="0"/>
              <a:t> </a:t>
            </a:r>
            <a:r>
              <a:rPr lang="de-DE" altLang="de-DE" b="1" dirty="0" err="1"/>
              <a:t>is</a:t>
            </a:r>
            <a:r>
              <a:rPr lang="de-DE" altLang="de-DE" b="1" dirty="0"/>
              <a:t> </a:t>
            </a:r>
            <a:r>
              <a:rPr lang="de-DE" altLang="de-DE" b="1" dirty="0" err="1"/>
              <a:t>public</a:t>
            </a:r>
            <a:r>
              <a:rPr lang="de-DE" altLang="de-DE" b="1" dirty="0"/>
              <a:t> </a:t>
            </a:r>
            <a:r>
              <a:rPr lang="de-DE" altLang="de-DE" b="1" dirty="0" err="1"/>
              <a:t>procurement</a:t>
            </a:r>
            <a:r>
              <a:rPr lang="de-DE" altLang="de-DE" b="1" dirty="0"/>
              <a:t>?</a:t>
            </a:r>
          </a:p>
          <a:p>
            <a:endParaRPr lang="de-DE" altLang="de-DE"/>
          </a:p>
          <a:p>
            <a:pPr marL="171450" indent="-171450">
              <a:buFont typeface="Arial" panose="020B0604020202020204" pitchFamily="34" charset="0"/>
              <a:buChar char="•"/>
            </a:pPr>
            <a:r>
              <a:rPr lang="de-DE" altLang="de-DE" dirty="0"/>
              <a:t>In </a:t>
            </a:r>
            <a:r>
              <a:rPr lang="de-DE" altLang="de-DE" dirty="0" err="1"/>
              <a:t>order</a:t>
            </a:r>
            <a:r>
              <a:rPr lang="de-DE" altLang="de-DE" dirty="0"/>
              <a:t> </a:t>
            </a:r>
            <a:r>
              <a:rPr lang="de-DE" altLang="de-DE" dirty="0" err="1"/>
              <a:t>to</a:t>
            </a:r>
            <a:r>
              <a:rPr lang="de-DE" altLang="de-DE" dirty="0"/>
              <a:t> carry out </a:t>
            </a:r>
            <a:r>
              <a:rPr lang="de-DE" altLang="de-DE" dirty="0" err="1"/>
              <a:t>its</a:t>
            </a:r>
            <a:r>
              <a:rPr lang="de-DE" altLang="de-DE" dirty="0"/>
              <a:t> </a:t>
            </a:r>
            <a:r>
              <a:rPr lang="de-DE" altLang="de-DE" dirty="0" err="1"/>
              <a:t>functions</a:t>
            </a:r>
            <a:r>
              <a:rPr lang="de-DE" altLang="de-DE" dirty="0"/>
              <a:t>, a </a:t>
            </a:r>
            <a:r>
              <a:rPr lang="de-DE" altLang="de-DE" dirty="0" err="1"/>
              <a:t>government</a:t>
            </a:r>
            <a:r>
              <a:rPr lang="de-DE" altLang="de-DE" dirty="0"/>
              <a:t> </a:t>
            </a:r>
            <a:r>
              <a:rPr lang="de-DE" altLang="de-DE" dirty="0" err="1"/>
              <a:t>needs</a:t>
            </a:r>
            <a:r>
              <a:rPr lang="de-DE" altLang="de-DE" dirty="0"/>
              <a:t> </a:t>
            </a:r>
            <a:r>
              <a:rPr lang="de-DE" altLang="de-DE" dirty="0" err="1"/>
              <a:t>to</a:t>
            </a:r>
            <a:r>
              <a:rPr lang="de-DE" altLang="de-DE" dirty="0"/>
              <a:t> </a:t>
            </a:r>
            <a:r>
              <a:rPr lang="de-DE" altLang="de-DE" dirty="0" err="1"/>
              <a:t>purchase</a:t>
            </a:r>
            <a:r>
              <a:rPr lang="de-DE" altLang="de-DE" dirty="0"/>
              <a:t> </a:t>
            </a:r>
            <a:r>
              <a:rPr lang="de-DE" altLang="de-DE" dirty="0" err="1"/>
              <a:t>goods</a:t>
            </a:r>
            <a:r>
              <a:rPr lang="de-DE" altLang="de-DE" dirty="0"/>
              <a:t>, </a:t>
            </a:r>
            <a:r>
              <a:rPr lang="de-DE" altLang="de-DE" dirty="0" err="1"/>
              <a:t>services</a:t>
            </a:r>
            <a:r>
              <a:rPr lang="de-DE" altLang="de-DE" dirty="0"/>
              <a:t> and </a:t>
            </a:r>
            <a:r>
              <a:rPr lang="de-DE" altLang="de-DE" dirty="0" err="1"/>
              <a:t>works</a:t>
            </a:r>
            <a:r>
              <a:rPr lang="de-DE" altLang="de-DE" dirty="0"/>
              <a:t>. </a:t>
            </a:r>
            <a:r>
              <a:rPr lang="de-DE" altLang="de-DE" dirty="0" err="1"/>
              <a:t>is</a:t>
            </a:r>
            <a:r>
              <a:rPr lang="de-DE" altLang="de-DE" dirty="0"/>
              <a:t> </a:t>
            </a:r>
            <a:r>
              <a:rPr lang="de-DE" altLang="de-DE" dirty="0" err="1"/>
              <a:t>government</a:t>
            </a:r>
            <a:r>
              <a:rPr lang="de-DE" altLang="de-DE" dirty="0"/>
              <a:t> </a:t>
            </a:r>
            <a:r>
              <a:rPr lang="de-DE" altLang="de-DE" dirty="0" err="1"/>
              <a:t>activity</a:t>
            </a:r>
            <a:r>
              <a:rPr lang="de-DE" altLang="de-DE" dirty="0"/>
              <a:t> </a:t>
            </a:r>
            <a:r>
              <a:rPr lang="de-DE" altLang="de-DE" dirty="0" err="1"/>
              <a:t>is</a:t>
            </a:r>
            <a:r>
              <a:rPr lang="de-DE" altLang="de-DE" dirty="0"/>
              <a:t> </a:t>
            </a:r>
            <a:r>
              <a:rPr lang="de-DE" altLang="de-DE" dirty="0" err="1"/>
              <a:t>referred</a:t>
            </a:r>
            <a:r>
              <a:rPr lang="de-DE" altLang="de-DE" dirty="0"/>
              <a:t> </a:t>
            </a:r>
            <a:r>
              <a:rPr lang="de-DE" altLang="de-DE" dirty="0" err="1"/>
              <a:t>to</a:t>
            </a:r>
            <a:r>
              <a:rPr lang="de-DE" altLang="de-DE" dirty="0"/>
              <a:t> </a:t>
            </a:r>
            <a:r>
              <a:rPr lang="de-DE" altLang="de-DE" dirty="0" err="1"/>
              <a:t>as</a:t>
            </a:r>
            <a:r>
              <a:rPr lang="de-DE" altLang="de-DE" dirty="0"/>
              <a:t> </a:t>
            </a:r>
            <a:r>
              <a:rPr lang="de-DE" altLang="de-DE" dirty="0" err="1"/>
              <a:t>public</a:t>
            </a:r>
            <a:r>
              <a:rPr lang="de-DE" altLang="de-DE" dirty="0"/>
              <a:t> </a:t>
            </a:r>
            <a:r>
              <a:rPr lang="de-DE" altLang="de-DE" dirty="0" err="1"/>
              <a:t>procurement</a:t>
            </a:r>
            <a:r>
              <a:rPr lang="de-DE" altLang="de-DE" dirty="0"/>
              <a:t> (</a:t>
            </a:r>
            <a:r>
              <a:rPr lang="de-DE" altLang="de-DE" dirty="0" err="1"/>
              <a:t>or</a:t>
            </a:r>
            <a:r>
              <a:rPr lang="de-DE" altLang="de-DE" dirty="0"/>
              <a:t> </a:t>
            </a:r>
            <a:r>
              <a:rPr lang="de-DE" altLang="de-DE" dirty="0" err="1"/>
              <a:t>as</a:t>
            </a:r>
            <a:r>
              <a:rPr lang="de-DE" altLang="de-DE" dirty="0"/>
              <a:t> </a:t>
            </a:r>
            <a:r>
              <a:rPr lang="de-DE" altLang="de-DE" dirty="0" err="1"/>
              <a:t>government</a:t>
            </a:r>
            <a:r>
              <a:rPr lang="de-DE" altLang="de-DE" dirty="0"/>
              <a:t> </a:t>
            </a:r>
            <a:r>
              <a:rPr lang="de-DE" altLang="de-DE" dirty="0" err="1"/>
              <a:t>procurement</a:t>
            </a:r>
            <a:r>
              <a:rPr lang="de-DE" altLang="de-DE" dirty="0"/>
              <a:t> </a:t>
            </a:r>
            <a:r>
              <a:rPr lang="de-DE" altLang="de-DE" dirty="0" err="1"/>
              <a:t>or</a:t>
            </a:r>
            <a:r>
              <a:rPr lang="de-DE" altLang="de-DE" dirty="0"/>
              <a:t> </a:t>
            </a:r>
            <a:r>
              <a:rPr lang="de-DE" altLang="de-DE" dirty="0" err="1"/>
              <a:t>government</a:t>
            </a:r>
            <a:r>
              <a:rPr lang="de-DE" altLang="de-DE" dirty="0"/>
              <a:t> </a:t>
            </a:r>
            <a:r>
              <a:rPr lang="de-DE" altLang="de-DE" dirty="0" err="1"/>
              <a:t>contracts</a:t>
            </a:r>
            <a:r>
              <a:rPr lang="de-DE" altLang="de-DE" dirty="0"/>
              <a:t> </a:t>
            </a:r>
            <a:r>
              <a:rPr lang="de-DE" altLang="de-DE" dirty="0" err="1"/>
              <a:t>or</a:t>
            </a:r>
            <a:r>
              <a:rPr lang="de-DE" altLang="de-DE" dirty="0"/>
              <a:t> </a:t>
            </a:r>
            <a:r>
              <a:rPr lang="de-DE" altLang="de-DE" dirty="0" err="1"/>
              <a:t>public</a:t>
            </a:r>
            <a:r>
              <a:rPr lang="de-DE" altLang="de-DE" dirty="0"/>
              <a:t> </a:t>
            </a:r>
            <a:r>
              <a:rPr lang="de-DE" altLang="de-DE" dirty="0" err="1"/>
              <a:t>contracts</a:t>
            </a:r>
            <a:r>
              <a:rPr lang="de-DE" altLang="de-DE" dirty="0"/>
              <a:t>).</a:t>
            </a:r>
            <a:endParaRPr lang="de-DE" altLang="de-DE" dirty="0">
              <a:cs typeface="Calibri"/>
            </a:endParaRPr>
          </a:p>
          <a:p>
            <a:pPr marL="171450" indent="-171450">
              <a:buFont typeface="Arial" panose="020B0604020202020204" pitchFamily="34" charset="0"/>
              <a:buChar char="•"/>
            </a:pPr>
            <a:r>
              <a:rPr lang="de-DE" altLang="de-DE" dirty="0" err="1"/>
              <a:t>E-procurement</a:t>
            </a:r>
            <a:r>
              <a:rPr lang="de-DE" altLang="de-DE" dirty="0"/>
              <a:t> </a:t>
            </a:r>
            <a:r>
              <a:rPr lang="de-DE" altLang="de-DE" dirty="0" err="1"/>
              <a:t>of</a:t>
            </a:r>
            <a:r>
              <a:rPr lang="de-DE" altLang="de-DE" dirty="0"/>
              <a:t> </a:t>
            </a:r>
            <a:r>
              <a:rPr lang="de-DE" altLang="de-DE" dirty="0" err="1"/>
              <a:t>copy</a:t>
            </a:r>
            <a:r>
              <a:rPr lang="de-DE" altLang="de-DE" dirty="0"/>
              <a:t> </a:t>
            </a:r>
            <a:r>
              <a:rPr lang="de-DE" altLang="de-DE" dirty="0" err="1"/>
              <a:t>paper</a:t>
            </a:r>
            <a:r>
              <a:rPr lang="de-DE" altLang="de-DE" dirty="0"/>
              <a:t>, </a:t>
            </a:r>
            <a:r>
              <a:rPr lang="de-DE" altLang="de-DE" dirty="0" err="1"/>
              <a:t>information</a:t>
            </a:r>
            <a:r>
              <a:rPr lang="de-DE" altLang="de-DE" dirty="0"/>
              <a:t> </a:t>
            </a:r>
            <a:r>
              <a:rPr lang="de-DE" altLang="de-DE" dirty="0" err="1"/>
              <a:t>technology</a:t>
            </a:r>
            <a:r>
              <a:rPr lang="de-DE" altLang="de-DE" dirty="0"/>
              <a:t> (IT) </a:t>
            </a:r>
            <a:r>
              <a:rPr lang="de-DE" altLang="de-DE" dirty="0" err="1"/>
              <a:t>equipment</a:t>
            </a:r>
            <a:r>
              <a:rPr lang="de-DE" altLang="de-DE" dirty="0"/>
              <a:t> </a:t>
            </a:r>
            <a:r>
              <a:rPr lang="de-DE" altLang="de-DE" dirty="0" err="1"/>
              <a:t>or</a:t>
            </a:r>
            <a:r>
              <a:rPr lang="de-DE" altLang="de-DE" dirty="0"/>
              <a:t> </a:t>
            </a:r>
            <a:r>
              <a:rPr lang="de-DE" altLang="de-DE" dirty="0" err="1"/>
              <a:t>medical</a:t>
            </a:r>
            <a:r>
              <a:rPr lang="de-DE" altLang="de-DE" dirty="0"/>
              <a:t> </a:t>
            </a:r>
            <a:r>
              <a:rPr lang="de-DE" altLang="de-DE" dirty="0" err="1"/>
              <a:t>devices</a:t>
            </a:r>
            <a:r>
              <a:rPr lang="de-DE" altLang="de-DE" dirty="0"/>
              <a:t>, </a:t>
            </a:r>
            <a:r>
              <a:rPr lang="de-DE" altLang="de-DE" dirty="0" err="1"/>
              <a:t>the</a:t>
            </a:r>
            <a:r>
              <a:rPr lang="de-DE" altLang="de-DE" dirty="0"/>
              <a:t> </a:t>
            </a:r>
            <a:r>
              <a:rPr lang="de-DE" altLang="de-DE" dirty="0" err="1"/>
              <a:t>provision</a:t>
            </a:r>
            <a:r>
              <a:rPr lang="de-DE" altLang="de-DE" dirty="0"/>
              <a:t> </a:t>
            </a:r>
            <a:r>
              <a:rPr lang="de-DE" altLang="de-DE" dirty="0" err="1"/>
              <a:t>of</a:t>
            </a:r>
            <a:r>
              <a:rPr lang="de-DE" altLang="de-DE" dirty="0"/>
              <a:t> </a:t>
            </a:r>
            <a:r>
              <a:rPr lang="de-DE" altLang="de-DE" dirty="0" err="1"/>
              <a:t>health</a:t>
            </a:r>
            <a:r>
              <a:rPr lang="de-DE" altLang="de-DE" dirty="0"/>
              <a:t> </a:t>
            </a:r>
            <a:r>
              <a:rPr lang="de-DE" altLang="de-DE" dirty="0" err="1"/>
              <a:t>services</a:t>
            </a:r>
            <a:r>
              <a:rPr lang="de-DE" altLang="de-DE" dirty="0"/>
              <a:t> </a:t>
            </a:r>
            <a:r>
              <a:rPr lang="de-DE" altLang="de-DE" dirty="0" err="1"/>
              <a:t>or</a:t>
            </a:r>
            <a:r>
              <a:rPr lang="de-DE" altLang="de-DE" dirty="0"/>
              <a:t> </a:t>
            </a:r>
            <a:r>
              <a:rPr lang="de-DE" altLang="de-DE" dirty="0" err="1"/>
              <a:t>consultancy</a:t>
            </a:r>
            <a:r>
              <a:rPr lang="de-DE" altLang="de-DE" dirty="0"/>
              <a:t> </a:t>
            </a:r>
            <a:r>
              <a:rPr lang="de-DE" altLang="de-DE" dirty="0" err="1"/>
              <a:t>services</a:t>
            </a:r>
            <a:r>
              <a:rPr lang="de-DE" altLang="de-DE" dirty="0"/>
              <a:t>, </a:t>
            </a:r>
            <a:r>
              <a:rPr lang="de-DE" altLang="de-DE" dirty="0" err="1"/>
              <a:t>the</a:t>
            </a:r>
            <a:r>
              <a:rPr lang="de-DE" altLang="de-DE" dirty="0"/>
              <a:t> </a:t>
            </a:r>
            <a:r>
              <a:rPr lang="de-DE" altLang="de-DE" dirty="0" err="1"/>
              <a:t>construction</a:t>
            </a:r>
            <a:r>
              <a:rPr lang="de-DE" altLang="de-DE" dirty="0"/>
              <a:t> </a:t>
            </a:r>
            <a:r>
              <a:rPr lang="de-DE" altLang="de-DE" dirty="0" err="1"/>
              <a:t>of</a:t>
            </a:r>
            <a:r>
              <a:rPr lang="de-DE" altLang="de-DE" dirty="0"/>
              <a:t> a </a:t>
            </a:r>
            <a:r>
              <a:rPr lang="de-DE" altLang="de-DE" dirty="0" err="1"/>
              <a:t>road</a:t>
            </a:r>
            <a:r>
              <a:rPr lang="de-DE" altLang="de-DE" dirty="0"/>
              <a:t> </a:t>
            </a:r>
            <a:r>
              <a:rPr lang="de-DE" altLang="de-DE" dirty="0" err="1"/>
              <a:t>or</a:t>
            </a:r>
            <a:r>
              <a:rPr lang="de-DE" altLang="de-DE" dirty="0"/>
              <a:t> an </a:t>
            </a:r>
            <a:r>
              <a:rPr lang="de-DE" altLang="de-DE" dirty="0" err="1"/>
              <a:t>airport</a:t>
            </a:r>
            <a:r>
              <a:rPr lang="de-DE" altLang="de-DE" dirty="0"/>
              <a:t> terminal, </a:t>
            </a:r>
            <a:r>
              <a:rPr lang="de-DE" altLang="de-DE" dirty="0" err="1"/>
              <a:t>are</a:t>
            </a:r>
            <a:r>
              <a:rPr lang="de-DE" altLang="de-DE" dirty="0"/>
              <a:t> just a </a:t>
            </a:r>
            <a:r>
              <a:rPr lang="de-DE" altLang="de-DE" dirty="0" err="1"/>
              <a:t>few</a:t>
            </a:r>
            <a:r>
              <a:rPr lang="de-DE" altLang="de-DE" dirty="0"/>
              <a:t> </a:t>
            </a:r>
            <a:r>
              <a:rPr lang="de-DE" altLang="de-DE" dirty="0" err="1"/>
              <a:t>examples</a:t>
            </a:r>
            <a:r>
              <a:rPr lang="de-DE" altLang="de-DE" dirty="0"/>
              <a:t> </a:t>
            </a:r>
            <a:r>
              <a:rPr lang="de-DE" altLang="de-DE" dirty="0" err="1"/>
              <a:t>of</a:t>
            </a:r>
            <a:r>
              <a:rPr lang="de-DE" altLang="de-DE" dirty="0"/>
              <a:t> </a:t>
            </a:r>
            <a:r>
              <a:rPr lang="de-DE" altLang="de-DE" dirty="0" err="1"/>
              <a:t>government</a:t>
            </a:r>
            <a:r>
              <a:rPr lang="de-DE" altLang="de-DE" dirty="0"/>
              <a:t> spending on behalf </a:t>
            </a:r>
            <a:r>
              <a:rPr lang="de-DE" altLang="de-DE" dirty="0" err="1"/>
              <a:t>of</a:t>
            </a:r>
            <a:r>
              <a:rPr lang="de-DE" altLang="de-DE" dirty="0"/>
              <a:t> a </a:t>
            </a:r>
            <a:r>
              <a:rPr lang="de-DE" altLang="de-DE" dirty="0" err="1"/>
              <a:t>public</a:t>
            </a:r>
            <a:r>
              <a:rPr lang="de-DE" altLang="de-DE" dirty="0"/>
              <a:t> </a:t>
            </a:r>
            <a:r>
              <a:rPr lang="de-DE" altLang="de-DE" dirty="0" err="1"/>
              <a:t>authority</a:t>
            </a:r>
            <a:r>
              <a:rPr lang="de-DE" altLang="de-DE" dirty="0"/>
              <a:t>.</a:t>
            </a:r>
            <a:endParaRPr lang="de-DE" altLang="de-DE" dirty="0">
              <a:cs typeface="Calibri"/>
            </a:endParaRPr>
          </a:p>
          <a:p>
            <a:pPr marL="171450" indent="-171450">
              <a:buFont typeface="Arial" panose="020B0604020202020204" pitchFamily="34" charset="0"/>
              <a:buChar char="•"/>
            </a:pPr>
            <a:r>
              <a:rPr lang="de-DE" altLang="de-DE" dirty="0"/>
              <a:t>In </a:t>
            </a:r>
            <a:r>
              <a:rPr lang="de-DE" altLang="de-DE" dirty="0" err="1"/>
              <a:t>this</a:t>
            </a:r>
            <a:r>
              <a:rPr lang="de-DE" altLang="de-DE" dirty="0"/>
              <a:t> </a:t>
            </a:r>
            <a:r>
              <a:rPr lang="de-DE" altLang="de-DE" dirty="0" err="1"/>
              <a:t>context</a:t>
            </a:r>
            <a:r>
              <a:rPr lang="de-DE" altLang="de-DE" dirty="0"/>
              <a:t>, </a:t>
            </a:r>
            <a:r>
              <a:rPr lang="de-DE" altLang="de-DE" dirty="0" err="1"/>
              <a:t>it</a:t>
            </a:r>
            <a:r>
              <a:rPr lang="de-DE" altLang="de-DE" dirty="0"/>
              <a:t> </a:t>
            </a:r>
            <a:r>
              <a:rPr lang="de-DE" altLang="de-DE" dirty="0" err="1"/>
              <a:t>is</a:t>
            </a:r>
            <a:r>
              <a:rPr lang="de-DE" altLang="de-DE" dirty="0"/>
              <a:t> </a:t>
            </a:r>
            <a:r>
              <a:rPr lang="de-DE" altLang="de-DE" dirty="0" err="1"/>
              <a:t>important</a:t>
            </a:r>
            <a:r>
              <a:rPr lang="de-DE" altLang="de-DE" dirty="0"/>
              <a:t> </a:t>
            </a:r>
            <a:r>
              <a:rPr lang="de-DE" altLang="de-DE" dirty="0" err="1"/>
              <a:t>to</a:t>
            </a:r>
            <a:r>
              <a:rPr lang="de-DE" altLang="de-DE" dirty="0"/>
              <a:t> </a:t>
            </a:r>
            <a:r>
              <a:rPr lang="de-DE" altLang="de-DE" dirty="0" err="1"/>
              <a:t>keep</a:t>
            </a:r>
            <a:r>
              <a:rPr lang="de-DE" altLang="de-DE" dirty="0"/>
              <a:t> in </a:t>
            </a:r>
            <a:r>
              <a:rPr lang="de-DE" altLang="de-DE" dirty="0" err="1"/>
              <a:t>mind</a:t>
            </a:r>
            <a:r>
              <a:rPr lang="de-DE" altLang="de-DE" dirty="0"/>
              <a:t> </a:t>
            </a:r>
            <a:r>
              <a:rPr lang="de-DE" altLang="de-DE" dirty="0" err="1"/>
              <a:t>that</a:t>
            </a:r>
            <a:r>
              <a:rPr lang="de-DE" altLang="de-DE" dirty="0"/>
              <a:t> a </a:t>
            </a:r>
            <a:r>
              <a:rPr lang="de-DE" altLang="de-DE" dirty="0" err="1"/>
              <a:t>procuring</a:t>
            </a:r>
            <a:r>
              <a:rPr lang="de-DE" altLang="de-DE" dirty="0"/>
              <a:t> </a:t>
            </a:r>
            <a:r>
              <a:rPr lang="de-DE" altLang="de-DE" dirty="0" err="1"/>
              <a:t>entity</a:t>
            </a:r>
            <a:r>
              <a:rPr lang="de-DE" altLang="de-DE" dirty="0"/>
              <a:t> </a:t>
            </a:r>
            <a:r>
              <a:rPr lang="de-DE" altLang="de-DE" dirty="0" err="1"/>
              <a:t>never</a:t>
            </a:r>
            <a:r>
              <a:rPr lang="de-DE" altLang="de-DE" dirty="0"/>
              <a:t> </a:t>
            </a:r>
            <a:r>
              <a:rPr lang="de-DE" altLang="de-DE" dirty="0" err="1"/>
              <a:t>spends</a:t>
            </a:r>
            <a:r>
              <a:rPr lang="de-DE" altLang="de-DE" dirty="0"/>
              <a:t> </a:t>
            </a:r>
            <a:r>
              <a:rPr lang="de-DE" altLang="de-DE" dirty="0" err="1"/>
              <a:t>its</a:t>
            </a:r>
            <a:r>
              <a:rPr lang="de-DE" altLang="de-DE" dirty="0"/>
              <a:t> own </a:t>
            </a:r>
            <a:r>
              <a:rPr lang="de-DE" altLang="de-DE" dirty="0" err="1"/>
              <a:t>money</a:t>
            </a:r>
            <a:r>
              <a:rPr lang="de-DE" altLang="de-DE" dirty="0"/>
              <a:t> but </a:t>
            </a:r>
            <a:r>
              <a:rPr lang="de-DE" altLang="de-DE" dirty="0" err="1"/>
              <a:t>instead</a:t>
            </a:r>
            <a:r>
              <a:rPr lang="de-DE" altLang="de-DE" dirty="0"/>
              <a:t> </a:t>
            </a:r>
            <a:r>
              <a:rPr lang="de-DE" altLang="de-DE" dirty="0" err="1"/>
              <a:t>taxpayers</a:t>
            </a:r>
            <a:r>
              <a:rPr lang="de-DE" altLang="de-DE" dirty="0"/>
              <a:t>’ </a:t>
            </a:r>
            <a:r>
              <a:rPr lang="de-DE" altLang="de-DE" dirty="0" err="1"/>
              <a:t>money</a:t>
            </a:r>
            <a:r>
              <a:rPr lang="de-DE" altLang="de-DE" dirty="0"/>
              <a:t>. This </a:t>
            </a:r>
            <a:r>
              <a:rPr lang="de-DE" altLang="de-DE" dirty="0" err="1"/>
              <a:t>is</a:t>
            </a:r>
            <a:r>
              <a:rPr lang="de-DE" altLang="de-DE" dirty="0"/>
              <a:t> </a:t>
            </a:r>
            <a:r>
              <a:rPr lang="de-DE" altLang="de-DE" dirty="0" err="1"/>
              <a:t>is</a:t>
            </a:r>
            <a:r>
              <a:rPr lang="de-DE" altLang="de-DE" dirty="0"/>
              <a:t> </a:t>
            </a:r>
            <a:r>
              <a:rPr lang="de-DE" altLang="de-DE" dirty="0" err="1"/>
              <a:t>why</a:t>
            </a:r>
            <a:r>
              <a:rPr lang="de-DE" altLang="de-DE" dirty="0"/>
              <a:t> </a:t>
            </a:r>
            <a:r>
              <a:rPr lang="de-DE" altLang="de-DE" dirty="0" err="1"/>
              <a:t>governments</a:t>
            </a:r>
            <a:r>
              <a:rPr lang="de-DE" altLang="de-DE" dirty="0"/>
              <a:t> </a:t>
            </a:r>
            <a:r>
              <a:rPr lang="de-DE" altLang="de-DE" dirty="0" err="1"/>
              <a:t>are</a:t>
            </a:r>
            <a:r>
              <a:rPr lang="de-DE" altLang="de-DE" dirty="0"/>
              <a:t> </a:t>
            </a:r>
            <a:r>
              <a:rPr lang="de-DE" altLang="de-DE" dirty="0" err="1"/>
              <a:t>under</a:t>
            </a:r>
            <a:r>
              <a:rPr lang="de-DE" altLang="de-DE" dirty="0"/>
              <a:t> an </a:t>
            </a:r>
            <a:r>
              <a:rPr lang="de-DE" altLang="de-DE" dirty="0" err="1"/>
              <a:t>obligation</a:t>
            </a:r>
            <a:r>
              <a:rPr lang="de-DE" altLang="de-DE" dirty="0"/>
              <a:t> </a:t>
            </a:r>
            <a:r>
              <a:rPr lang="de-DE" altLang="de-DE" dirty="0" err="1"/>
              <a:t>to</a:t>
            </a:r>
            <a:r>
              <a:rPr lang="de-DE" altLang="de-DE" dirty="0"/>
              <a:t> </a:t>
            </a:r>
            <a:r>
              <a:rPr lang="de-DE" altLang="de-DE" dirty="0" err="1"/>
              <a:t>purchase</a:t>
            </a:r>
            <a:r>
              <a:rPr lang="de-DE" altLang="de-DE" dirty="0"/>
              <a:t> </a:t>
            </a:r>
            <a:r>
              <a:rPr lang="de-DE" altLang="de-DE" dirty="0" err="1"/>
              <a:t>goods</a:t>
            </a:r>
            <a:r>
              <a:rPr lang="de-DE" altLang="de-DE" dirty="0"/>
              <a:t>, </a:t>
            </a:r>
            <a:r>
              <a:rPr lang="de-DE" altLang="de-DE" dirty="0" err="1"/>
              <a:t>services</a:t>
            </a:r>
            <a:r>
              <a:rPr lang="de-DE" altLang="de-DE" dirty="0"/>
              <a:t> and </a:t>
            </a:r>
            <a:r>
              <a:rPr lang="de-DE" altLang="de-DE" dirty="0" err="1"/>
              <a:t>works</a:t>
            </a:r>
            <a:r>
              <a:rPr lang="de-DE" altLang="de-DE" dirty="0"/>
              <a:t> </a:t>
            </a:r>
            <a:r>
              <a:rPr lang="de-DE" altLang="de-DE" dirty="0" err="1"/>
              <a:t>only</a:t>
            </a:r>
            <a:r>
              <a:rPr lang="de-DE" altLang="de-DE" dirty="0"/>
              <a:t> </a:t>
            </a:r>
            <a:r>
              <a:rPr lang="de-DE" altLang="de-DE" dirty="0" err="1"/>
              <a:t>from</a:t>
            </a:r>
            <a:r>
              <a:rPr lang="de-DE" altLang="de-DE" dirty="0"/>
              <a:t> </a:t>
            </a:r>
            <a:r>
              <a:rPr lang="de-DE" altLang="de-DE" dirty="0" err="1"/>
              <a:t>the</a:t>
            </a:r>
            <a:r>
              <a:rPr lang="de-DE" altLang="de-DE" dirty="0"/>
              <a:t> </a:t>
            </a:r>
            <a:r>
              <a:rPr lang="de-DE" altLang="de-DE" dirty="0" err="1"/>
              <a:t>firms</a:t>
            </a:r>
            <a:r>
              <a:rPr lang="de-DE" altLang="de-DE" dirty="0"/>
              <a:t> </a:t>
            </a:r>
            <a:r>
              <a:rPr lang="de-DE" altLang="de-DE" dirty="0" err="1"/>
              <a:t>which</a:t>
            </a:r>
            <a:r>
              <a:rPr lang="de-DE" altLang="de-DE" dirty="0"/>
              <a:t> </a:t>
            </a:r>
            <a:r>
              <a:rPr lang="de-DE" altLang="de-DE" dirty="0" err="1"/>
              <a:t>offer</a:t>
            </a:r>
            <a:r>
              <a:rPr lang="de-DE" altLang="de-DE" dirty="0"/>
              <a:t> </a:t>
            </a:r>
            <a:r>
              <a:rPr lang="de-DE" altLang="de-DE" dirty="0" err="1"/>
              <a:t>the</a:t>
            </a:r>
            <a:r>
              <a:rPr lang="de-DE" altLang="de-DE" dirty="0"/>
              <a:t> </a:t>
            </a:r>
            <a:r>
              <a:rPr lang="de-DE" altLang="de-DE" dirty="0" err="1"/>
              <a:t>best</a:t>
            </a:r>
            <a:r>
              <a:rPr lang="de-DE" altLang="de-DE" dirty="0"/>
              <a:t> </a:t>
            </a:r>
            <a:r>
              <a:rPr lang="de-DE" altLang="de-DE" dirty="0" err="1"/>
              <a:t>value</a:t>
            </a:r>
            <a:r>
              <a:rPr lang="de-DE" altLang="de-DE" dirty="0"/>
              <a:t> </a:t>
            </a:r>
            <a:r>
              <a:rPr lang="de-DE" altLang="de-DE" dirty="0" err="1"/>
              <a:t>for</a:t>
            </a:r>
            <a:r>
              <a:rPr lang="de-DE" altLang="de-DE" dirty="0"/>
              <a:t> </a:t>
            </a:r>
            <a:r>
              <a:rPr lang="de-DE" altLang="de-DE" dirty="0" err="1"/>
              <a:t>money</a:t>
            </a:r>
            <a:r>
              <a:rPr lang="de-DE" altLang="de-DE" dirty="0"/>
              <a:t>.</a:t>
            </a:r>
            <a:endParaRPr lang="en-US" altLang="de-DE" dirty="0"/>
          </a:p>
          <a:p>
            <a:endParaRPr lang="it-CH" altLang="de-DE"/>
          </a:p>
          <a:p>
            <a:r>
              <a:rPr lang="en-US" sz="1200" b="1" i="0" kern="1200" dirty="0">
                <a:solidFill>
                  <a:schemeClr val="tx1"/>
                </a:solidFill>
                <a:effectLst/>
                <a:latin typeface="+mn-lt"/>
                <a:ea typeface="+mn-ea"/>
                <a:cs typeface="+mn-cs"/>
              </a:rPr>
              <a:t>Sources:</a:t>
            </a:r>
            <a:endParaRPr lang="en-US" sz="1200" b="1" i="0" kern="1200" dirty="0">
              <a:solidFill>
                <a:schemeClr val="tx1"/>
              </a:solidFill>
              <a:effectLst/>
              <a:latin typeface="+mn-lt"/>
              <a:cs typeface="Calibri"/>
            </a:endParaRPr>
          </a:p>
          <a:p>
            <a:pPr marL="171450" indent="-171450">
              <a:buFont typeface="Arial" panose="020B0604020202020204" pitchFamily="34" charset="0"/>
              <a:buChar char="•"/>
              <a:defRPr/>
            </a:pPr>
            <a:r>
              <a:rPr lang="de-DE" sz="800" b="0" dirty="0"/>
              <a:t>United </a:t>
            </a:r>
            <a:r>
              <a:rPr lang="de-DE" sz="800" b="0" dirty="0" err="1"/>
              <a:t>Nations</a:t>
            </a:r>
            <a:r>
              <a:rPr lang="de-DE" sz="800" b="0" dirty="0"/>
              <a:t> (September 2012). UN </a:t>
            </a:r>
            <a:r>
              <a:rPr lang="de-DE" sz="800" b="0" dirty="0" err="1"/>
              <a:t>Procurement</a:t>
            </a:r>
            <a:r>
              <a:rPr lang="de-DE" sz="800" b="0" dirty="0"/>
              <a:t> </a:t>
            </a:r>
            <a:r>
              <a:rPr lang="de-DE" sz="800" b="0" dirty="0" err="1"/>
              <a:t>Practioner‘s</a:t>
            </a:r>
            <a:r>
              <a:rPr lang="de-DE" sz="800" b="0" dirty="0"/>
              <a:t> Handbook. </a:t>
            </a:r>
            <a:r>
              <a:rPr lang="de-DE" sz="800" b="0" dirty="0" err="1"/>
              <a:t>Glossary</a:t>
            </a:r>
            <a:r>
              <a:rPr lang="de-DE" sz="800" b="0" dirty="0"/>
              <a:t> </a:t>
            </a:r>
            <a:r>
              <a:rPr lang="de-DE" sz="800" b="0" dirty="0" err="1"/>
              <a:t>of</a:t>
            </a:r>
            <a:r>
              <a:rPr lang="de-DE" sz="800" b="0" dirty="0"/>
              <a:t> </a:t>
            </a:r>
            <a:r>
              <a:rPr lang="de-DE" sz="800" b="0" dirty="0" err="1"/>
              <a:t>Procurement</a:t>
            </a:r>
            <a:r>
              <a:rPr lang="de-DE" sz="800" b="0" dirty="0"/>
              <a:t> Terms. </a:t>
            </a:r>
            <a:r>
              <a:rPr lang="de-DE" sz="800" b="0" dirty="0" err="1"/>
              <a:t>Retrieved</a:t>
            </a:r>
            <a:r>
              <a:rPr lang="de-DE" sz="800" b="0" dirty="0"/>
              <a:t> </a:t>
            </a:r>
            <a:r>
              <a:rPr lang="de-DE" sz="800" b="0" dirty="0" err="1"/>
              <a:t>from</a:t>
            </a:r>
            <a:r>
              <a:rPr lang="de-DE" sz="800" b="0" dirty="0"/>
              <a:t> </a:t>
            </a:r>
            <a:r>
              <a:rPr lang="de-DE" sz="800" b="0" dirty="0">
                <a:hlinkClick r:id="rId3"/>
              </a:rPr>
              <a:t>https://www.ungm.org/Areas/Public/</a:t>
            </a:r>
            <a:r>
              <a:rPr lang="de-DE" sz="800" dirty="0">
                <a:hlinkClick r:id="rId3"/>
              </a:rPr>
              <a:t>pph</a:t>
            </a:r>
            <a:r>
              <a:rPr lang="de-DE" sz="800" b="0" dirty="0">
                <a:hlinkClick r:id="rId3"/>
              </a:rPr>
              <a:t>/go01.html</a:t>
            </a:r>
            <a:r>
              <a:rPr lang="de-DE" sz="800" dirty="0"/>
              <a:t> </a:t>
            </a:r>
            <a:r>
              <a:rPr lang="de-DE" sz="800" b="0" dirty="0"/>
              <a:t>(last </a:t>
            </a:r>
            <a:r>
              <a:rPr lang="de-DE" sz="800" b="0" dirty="0" err="1"/>
              <a:t>accessed</a:t>
            </a:r>
            <a:r>
              <a:rPr lang="de-DE" sz="800" b="0" dirty="0"/>
              <a:t> on April 7, 2020).</a:t>
            </a:r>
            <a:endParaRPr lang="de-DE" sz="800" b="0" dirty="0">
              <a:cs typeface="Calibri"/>
            </a:endParaRPr>
          </a:p>
          <a:p>
            <a:pPr marL="171450" indent="-171450">
              <a:buFont typeface="Arial" panose="020B0604020202020204" pitchFamily="34" charset="0"/>
              <a:buChar char="•"/>
              <a:defRPr/>
            </a:pPr>
            <a:r>
              <a:rPr lang="de-DE" sz="700" b="0" dirty="0"/>
              <a:t>UNODC (September 2013). </a:t>
            </a:r>
            <a:r>
              <a:rPr lang="de-DE" sz="700" b="0" dirty="0" err="1"/>
              <a:t>Guidebook</a:t>
            </a:r>
            <a:r>
              <a:rPr lang="de-DE" sz="700" b="0" dirty="0"/>
              <a:t> on anti-</a:t>
            </a:r>
            <a:r>
              <a:rPr lang="de-DE" sz="700" b="0" dirty="0" err="1"/>
              <a:t>corruption</a:t>
            </a:r>
            <a:r>
              <a:rPr lang="de-DE" sz="700" b="0" dirty="0"/>
              <a:t> in </a:t>
            </a:r>
            <a:r>
              <a:rPr lang="de-DE" sz="700" b="0" dirty="0" err="1"/>
              <a:t>public</a:t>
            </a:r>
            <a:r>
              <a:rPr lang="de-DE" sz="700" b="0" dirty="0"/>
              <a:t> </a:t>
            </a:r>
            <a:r>
              <a:rPr lang="de-DE" sz="700" b="0" dirty="0" err="1"/>
              <a:t>procurement</a:t>
            </a:r>
            <a:r>
              <a:rPr lang="de-DE" sz="700" b="0" dirty="0"/>
              <a:t> and </a:t>
            </a:r>
            <a:r>
              <a:rPr lang="de-DE" sz="700" b="0" dirty="0" err="1"/>
              <a:t>the</a:t>
            </a:r>
            <a:r>
              <a:rPr lang="de-DE" sz="700" b="0" dirty="0"/>
              <a:t> </a:t>
            </a:r>
            <a:r>
              <a:rPr lang="de-DE" sz="700" b="0" dirty="0" err="1"/>
              <a:t>management</a:t>
            </a:r>
            <a:r>
              <a:rPr lang="de-DE" sz="700" b="0" dirty="0"/>
              <a:t> </a:t>
            </a:r>
            <a:r>
              <a:rPr lang="de-DE" sz="700" b="0" dirty="0" err="1"/>
              <a:t>of</a:t>
            </a:r>
            <a:r>
              <a:rPr lang="de-DE" sz="700" b="0" dirty="0"/>
              <a:t> </a:t>
            </a:r>
            <a:r>
              <a:rPr lang="de-DE" sz="700" b="0" dirty="0" err="1"/>
              <a:t>public</a:t>
            </a:r>
            <a:r>
              <a:rPr lang="de-DE" sz="700" b="0" dirty="0"/>
              <a:t> </a:t>
            </a:r>
            <a:r>
              <a:rPr lang="de-DE" sz="700" b="0" dirty="0" err="1"/>
              <a:t>finances</a:t>
            </a:r>
            <a:r>
              <a:rPr lang="de-DE" sz="700" b="0" dirty="0"/>
              <a:t>. </a:t>
            </a:r>
            <a:r>
              <a:rPr lang="de-DE" sz="700" b="0" dirty="0" err="1"/>
              <a:t>Good</a:t>
            </a:r>
            <a:r>
              <a:rPr lang="de-DE" sz="700" b="0" dirty="0"/>
              <a:t> </a:t>
            </a:r>
            <a:r>
              <a:rPr lang="de-DE" sz="700" b="0" dirty="0" err="1"/>
              <a:t>practices</a:t>
            </a:r>
            <a:r>
              <a:rPr lang="de-DE" sz="700" b="0" dirty="0"/>
              <a:t> in </a:t>
            </a:r>
            <a:r>
              <a:rPr lang="de-DE" sz="700" b="0" dirty="0" err="1"/>
              <a:t>ensuring</a:t>
            </a:r>
            <a:r>
              <a:rPr lang="de-DE" sz="700" b="0" dirty="0"/>
              <a:t> </a:t>
            </a:r>
            <a:r>
              <a:rPr lang="de-DE" sz="700" b="0" dirty="0" err="1"/>
              <a:t>compliance</a:t>
            </a:r>
            <a:r>
              <a:rPr lang="de-DE" sz="700" b="0" dirty="0"/>
              <a:t> </a:t>
            </a:r>
            <a:r>
              <a:rPr lang="de-DE" sz="700" b="0" dirty="0" err="1"/>
              <a:t>with</a:t>
            </a:r>
            <a:r>
              <a:rPr lang="de-DE" sz="700" b="0" dirty="0"/>
              <a:t> </a:t>
            </a:r>
            <a:r>
              <a:rPr lang="de-DE" sz="700" b="0" dirty="0" err="1"/>
              <a:t>article</a:t>
            </a:r>
            <a:r>
              <a:rPr lang="de-DE" sz="700" b="0" dirty="0"/>
              <a:t> 9 </a:t>
            </a:r>
            <a:r>
              <a:rPr lang="de-DE" sz="700" b="0" dirty="0" err="1"/>
              <a:t>of</a:t>
            </a:r>
            <a:r>
              <a:rPr lang="de-DE" sz="700" b="0" dirty="0"/>
              <a:t> </a:t>
            </a:r>
            <a:r>
              <a:rPr lang="de-DE" sz="700" b="0" dirty="0" err="1"/>
              <a:t>the</a:t>
            </a:r>
            <a:r>
              <a:rPr lang="de-DE" sz="700" b="0" dirty="0"/>
              <a:t> United </a:t>
            </a:r>
            <a:r>
              <a:rPr lang="de-DE" sz="700" b="0" dirty="0" err="1"/>
              <a:t>Nations</a:t>
            </a:r>
            <a:r>
              <a:rPr lang="de-DE" sz="700" b="0" dirty="0"/>
              <a:t> Convention </a:t>
            </a:r>
            <a:r>
              <a:rPr lang="de-DE" sz="700" b="0" dirty="0" err="1"/>
              <a:t>against</a:t>
            </a:r>
            <a:r>
              <a:rPr lang="de-DE" sz="700" b="0" dirty="0"/>
              <a:t> </a:t>
            </a:r>
            <a:r>
              <a:rPr lang="de-DE" sz="700" b="0" dirty="0" err="1"/>
              <a:t>Corruption</a:t>
            </a:r>
            <a:r>
              <a:rPr lang="de-DE" sz="700" b="0" dirty="0"/>
              <a:t>. </a:t>
            </a:r>
            <a:r>
              <a:rPr lang="de-DE" sz="700" b="0" dirty="0" err="1"/>
              <a:t>Retrieved</a:t>
            </a:r>
            <a:r>
              <a:rPr lang="de-DE" sz="700" b="0" dirty="0"/>
              <a:t> </a:t>
            </a:r>
            <a:r>
              <a:rPr lang="de-DE" sz="700" b="0" dirty="0" err="1"/>
              <a:t>from</a:t>
            </a:r>
            <a:r>
              <a:rPr lang="de-DE" sz="700" b="0" dirty="0"/>
              <a:t> </a:t>
            </a:r>
            <a:r>
              <a:rPr lang="de-DE" sz="700" b="0" dirty="0">
                <a:hlinkClick r:id="rId4"/>
              </a:rPr>
              <a:t>https://www.unodc.org/documents/corruption/Publications/2013/Guidebook_on_anti-corruption_in_public_procurement_and_the_management_of_public_finances.pdf</a:t>
            </a:r>
            <a:r>
              <a:rPr lang="de-DE" sz="700" dirty="0"/>
              <a:t> </a:t>
            </a:r>
            <a:r>
              <a:rPr lang="de-DE" sz="700" b="0" dirty="0"/>
              <a:t>(last </a:t>
            </a:r>
            <a:r>
              <a:rPr lang="de-DE" sz="700" b="0" dirty="0" err="1"/>
              <a:t>accessed</a:t>
            </a:r>
            <a:r>
              <a:rPr lang="de-DE" sz="700" b="0" dirty="0"/>
              <a:t> on April 7, 2020).</a:t>
            </a:r>
            <a:endParaRPr lang="de-DE" sz="700" b="0" dirty="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36589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de-DE" altLang="de-DE" b="1" err="1"/>
              <a:t>Procurement</a:t>
            </a:r>
            <a:r>
              <a:rPr lang="de-DE" altLang="de-DE" b="1"/>
              <a:t> </a:t>
            </a:r>
            <a:r>
              <a:rPr lang="de-DE" altLang="de-DE" b="1" err="1"/>
              <a:t>laws</a:t>
            </a:r>
            <a:r>
              <a:rPr lang="de-DE" altLang="de-DE" b="1"/>
              <a:t>:</a:t>
            </a:r>
          </a:p>
          <a:p>
            <a:pPr eaLnBrk="1" hangingPunct="1">
              <a:spcBef>
                <a:spcPct val="0"/>
              </a:spcBef>
              <a:defRPr/>
            </a:pPr>
            <a:endParaRPr lang="de-DE" altLang="de-DE"/>
          </a:p>
          <a:p>
            <a:pPr marL="171450" indent="-171450" eaLnBrk="1" hangingPunct="1">
              <a:spcBef>
                <a:spcPct val="0"/>
              </a:spcBef>
              <a:buFont typeface="Arial" panose="020B0604020202020204" pitchFamily="34" charset="0"/>
              <a:buChar char="•"/>
              <a:defRPr/>
            </a:pPr>
            <a:r>
              <a:rPr lang="de-DE" altLang="de-DE"/>
              <a:t>The </a:t>
            </a:r>
            <a:r>
              <a:rPr lang="de-DE" altLang="de-DE" err="1"/>
              <a:t>law</a:t>
            </a:r>
            <a:r>
              <a:rPr lang="de-DE" altLang="de-DE"/>
              <a:t> </a:t>
            </a:r>
            <a:r>
              <a:rPr lang="de-DE" altLang="de-DE" err="1"/>
              <a:t>should</a:t>
            </a:r>
            <a:r>
              <a:rPr lang="de-DE" altLang="de-DE"/>
              <a:t> </a:t>
            </a:r>
            <a:r>
              <a:rPr lang="de-DE" altLang="de-DE" err="1"/>
              <a:t>cover</a:t>
            </a:r>
            <a:r>
              <a:rPr lang="de-DE" altLang="de-DE"/>
              <a:t> the </a:t>
            </a:r>
            <a:r>
              <a:rPr lang="de-DE" altLang="de-DE" err="1"/>
              <a:t>extent</a:t>
            </a:r>
            <a:r>
              <a:rPr lang="de-DE" altLang="de-DE"/>
              <a:t> to </a:t>
            </a:r>
            <a:r>
              <a:rPr lang="de-DE" altLang="de-DE" err="1"/>
              <a:t>which</a:t>
            </a:r>
            <a:r>
              <a:rPr lang="de-DE" altLang="de-DE"/>
              <a:t> the </a:t>
            </a:r>
            <a:r>
              <a:rPr lang="de-DE" altLang="de-DE" err="1"/>
              <a:t>procurement</a:t>
            </a:r>
            <a:r>
              <a:rPr lang="de-DE" altLang="de-DE"/>
              <a:t> </a:t>
            </a:r>
            <a:r>
              <a:rPr lang="de-DE" altLang="de-DE" err="1"/>
              <a:t>legislation</a:t>
            </a:r>
            <a:r>
              <a:rPr lang="de-DE" altLang="de-DE"/>
              <a:t> </a:t>
            </a:r>
            <a:r>
              <a:rPr lang="de-DE" altLang="de-DE" err="1"/>
              <a:t>applies</a:t>
            </a:r>
            <a:r>
              <a:rPr lang="de-DE" altLang="de-DE"/>
              <a:t> to all </a:t>
            </a:r>
            <a:r>
              <a:rPr lang="de-DE" altLang="de-DE" b="1" err="1"/>
              <a:t>public</a:t>
            </a:r>
            <a:r>
              <a:rPr lang="de-DE" altLang="de-DE" b="1"/>
              <a:t> </a:t>
            </a:r>
            <a:r>
              <a:rPr lang="de-DE" altLang="de-DE" b="1" err="1"/>
              <a:t>bodies</a:t>
            </a:r>
            <a:r>
              <a:rPr lang="de-DE" altLang="de-DE"/>
              <a:t>, sub-national </a:t>
            </a:r>
            <a:r>
              <a:rPr lang="de-DE" altLang="de-DE" err="1"/>
              <a:t>governments</a:t>
            </a:r>
            <a:r>
              <a:rPr lang="de-DE" altLang="de-DE"/>
              <a:t> and </a:t>
            </a:r>
            <a:r>
              <a:rPr lang="de-DE" altLang="de-DE" err="1"/>
              <a:t>entities</a:t>
            </a:r>
            <a:r>
              <a:rPr lang="de-DE" altLang="de-DE"/>
              <a:t> </a:t>
            </a:r>
            <a:r>
              <a:rPr lang="de-DE" altLang="de-DE" err="1"/>
              <a:t>when</a:t>
            </a:r>
            <a:r>
              <a:rPr lang="de-DE" altLang="de-DE"/>
              <a:t> national </a:t>
            </a:r>
            <a:r>
              <a:rPr lang="de-DE" altLang="de-DE" err="1"/>
              <a:t>budget</a:t>
            </a:r>
            <a:r>
              <a:rPr lang="de-DE" altLang="de-DE"/>
              <a:t> </a:t>
            </a:r>
            <a:r>
              <a:rPr lang="de-DE" altLang="de-DE" err="1"/>
              <a:t>funds</a:t>
            </a:r>
            <a:r>
              <a:rPr lang="de-DE" altLang="de-DE"/>
              <a:t> are </a:t>
            </a:r>
            <a:r>
              <a:rPr lang="de-DE" altLang="de-DE" err="1"/>
              <a:t>used</a:t>
            </a:r>
            <a:r>
              <a:rPr lang="de-DE" altLang="de-DE"/>
              <a:t>.</a:t>
            </a:r>
            <a:endParaRPr lang="en-US" altLang="de-DE"/>
          </a:p>
          <a:p>
            <a:pPr marL="171450" indent="-171450" eaLnBrk="1" hangingPunct="1">
              <a:spcBef>
                <a:spcPct val="0"/>
              </a:spcBef>
              <a:buFont typeface="Arial" panose="020B0604020202020204" pitchFamily="34" charset="0"/>
              <a:buChar char="•"/>
              <a:defRPr/>
            </a:pPr>
            <a:r>
              <a:rPr lang="de-DE" altLang="de-DE" err="1"/>
              <a:t>Procurement</a:t>
            </a:r>
            <a:r>
              <a:rPr lang="de-DE" altLang="de-DE"/>
              <a:t> </a:t>
            </a:r>
            <a:r>
              <a:rPr lang="de-DE" altLang="de-DE" err="1"/>
              <a:t>laws</a:t>
            </a:r>
            <a:r>
              <a:rPr lang="de-DE" altLang="de-DE"/>
              <a:t> </a:t>
            </a:r>
            <a:r>
              <a:rPr lang="de-DE" altLang="de-DE" err="1"/>
              <a:t>should</a:t>
            </a:r>
            <a:r>
              <a:rPr lang="de-DE" altLang="de-DE"/>
              <a:t> </a:t>
            </a:r>
            <a:r>
              <a:rPr lang="de-DE" altLang="de-DE" err="1"/>
              <a:t>cover</a:t>
            </a:r>
            <a:r>
              <a:rPr lang="de-DE" altLang="de-DE"/>
              <a:t> all </a:t>
            </a:r>
            <a:r>
              <a:rPr lang="de-DE" altLang="de-DE" b="1" err="1"/>
              <a:t>categories</a:t>
            </a:r>
            <a:r>
              <a:rPr lang="de-DE" altLang="de-DE"/>
              <a:t> </a:t>
            </a:r>
            <a:r>
              <a:rPr lang="de-DE" altLang="de-DE" err="1"/>
              <a:t>of</a:t>
            </a:r>
            <a:r>
              <a:rPr lang="de-DE" altLang="de-DE"/>
              <a:t> </a:t>
            </a:r>
            <a:r>
              <a:rPr lang="de-DE" altLang="de-DE" err="1"/>
              <a:t>procurement</a:t>
            </a:r>
            <a:r>
              <a:rPr lang="de-DE" altLang="de-DE"/>
              <a:t> </a:t>
            </a:r>
            <a:r>
              <a:rPr lang="de-DE" altLang="de-DE" err="1"/>
              <a:t>using</a:t>
            </a:r>
            <a:r>
              <a:rPr lang="de-DE" altLang="de-DE"/>
              <a:t> </a:t>
            </a:r>
            <a:r>
              <a:rPr lang="de-DE" altLang="de-DE" err="1"/>
              <a:t>public</a:t>
            </a:r>
            <a:r>
              <a:rPr lang="de-DE" altLang="de-DE"/>
              <a:t> </a:t>
            </a:r>
            <a:r>
              <a:rPr lang="de-DE" altLang="de-DE" err="1"/>
              <a:t>resources</a:t>
            </a:r>
            <a:r>
              <a:rPr lang="de-DE" altLang="de-DE"/>
              <a:t>, </a:t>
            </a:r>
            <a:r>
              <a:rPr lang="de-DE" altLang="de-DE" err="1"/>
              <a:t>including</a:t>
            </a:r>
            <a:r>
              <a:rPr lang="de-DE" altLang="de-DE"/>
              <a:t> </a:t>
            </a:r>
            <a:r>
              <a:rPr lang="de-DE" altLang="de-DE" err="1"/>
              <a:t>goods</a:t>
            </a:r>
            <a:r>
              <a:rPr lang="de-DE" altLang="de-DE"/>
              <a:t>, </a:t>
            </a:r>
            <a:r>
              <a:rPr lang="de-DE" altLang="de-DE" err="1"/>
              <a:t>works</a:t>
            </a:r>
            <a:r>
              <a:rPr lang="de-DE" altLang="de-DE"/>
              <a:t>, </a:t>
            </a:r>
            <a:r>
              <a:rPr lang="de-DE" altLang="de-DE" err="1"/>
              <a:t>services</a:t>
            </a:r>
            <a:r>
              <a:rPr lang="de-DE" altLang="de-DE"/>
              <a:t>, </a:t>
            </a:r>
            <a:r>
              <a:rPr lang="de-DE" altLang="de-DE" err="1"/>
              <a:t>consulting</a:t>
            </a:r>
            <a:r>
              <a:rPr lang="de-DE" altLang="de-DE"/>
              <a:t> </a:t>
            </a:r>
            <a:r>
              <a:rPr lang="de-DE" altLang="de-DE" err="1"/>
              <a:t>services</a:t>
            </a:r>
            <a:r>
              <a:rPr lang="de-DE" altLang="de-DE"/>
              <a:t> </a:t>
            </a:r>
            <a:r>
              <a:rPr lang="de-DE" altLang="de-DE" err="1"/>
              <a:t>as</a:t>
            </a:r>
            <a:r>
              <a:rPr lang="de-DE" altLang="de-DE"/>
              <a:t> </a:t>
            </a:r>
            <a:r>
              <a:rPr lang="de-DE" altLang="de-DE" err="1"/>
              <a:t>well</a:t>
            </a:r>
            <a:r>
              <a:rPr lang="de-DE" altLang="de-DE"/>
              <a:t> </a:t>
            </a:r>
            <a:r>
              <a:rPr lang="de-DE" altLang="de-DE" err="1"/>
              <a:t>as</a:t>
            </a:r>
            <a:r>
              <a:rPr lang="de-DE" altLang="de-DE"/>
              <a:t> </a:t>
            </a:r>
            <a:r>
              <a:rPr lang="de-DE" altLang="de-DE" err="1"/>
              <a:t>concessions</a:t>
            </a:r>
            <a:r>
              <a:rPr lang="de-DE" altLang="de-DE"/>
              <a:t>.</a:t>
            </a:r>
          </a:p>
          <a:p>
            <a:pPr marL="171450" indent="-171450" eaLnBrk="1" hangingPunct="1">
              <a:spcBef>
                <a:spcPct val="0"/>
              </a:spcBef>
              <a:buFont typeface="Arial" panose="020B0604020202020204" pitchFamily="34" charset="0"/>
              <a:buChar char="•"/>
              <a:defRPr/>
            </a:pPr>
            <a:r>
              <a:rPr lang="en-US" altLang="de-DE" b="1"/>
              <a:t>Call for tender documents: </a:t>
            </a:r>
            <a:r>
              <a:rPr lang="de-DE" altLang="de-DE" err="1"/>
              <a:t>Procurement</a:t>
            </a:r>
            <a:r>
              <a:rPr lang="de-DE" altLang="de-DE"/>
              <a:t> </a:t>
            </a:r>
            <a:r>
              <a:rPr lang="de-DE" altLang="de-DE" err="1"/>
              <a:t>law</a:t>
            </a:r>
            <a:r>
              <a:rPr lang="de-DE" altLang="de-DE"/>
              <a:t> </a:t>
            </a:r>
            <a:r>
              <a:rPr lang="de-DE" altLang="de-DE" err="1"/>
              <a:t>should</a:t>
            </a:r>
            <a:r>
              <a:rPr lang="de-DE" altLang="de-DE"/>
              <a:t> </a:t>
            </a:r>
            <a:r>
              <a:rPr lang="de-DE" altLang="de-DE" err="1"/>
              <a:t>specify</a:t>
            </a:r>
            <a:r>
              <a:rPr lang="de-DE" altLang="de-DE"/>
              <a:t> the </a:t>
            </a:r>
            <a:r>
              <a:rPr lang="de-DE" altLang="de-DE" err="1"/>
              <a:t>minimum</a:t>
            </a:r>
            <a:r>
              <a:rPr lang="de-DE" altLang="de-DE"/>
              <a:t> </a:t>
            </a:r>
            <a:r>
              <a:rPr lang="de-DE" altLang="de-DE" err="1"/>
              <a:t>content</a:t>
            </a:r>
            <a:r>
              <a:rPr lang="de-DE" altLang="de-DE"/>
              <a:t> to be </a:t>
            </a:r>
            <a:r>
              <a:rPr lang="de-DE" altLang="de-DE" err="1"/>
              <a:t>included</a:t>
            </a:r>
            <a:r>
              <a:rPr lang="de-DE" altLang="de-DE"/>
              <a:t> in </a:t>
            </a:r>
            <a:r>
              <a:rPr lang="de-DE" altLang="de-DE" err="1"/>
              <a:t>tender</a:t>
            </a:r>
            <a:r>
              <a:rPr lang="de-DE" altLang="de-DE"/>
              <a:t> </a:t>
            </a:r>
            <a:r>
              <a:rPr lang="de-DE" altLang="de-DE" err="1"/>
              <a:t>documents</a:t>
            </a:r>
            <a:r>
              <a:rPr lang="de-DE" altLang="de-DE"/>
              <a:t>, such </a:t>
            </a:r>
            <a:r>
              <a:rPr lang="de-DE" altLang="de-DE" err="1"/>
              <a:t>as</a:t>
            </a:r>
            <a:r>
              <a:rPr lang="de-DE" altLang="de-DE"/>
              <a:t> </a:t>
            </a:r>
            <a:r>
              <a:rPr lang="de-DE" altLang="de-DE" err="1"/>
              <a:t>timeframes</a:t>
            </a:r>
            <a:r>
              <a:rPr lang="de-DE" altLang="de-DE"/>
              <a:t> </a:t>
            </a:r>
            <a:r>
              <a:rPr lang="de-DE" altLang="de-DE" err="1"/>
              <a:t>for</a:t>
            </a:r>
            <a:r>
              <a:rPr lang="de-DE" altLang="de-DE"/>
              <a:t> </a:t>
            </a:r>
            <a:r>
              <a:rPr lang="de-DE" altLang="de-DE" err="1"/>
              <a:t>bidding</a:t>
            </a:r>
            <a:r>
              <a:rPr lang="de-DE" altLang="de-DE"/>
              <a:t>, </a:t>
            </a:r>
            <a:r>
              <a:rPr lang="de-DE" altLang="de-DE" err="1"/>
              <a:t>information</a:t>
            </a:r>
            <a:r>
              <a:rPr lang="de-DE" altLang="de-DE"/>
              <a:t> on the </a:t>
            </a:r>
            <a:r>
              <a:rPr lang="de-DE" altLang="de-DE" err="1"/>
              <a:t>qualification</a:t>
            </a:r>
            <a:r>
              <a:rPr lang="de-DE" altLang="de-DE"/>
              <a:t> </a:t>
            </a:r>
            <a:r>
              <a:rPr lang="de-DE" altLang="de-DE" err="1"/>
              <a:t>of</a:t>
            </a:r>
            <a:r>
              <a:rPr lang="de-DE" altLang="de-DE"/>
              <a:t> </a:t>
            </a:r>
            <a:r>
              <a:rPr lang="de-DE" altLang="de-DE" err="1"/>
              <a:t>suppliers</a:t>
            </a:r>
            <a:r>
              <a:rPr lang="de-DE" altLang="de-DE"/>
              <a:t> and </a:t>
            </a:r>
            <a:r>
              <a:rPr lang="de-DE" altLang="de-DE" err="1"/>
              <a:t>contractors</a:t>
            </a:r>
            <a:r>
              <a:rPr lang="de-DE" altLang="de-DE"/>
              <a:t>, </a:t>
            </a:r>
            <a:r>
              <a:rPr lang="de-DE" altLang="de-DE" err="1"/>
              <a:t>selection</a:t>
            </a:r>
            <a:r>
              <a:rPr lang="de-DE" altLang="de-DE"/>
              <a:t> and </a:t>
            </a:r>
            <a:r>
              <a:rPr lang="de-DE" altLang="de-DE" err="1"/>
              <a:t>award</a:t>
            </a:r>
            <a:r>
              <a:rPr lang="de-DE" altLang="de-DE"/>
              <a:t> </a:t>
            </a:r>
            <a:r>
              <a:rPr lang="de-DE" altLang="de-DE" err="1"/>
              <a:t>criteria</a:t>
            </a:r>
            <a:r>
              <a:rPr lang="de-DE" altLang="de-DE"/>
              <a:t>, </a:t>
            </a:r>
            <a:r>
              <a:rPr lang="de-DE" altLang="de-DE" err="1"/>
              <a:t>criteria</a:t>
            </a:r>
            <a:r>
              <a:rPr lang="de-DE" altLang="de-DE"/>
              <a:t> </a:t>
            </a:r>
            <a:r>
              <a:rPr lang="de-DE" altLang="de-DE" err="1"/>
              <a:t>for</a:t>
            </a:r>
            <a:r>
              <a:rPr lang="de-DE" altLang="de-DE"/>
              <a:t> </a:t>
            </a:r>
            <a:r>
              <a:rPr lang="de-DE" altLang="de-DE" err="1"/>
              <a:t>rejection</a:t>
            </a:r>
            <a:r>
              <a:rPr lang="de-DE" altLang="de-DE"/>
              <a:t> </a:t>
            </a:r>
            <a:r>
              <a:rPr lang="de-DE" altLang="de-DE" err="1"/>
              <a:t>of</a:t>
            </a:r>
            <a:r>
              <a:rPr lang="de-DE" altLang="de-DE"/>
              <a:t> </a:t>
            </a:r>
            <a:r>
              <a:rPr lang="de-DE" altLang="de-DE" err="1"/>
              <a:t>bids</a:t>
            </a:r>
            <a:r>
              <a:rPr lang="de-DE" altLang="de-DE"/>
              <a:t> and </a:t>
            </a:r>
            <a:r>
              <a:rPr lang="de-DE" altLang="de-DE" err="1"/>
              <a:t>disqualification</a:t>
            </a:r>
            <a:r>
              <a:rPr lang="de-DE" altLang="de-DE"/>
              <a:t> </a:t>
            </a:r>
            <a:r>
              <a:rPr lang="de-DE" altLang="de-DE" err="1"/>
              <a:t>of</a:t>
            </a:r>
            <a:r>
              <a:rPr lang="de-DE" altLang="de-DE"/>
              <a:t> a </a:t>
            </a:r>
            <a:r>
              <a:rPr lang="de-DE" altLang="de-DE" err="1"/>
              <a:t>bidder</a:t>
            </a:r>
            <a:r>
              <a:rPr lang="de-DE" altLang="de-DE"/>
              <a:t>, legal </a:t>
            </a:r>
            <a:r>
              <a:rPr lang="de-DE" altLang="de-DE" err="1"/>
              <a:t>terms</a:t>
            </a:r>
            <a:r>
              <a:rPr lang="de-DE" altLang="de-DE"/>
              <a:t> and </a:t>
            </a:r>
            <a:r>
              <a:rPr lang="de-DE" altLang="de-DE" err="1"/>
              <a:t>conditions</a:t>
            </a:r>
            <a:r>
              <a:rPr lang="de-DE" altLang="de-DE"/>
              <a:t>, </a:t>
            </a:r>
            <a:r>
              <a:rPr lang="de-DE" altLang="de-DE" err="1"/>
              <a:t>among</a:t>
            </a:r>
            <a:r>
              <a:rPr lang="de-DE" altLang="de-DE"/>
              <a:t> </a:t>
            </a:r>
            <a:r>
              <a:rPr lang="de-DE" altLang="de-DE" err="1"/>
              <a:t>others</a:t>
            </a:r>
            <a:r>
              <a:rPr lang="de-DE" altLang="de-DE"/>
              <a:t>. </a:t>
            </a:r>
          </a:p>
          <a:p>
            <a:pPr marL="171450" indent="-171450" eaLnBrk="1" hangingPunct="1">
              <a:spcBef>
                <a:spcPct val="0"/>
              </a:spcBef>
              <a:buFont typeface="Arial" panose="020B0604020202020204" pitchFamily="34" charset="0"/>
              <a:buChar char="•"/>
              <a:defRPr/>
            </a:pPr>
            <a:r>
              <a:rPr lang="de-DE" altLang="de-DE" b="1" err="1"/>
              <a:t>Sanctions</a:t>
            </a:r>
            <a:r>
              <a:rPr lang="de-DE" altLang="de-DE" b="1"/>
              <a:t> </a:t>
            </a:r>
            <a:r>
              <a:rPr lang="de-DE" altLang="de-DE"/>
              <a:t>can </a:t>
            </a:r>
            <a:r>
              <a:rPr lang="de-DE" altLang="de-DE" err="1"/>
              <a:t>include</a:t>
            </a:r>
            <a:r>
              <a:rPr lang="de-DE" altLang="de-DE"/>
              <a:t> </a:t>
            </a:r>
            <a:r>
              <a:rPr lang="de-DE" altLang="de-DE" err="1"/>
              <a:t>exclusion</a:t>
            </a:r>
            <a:r>
              <a:rPr lang="de-DE" altLang="de-DE"/>
              <a:t> </a:t>
            </a:r>
            <a:r>
              <a:rPr lang="de-DE" altLang="de-DE" err="1"/>
              <a:t>from</a:t>
            </a:r>
            <a:r>
              <a:rPr lang="de-DE" altLang="de-DE"/>
              <a:t> the </a:t>
            </a:r>
            <a:r>
              <a:rPr lang="de-DE" altLang="de-DE" err="1"/>
              <a:t>procurement</a:t>
            </a:r>
            <a:r>
              <a:rPr lang="de-DE" altLang="de-DE"/>
              <a:t> </a:t>
            </a:r>
            <a:r>
              <a:rPr lang="de-DE" altLang="de-DE" err="1"/>
              <a:t>process</a:t>
            </a:r>
            <a:r>
              <a:rPr lang="de-DE" altLang="de-DE"/>
              <a:t>, </a:t>
            </a:r>
            <a:r>
              <a:rPr lang="de-DE" altLang="de-DE" err="1"/>
              <a:t>confiscation</a:t>
            </a:r>
            <a:r>
              <a:rPr lang="de-DE" altLang="de-DE"/>
              <a:t> </a:t>
            </a:r>
            <a:r>
              <a:rPr lang="de-DE" altLang="de-DE" err="1"/>
              <a:t>of</a:t>
            </a:r>
            <a:r>
              <a:rPr lang="de-DE" altLang="de-DE"/>
              <a:t> illegal </a:t>
            </a:r>
            <a:r>
              <a:rPr lang="de-DE" altLang="de-DE" err="1"/>
              <a:t>gains</a:t>
            </a:r>
            <a:r>
              <a:rPr lang="de-DE" altLang="de-DE"/>
              <a:t>, </a:t>
            </a:r>
            <a:r>
              <a:rPr lang="de-DE" altLang="de-DE" err="1"/>
              <a:t>liability</a:t>
            </a:r>
            <a:r>
              <a:rPr lang="de-DE" altLang="de-DE"/>
              <a:t> </a:t>
            </a:r>
            <a:r>
              <a:rPr lang="de-DE" altLang="de-DE" err="1"/>
              <a:t>for</a:t>
            </a:r>
            <a:r>
              <a:rPr lang="de-DE" altLang="de-DE"/>
              <a:t> </a:t>
            </a:r>
            <a:r>
              <a:rPr lang="de-DE" altLang="de-DE" err="1"/>
              <a:t>damage</a:t>
            </a:r>
            <a:r>
              <a:rPr lang="de-DE" altLang="de-DE"/>
              <a:t>, </a:t>
            </a:r>
            <a:r>
              <a:rPr lang="de-DE" altLang="de-DE" err="1"/>
              <a:t>cancellation</a:t>
            </a:r>
            <a:r>
              <a:rPr lang="de-DE" altLang="de-DE"/>
              <a:t> </a:t>
            </a:r>
            <a:r>
              <a:rPr lang="de-DE" altLang="de-DE" err="1"/>
              <a:t>of</a:t>
            </a:r>
            <a:r>
              <a:rPr lang="de-DE" altLang="de-DE"/>
              <a:t> </a:t>
            </a:r>
            <a:r>
              <a:rPr lang="de-DE" altLang="de-DE" err="1"/>
              <a:t>contracts</a:t>
            </a:r>
            <a:r>
              <a:rPr lang="de-DE" altLang="de-DE"/>
              <a:t> and </a:t>
            </a:r>
            <a:r>
              <a:rPr lang="de-DE" altLang="de-DE" err="1"/>
              <a:t>debarment</a:t>
            </a:r>
            <a:r>
              <a:rPr lang="en-US" altLang="de-DE"/>
              <a:t>.</a:t>
            </a:r>
            <a:endParaRPr lang="it-CH" altLang="de-DE"/>
          </a:p>
          <a:p>
            <a:pPr marL="171450" indent="-171450" eaLnBrk="1" hangingPunct="1">
              <a:spcBef>
                <a:spcPct val="0"/>
              </a:spcBef>
              <a:buFont typeface="Arial" panose="020B0604020202020204" pitchFamily="34" charset="0"/>
              <a:buChar char="•"/>
              <a:defRPr/>
            </a:pPr>
            <a:r>
              <a:rPr lang="de-DE" altLang="de-DE" b="1"/>
              <a:t>‘In </a:t>
            </a:r>
            <a:r>
              <a:rPr lang="de-DE" altLang="de-DE" b="1" err="1"/>
              <a:t>law</a:t>
            </a:r>
            <a:r>
              <a:rPr lang="de-DE" altLang="de-DE" b="1"/>
              <a:t>’ and ‘in </a:t>
            </a:r>
            <a:r>
              <a:rPr lang="de-DE" altLang="de-DE" b="1" err="1"/>
              <a:t>practice</a:t>
            </a:r>
            <a:r>
              <a:rPr lang="de-DE" altLang="de-DE" b="1"/>
              <a:t>’: </a:t>
            </a:r>
            <a:r>
              <a:rPr lang="de-DE" altLang="de-DE"/>
              <a:t>Even </a:t>
            </a:r>
            <a:r>
              <a:rPr lang="de-DE" altLang="de-DE" err="1"/>
              <a:t>where</a:t>
            </a:r>
            <a:r>
              <a:rPr lang="de-DE" altLang="de-DE"/>
              <a:t> </a:t>
            </a:r>
            <a:r>
              <a:rPr lang="de-DE" altLang="de-DE" err="1"/>
              <a:t>legislation</a:t>
            </a:r>
            <a:r>
              <a:rPr lang="de-DE" altLang="de-DE"/>
              <a:t> on </a:t>
            </a:r>
            <a:r>
              <a:rPr lang="de-DE" altLang="de-DE" err="1"/>
              <a:t>public</a:t>
            </a:r>
            <a:r>
              <a:rPr lang="de-DE" altLang="de-DE"/>
              <a:t> </a:t>
            </a:r>
            <a:r>
              <a:rPr lang="de-DE" altLang="de-DE" err="1"/>
              <a:t>procurement</a:t>
            </a:r>
            <a:r>
              <a:rPr lang="de-DE" altLang="de-DE"/>
              <a:t> </a:t>
            </a:r>
            <a:r>
              <a:rPr lang="de-DE" altLang="de-DE" err="1"/>
              <a:t>is</a:t>
            </a:r>
            <a:r>
              <a:rPr lang="de-DE" altLang="de-DE"/>
              <a:t> </a:t>
            </a:r>
            <a:r>
              <a:rPr lang="de-DE" altLang="de-DE" err="1"/>
              <a:t>present</a:t>
            </a:r>
            <a:r>
              <a:rPr lang="de-DE" altLang="de-DE"/>
              <a:t>, </a:t>
            </a:r>
            <a:r>
              <a:rPr lang="de-DE" altLang="de-DE" err="1"/>
              <a:t>implementation</a:t>
            </a:r>
            <a:r>
              <a:rPr lang="de-DE" altLang="de-DE"/>
              <a:t> </a:t>
            </a:r>
            <a:r>
              <a:rPr lang="de-DE" altLang="de-DE" err="1"/>
              <a:t>is</a:t>
            </a:r>
            <a:r>
              <a:rPr lang="de-DE" altLang="de-DE"/>
              <a:t> </a:t>
            </a:r>
            <a:r>
              <a:rPr lang="de-DE" altLang="de-DE" err="1"/>
              <a:t>often</a:t>
            </a:r>
            <a:r>
              <a:rPr lang="de-DE" altLang="de-DE"/>
              <a:t> </a:t>
            </a:r>
            <a:r>
              <a:rPr lang="de-DE" altLang="de-DE" err="1"/>
              <a:t>weak</a:t>
            </a:r>
            <a:r>
              <a:rPr lang="de-DE" altLang="de-DE"/>
              <a:t>. </a:t>
            </a:r>
            <a:r>
              <a:rPr lang="de-DE" altLang="de-DE" err="1"/>
              <a:t>Accordingly</a:t>
            </a:r>
            <a:r>
              <a:rPr lang="de-DE" altLang="de-DE"/>
              <a:t>, </a:t>
            </a:r>
            <a:r>
              <a:rPr lang="de-DE" altLang="de-DE" err="1"/>
              <a:t>tools</a:t>
            </a:r>
            <a:r>
              <a:rPr lang="de-DE" altLang="de-DE"/>
              <a:t> </a:t>
            </a:r>
            <a:r>
              <a:rPr lang="de-DE" altLang="de-DE" err="1"/>
              <a:t>often</a:t>
            </a:r>
            <a:r>
              <a:rPr lang="de-DE" altLang="de-DE"/>
              <a:t> </a:t>
            </a:r>
            <a:r>
              <a:rPr lang="de-DE" altLang="de-DE" err="1"/>
              <a:t>combine</a:t>
            </a:r>
            <a:r>
              <a:rPr lang="de-DE" altLang="de-DE"/>
              <a:t> ‘in </a:t>
            </a:r>
            <a:r>
              <a:rPr lang="de-DE" altLang="de-DE" err="1"/>
              <a:t>law</a:t>
            </a:r>
            <a:r>
              <a:rPr lang="de-DE" altLang="de-DE"/>
              <a:t>’ and ‘in </a:t>
            </a:r>
            <a:r>
              <a:rPr lang="de-DE" altLang="de-DE" err="1"/>
              <a:t>practice</a:t>
            </a:r>
            <a:r>
              <a:rPr lang="de-DE" altLang="de-DE"/>
              <a:t>’ </a:t>
            </a:r>
            <a:r>
              <a:rPr lang="de-DE" altLang="de-DE" err="1"/>
              <a:t>indicators</a:t>
            </a:r>
            <a:r>
              <a:rPr lang="de-DE" altLang="de-DE"/>
              <a:t> in </a:t>
            </a:r>
            <a:r>
              <a:rPr lang="de-DE" altLang="de-DE" err="1"/>
              <a:t>their</a:t>
            </a:r>
            <a:r>
              <a:rPr lang="de-DE" altLang="de-DE"/>
              <a:t> </a:t>
            </a:r>
            <a:r>
              <a:rPr lang="de-DE" altLang="de-DE" err="1"/>
              <a:t>assessments</a:t>
            </a:r>
            <a:r>
              <a:rPr lang="de-DE" altLang="de-DE"/>
              <a:t> to </a:t>
            </a:r>
            <a:r>
              <a:rPr lang="de-DE" altLang="de-DE" err="1"/>
              <a:t>measure</a:t>
            </a:r>
            <a:r>
              <a:rPr lang="de-DE" altLang="de-DE"/>
              <a:t> </a:t>
            </a:r>
            <a:r>
              <a:rPr lang="de-DE" altLang="de-DE" err="1"/>
              <a:t>actual</a:t>
            </a:r>
            <a:r>
              <a:rPr lang="de-DE" altLang="de-DE"/>
              <a:t> </a:t>
            </a:r>
            <a:r>
              <a:rPr lang="de-DE" altLang="de-DE" err="1"/>
              <a:t>compliance</a:t>
            </a:r>
            <a:r>
              <a:rPr lang="de-DE" altLang="de-DE"/>
              <a:t> </a:t>
            </a:r>
            <a:r>
              <a:rPr lang="de-DE" altLang="de-DE" err="1"/>
              <a:t>with</a:t>
            </a:r>
            <a:r>
              <a:rPr lang="de-DE" altLang="de-DE"/>
              <a:t> legal </a:t>
            </a:r>
            <a:r>
              <a:rPr lang="de-DE" altLang="de-DE" err="1"/>
              <a:t>provisions</a:t>
            </a:r>
            <a:r>
              <a:rPr lang="de-DE" altLang="de-DE"/>
              <a:t>.</a:t>
            </a:r>
            <a:endParaRPr lang="it-CH" altLang="de-DE"/>
          </a:p>
          <a:p>
            <a:pPr rtl="0" fontAlgn="base"/>
            <a:endParaRPr lang="de-DE" sz="1200" b="0" i="0" kern="1200">
              <a:solidFill>
                <a:schemeClr val="tx1"/>
              </a:solidFill>
              <a:effectLst/>
              <a:latin typeface="+mn-lt"/>
              <a:ea typeface="+mn-ea"/>
              <a:cs typeface="+mn-cs"/>
            </a:endParaRPr>
          </a:p>
          <a:p>
            <a:r>
              <a:rPr lang="de-DE" sz="1200" b="1" err="1"/>
              <a:t>Sources</a:t>
            </a:r>
            <a:r>
              <a:rPr lang="de-DE" sz="1200" b="1"/>
              <a:t>:</a:t>
            </a:r>
          </a:p>
          <a:p>
            <a:pPr marL="171450" indent="-171450">
              <a:buFont typeface="Arial"/>
              <a:buChar char="•"/>
            </a:pPr>
            <a:r>
              <a:rPr lang="de-DE" sz="1200" err="1"/>
              <a:t>Transparency</a:t>
            </a:r>
            <a:r>
              <a:rPr lang="de-DE" sz="1200"/>
              <a:t> International (August 2011). Gateway </a:t>
            </a:r>
            <a:r>
              <a:rPr lang="de-DE" sz="1200" err="1"/>
              <a:t>Corruption</a:t>
            </a:r>
            <a:r>
              <a:rPr lang="de-DE" sz="1200"/>
              <a:t> Assessment Toolbox. Public </a:t>
            </a:r>
            <a:r>
              <a:rPr lang="de-DE" sz="1200" err="1"/>
              <a:t>Procurement</a:t>
            </a:r>
            <a:r>
              <a:rPr lang="de-DE" sz="1200"/>
              <a:t> Topic Guide. </a:t>
            </a:r>
            <a:r>
              <a:rPr lang="de-DE" sz="1200" err="1"/>
              <a:t>Retrieved</a:t>
            </a:r>
            <a:r>
              <a:rPr lang="de-DE" sz="1200"/>
              <a:t> </a:t>
            </a:r>
            <a:r>
              <a:rPr lang="de-DE" sz="1200" err="1"/>
              <a:t>from</a:t>
            </a:r>
            <a:r>
              <a:rPr lang="de-DE" sz="1200"/>
              <a:t> </a:t>
            </a:r>
            <a:r>
              <a:rPr lang="de-DE" sz="1200">
                <a:hlinkClick r:id="rId3"/>
              </a:rPr>
              <a:t>https://knowledgehub.transparency.org/assets/uploads/kproducts/Public_Procurement_Topic_Guide.pd</a:t>
            </a:r>
            <a:r>
              <a:rPr lang="de-DE" sz="1200"/>
              <a:t> (last </a:t>
            </a:r>
            <a:r>
              <a:rPr lang="de-DE" sz="1200" err="1"/>
              <a:t>accessed</a:t>
            </a:r>
            <a:r>
              <a:rPr lang="de-DE" sz="1200"/>
              <a:t> on April 7, 2020).</a:t>
            </a:r>
          </a:p>
          <a:p>
            <a:pPr marL="171450" indent="-171450">
              <a:buFont typeface="Arial"/>
              <a:buChar char="•"/>
            </a:pPr>
            <a:r>
              <a:rPr lang="de-DE" sz="1200"/>
              <a:t>United </a:t>
            </a:r>
            <a:r>
              <a:rPr lang="de-DE" sz="1200" err="1"/>
              <a:t>Nations</a:t>
            </a:r>
            <a:r>
              <a:rPr lang="de-DE" sz="1200"/>
              <a:t> </a:t>
            </a:r>
            <a:r>
              <a:rPr lang="de-DE" sz="1200" err="1"/>
              <a:t>Commission</a:t>
            </a:r>
            <a:r>
              <a:rPr lang="de-DE" sz="1200"/>
              <a:t> on International Trade Law (2011). UNCITRAL Model Law on Public </a:t>
            </a:r>
            <a:r>
              <a:rPr lang="de-DE" sz="1200" err="1"/>
              <a:t>Procurement</a:t>
            </a:r>
            <a:r>
              <a:rPr lang="de-DE" sz="1200"/>
              <a:t>. </a:t>
            </a:r>
            <a:r>
              <a:rPr lang="de-DE" sz="1200" err="1"/>
              <a:t>Retrieved</a:t>
            </a:r>
            <a:r>
              <a:rPr lang="de-DE" sz="1200"/>
              <a:t> </a:t>
            </a:r>
            <a:r>
              <a:rPr lang="de-DE" sz="1200" err="1"/>
              <a:t>from</a:t>
            </a:r>
            <a:r>
              <a:rPr lang="de-DE" sz="1200"/>
              <a:t> </a:t>
            </a:r>
            <a:r>
              <a:rPr lang="de-DE" sz="1200">
                <a:hlinkClick r:id="rId4"/>
              </a:rPr>
              <a:t>https://uncitral.un.org/en/texts/procurement/modellaw/public_procurement</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197788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kern="1200" dirty="0" err="1">
                <a:solidFill>
                  <a:schemeClr val="tx1"/>
                </a:solidFill>
                <a:effectLst/>
                <a:latin typeface="+mn-lt"/>
                <a:ea typeface="+mn-ea"/>
                <a:cs typeface="+mn-cs"/>
              </a:rPr>
              <a:t>Red</a:t>
            </a:r>
            <a:r>
              <a:rPr lang="de-DE" sz="1200" b="1" i="0" kern="1200" dirty="0">
                <a:solidFill>
                  <a:schemeClr val="tx1"/>
                </a:solidFill>
                <a:effectLst/>
                <a:latin typeface="+mn-lt"/>
                <a:ea typeface="+mn-ea"/>
                <a:cs typeface="+mn-cs"/>
              </a:rPr>
              <a:t> </a:t>
            </a:r>
            <a:r>
              <a:rPr lang="de-DE" sz="1200" b="1" i="0" kern="1200" dirty="0" err="1">
                <a:solidFill>
                  <a:schemeClr val="tx1"/>
                </a:solidFill>
                <a:effectLst/>
                <a:latin typeface="+mn-lt"/>
                <a:ea typeface="+mn-ea"/>
                <a:cs typeface="+mn-cs"/>
              </a:rPr>
              <a:t>flag</a:t>
            </a:r>
            <a:r>
              <a:rPr lang="de-DE" sz="1200" b="1" i="0" kern="1200" dirty="0">
                <a:solidFill>
                  <a:schemeClr val="tx1"/>
                </a:solidFill>
                <a:effectLst/>
                <a:latin typeface="+mn-lt"/>
                <a:ea typeface="+mn-ea"/>
                <a:cs typeface="+mn-cs"/>
              </a:rPr>
              <a:t> </a:t>
            </a:r>
            <a:r>
              <a:rPr lang="de-DE" sz="1200" b="1" i="0" kern="1200" dirty="0" err="1">
                <a:solidFill>
                  <a:schemeClr val="tx1"/>
                </a:solidFill>
                <a:effectLst/>
                <a:latin typeface="+mn-lt"/>
                <a:ea typeface="+mn-ea"/>
                <a:cs typeface="+mn-cs"/>
              </a:rPr>
              <a:t>assessment</a:t>
            </a:r>
            <a:r>
              <a:rPr lang="de-DE" sz="1200" b="1" i="0" kern="1200" dirty="0">
                <a:solidFill>
                  <a:schemeClr val="tx1"/>
                </a:solidFill>
                <a:effectLst/>
                <a:latin typeface="+mn-lt"/>
                <a:ea typeface="+mn-ea"/>
                <a:cs typeface="+mn-cs"/>
              </a:rPr>
              <a:t>:</a:t>
            </a:r>
          </a:p>
          <a:p>
            <a:pPr rtl="0" fontAlgn="base"/>
            <a:endParaRPr lang="de-DE" sz="1200" b="0" i="0" kern="1200">
              <a:solidFill>
                <a:schemeClr val="tx1"/>
              </a:solidFill>
              <a:effectLst/>
              <a:latin typeface="+mn-lt"/>
              <a:ea typeface="+mn-ea"/>
              <a:cs typeface="+mn-cs"/>
            </a:endParaRPr>
          </a:p>
          <a:p>
            <a:pPr marL="171450" indent="-171450">
              <a:buFont typeface="Arial" panose="020B0604020202020204" pitchFamily="34" charset="0"/>
              <a:buChar char="•"/>
            </a:pPr>
            <a:r>
              <a:rPr lang="de-DE" altLang="de-DE" dirty="0"/>
              <a:t>Risk </a:t>
            </a:r>
            <a:r>
              <a:rPr lang="de-DE" altLang="de-DE" dirty="0" err="1"/>
              <a:t>or</a:t>
            </a:r>
            <a:r>
              <a:rPr lang="de-DE" altLang="de-DE" dirty="0"/>
              <a:t> </a:t>
            </a:r>
            <a:r>
              <a:rPr lang="de-DE" altLang="de-DE" dirty="0" err="1"/>
              <a:t>red</a:t>
            </a:r>
            <a:r>
              <a:rPr lang="de-DE" altLang="de-DE" dirty="0"/>
              <a:t> </a:t>
            </a:r>
            <a:r>
              <a:rPr lang="de-DE" altLang="de-DE" dirty="0" err="1"/>
              <a:t>flag</a:t>
            </a:r>
            <a:r>
              <a:rPr lang="de-DE" altLang="de-DE" dirty="0"/>
              <a:t> </a:t>
            </a:r>
            <a:r>
              <a:rPr lang="de-DE" altLang="de-DE" dirty="0" err="1"/>
              <a:t>indicators</a:t>
            </a:r>
            <a:r>
              <a:rPr lang="de-DE" altLang="de-DE" dirty="0"/>
              <a:t> </a:t>
            </a:r>
            <a:r>
              <a:rPr lang="de-DE" altLang="de-DE" dirty="0" err="1"/>
              <a:t>raise</a:t>
            </a:r>
            <a:r>
              <a:rPr lang="de-DE" altLang="de-DE" dirty="0"/>
              <a:t> </a:t>
            </a:r>
            <a:r>
              <a:rPr lang="de-DE" altLang="de-DE" dirty="0" err="1"/>
              <a:t>awareness</a:t>
            </a:r>
            <a:r>
              <a:rPr lang="de-DE" altLang="de-DE" dirty="0"/>
              <a:t> </a:t>
            </a:r>
            <a:r>
              <a:rPr lang="de-DE" altLang="de-DE" dirty="0" err="1"/>
              <a:t>among</a:t>
            </a:r>
            <a:r>
              <a:rPr lang="de-DE" altLang="de-DE" dirty="0"/>
              <a:t> </a:t>
            </a:r>
            <a:r>
              <a:rPr lang="de-DE" altLang="de-DE" dirty="0" err="1"/>
              <a:t>procurement</a:t>
            </a:r>
            <a:r>
              <a:rPr lang="de-DE" altLang="de-DE" dirty="0"/>
              <a:t> </a:t>
            </a:r>
            <a:r>
              <a:rPr lang="de-DE" altLang="de-DE" dirty="0" err="1"/>
              <a:t>practitioners</a:t>
            </a:r>
            <a:r>
              <a:rPr lang="de-DE" altLang="de-DE" dirty="0"/>
              <a:t> </a:t>
            </a:r>
            <a:r>
              <a:rPr lang="de-DE" altLang="de-DE" dirty="0" err="1"/>
              <a:t>of</a:t>
            </a:r>
            <a:r>
              <a:rPr lang="de-DE" altLang="de-DE" dirty="0"/>
              <a:t> </a:t>
            </a:r>
            <a:r>
              <a:rPr lang="de-DE" altLang="de-DE" dirty="0" err="1"/>
              <a:t>key</a:t>
            </a:r>
            <a:r>
              <a:rPr lang="de-DE" altLang="de-DE" dirty="0"/>
              <a:t> </a:t>
            </a:r>
            <a:r>
              <a:rPr lang="de-DE" altLang="de-DE" dirty="0" err="1"/>
              <a:t>points</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verified</a:t>
            </a:r>
            <a:r>
              <a:rPr lang="de-DE" altLang="de-DE" dirty="0"/>
              <a:t> </a:t>
            </a:r>
            <a:r>
              <a:rPr lang="de-DE" altLang="de-DE" dirty="0" err="1"/>
              <a:t>throughout</a:t>
            </a:r>
            <a:r>
              <a:rPr lang="de-DE" altLang="de-DE" dirty="0"/>
              <a:t> </a:t>
            </a:r>
            <a:r>
              <a:rPr lang="de-DE" altLang="de-DE" dirty="0" err="1"/>
              <a:t>the</a:t>
            </a:r>
            <a:r>
              <a:rPr lang="de-DE" altLang="de-DE" dirty="0"/>
              <a:t> </a:t>
            </a:r>
            <a:r>
              <a:rPr lang="de-DE" altLang="de-DE" dirty="0" err="1"/>
              <a:t>procurement</a:t>
            </a:r>
            <a:r>
              <a:rPr lang="de-DE" altLang="de-DE" dirty="0"/>
              <a:t> </a:t>
            </a:r>
            <a:r>
              <a:rPr lang="de-DE" altLang="de-DE" dirty="0" err="1"/>
              <a:t>process</a:t>
            </a:r>
            <a:r>
              <a:rPr lang="de-DE" altLang="de-DE" dirty="0"/>
              <a:t>. </a:t>
            </a:r>
            <a:r>
              <a:rPr lang="de-DE" altLang="de-DE" dirty="0" err="1"/>
              <a:t>Preventing</a:t>
            </a:r>
            <a:r>
              <a:rPr lang="de-DE" altLang="de-DE" dirty="0"/>
              <a:t> </a:t>
            </a:r>
            <a:r>
              <a:rPr lang="de-DE" altLang="de-DE" dirty="0" err="1"/>
              <a:t>the</a:t>
            </a:r>
            <a:r>
              <a:rPr lang="de-DE" altLang="de-DE" dirty="0"/>
              <a:t> </a:t>
            </a:r>
            <a:r>
              <a:rPr lang="de-DE" altLang="de-DE" dirty="0" err="1"/>
              <a:t>risks</a:t>
            </a:r>
            <a:r>
              <a:rPr lang="de-DE" altLang="de-DE" dirty="0"/>
              <a:t> </a:t>
            </a:r>
            <a:r>
              <a:rPr lang="de-DE" altLang="de-DE" dirty="0" err="1"/>
              <a:t>of</a:t>
            </a:r>
            <a:r>
              <a:rPr lang="de-DE" altLang="de-DE" dirty="0"/>
              <a:t> </a:t>
            </a:r>
            <a:r>
              <a:rPr lang="de-DE" altLang="de-DE" dirty="0" err="1"/>
              <a:t>fraud</a:t>
            </a:r>
            <a:r>
              <a:rPr lang="de-DE" altLang="de-DE" dirty="0"/>
              <a:t> and </a:t>
            </a:r>
            <a:r>
              <a:rPr lang="de-DE" altLang="de-DE" dirty="0" err="1"/>
              <a:t>corruption</a:t>
            </a:r>
            <a:r>
              <a:rPr lang="de-DE" altLang="de-DE" dirty="0"/>
              <a:t> </a:t>
            </a:r>
            <a:r>
              <a:rPr lang="de-DE" altLang="de-DE" dirty="0" err="1"/>
              <a:t>requires</a:t>
            </a:r>
            <a:r>
              <a:rPr lang="de-DE" altLang="de-DE" dirty="0"/>
              <a:t> an </a:t>
            </a:r>
            <a:r>
              <a:rPr lang="de-DE" altLang="de-DE" dirty="0" err="1"/>
              <a:t>understanding</a:t>
            </a:r>
            <a:r>
              <a:rPr lang="de-DE" altLang="de-DE" dirty="0"/>
              <a:t> </a:t>
            </a:r>
            <a:r>
              <a:rPr lang="de-DE" altLang="de-DE" dirty="0" err="1"/>
              <a:t>of</a:t>
            </a:r>
            <a:r>
              <a:rPr lang="de-DE" altLang="de-DE" dirty="0"/>
              <a:t> </a:t>
            </a:r>
            <a:r>
              <a:rPr lang="de-DE" altLang="de-DE" dirty="0" err="1"/>
              <a:t>those</a:t>
            </a:r>
            <a:r>
              <a:rPr lang="de-DE" altLang="de-DE" dirty="0"/>
              <a:t> </a:t>
            </a:r>
            <a:r>
              <a:rPr lang="de-DE" altLang="de-DE" dirty="0" err="1"/>
              <a:t>risks</a:t>
            </a:r>
            <a:r>
              <a:rPr lang="de-DE" altLang="de-DE" dirty="0"/>
              <a:t>. </a:t>
            </a:r>
            <a:r>
              <a:rPr lang="de-DE" altLang="de-DE" dirty="0" err="1"/>
              <a:t>With</a:t>
            </a:r>
            <a:r>
              <a:rPr lang="de-DE" altLang="de-DE" dirty="0"/>
              <a:t> </a:t>
            </a:r>
            <a:r>
              <a:rPr lang="de-DE" altLang="de-DE" dirty="0" err="1"/>
              <a:t>that</a:t>
            </a:r>
            <a:r>
              <a:rPr lang="de-DE" altLang="de-DE" dirty="0"/>
              <a:t> </a:t>
            </a:r>
            <a:r>
              <a:rPr lang="de-DE" altLang="de-DE" dirty="0" err="1"/>
              <a:t>understanding</a:t>
            </a:r>
            <a:r>
              <a:rPr lang="de-DE" altLang="de-DE" dirty="0"/>
              <a:t>, </a:t>
            </a:r>
            <a:r>
              <a:rPr lang="de-DE" altLang="de-DE" dirty="0" err="1"/>
              <a:t>the</a:t>
            </a:r>
            <a:r>
              <a:rPr lang="de-DE" altLang="de-DE" dirty="0"/>
              <a:t> </a:t>
            </a:r>
            <a:r>
              <a:rPr lang="de-DE" altLang="de-DE" dirty="0" err="1"/>
              <a:t>necessary</a:t>
            </a:r>
            <a:r>
              <a:rPr lang="de-DE" altLang="de-DE" dirty="0"/>
              <a:t> </a:t>
            </a:r>
            <a:r>
              <a:rPr lang="de-DE" altLang="de-DE" dirty="0" err="1"/>
              <a:t>steps</a:t>
            </a:r>
            <a:r>
              <a:rPr lang="de-DE" altLang="de-DE" dirty="0"/>
              <a:t> </a:t>
            </a:r>
            <a:r>
              <a:rPr lang="de-DE" altLang="de-DE" dirty="0" err="1"/>
              <a:t>can</a:t>
            </a:r>
            <a:r>
              <a:rPr lang="de-DE" altLang="de-DE" dirty="0"/>
              <a:t> </a:t>
            </a:r>
            <a:r>
              <a:rPr lang="de-DE" altLang="de-DE" dirty="0" err="1"/>
              <a:t>be</a:t>
            </a:r>
            <a:r>
              <a:rPr lang="de-DE" altLang="de-DE" dirty="0"/>
              <a:t> </a:t>
            </a:r>
            <a:r>
              <a:rPr lang="de-DE" altLang="de-DE" dirty="0" err="1"/>
              <a:t>taken</a:t>
            </a:r>
            <a:r>
              <a:rPr lang="de-DE" altLang="de-DE" dirty="0"/>
              <a:t> </a:t>
            </a:r>
            <a:r>
              <a:rPr lang="de-DE" altLang="de-DE" dirty="0" err="1"/>
              <a:t>to</a:t>
            </a:r>
            <a:r>
              <a:rPr lang="de-DE" altLang="de-DE" dirty="0"/>
              <a:t> </a:t>
            </a:r>
            <a:r>
              <a:rPr lang="de-DE" altLang="de-DE" dirty="0" err="1"/>
              <a:t>limit</a:t>
            </a:r>
            <a:r>
              <a:rPr lang="de-DE" altLang="de-DE" dirty="0"/>
              <a:t> </a:t>
            </a:r>
            <a:r>
              <a:rPr lang="de-DE" altLang="de-DE" dirty="0" err="1"/>
              <a:t>the</a:t>
            </a:r>
            <a:r>
              <a:rPr lang="de-DE" altLang="de-DE" dirty="0"/>
              <a:t> </a:t>
            </a:r>
            <a:r>
              <a:rPr lang="de-DE" altLang="de-DE" dirty="0" err="1"/>
              <a:t>possibilities</a:t>
            </a:r>
            <a:r>
              <a:rPr lang="de-DE" altLang="de-DE" dirty="0"/>
              <a:t> </a:t>
            </a:r>
            <a:r>
              <a:rPr lang="de-DE" altLang="de-DE" dirty="0" err="1"/>
              <a:t>for</a:t>
            </a:r>
            <a:r>
              <a:rPr lang="de-DE" altLang="de-DE" dirty="0"/>
              <a:t> </a:t>
            </a:r>
            <a:r>
              <a:rPr lang="de-DE" altLang="de-DE" dirty="0" err="1"/>
              <a:t>fraud</a:t>
            </a:r>
            <a:r>
              <a:rPr lang="de-DE" altLang="de-DE" dirty="0"/>
              <a:t> and </a:t>
            </a:r>
            <a:r>
              <a:rPr lang="de-DE" altLang="de-DE" dirty="0" err="1"/>
              <a:t>corruption</a:t>
            </a:r>
            <a:r>
              <a:rPr lang="de-DE" altLang="de-DE" dirty="0"/>
              <a:t>, </a:t>
            </a:r>
            <a:r>
              <a:rPr lang="de-DE" altLang="de-DE" dirty="0" err="1"/>
              <a:t>to</a:t>
            </a:r>
            <a:r>
              <a:rPr lang="de-DE" altLang="de-DE" dirty="0"/>
              <a:t> </a:t>
            </a:r>
            <a:r>
              <a:rPr lang="de-DE" altLang="de-DE" dirty="0" err="1"/>
              <a:t>detect</a:t>
            </a:r>
            <a:r>
              <a:rPr lang="de-DE" altLang="de-DE" dirty="0"/>
              <a:t> possible </a:t>
            </a:r>
            <a:r>
              <a:rPr lang="de-DE" altLang="de-DE" dirty="0" err="1"/>
              <a:t>irregularities</a:t>
            </a:r>
            <a:r>
              <a:rPr lang="de-DE" altLang="de-DE" dirty="0"/>
              <a:t> in </a:t>
            </a:r>
            <a:r>
              <a:rPr lang="de-DE" altLang="de-DE" dirty="0" err="1"/>
              <a:t>advance</a:t>
            </a:r>
            <a:r>
              <a:rPr lang="de-DE" altLang="de-DE" dirty="0"/>
              <a:t>, </a:t>
            </a:r>
            <a:r>
              <a:rPr lang="de-DE" altLang="de-DE" dirty="0" err="1"/>
              <a:t>to</a:t>
            </a:r>
            <a:r>
              <a:rPr lang="de-DE" altLang="de-DE" dirty="0"/>
              <a:t> </a:t>
            </a:r>
            <a:r>
              <a:rPr lang="de-DE" altLang="de-DE" dirty="0" err="1"/>
              <a:t>exclude</a:t>
            </a:r>
            <a:r>
              <a:rPr lang="de-DE" altLang="de-DE" dirty="0"/>
              <a:t> </a:t>
            </a:r>
            <a:r>
              <a:rPr lang="de-DE" altLang="de-DE" dirty="0" err="1"/>
              <a:t>corrupt</a:t>
            </a:r>
            <a:r>
              <a:rPr lang="de-DE" altLang="de-DE" dirty="0"/>
              <a:t> </a:t>
            </a:r>
            <a:r>
              <a:rPr lang="de-DE" altLang="de-DE" dirty="0" err="1"/>
              <a:t>suppliers</a:t>
            </a:r>
            <a:r>
              <a:rPr lang="de-DE" altLang="de-DE" dirty="0"/>
              <a:t>/</a:t>
            </a:r>
            <a:r>
              <a:rPr lang="de-DE" altLang="de-DE" dirty="0" err="1"/>
              <a:t>bidders</a:t>
            </a:r>
            <a:r>
              <a:rPr lang="de-DE" altLang="de-DE" dirty="0"/>
              <a:t>, and </a:t>
            </a:r>
            <a:r>
              <a:rPr lang="de-DE" altLang="de-DE" dirty="0" err="1"/>
              <a:t>to</a:t>
            </a:r>
            <a:r>
              <a:rPr lang="de-DE" altLang="de-DE" dirty="0"/>
              <a:t> </a:t>
            </a:r>
            <a:r>
              <a:rPr lang="de-DE" altLang="de-DE" dirty="0" err="1"/>
              <a:t>take</a:t>
            </a:r>
            <a:r>
              <a:rPr lang="de-DE" altLang="de-DE" dirty="0"/>
              <a:t> </a:t>
            </a:r>
            <a:r>
              <a:rPr lang="de-DE" altLang="de-DE" dirty="0" err="1"/>
              <a:t>action</a:t>
            </a:r>
            <a:r>
              <a:rPr lang="de-DE" altLang="de-DE" dirty="0"/>
              <a:t> </a:t>
            </a:r>
            <a:r>
              <a:rPr lang="de-DE" altLang="de-DE" dirty="0" err="1"/>
              <a:t>against</a:t>
            </a:r>
            <a:r>
              <a:rPr lang="de-DE" altLang="de-DE" dirty="0"/>
              <a:t> </a:t>
            </a:r>
            <a:r>
              <a:rPr lang="de-DE" altLang="de-DE" dirty="0" err="1"/>
              <a:t>dishonest</a:t>
            </a:r>
            <a:r>
              <a:rPr lang="de-DE" altLang="de-DE" dirty="0"/>
              <a:t> </a:t>
            </a:r>
            <a:r>
              <a:rPr lang="de-DE" altLang="de-DE" dirty="0" err="1"/>
              <a:t>procurement</a:t>
            </a:r>
            <a:r>
              <a:rPr lang="de-DE" altLang="de-DE" dirty="0"/>
              <a:t> </a:t>
            </a:r>
            <a:r>
              <a:rPr lang="de-DE" altLang="de-DE" dirty="0" err="1"/>
              <a:t>practitioners</a:t>
            </a:r>
            <a:r>
              <a:rPr lang="de-DE" altLang="de-DE" dirty="0"/>
              <a:t>. </a:t>
            </a:r>
          </a:p>
          <a:p>
            <a:pPr marL="171450" indent="-171450">
              <a:buFont typeface="Arial" panose="020B0604020202020204" pitchFamily="34" charset="0"/>
              <a:buChar char="•"/>
            </a:pPr>
            <a:r>
              <a:rPr lang="de-DE" altLang="de-DE" dirty="0" err="1"/>
              <a:t>Each</a:t>
            </a:r>
            <a:r>
              <a:rPr lang="de-DE" altLang="de-DE" dirty="0"/>
              <a:t> </a:t>
            </a:r>
            <a:r>
              <a:rPr lang="de-DE" altLang="de-DE" dirty="0" err="1"/>
              <a:t>procuring</a:t>
            </a:r>
            <a:r>
              <a:rPr lang="de-DE" altLang="de-DE" dirty="0"/>
              <a:t> </a:t>
            </a:r>
            <a:r>
              <a:rPr lang="de-DE" altLang="de-DE" dirty="0" err="1"/>
              <a:t>authority</a:t>
            </a:r>
            <a:r>
              <a:rPr lang="de-DE" altLang="de-DE" dirty="0"/>
              <a:t> will </a:t>
            </a:r>
            <a:r>
              <a:rPr lang="de-DE" altLang="de-DE" dirty="0" err="1"/>
              <a:t>have</a:t>
            </a:r>
            <a:r>
              <a:rPr lang="de-DE" altLang="de-DE" dirty="0"/>
              <a:t> </a:t>
            </a:r>
            <a:r>
              <a:rPr lang="de-DE" altLang="de-DE" dirty="0" err="1"/>
              <a:t>to</a:t>
            </a:r>
            <a:r>
              <a:rPr lang="de-DE" altLang="de-DE" dirty="0"/>
              <a:t> </a:t>
            </a:r>
            <a:r>
              <a:rPr lang="de-DE" altLang="de-DE" dirty="0" err="1"/>
              <a:t>develop</a:t>
            </a:r>
            <a:r>
              <a:rPr lang="de-DE" altLang="de-DE" dirty="0"/>
              <a:t> </a:t>
            </a:r>
            <a:r>
              <a:rPr lang="de-DE" altLang="de-DE" dirty="0" err="1"/>
              <a:t>its</a:t>
            </a:r>
            <a:r>
              <a:rPr lang="de-DE" altLang="de-DE" dirty="0"/>
              <a:t> own </a:t>
            </a:r>
            <a:r>
              <a:rPr lang="de-DE" altLang="de-DE" dirty="0" err="1"/>
              <a:t>risk</a:t>
            </a:r>
            <a:r>
              <a:rPr lang="de-DE" altLang="de-DE" dirty="0"/>
              <a:t> </a:t>
            </a:r>
            <a:r>
              <a:rPr lang="de-DE" altLang="de-DE" dirty="0" err="1"/>
              <a:t>indicators</a:t>
            </a:r>
            <a:r>
              <a:rPr lang="de-DE" altLang="de-DE" dirty="0"/>
              <a:t> </a:t>
            </a:r>
            <a:r>
              <a:rPr lang="de-DE" altLang="de-DE" dirty="0" err="1"/>
              <a:t>as</a:t>
            </a:r>
            <a:r>
              <a:rPr lang="de-DE" altLang="de-DE" dirty="0"/>
              <a:t> </a:t>
            </a:r>
            <a:r>
              <a:rPr lang="de-DE" altLang="de-DE" dirty="0" err="1"/>
              <a:t>detecting</a:t>
            </a:r>
            <a:r>
              <a:rPr lang="de-DE" altLang="de-DE" dirty="0"/>
              <a:t> </a:t>
            </a:r>
            <a:r>
              <a:rPr lang="de-DE" altLang="de-DE" dirty="0" err="1"/>
              <a:t>corruption</a:t>
            </a:r>
            <a:r>
              <a:rPr lang="de-DE" altLang="de-DE" dirty="0"/>
              <a:t> and </a:t>
            </a:r>
            <a:r>
              <a:rPr lang="de-DE" altLang="de-DE" dirty="0" err="1"/>
              <a:t>fraud</a:t>
            </a:r>
            <a:r>
              <a:rPr lang="de-DE" altLang="de-DE" dirty="0"/>
              <a:t> </a:t>
            </a:r>
            <a:r>
              <a:rPr lang="de-DE" altLang="de-DE" dirty="0" err="1"/>
              <a:t>may</a:t>
            </a:r>
            <a:r>
              <a:rPr lang="de-DE" altLang="de-DE" dirty="0"/>
              <a:t> </a:t>
            </a:r>
            <a:r>
              <a:rPr lang="de-DE" altLang="de-DE" dirty="0" err="1"/>
              <a:t>vary</a:t>
            </a:r>
            <a:r>
              <a:rPr lang="de-DE" altLang="de-DE" dirty="0"/>
              <a:t> </a:t>
            </a:r>
            <a:r>
              <a:rPr lang="de-DE" altLang="de-DE" dirty="0" err="1"/>
              <a:t>depending</a:t>
            </a:r>
            <a:r>
              <a:rPr lang="de-DE" altLang="de-DE" dirty="0"/>
              <a:t> on </a:t>
            </a:r>
            <a:r>
              <a:rPr lang="de-DE" altLang="de-DE" dirty="0" err="1"/>
              <a:t>the</a:t>
            </a:r>
            <a:r>
              <a:rPr lang="de-DE" altLang="de-DE" dirty="0"/>
              <a:t> </a:t>
            </a:r>
            <a:r>
              <a:rPr lang="de-DE" altLang="de-DE" dirty="0" err="1"/>
              <a:t>procurement</a:t>
            </a:r>
            <a:r>
              <a:rPr lang="de-DE" altLang="de-DE" dirty="0"/>
              <a:t> </a:t>
            </a:r>
            <a:r>
              <a:rPr lang="de-DE" altLang="de-DE" dirty="0" err="1"/>
              <a:t>stage</a:t>
            </a:r>
            <a:r>
              <a:rPr lang="de-DE" altLang="de-DE" dirty="0"/>
              <a:t> and </a:t>
            </a:r>
            <a:r>
              <a:rPr lang="de-DE" altLang="de-DE" dirty="0" err="1"/>
              <a:t>nature</a:t>
            </a:r>
            <a:r>
              <a:rPr lang="de-DE" altLang="de-DE" dirty="0"/>
              <a:t> and </a:t>
            </a:r>
            <a:r>
              <a:rPr lang="de-DE" altLang="de-DE" dirty="0" err="1"/>
              <a:t>complexity</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purchase</a:t>
            </a:r>
            <a:r>
              <a:rPr lang="de-DE" altLang="de-DE" dirty="0"/>
              <a:t>. </a:t>
            </a:r>
            <a:endParaRPr lang="de-DE" altLang="de-DE" dirty="0">
              <a:cs typeface="Calibri"/>
            </a:endParaRPr>
          </a:p>
          <a:p>
            <a:pPr marL="171450" indent="-171450">
              <a:buFont typeface="Arial" panose="020B0604020202020204" pitchFamily="34" charset="0"/>
              <a:buChar char="•"/>
            </a:pPr>
            <a:r>
              <a:rPr lang="de-DE" altLang="de-DE" dirty="0"/>
              <a:t>Processing </a:t>
            </a:r>
            <a:r>
              <a:rPr lang="de-DE" altLang="de-DE" dirty="0" err="1"/>
              <a:t>information</a:t>
            </a:r>
            <a:r>
              <a:rPr lang="de-DE" altLang="de-DE" dirty="0"/>
              <a:t> on </a:t>
            </a:r>
            <a:r>
              <a:rPr lang="de-DE" altLang="de-DE" dirty="0" err="1"/>
              <a:t>perceived</a:t>
            </a:r>
            <a:r>
              <a:rPr lang="de-DE" altLang="de-DE" dirty="0"/>
              <a:t> </a:t>
            </a:r>
            <a:r>
              <a:rPr lang="de-DE" altLang="de-DE" dirty="0" err="1"/>
              <a:t>risks</a:t>
            </a:r>
            <a:r>
              <a:rPr lang="de-DE" altLang="de-DE" dirty="0"/>
              <a:t> and </a:t>
            </a:r>
            <a:r>
              <a:rPr lang="de-DE" altLang="de-DE" dirty="0" err="1"/>
              <a:t>reporting</a:t>
            </a:r>
            <a:r>
              <a:rPr lang="de-DE" altLang="de-DE" dirty="0"/>
              <a:t> </a:t>
            </a:r>
            <a:r>
              <a:rPr lang="de-DE" altLang="de-DE" dirty="0" err="1"/>
              <a:t>the</a:t>
            </a:r>
            <a:r>
              <a:rPr lang="de-DE" altLang="de-DE" dirty="0"/>
              <a:t> </a:t>
            </a:r>
            <a:r>
              <a:rPr lang="de-DE" altLang="de-DE" dirty="0" err="1"/>
              <a:t>evidence</a:t>
            </a:r>
            <a:r>
              <a:rPr lang="de-DE" altLang="de-DE" dirty="0"/>
              <a:t> </a:t>
            </a:r>
            <a:r>
              <a:rPr lang="de-DE" altLang="de-DE" dirty="0" err="1"/>
              <a:t>is</a:t>
            </a:r>
            <a:r>
              <a:rPr lang="de-DE" altLang="de-DE" dirty="0"/>
              <a:t> </a:t>
            </a:r>
            <a:r>
              <a:rPr lang="de-DE" altLang="de-DE" dirty="0" err="1"/>
              <a:t>equally</a:t>
            </a:r>
            <a:r>
              <a:rPr lang="de-DE" altLang="de-DE" dirty="0"/>
              <a:t> </a:t>
            </a:r>
            <a:r>
              <a:rPr lang="de-DE" altLang="de-DE" dirty="0" err="1"/>
              <a:t>crucial</a:t>
            </a:r>
            <a:r>
              <a:rPr lang="de-DE" altLang="de-DE" dirty="0"/>
              <a:t>. An </a:t>
            </a:r>
            <a:r>
              <a:rPr lang="de-DE" altLang="de-DE" dirty="0" err="1"/>
              <a:t>investigation</a:t>
            </a:r>
            <a:r>
              <a:rPr lang="de-DE" altLang="de-DE" dirty="0"/>
              <a:t> </a:t>
            </a:r>
            <a:r>
              <a:rPr lang="de-DE" altLang="de-DE" dirty="0" err="1"/>
              <a:t>is</a:t>
            </a:r>
            <a:r>
              <a:rPr lang="de-DE" altLang="de-DE" dirty="0"/>
              <a:t> </a:t>
            </a:r>
            <a:r>
              <a:rPr lang="de-DE" altLang="de-DE" dirty="0" err="1"/>
              <a:t>easily</a:t>
            </a:r>
            <a:r>
              <a:rPr lang="de-DE" altLang="de-DE" dirty="0"/>
              <a:t> </a:t>
            </a:r>
            <a:r>
              <a:rPr lang="de-DE" altLang="de-DE" dirty="0" err="1"/>
              <a:t>launched</a:t>
            </a:r>
            <a:r>
              <a:rPr lang="de-DE" altLang="de-DE" dirty="0"/>
              <a:t> </a:t>
            </a:r>
            <a:r>
              <a:rPr lang="de-DE" altLang="de-DE" dirty="0" err="1"/>
              <a:t>if</a:t>
            </a:r>
            <a:r>
              <a:rPr lang="de-DE" altLang="de-DE" dirty="0"/>
              <a:t> a </a:t>
            </a:r>
            <a:r>
              <a:rPr lang="de-DE" altLang="de-DE" dirty="0" err="1"/>
              <a:t>complaint</a:t>
            </a:r>
            <a:r>
              <a:rPr lang="de-DE" altLang="de-DE" dirty="0"/>
              <a:t> </a:t>
            </a:r>
            <a:r>
              <a:rPr lang="de-DE" altLang="de-DE" dirty="0" err="1"/>
              <a:t>is</a:t>
            </a:r>
            <a:r>
              <a:rPr lang="de-DE" altLang="de-DE" dirty="0"/>
              <a:t> </a:t>
            </a:r>
            <a:r>
              <a:rPr lang="de-DE" altLang="de-DE" dirty="0" err="1"/>
              <a:t>filed</a:t>
            </a:r>
            <a:r>
              <a:rPr lang="de-DE" altLang="de-DE" dirty="0"/>
              <a:t>. </a:t>
            </a:r>
            <a:r>
              <a:rPr lang="de-DE" altLang="de-DE" dirty="0" err="1"/>
              <a:t>Establishing</a:t>
            </a:r>
            <a:r>
              <a:rPr lang="de-DE" altLang="de-DE" dirty="0"/>
              <a:t> </a:t>
            </a:r>
            <a:r>
              <a:rPr lang="de-DE" altLang="de-DE" dirty="0" err="1"/>
              <a:t>procedures</a:t>
            </a:r>
            <a:r>
              <a:rPr lang="de-DE" altLang="de-DE" dirty="0"/>
              <a:t> </a:t>
            </a:r>
            <a:r>
              <a:rPr lang="de-DE" altLang="de-DE" dirty="0" err="1"/>
              <a:t>to</a:t>
            </a:r>
            <a:r>
              <a:rPr lang="de-DE" altLang="de-DE" dirty="0"/>
              <a:t> </a:t>
            </a:r>
            <a:r>
              <a:rPr lang="de-DE" altLang="de-DE" dirty="0" err="1"/>
              <a:t>encourage</a:t>
            </a:r>
            <a:r>
              <a:rPr lang="de-DE" altLang="de-DE" dirty="0"/>
              <a:t> </a:t>
            </a:r>
            <a:r>
              <a:rPr lang="de-DE" altLang="de-DE" dirty="0" err="1"/>
              <a:t>whistleblowers</a:t>
            </a:r>
            <a:r>
              <a:rPr lang="de-DE" altLang="de-DE" dirty="0"/>
              <a:t> </a:t>
            </a:r>
            <a:r>
              <a:rPr lang="de-DE" altLang="de-DE" dirty="0" err="1"/>
              <a:t>or</a:t>
            </a:r>
            <a:r>
              <a:rPr lang="de-DE" altLang="de-DE" dirty="0"/>
              <a:t> additional </a:t>
            </a:r>
            <a:r>
              <a:rPr lang="de-DE" altLang="de-DE" dirty="0" err="1"/>
              <a:t>mechanisms</a:t>
            </a:r>
            <a:r>
              <a:rPr lang="de-DE" altLang="de-DE" dirty="0"/>
              <a:t> </a:t>
            </a:r>
            <a:r>
              <a:rPr lang="de-DE" altLang="de-DE" dirty="0" err="1"/>
              <a:t>to</a:t>
            </a:r>
            <a:r>
              <a:rPr lang="de-DE" altLang="de-DE" dirty="0"/>
              <a:t> </a:t>
            </a:r>
            <a:r>
              <a:rPr lang="de-DE" altLang="de-DE" dirty="0" err="1"/>
              <a:t>allow</a:t>
            </a:r>
            <a:r>
              <a:rPr lang="de-DE" altLang="de-DE" dirty="0"/>
              <a:t> </a:t>
            </a:r>
            <a:r>
              <a:rPr lang="de-DE" altLang="de-DE" dirty="0" err="1"/>
              <a:t>stakeholders</a:t>
            </a:r>
            <a:r>
              <a:rPr lang="de-DE" altLang="de-DE" dirty="0"/>
              <a:t> </a:t>
            </a:r>
            <a:r>
              <a:rPr lang="de-DE" altLang="de-DE" dirty="0" err="1"/>
              <a:t>to</a:t>
            </a:r>
            <a:r>
              <a:rPr lang="de-DE" altLang="de-DE" dirty="0"/>
              <a:t> alert </a:t>
            </a:r>
            <a:r>
              <a:rPr lang="de-DE" altLang="de-DE" dirty="0" err="1"/>
              <a:t>authorities</a:t>
            </a:r>
            <a:r>
              <a:rPr lang="de-DE" altLang="de-DE" dirty="0"/>
              <a:t> </a:t>
            </a:r>
            <a:r>
              <a:rPr lang="de-DE" altLang="de-DE" dirty="0" err="1"/>
              <a:t>about</a:t>
            </a:r>
            <a:r>
              <a:rPr lang="de-DE" altLang="de-DE" dirty="0"/>
              <a:t> potential </a:t>
            </a:r>
            <a:r>
              <a:rPr lang="de-DE" altLang="de-DE" dirty="0" err="1"/>
              <a:t>wrongdoing</a:t>
            </a:r>
            <a:r>
              <a:rPr lang="de-DE" altLang="de-DE" dirty="0"/>
              <a:t> </a:t>
            </a:r>
            <a:r>
              <a:rPr lang="de-DE" altLang="de-DE" dirty="0" err="1"/>
              <a:t>is</a:t>
            </a:r>
            <a:r>
              <a:rPr lang="de-DE" altLang="de-DE" dirty="0"/>
              <a:t> </a:t>
            </a:r>
            <a:r>
              <a:rPr lang="de-DE" altLang="de-DE" dirty="0" err="1"/>
              <a:t>the</a:t>
            </a:r>
            <a:r>
              <a:rPr lang="de-DE" altLang="de-DE" dirty="0"/>
              <a:t> </a:t>
            </a:r>
            <a:r>
              <a:rPr lang="de-DE" altLang="de-DE" dirty="0" err="1"/>
              <a:t>most</a:t>
            </a:r>
            <a:r>
              <a:rPr lang="de-DE" altLang="de-DE" dirty="0"/>
              <a:t> </a:t>
            </a:r>
            <a:r>
              <a:rPr lang="de-DE" altLang="de-DE" dirty="0" err="1"/>
              <a:t>effective</a:t>
            </a:r>
            <a:r>
              <a:rPr lang="de-DE" altLang="de-DE" dirty="0"/>
              <a:t> </a:t>
            </a:r>
            <a:r>
              <a:rPr lang="de-DE" altLang="de-DE" dirty="0" err="1"/>
              <a:t>means</a:t>
            </a:r>
            <a:r>
              <a:rPr lang="de-DE" altLang="de-DE" dirty="0"/>
              <a:t> </a:t>
            </a:r>
            <a:r>
              <a:rPr lang="de-DE" altLang="de-DE" dirty="0" err="1"/>
              <a:t>to</a:t>
            </a:r>
            <a:r>
              <a:rPr lang="de-DE" altLang="de-DE" dirty="0"/>
              <a:t> </a:t>
            </a:r>
            <a:r>
              <a:rPr lang="de-DE" altLang="de-DE" dirty="0" err="1"/>
              <a:t>detect</a:t>
            </a:r>
            <a:r>
              <a:rPr lang="de-DE" altLang="de-DE" dirty="0"/>
              <a:t> </a:t>
            </a:r>
            <a:r>
              <a:rPr lang="de-DE" altLang="de-DE" dirty="0" err="1"/>
              <a:t>corruption</a:t>
            </a:r>
            <a:r>
              <a:rPr lang="de-DE" altLang="de-DE" dirty="0"/>
              <a:t> and </a:t>
            </a:r>
            <a:r>
              <a:rPr lang="de-DE" altLang="de-DE" dirty="0" err="1"/>
              <a:t>fraud</a:t>
            </a:r>
            <a:r>
              <a:rPr lang="de-DE" altLang="de-DE" dirty="0"/>
              <a:t>. </a:t>
            </a:r>
            <a:endParaRPr lang="de-DE" altLang="de-DE" dirty="0">
              <a:cs typeface="Calibri"/>
            </a:endParaRPr>
          </a:p>
          <a:p>
            <a:pPr marL="171450" indent="-171450">
              <a:buFont typeface="Arial" panose="020B0604020202020204" pitchFamily="34" charset="0"/>
              <a:buChar char="•"/>
            </a:pPr>
            <a:r>
              <a:rPr lang="de-DE" altLang="de-DE" dirty="0" err="1"/>
              <a:t>Enabling</a:t>
            </a:r>
            <a:r>
              <a:rPr lang="de-DE" altLang="de-DE" dirty="0"/>
              <a:t> </a:t>
            </a:r>
            <a:r>
              <a:rPr lang="de-DE" altLang="de-DE" dirty="0" err="1"/>
              <a:t>procurement</a:t>
            </a:r>
            <a:r>
              <a:rPr lang="de-DE" altLang="de-DE" dirty="0"/>
              <a:t> </a:t>
            </a:r>
            <a:r>
              <a:rPr lang="de-DE" altLang="de-DE" dirty="0" err="1"/>
              <a:t>practitioners</a:t>
            </a:r>
            <a:r>
              <a:rPr lang="de-DE" altLang="de-DE" dirty="0"/>
              <a:t> and </a:t>
            </a:r>
            <a:r>
              <a:rPr lang="de-DE" altLang="de-DE" dirty="0" err="1"/>
              <a:t>other</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to</a:t>
            </a:r>
            <a:r>
              <a:rPr lang="de-DE" altLang="de-DE" dirty="0"/>
              <a:t> </a:t>
            </a:r>
            <a:r>
              <a:rPr lang="de-DE" altLang="de-DE" dirty="0" err="1"/>
              <a:t>understand</a:t>
            </a:r>
            <a:r>
              <a:rPr lang="de-DE" altLang="de-DE" dirty="0"/>
              <a:t> </a:t>
            </a:r>
            <a:r>
              <a:rPr lang="de-DE" altLang="de-DE" dirty="0" err="1"/>
              <a:t>their</a:t>
            </a:r>
            <a:r>
              <a:rPr lang="de-DE" altLang="de-DE" dirty="0"/>
              <a:t> </a:t>
            </a:r>
            <a:r>
              <a:rPr lang="de-DE" altLang="de-DE" dirty="0" err="1"/>
              <a:t>duties</a:t>
            </a:r>
            <a:r>
              <a:rPr lang="de-DE" altLang="de-DE" dirty="0"/>
              <a:t> </a:t>
            </a:r>
            <a:r>
              <a:rPr lang="de-DE" altLang="de-DE" dirty="0" err="1"/>
              <a:t>to</a:t>
            </a:r>
            <a:r>
              <a:rPr lang="de-DE" altLang="de-DE" dirty="0"/>
              <a:t> </a:t>
            </a:r>
            <a:r>
              <a:rPr lang="de-DE" altLang="de-DE" dirty="0" err="1"/>
              <a:t>report</a:t>
            </a:r>
            <a:r>
              <a:rPr lang="de-DE" altLang="de-DE" dirty="0"/>
              <a:t> </a:t>
            </a:r>
            <a:r>
              <a:rPr lang="de-DE" altLang="de-DE" dirty="0" err="1"/>
              <a:t>irregularities</a:t>
            </a:r>
            <a:r>
              <a:rPr lang="de-DE" altLang="de-DE" dirty="0"/>
              <a:t> </a:t>
            </a:r>
            <a:r>
              <a:rPr lang="de-DE" altLang="de-DE" dirty="0" err="1"/>
              <a:t>is</a:t>
            </a:r>
            <a:r>
              <a:rPr lang="de-DE" altLang="de-DE" dirty="0"/>
              <a:t> also a </a:t>
            </a:r>
            <a:r>
              <a:rPr lang="de-DE" altLang="de-DE" dirty="0" err="1"/>
              <a:t>crucial</a:t>
            </a:r>
            <a:r>
              <a:rPr lang="de-DE" altLang="de-DE" dirty="0"/>
              <a:t> </a:t>
            </a:r>
            <a:r>
              <a:rPr lang="de-DE" altLang="de-DE" dirty="0" err="1"/>
              <a:t>tool</a:t>
            </a:r>
            <a:r>
              <a:rPr lang="de-DE" altLang="de-DE" dirty="0"/>
              <a:t> </a:t>
            </a:r>
            <a:r>
              <a:rPr lang="de-DE" altLang="de-DE" dirty="0" err="1"/>
              <a:t>to</a:t>
            </a:r>
            <a:r>
              <a:rPr lang="de-DE" altLang="de-DE" dirty="0"/>
              <a:t> </a:t>
            </a:r>
            <a:r>
              <a:rPr lang="de-DE" altLang="de-DE" dirty="0" err="1"/>
              <a:t>combat</a:t>
            </a:r>
            <a:r>
              <a:rPr lang="de-DE" altLang="de-DE" dirty="0"/>
              <a:t> </a:t>
            </a:r>
            <a:r>
              <a:rPr lang="de-DE" altLang="de-DE" dirty="0" err="1"/>
              <a:t>bias</a:t>
            </a:r>
            <a:r>
              <a:rPr lang="de-DE" altLang="de-DE" dirty="0"/>
              <a:t>, </a:t>
            </a:r>
            <a:r>
              <a:rPr lang="de-DE" altLang="de-DE" dirty="0" err="1"/>
              <a:t>fraud</a:t>
            </a:r>
            <a:r>
              <a:rPr lang="de-DE" altLang="de-DE" dirty="0"/>
              <a:t> and </a:t>
            </a:r>
            <a:r>
              <a:rPr lang="de-DE" altLang="de-DE" dirty="0" err="1"/>
              <a:t>corruption</a:t>
            </a:r>
            <a:r>
              <a:rPr lang="de-DE" altLang="de-DE" dirty="0"/>
              <a:t>. </a:t>
            </a:r>
            <a:r>
              <a:rPr lang="de-DE" altLang="de-DE" dirty="0" err="1"/>
              <a:t>Equally</a:t>
            </a:r>
            <a:r>
              <a:rPr lang="de-DE" altLang="de-DE" dirty="0"/>
              <a:t>, </a:t>
            </a:r>
            <a:r>
              <a:rPr lang="de-DE" altLang="de-DE" dirty="0" err="1"/>
              <a:t>enabling</a:t>
            </a:r>
            <a:r>
              <a:rPr lang="de-DE" altLang="de-DE" dirty="0"/>
              <a:t> </a:t>
            </a:r>
            <a:r>
              <a:rPr lang="de-DE" altLang="de-DE" dirty="0" err="1"/>
              <a:t>procurement</a:t>
            </a:r>
            <a:r>
              <a:rPr lang="de-DE" altLang="de-DE" dirty="0"/>
              <a:t> </a:t>
            </a:r>
            <a:r>
              <a:rPr lang="de-DE" altLang="de-DE" dirty="0" err="1"/>
              <a:t>practitioners</a:t>
            </a:r>
            <a:r>
              <a:rPr lang="de-DE" altLang="de-DE" dirty="0"/>
              <a:t> </a:t>
            </a:r>
            <a:r>
              <a:rPr lang="de-DE" altLang="de-DE" dirty="0" err="1"/>
              <a:t>through</a:t>
            </a:r>
            <a:r>
              <a:rPr lang="de-DE" altLang="de-DE" dirty="0"/>
              <a:t> </a:t>
            </a:r>
            <a:r>
              <a:rPr lang="de-DE" altLang="de-DE" dirty="0" err="1"/>
              <a:t>training</a:t>
            </a:r>
            <a:r>
              <a:rPr lang="de-DE" altLang="de-DE" dirty="0"/>
              <a:t> </a:t>
            </a:r>
            <a:r>
              <a:rPr lang="de-DE" altLang="de-DE" dirty="0" err="1"/>
              <a:t>opportunities</a:t>
            </a:r>
            <a:r>
              <a:rPr lang="de-DE" altLang="de-DE" dirty="0"/>
              <a:t> will </a:t>
            </a:r>
            <a:r>
              <a:rPr lang="de-DE" altLang="de-DE" dirty="0" err="1"/>
              <a:t>enhance</a:t>
            </a:r>
            <a:r>
              <a:rPr lang="de-DE" altLang="de-DE" dirty="0"/>
              <a:t> </a:t>
            </a:r>
            <a:r>
              <a:rPr lang="de-DE" altLang="de-DE" dirty="0" err="1"/>
              <a:t>their</a:t>
            </a:r>
            <a:r>
              <a:rPr lang="de-DE" altLang="de-DE" dirty="0"/>
              <a:t> </a:t>
            </a:r>
            <a:r>
              <a:rPr lang="de-DE" altLang="de-DE" dirty="0" err="1"/>
              <a:t>capacity</a:t>
            </a:r>
            <a:r>
              <a:rPr lang="de-DE" altLang="de-DE" dirty="0"/>
              <a:t> </a:t>
            </a:r>
            <a:r>
              <a:rPr lang="de-DE" altLang="de-DE" dirty="0" err="1"/>
              <a:t>to</a:t>
            </a:r>
            <a:r>
              <a:rPr lang="de-DE" altLang="de-DE" dirty="0"/>
              <a:t> </a:t>
            </a:r>
            <a:r>
              <a:rPr lang="de-DE" altLang="de-DE" dirty="0" err="1"/>
              <a:t>prevent</a:t>
            </a:r>
            <a:r>
              <a:rPr lang="de-DE" altLang="de-DE" dirty="0"/>
              <a:t> and </a:t>
            </a:r>
            <a:r>
              <a:rPr lang="de-DE" altLang="de-DE" dirty="0" err="1"/>
              <a:t>detect</a:t>
            </a:r>
            <a:r>
              <a:rPr lang="de-DE" altLang="de-DE" dirty="0"/>
              <a:t> </a:t>
            </a:r>
            <a:r>
              <a:rPr lang="de-DE" altLang="de-DE" dirty="0" err="1"/>
              <a:t>wrong</a:t>
            </a:r>
            <a:r>
              <a:rPr lang="de-DE" altLang="de-DE" dirty="0"/>
              <a:t>- </a:t>
            </a:r>
            <a:r>
              <a:rPr lang="de-DE" altLang="de-DE" dirty="0" err="1"/>
              <a:t>doing</a:t>
            </a:r>
            <a:r>
              <a:rPr lang="de-DE" altLang="de-DE" dirty="0"/>
              <a:t> </a:t>
            </a:r>
            <a:r>
              <a:rPr lang="de-DE" altLang="de-DE" dirty="0" err="1"/>
              <a:t>throughout</a:t>
            </a:r>
            <a:r>
              <a:rPr lang="de-DE" altLang="de-DE" dirty="0"/>
              <a:t> </a:t>
            </a:r>
            <a:r>
              <a:rPr lang="de-DE" altLang="de-DE" dirty="0" err="1"/>
              <a:t>the</a:t>
            </a:r>
            <a:r>
              <a:rPr lang="de-DE" altLang="de-DE" dirty="0"/>
              <a:t> </a:t>
            </a:r>
            <a:r>
              <a:rPr lang="de-DE" altLang="de-DE" dirty="0" err="1"/>
              <a:t>procurement</a:t>
            </a:r>
            <a:r>
              <a:rPr lang="de-DE" altLang="de-DE" dirty="0"/>
              <a:t> </a:t>
            </a:r>
            <a:r>
              <a:rPr lang="de-DE" altLang="de-DE" dirty="0" err="1"/>
              <a:t>cycle</a:t>
            </a:r>
            <a:r>
              <a:rPr lang="de-DE" altLang="de-DE" dirty="0"/>
              <a:t>. </a:t>
            </a:r>
            <a:endParaRPr lang="de-DE" altLang="de-DE" dirty="0">
              <a:cs typeface="Calibri"/>
            </a:endParaRPr>
          </a:p>
          <a:p>
            <a:pPr marL="171450" indent="-171450">
              <a:buFont typeface="Arial" panose="020B0604020202020204" pitchFamily="34" charset="0"/>
              <a:buChar char="•"/>
            </a:pPr>
            <a:r>
              <a:rPr lang="de-DE" altLang="de-DE" dirty="0" err="1"/>
              <a:t>Another</a:t>
            </a:r>
            <a:r>
              <a:rPr lang="de-DE" altLang="de-DE" dirty="0"/>
              <a:t> </a:t>
            </a:r>
            <a:r>
              <a:rPr lang="de-DE" altLang="de-DE" dirty="0" err="1"/>
              <a:t>effective</a:t>
            </a:r>
            <a:r>
              <a:rPr lang="de-DE" altLang="de-DE" dirty="0"/>
              <a:t> </a:t>
            </a:r>
            <a:r>
              <a:rPr lang="de-DE" altLang="de-DE" dirty="0" err="1"/>
              <a:t>means</a:t>
            </a:r>
            <a:r>
              <a:rPr lang="de-DE" altLang="de-DE" dirty="0"/>
              <a:t> </a:t>
            </a:r>
            <a:r>
              <a:rPr lang="de-DE" altLang="de-DE" dirty="0" err="1"/>
              <a:t>to</a:t>
            </a:r>
            <a:r>
              <a:rPr lang="de-DE" altLang="de-DE" dirty="0"/>
              <a:t> </a:t>
            </a:r>
            <a:r>
              <a:rPr lang="de-DE" altLang="de-DE" dirty="0" err="1"/>
              <a:t>detect</a:t>
            </a:r>
            <a:r>
              <a:rPr lang="de-DE" altLang="de-DE" dirty="0"/>
              <a:t> and </a:t>
            </a:r>
            <a:r>
              <a:rPr lang="de-DE" altLang="de-DE" dirty="0" err="1"/>
              <a:t>report</a:t>
            </a:r>
            <a:r>
              <a:rPr lang="de-DE" altLang="de-DE" dirty="0"/>
              <a:t> </a:t>
            </a:r>
            <a:r>
              <a:rPr lang="de-DE" altLang="de-DE" dirty="0" err="1"/>
              <a:t>fraud</a:t>
            </a:r>
            <a:r>
              <a:rPr lang="de-DE" altLang="de-DE" dirty="0"/>
              <a:t> and </a:t>
            </a:r>
            <a:r>
              <a:rPr lang="de-DE" altLang="de-DE" dirty="0" err="1"/>
              <a:t>corruption</a:t>
            </a:r>
            <a:r>
              <a:rPr lang="de-DE" altLang="de-DE" dirty="0"/>
              <a:t> </a:t>
            </a:r>
            <a:r>
              <a:rPr lang="de-DE" altLang="de-DE" dirty="0" err="1"/>
              <a:t>is</a:t>
            </a:r>
            <a:r>
              <a:rPr lang="de-DE" altLang="de-DE" dirty="0"/>
              <a:t> </a:t>
            </a:r>
            <a:r>
              <a:rPr lang="de-DE" altLang="de-DE" dirty="0" err="1"/>
              <a:t>through</a:t>
            </a:r>
            <a:r>
              <a:rPr lang="de-DE" altLang="de-DE" dirty="0"/>
              <a:t> </a:t>
            </a:r>
            <a:r>
              <a:rPr lang="de-DE" altLang="de-DE" dirty="0" err="1"/>
              <a:t>the</a:t>
            </a:r>
            <a:r>
              <a:rPr lang="de-DE" altLang="de-DE" dirty="0"/>
              <a:t> </a:t>
            </a:r>
            <a:r>
              <a:rPr lang="de-DE" altLang="de-DE" dirty="0" err="1"/>
              <a:t>establishment</a:t>
            </a:r>
            <a:r>
              <a:rPr lang="de-DE" altLang="de-DE" dirty="0"/>
              <a:t> </a:t>
            </a:r>
            <a:r>
              <a:rPr lang="de-DE" altLang="de-DE" dirty="0" err="1"/>
              <a:t>of</a:t>
            </a:r>
            <a:r>
              <a:rPr lang="de-DE" altLang="de-DE" dirty="0"/>
              <a:t> </a:t>
            </a:r>
            <a:r>
              <a:rPr lang="de-DE" altLang="de-DE" dirty="0" err="1"/>
              <a:t>appeal</a:t>
            </a:r>
            <a:r>
              <a:rPr lang="de-DE" altLang="de-DE" dirty="0"/>
              <a:t> </a:t>
            </a:r>
            <a:r>
              <a:rPr lang="de-DE" altLang="de-DE" dirty="0" err="1"/>
              <a:t>mechanisms</a:t>
            </a:r>
            <a:r>
              <a:rPr lang="de-DE" altLang="de-DE" dirty="0"/>
              <a:t> </a:t>
            </a:r>
            <a:r>
              <a:rPr lang="de-DE" altLang="de-DE" dirty="0" err="1"/>
              <a:t>whereby</a:t>
            </a:r>
            <a:r>
              <a:rPr lang="de-DE" altLang="de-DE" dirty="0"/>
              <a:t> </a:t>
            </a:r>
            <a:r>
              <a:rPr lang="de-DE" altLang="de-DE" dirty="0" err="1"/>
              <a:t>suppliers</a:t>
            </a:r>
            <a:r>
              <a:rPr lang="de-DE" altLang="de-DE" dirty="0"/>
              <a:t> </a:t>
            </a:r>
            <a:r>
              <a:rPr lang="de-DE" altLang="de-DE" dirty="0" err="1"/>
              <a:t>can</a:t>
            </a:r>
            <a:r>
              <a:rPr lang="de-DE" altLang="de-DE" dirty="0"/>
              <a:t> </a:t>
            </a:r>
            <a:r>
              <a:rPr lang="de-DE" altLang="de-DE" dirty="0" err="1"/>
              <a:t>issue</a:t>
            </a:r>
            <a:r>
              <a:rPr lang="de-DE" altLang="de-DE" dirty="0"/>
              <a:t> a formal </a:t>
            </a:r>
            <a:r>
              <a:rPr lang="de-DE" altLang="de-DE" dirty="0" err="1"/>
              <a:t>complaint</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competent</a:t>
            </a:r>
            <a:r>
              <a:rPr lang="de-DE" altLang="de-DE" dirty="0"/>
              <a:t> </a:t>
            </a:r>
            <a:r>
              <a:rPr lang="de-DE" altLang="de-DE" dirty="0" err="1"/>
              <a:t>procuring</a:t>
            </a:r>
            <a:r>
              <a:rPr lang="de-DE" altLang="de-DE" dirty="0"/>
              <a:t> </a:t>
            </a:r>
            <a:r>
              <a:rPr lang="de-DE" altLang="de-DE" dirty="0" err="1"/>
              <a:t>authority</a:t>
            </a:r>
            <a:r>
              <a:rPr lang="de-DE" altLang="de-DE" dirty="0"/>
              <a:t> </a:t>
            </a:r>
            <a:r>
              <a:rPr lang="de-DE" altLang="de-DE" dirty="0" err="1"/>
              <a:t>to</a:t>
            </a:r>
            <a:r>
              <a:rPr lang="de-DE" altLang="de-DE" dirty="0"/>
              <a:t> </a:t>
            </a:r>
            <a:r>
              <a:rPr lang="de-DE" altLang="de-DE" dirty="0" err="1"/>
              <a:t>report</a:t>
            </a:r>
            <a:r>
              <a:rPr lang="de-DE" altLang="de-DE" dirty="0"/>
              <a:t> </a:t>
            </a:r>
            <a:r>
              <a:rPr lang="de-DE" altLang="de-DE" dirty="0" err="1"/>
              <a:t>irregularities</a:t>
            </a:r>
            <a:r>
              <a:rPr lang="de-DE" altLang="de-DE" dirty="0"/>
              <a:t>. </a:t>
            </a:r>
            <a:endParaRPr lang="de-DE" sz="1200" b="0" i="0" kern="1200">
              <a:solidFill>
                <a:schemeClr val="tx1"/>
              </a:solidFill>
              <a:effectLst/>
              <a:latin typeface="+mn-lt"/>
              <a:ea typeface="+mn-ea"/>
              <a:cs typeface="+mn-cs"/>
            </a:endParaRPr>
          </a:p>
          <a:p>
            <a:pPr rtl="0" fontAlgn="base"/>
            <a:r>
              <a:rPr lang="de-DE" sz="1200" b="0" i="0" kern="1200" dirty="0">
                <a:solidFill>
                  <a:schemeClr val="tx1"/>
                </a:solidFill>
                <a:effectLst/>
                <a:latin typeface="+mn-lt"/>
                <a:ea typeface="+mn-ea"/>
                <a:cs typeface="+mn-cs"/>
              </a:rPr>
              <a:t>​</a:t>
            </a:r>
            <a:endParaRPr lang="de-DE" sz="1200" b="0" i="0" kern="1200" dirty="0">
              <a:solidFill>
                <a:schemeClr val="tx1"/>
              </a:solidFill>
              <a:effectLst/>
              <a:latin typeface="+mn-lt"/>
              <a:cs typeface="Calibri"/>
            </a:endParaRPr>
          </a:p>
          <a:p>
            <a:r>
              <a:rPr lang="de-DE" sz="1200" b="1" dirty="0"/>
              <a:t>Sources:</a:t>
            </a:r>
            <a:endParaRPr lang="de-DE" sz="1200" b="1" dirty="0">
              <a:cs typeface="Calibri"/>
            </a:endParaRPr>
          </a:p>
          <a:p>
            <a:pPr marL="171450" indent="-171450">
              <a:buFont typeface="Arial" panose="020B0604020202020204" pitchFamily="34" charset="0"/>
              <a:buChar char="•"/>
              <a:defRPr/>
            </a:pPr>
            <a:r>
              <a:rPr lang="de-DE" sz="800" b="0" dirty="0"/>
              <a:t>OECD (2017). </a:t>
            </a:r>
            <a:r>
              <a:rPr lang="de-DE" sz="800" dirty="0"/>
              <a:t>Integrity in Public </a:t>
            </a:r>
            <a:r>
              <a:rPr lang="de-DE" sz="800" dirty="0" err="1"/>
              <a:t>Procurement</a:t>
            </a:r>
            <a:r>
              <a:rPr lang="de-DE" sz="800" dirty="0"/>
              <a:t>. </a:t>
            </a:r>
            <a:r>
              <a:rPr lang="de-DE" sz="800" dirty="0" err="1"/>
              <a:t>Good</a:t>
            </a:r>
            <a:r>
              <a:rPr lang="de-DE" sz="800" dirty="0"/>
              <a:t> Practice </a:t>
            </a:r>
            <a:r>
              <a:rPr lang="de-DE" sz="800" dirty="0" err="1"/>
              <a:t>from</a:t>
            </a:r>
            <a:r>
              <a:rPr lang="de-DE" sz="800" dirty="0"/>
              <a:t> A </a:t>
            </a:r>
            <a:r>
              <a:rPr lang="de-DE" sz="800" dirty="0" err="1"/>
              <a:t>to</a:t>
            </a:r>
            <a:r>
              <a:rPr lang="de-DE" sz="800" dirty="0"/>
              <a:t> Z. </a:t>
            </a:r>
            <a:r>
              <a:rPr lang="de-DE" sz="800" dirty="0" err="1"/>
              <a:t>Retrieved</a:t>
            </a:r>
            <a:r>
              <a:rPr lang="de-DE" sz="800" dirty="0"/>
              <a:t> </a:t>
            </a:r>
            <a:r>
              <a:rPr lang="de-DE" sz="800" dirty="0" err="1"/>
              <a:t>from</a:t>
            </a:r>
            <a:r>
              <a:rPr lang="de-DE" sz="800" dirty="0"/>
              <a:t> </a:t>
            </a:r>
            <a:r>
              <a:rPr lang="de-DE" sz="800" dirty="0">
                <a:hlinkClick r:id="rId3"/>
              </a:rPr>
              <a:t>https://www.oecd.org/development/effectiveness/38588964.pdf</a:t>
            </a:r>
            <a:r>
              <a:rPr lang="de-DE" sz="800" dirty="0"/>
              <a:t> (last </a:t>
            </a:r>
            <a:r>
              <a:rPr lang="de-DE" sz="800" dirty="0" err="1"/>
              <a:t>accessed</a:t>
            </a:r>
            <a:r>
              <a:rPr lang="de-DE" sz="800" dirty="0"/>
              <a:t> on April 7, 2020).</a:t>
            </a:r>
            <a:endParaRPr lang="de-DE" sz="1200" dirty="0">
              <a:cs typeface="Calibri"/>
            </a:endParaRPr>
          </a:p>
          <a:p>
            <a:pPr marL="171450" indent="-171450">
              <a:buFont typeface="Arial" panose="020B0604020202020204" pitchFamily="34" charset="0"/>
              <a:buChar char="•"/>
            </a:pPr>
            <a:r>
              <a:rPr lang="de-DE" sz="1200" dirty="0"/>
              <a:t>Transparency International (</a:t>
            </a:r>
            <a:r>
              <a:rPr lang="de-DE" sz="1200" dirty="0" err="1"/>
              <a:t>July</a:t>
            </a:r>
            <a:r>
              <a:rPr lang="de-DE" sz="1200" dirty="0"/>
              <a:t> 2014). </a:t>
            </a:r>
            <a:r>
              <a:rPr lang="de-DE" sz="1200" dirty="0" err="1"/>
              <a:t>Curbing</a:t>
            </a:r>
            <a:r>
              <a:rPr lang="de-DE" sz="1200" dirty="0"/>
              <a:t> </a:t>
            </a:r>
            <a:r>
              <a:rPr lang="de-DE" sz="1200" dirty="0" err="1"/>
              <a:t>Corruption</a:t>
            </a:r>
            <a:r>
              <a:rPr lang="de-DE" sz="1200" dirty="0"/>
              <a:t> in Public </a:t>
            </a:r>
            <a:r>
              <a:rPr lang="de-DE" sz="1200" dirty="0" err="1"/>
              <a:t>Procurement</a:t>
            </a:r>
            <a:r>
              <a:rPr lang="de-DE" sz="1200" dirty="0"/>
              <a:t>: A </a:t>
            </a:r>
            <a:r>
              <a:rPr lang="de-DE" sz="1200" dirty="0" err="1"/>
              <a:t>Practical</a:t>
            </a:r>
            <a:r>
              <a:rPr lang="de-DE" sz="1200" dirty="0"/>
              <a:t> Guide. </a:t>
            </a:r>
            <a:r>
              <a:rPr lang="de-DE" sz="1200" dirty="0" err="1"/>
              <a:t>Retrieved</a:t>
            </a:r>
            <a:r>
              <a:rPr lang="de-DE" sz="1200" dirty="0"/>
              <a:t> </a:t>
            </a:r>
            <a:r>
              <a:rPr lang="de-DE" sz="1200" dirty="0" err="1"/>
              <a:t>from</a:t>
            </a:r>
            <a:r>
              <a:rPr lang="de-DE" sz="1200" dirty="0"/>
              <a:t> </a:t>
            </a:r>
            <a:r>
              <a:rPr lang="de-DE" sz="1200" dirty="0">
                <a:hlinkClick r:id="rId4"/>
              </a:rPr>
              <a:t>https://www.transparency.org/whatwedo/publication/curbing_corruption_in_public_procurement_a_practical_guide</a:t>
            </a:r>
            <a:r>
              <a:rPr lang="de-DE" sz="1200" dirty="0"/>
              <a:t> (last </a:t>
            </a:r>
            <a:r>
              <a:rPr lang="de-DE" sz="1200" dirty="0" err="1"/>
              <a:t>accessed</a:t>
            </a:r>
            <a:r>
              <a:rPr lang="de-DE" sz="1200" dirty="0"/>
              <a:t> on April 7, 2020).</a:t>
            </a:r>
            <a:endParaRPr lang="de-DE" sz="1200" dirty="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2898696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kern="1200" err="1">
                <a:solidFill>
                  <a:schemeClr val="tx1"/>
                </a:solidFill>
                <a:effectLst/>
                <a:latin typeface="+mn-lt"/>
                <a:ea typeface="+mn-ea"/>
                <a:cs typeface="+mn-cs"/>
              </a:rPr>
              <a:t>Defining</a:t>
            </a:r>
            <a:r>
              <a:rPr lang="de-DE" sz="1200" b="1" i="0" kern="1200">
                <a:solidFill>
                  <a:schemeClr val="tx1"/>
                </a:solidFill>
                <a:effectLst/>
                <a:latin typeface="+mn-lt"/>
                <a:ea typeface="+mn-ea"/>
                <a:cs typeface="+mn-cs"/>
              </a:rPr>
              <a:t> </a:t>
            </a:r>
            <a:r>
              <a:rPr lang="de-DE" sz="1200" b="1" i="0" kern="1200" err="1">
                <a:solidFill>
                  <a:schemeClr val="tx1"/>
                </a:solidFill>
                <a:effectLst/>
                <a:latin typeface="+mn-lt"/>
                <a:ea typeface="+mn-ea"/>
                <a:cs typeface="+mn-cs"/>
              </a:rPr>
              <a:t>brackets</a:t>
            </a:r>
            <a:r>
              <a:rPr lang="de-DE" sz="1200" b="1" i="0" kern="1200">
                <a:solidFill>
                  <a:schemeClr val="tx1"/>
                </a:solidFill>
                <a:effectLst/>
                <a:latin typeface="+mn-lt"/>
                <a:ea typeface="+mn-ea"/>
                <a:cs typeface="+mn-cs"/>
              </a:rPr>
              <a:t> and </a:t>
            </a:r>
            <a:r>
              <a:rPr lang="de-DE" sz="1200" b="1" i="0" kern="1200" err="1">
                <a:solidFill>
                  <a:schemeClr val="tx1"/>
                </a:solidFill>
                <a:effectLst/>
                <a:latin typeface="+mn-lt"/>
                <a:ea typeface="+mn-ea"/>
                <a:cs typeface="+mn-cs"/>
              </a:rPr>
              <a:t>ceilings</a:t>
            </a:r>
            <a:r>
              <a:rPr lang="de-DE" sz="1200" b="1" i="0" kern="1200">
                <a:solidFill>
                  <a:schemeClr val="tx1"/>
                </a:solidFill>
                <a:effectLst/>
                <a:latin typeface="+mn-lt"/>
                <a:ea typeface="+mn-ea"/>
                <a:cs typeface="+mn-cs"/>
              </a:rPr>
              <a:t>:</a:t>
            </a:r>
          </a:p>
          <a:p>
            <a:pPr>
              <a:defRPr/>
            </a:pPr>
            <a:endParaRPr lang="de-DE" altLang="de-DE" b="1" u="sng"/>
          </a:p>
          <a:p>
            <a:pPr>
              <a:defRPr/>
            </a:pPr>
            <a:r>
              <a:rPr lang="de-DE" altLang="de-DE" b="1" u="none" err="1"/>
              <a:t>Methods</a:t>
            </a:r>
            <a:r>
              <a:rPr lang="de-DE" altLang="de-DE" b="1" u="none"/>
              <a:t> </a:t>
            </a:r>
            <a:r>
              <a:rPr lang="de-DE" altLang="de-DE" b="1" u="none" err="1"/>
              <a:t>of</a:t>
            </a:r>
            <a:r>
              <a:rPr lang="de-DE" altLang="de-DE" b="1" u="none"/>
              <a:t> </a:t>
            </a:r>
            <a:r>
              <a:rPr lang="de-DE" altLang="de-DE" b="1" u="none" err="1"/>
              <a:t>public</a:t>
            </a:r>
            <a:r>
              <a:rPr lang="de-DE" altLang="de-DE" b="1" u="none"/>
              <a:t> </a:t>
            </a:r>
            <a:r>
              <a:rPr lang="de-DE" altLang="de-DE" b="1" u="none" err="1"/>
              <a:t>procurement</a:t>
            </a:r>
            <a:r>
              <a:rPr lang="de-DE" altLang="de-DE" b="1" u="none"/>
              <a:t>:</a:t>
            </a:r>
          </a:p>
          <a:p>
            <a:pPr marL="171450" indent="-171450">
              <a:buFont typeface="Arial" panose="020B0604020202020204" pitchFamily="34" charset="0"/>
              <a:buChar char="•"/>
              <a:defRPr/>
            </a:pPr>
            <a:r>
              <a:rPr lang="de-DE" altLang="de-DE" b="1" err="1"/>
              <a:t>Direct</a:t>
            </a:r>
            <a:r>
              <a:rPr lang="de-DE" altLang="de-DE" b="1"/>
              <a:t> </a:t>
            </a:r>
            <a:r>
              <a:rPr lang="de-DE" altLang="de-DE" b="1" err="1"/>
              <a:t>sourcing</a:t>
            </a:r>
            <a:r>
              <a:rPr lang="de-DE" altLang="de-DE" b="1"/>
              <a:t>: </a:t>
            </a:r>
            <a:r>
              <a:rPr lang="de-DE" altLang="de-DE" err="1"/>
              <a:t>Identify</a:t>
            </a:r>
            <a:r>
              <a:rPr lang="de-DE" altLang="de-DE"/>
              <a:t> a </a:t>
            </a:r>
            <a:r>
              <a:rPr lang="de-DE" altLang="de-DE" err="1"/>
              <a:t>supplier</a:t>
            </a:r>
            <a:r>
              <a:rPr lang="de-DE" altLang="de-DE"/>
              <a:t> and </a:t>
            </a:r>
            <a:r>
              <a:rPr lang="de-DE" altLang="de-DE" err="1"/>
              <a:t>make</a:t>
            </a:r>
            <a:r>
              <a:rPr lang="de-DE" altLang="de-DE"/>
              <a:t> the </a:t>
            </a:r>
            <a:r>
              <a:rPr lang="de-DE" altLang="de-DE" err="1"/>
              <a:t>purchase</a:t>
            </a:r>
            <a:r>
              <a:rPr lang="de-DE" altLang="de-DE"/>
              <a:t>, </a:t>
            </a:r>
            <a:r>
              <a:rPr lang="de-DE" altLang="de-DE" err="1"/>
              <a:t>ensure</a:t>
            </a:r>
            <a:r>
              <a:rPr lang="de-DE" altLang="de-DE"/>
              <a:t> </a:t>
            </a:r>
            <a:r>
              <a:rPr lang="de-DE" altLang="de-DE" err="1"/>
              <a:t>adequate</a:t>
            </a:r>
            <a:r>
              <a:rPr lang="de-DE" altLang="de-DE"/>
              <a:t> </a:t>
            </a:r>
            <a:r>
              <a:rPr lang="de-DE" altLang="de-DE" err="1"/>
              <a:t>documentation</a:t>
            </a:r>
            <a:r>
              <a:rPr lang="de-DE" altLang="de-DE"/>
              <a:t>.</a:t>
            </a:r>
            <a:endParaRPr lang="de-DE" altLang="de-DE" b="1"/>
          </a:p>
          <a:p>
            <a:pPr marL="171450" indent="-171450">
              <a:buFont typeface="Arial" panose="020B0604020202020204" pitchFamily="34" charset="0"/>
              <a:buChar char="•"/>
              <a:defRPr/>
            </a:pPr>
            <a:r>
              <a:rPr lang="de-DE" altLang="de-DE" b="1"/>
              <a:t>Verbal </a:t>
            </a:r>
            <a:r>
              <a:rPr lang="de-DE" altLang="de-DE" b="1" err="1"/>
              <a:t>quotations</a:t>
            </a:r>
            <a:r>
              <a:rPr lang="de-DE" altLang="de-DE" b="1"/>
              <a:t>: </a:t>
            </a:r>
            <a:r>
              <a:rPr lang="de-DE" altLang="de-DE" err="1"/>
              <a:t>Identify</a:t>
            </a:r>
            <a:r>
              <a:rPr lang="de-DE" altLang="de-DE"/>
              <a:t> </a:t>
            </a:r>
            <a:r>
              <a:rPr lang="de-DE" altLang="de-DE" err="1"/>
              <a:t>two</a:t>
            </a:r>
            <a:r>
              <a:rPr lang="de-DE" altLang="de-DE"/>
              <a:t> to </a:t>
            </a:r>
            <a:r>
              <a:rPr lang="de-DE" altLang="de-DE" err="1"/>
              <a:t>five</a:t>
            </a:r>
            <a:r>
              <a:rPr lang="de-DE" altLang="de-DE"/>
              <a:t> </a:t>
            </a:r>
            <a:r>
              <a:rPr lang="de-DE" altLang="de-DE" err="1"/>
              <a:t>suppliers</a:t>
            </a:r>
            <a:r>
              <a:rPr lang="de-DE" altLang="de-DE"/>
              <a:t> </a:t>
            </a:r>
            <a:r>
              <a:rPr lang="de-DE" altLang="de-DE" err="1"/>
              <a:t>capable</a:t>
            </a:r>
            <a:r>
              <a:rPr lang="de-DE" altLang="de-DE"/>
              <a:t> </a:t>
            </a:r>
            <a:r>
              <a:rPr lang="de-DE" altLang="de-DE" err="1"/>
              <a:t>of</a:t>
            </a:r>
            <a:r>
              <a:rPr lang="de-DE" altLang="de-DE"/>
              <a:t> </a:t>
            </a:r>
            <a:r>
              <a:rPr lang="de-DE" altLang="de-DE" err="1"/>
              <a:t>supplying</a:t>
            </a:r>
            <a:r>
              <a:rPr lang="de-DE" altLang="de-DE"/>
              <a:t> the </a:t>
            </a:r>
            <a:r>
              <a:rPr lang="de-DE" altLang="de-DE" err="1"/>
              <a:t>required</a:t>
            </a:r>
            <a:r>
              <a:rPr lang="de-DE" altLang="de-DE"/>
              <a:t> </a:t>
            </a:r>
            <a:r>
              <a:rPr lang="de-DE" altLang="de-DE" err="1"/>
              <a:t>good</a:t>
            </a:r>
            <a:r>
              <a:rPr lang="de-DE" altLang="de-DE"/>
              <a:t> </a:t>
            </a:r>
            <a:r>
              <a:rPr lang="de-DE" altLang="de-DE" err="1"/>
              <a:t>or</a:t>
            </a:r>
            <a:r>
              <a:rPr lang="de-DE" altLang="de-DE"/>
              <a:t> </a:t>
            </a:r>
            <a:r>
              <a:rPr lang="de-DE" altLang="de-DE" err="1"/>
              <a:t>service</a:t>
            </a:r>
            <a:r>
              <a:rPr lang="de-DE" altLang="de-DE"/>
              <a:t>. Request </a:t>
            </a:r>
            <a:r>
              <a:rPr lang="de-DE" altLang="de-DE" err="1"/>
              <a:t>quotations</a:t>
            </a:r>
            <a:r>
              <a:rPr lang="de-DE" altLang="de-DE"/>
              <a:t> </a:t>
            </a:r>
            <a:r>
              <a:rPr lang="de-DE" altLang="de-DE" err="1"/>
              <a:t>by</a:t>
            </a:r>
            <a:r>
              <a:rPr lang="de-DE" altLang="de-DE"/>
              <a:t> </a:t>
            </a:r>
            <a:r>
              <a:rPr lang="de-DE" altLang="de-DE" err="1"/>
              <a:t>phone</a:t>
            </a:r>
            <a:r>
              <a:rPr lang="de-DE" altLang="de-DE"/>
              <a:t>, email </a:t>
            </a:r>
            <a:r>
              <a:rPr lang="de-DE" altLang="de-DE" err="1"/>
              <a:t>or</a:t>
            </a:r>
            <a:r>
              <a:rPr lang="de-DE" altLang="de-DE"/>
              <a:t> face-</a:t>
            </a:r>
            <a:r>
              <a:rPr lang="de-DE" altLang="de-DE" err="1"/>
              <a:t>to</a:t>
            </a:r>
            <a:r>
              <a:rPr lang="de-DE" altLang="de-DE"/>
              <a:t>-face. Select the </a:t>
            </a:r>
            <a:r>
              <a:rPr lang="de-DE" altLang="de-DE" err="1"/>
              <a:t>successful</a:t>
            </a:r>
            <a:r>
              <a:rPr lang="de-DE" altLang="de-DE"/>
              <a:t> </a:t>
            </a:r>
            <a:r>
              <a:rPr lang="de-DE" altLang="de-DE" err="1"/>
              <a:t>supplier</a:t>
            </a:r>
            <a:r>
              <a:rPr lang="de-DE" altLang="de-DE"/>
              <a:t> and </a:t>
            </a:r>
            <a:r>
              <a:rPr lang="de-DE" altLang="de-DE" err="1"/>
              <a:t>provide</a:t>
            </a:r>
            <a:r>
              <a:rPr lang="de-DE" altLang="de-DE"/>
              <a:t> a </a:t>
            </a:r>
            <a:r>
              <a:rPr lang="de-DE" altLang="de-DE" err="1"/>
              <a:t>brief</a:t>
            </a:r>
            <a:r>
              <a:rPr lang="de-DE" altLang="de-DE"/>
              <a:t> </a:t>
            </a:r>
            <a:r>
              <a:rPr lang="de-DE" altLang="de-DE" err="1"/>
              <a:t>justification</a:t>
            </a:r>
            <a:r>
              <a:rPr lang="de-DE" altLang="de-DE"/>
              <a:t>.</a:t>
            </a:r>
            <a:endParaRPr lang="de-DE" altLang="de-DE" b="1"/>
          </a:p>
          <a:p>
            <a:pPr marL="171450" indent="-171450">
              <a:buFont typeface="Arial" panose="020B0604020202020204" pitchFamily="34" charset="0"/>
              <a:buChar char="•"/>
              <a:defRPr/>
            </a:pPr>
            <a:r>
              <a:rPr lang="de-DE" altLang="de-DE" b="1" err="1"/>
              <a:t>Written</a:t>
            </a:r>
            <a:r>
              <a:rPr lang="de-DE" altLang="de-DE" b="1"/>
              <a:t> </a:t>
            </a:r>
            <a:r>
              <a:rPr lang="de-DE" altLang="de-DE" b="1" err="1"/>
              <a:t>quotations</a:t>
            </a:r>
            <a:r>
              <a:rPr lang="de-DE" altLang="de-DE" b="1"/>
              <a:t>: </a:t>
            </a:r>
            <a:r>
              <a:rPr lang="de-DE" altLang="de-DE" err="1"/>
              <a:t>Identify</a:t>
            </a:r>
            <a:r>
              <a:rPr lang="de-DE" altLang="de-DE"/>
              <a:t> </a:t>
            </a:r>
            <a:r>
              <a:rPr lang="de-DE" altLang="de-DE" err="1"/>
              <a:t>suppliers</a:t>
            </a:r>
            <a:r>
              <a:rPr lang="de-DE" altLang="de-DE"/>
              <a:t> </a:t>
            </a:r>
            <a:r>
              <a:rPr lang="de-DE" altLang="de-DE" err="1"/>
              <a:t>capable</a:t>
            </a:r>
            <a:r>
              <a:rPr lang="de-DE" altLang="de-DE"/>
              <a:t> </a:t>
            </a:r>
            <a:r>
              <a:rPr lang="de-DE" altLang="de-DE" err="1"/>
              <a:t>of</a:t>
            </a:r>
            <a:r>
              <a:rPr lang="de-DE" altLang="de-DE"/>
              <a:t> </a:t>
            </a:r>
            <a:r>
              <a:rPr lang="de-DE" altLang="de-DE" err="1"/>
              <a:t>supplying</a:t>
            </a:r>
            <a:r>
              <a:rPr lang="de-DE" altLang="de-DE"/>
              <a:t> the </a:t>
            </a:r>
            <a:r>
              <a:rPr lang="de-DE" altLang="de-DE" err="1"/>
              <a:t>required</a:t>
            </a:r>
            <a:r>
              <a:rPr lang="de-DE" altLang="de-DE"/>
              <a:t> </a:t>
            </a:r>
            <a:r>
              <a:rPr lang="de-DE" altLang="de-DE" err="1"/>
              <a:t>product</a:t>
            </a:r>
            <a:r>
              <a:rPr lang="de-DE" altLang="de-DE"/>
              <a:t> and/</a:t>
            </a:r>
            <a:r>
              <a:rPr lang="de-DE" altLang="de-DE" err="1"/>
              <a:t>or</a:t>
            </a:r>
            <a:r>
              <a:rPr lang="de-DE" altLang="de-DE"/>
              <a:t> </a:t>
            </a:r>
            <a:r>
              <a:rPr lang="de-DE" altLang="de-DE" err="1"/>
              <a:t>service</a:t>
            </a:r>
            <a:r>
              <a:rPr lang="de-DE" altLang="de-DE"/>
              <a:t> </a:t>
            </a:r>
            <a:r>
              <a:rPr lang="de-DE" altLang="de-DE" err="1"/>
              <a:t>or</a:t>
            </a:r>
            <a:r>
              <a:rPr lang="de-DE" altLang="de-DE"/>
              <a:t> </a:t>
            </a:r>
            <a:r>
              <a:rPr lang="de-DE" altLang="de-DE" err="1"/>
              <a:t>release</a:t>
            </a:r>
            <a:r>
              <a:rPr lang="de-DE" altLang="de-DE"/>
              <a:t> </a:t>
            </a:r>
            <a:r>
              <a:rPr lang="de-DE" altLang="de-DE" err="1"/>
              <a:t>your</a:t>
            </a:r>
            <a:r>
              <a:rPr lang="de-DE" altLang="de-DE"/>
              <a:t> </a:t>
            </a:r>
            <a:r>
              <a:rPr lang="de-DE" altLang="de-DE" err="1"/>
              <a:t>quote</a:t>
            </a:r>
            <a:r>
              <a:rPr lang="de-DE" altLang="de-DE"/>
              <a:t> to the open </a:t>
            </a:r>
            <a:r>
              <a:rPr lang="de-DE" altLang="de-DE" err="1"/>
              <a:t>market</a:t>
            </a:r>
            <a:r>
              <a:rPr lang="de-DE" altLang="de-DE"/>
              <a:t>. Request </a:t>
            </a:r>
            <a:r>
              <a:rPr lang="de-DE" altLang="de-DE" err="1"/>
              <a:t>written</a:t>
            </a:r>
            <a:r>
              <a:rPr lang="de-DE" altLang="de-DE"/>
              <a:t> </a:t>
            </a:r>
            <a:r>
              <a:rPr lang="de-DE" altLang="de-DE" err="1"/>
              <a:t>quotations</a:t>
            </a:r>
            <a:r>
              <a:rPr lang="de-DE" altLang="de-DE"/>
              <a:t>.</a:t>
            </a:r>
            <a:r>
              <a:rPr lang="de-DE" altLang="de-DE">
                <a:sym typeface="Wingdings" pitchFamily="2" charset="2"/>
              </a:rPr>
              <a:t> </a:t>
            </a:r>
            <a:r>
              <a:rPr lang="de-DE" altLang="de-DE" err="1"/>
              <a:t>Establish</a:t>
            </a:r>
            <a:r>
              <a:rPr lang="de-DE" altLang="de-DE"/>
              <a:t> an </a:t>
            </a:r>
            <a:r>
              <a:rPr lang="de-DE" altLang="de-DE" err="1"/>
              <a:t>evaluation</a:t>
            </a:r>
            <a:r>
              <a:rPr lang="de-DE" altLang="de-DE"/>
              <a:t> </a:t>
            </a:r>
            <a:r>
              <a:rPr lang="de-DE" altLang="de-DE" err="1"/>
              <a:t>panel</a:t>
            </a:r>
            <a:r>
              <a:rPr lang="de-DE" altLang="de-DE"/>
              <a:t>.</a:t>
            </a:r>
            <a:r>
              <a:rPr lang="de-DE" altLang="de-DE">
                <a:sym typeface="Wingdings" pitchFamily="2" charset="2"/>
              </a:rPr>
              <a:t> </a:t>
            </a:r>
            <a:r>
              <a:rPr lang="de-DE" altLang="de-DE" err="1"/>
              <a:t>Evaluate</a:t>
            </a:r>
            <a:r>
              <a:rPr lang="de-DE" altLang="de-DE"/>
              <a:t> </a:t>
            </a:r>
            <a:r>
              <a:rPr lang="de-DE" altLang="de-DE" err="1"/>
              <a:t>received</a:t>
            </a:r>
            <a:r>
              <a:rPr lang="de-DE" altLang="de-DE"/>
              <a:t> </a:t>
            </a:r>
            <a:r>
              <a:rPr lang="de-DE" altLang="de-DE" err="1"/>
              <a:t>quotations</a:t>
            </a:r>
            <a:r>
              <a:rPr lang="de-DE" altLang="de-DE"/>
              <a:t> in </a:t>
            </a:r>
            <a:r>
              <a:rPr lang="de-DE" altLang="de-DE" err="1"/>
              <a:t>accordance</a:t>
            </a:r>
            <a:r>
              <a:rPr lang="de-DE" altLang="de-DE"/>
              <a:t> </a:t>
            </a:r>
            <a:r>
              <a:rPr lang="de-DE" altLang="de-DE" err="1"/>
              <a:t>with</a:t>
            </a:r>
            <a:r>
              <a:rPr lang="de-DE" altLang="de-DE"/>
              <a:t> </a:t>
            </a:r>
            <a:r>
              <a:rPr lang="de-DE" altLang="de-DE" err="1"/>
              <a:t>applicable</a:t>
            </a:r>
            <a:r>
              <a:rPr lang="de-DE" altLang="de-DE"/>
              <a:t> </a:t>
            </a:r>
            <a:r>
              <a:rPr lang="de-DE" altLang="de-DE" err="1"/>
              <a:t>selection</a:t>
            </a:r>
            <a:r>
              <a:rPr lang="de-DE" altLang="de-DE"/>
              <a:t> </a:t>
            </a:r>
            <a:r>
              <a:rPr lang="de-DE" altLang="de-DE" err="1"/>
              <a:t>criteria</a:t>
            </a:r>
            <a:r>
              <a:rPr lang="de-DE" altLang="de-DE"/>
              <a:t>.</a:t>
            </a:r>
            <a:r>
              <a:rPr lang="de-DE" altLang="de-DE">
                <a:sym typeface="Wingdings" pitchFamily="2" charset="2"/>
              </a:rPr>
              <a:t> </a:t>
            </a:r>
            <a:r>
              <a:rPr lang="de-DE" altLang="de-DE" err="1"/>
              <a:t>Publish</a:t>
            </a:r>
            <a:r>
              <a:rPr lang="de-DE" altLang="de-DE"/>
              <a:t> the </a:t>
            </a:r>
            <a:r>
              <a:rPr lang="de-DE" altLang="de-DE" err="1"/>
              <a:t>contract</a:t>
            </a:r>
            <a:r>
              <a:rPr lang="de-DE" altLang="de-DE"/>
              <a:t> </a:t>
            </a:r>
            <a:r>
              <a:rPr lang="de-DE" altLang="de-DE" err="1"/>
              <a:t>award</a:t>
            </a:r>
            <a:r>
              <a:rPr lang="de-DE" altLang="de-DE"/>
              <a:t> </a:t>
            </a:r>
            <a:r>
              <a:rPr lang="de-DE" altLang="de-DE" err="1"/>
              <a:t>details</a:t>
            </a:r>
            <a:r>
              <a:rPr lang="de-DE" altLang="de-DE" b="0"/>
              <a:t>.</a:t>
            </a:r>
          </a:p>
          <a:p>
            <a:pPr marL="171450" indent="-171450">
              <a:buFont typeface="Arial" panose="020B0604020202020204" pitchFamily="34" charset="0"/>
              <a:buChar char="•"/>
              <a:defRPr/>
            </a:pPr>
            <a:r>
              <a:rPr lang="de-DE" altLang="de-DE" b="1"/>
              <a:t>Open </a:t>
            </a:r>
            <a:r>
              <a:rPr lang="de-DE" altLang="de-DE" b="1" err="1"/>
              <a:t>tendering</a:t>
            </a:r>
            <a:r>
              <a:rPr lang="de-DE" altLang="de-DE" b="1"/>
              <a:t>: </a:t>
            </a:r>
            <a:r>
              <a:rPr lang="de-DE" altLang="de-DE" err="1"/>
              <a:t>Establish</a:t>
            </a:r>
            <a:r>
              <a:rPr lang="de-DE" altLang="de-DE"/>
              <a:t> the </a:t>
            </a:r>
            <a:r>
              <a:rPr lang="de-DE" altLang="de-DE" err="1"/>
              <a:t>business</a:t>
            </a:r>
            <a:r>
              <a:rPr lang="de-DE" altLang="de-DE"/>
              <a:t> </a:t>
            </a:r>
            <a:r>
              <a:rPr lang="de-DE" altLang="de-DE" err="1"/>
              <a:t>need</a:t>
            </a:r>
            <a:r>
              <a:rPr lang="de-DE" altLang="de-DE"/>
              <a:t>. </a:t>
            </a:r>
            <a:r>
              <a:rPr lang="de-DE" altLang="de-DE" err="1"/>
              <a:t>D</a:t>
            </a:r>
            <a:r>
              <a:rPr lang="de-DE" altLang="de-DE" err="1">
                <a:sym typeface="Wingdings" pitchFamily="2" charset="2"/>
              </a:rPr>
              <a:t>evelop</a:t>
            </a:r>
            <a:r>
              <a:rPr lang="de-DE" altLang="de-DE">
                <a:sym typeface="Wingdings" pitchFamily="2" charset="2"/>
              </a:rPr>
              <a:t> a </a:t>
            </a:r>
            <a:r>
              <a:rPr lang="de-DE" altLang="de-DE" err="1">
                <a:sym typeface="Wingdings" pitchFamily="2" charset="2"/>
              </a:rPr>
              <a:t>p</a:t>
            </a:r>
            <a:r>
              <a:rPr lang="de-DE" altLang="de-DE" err="1"/>
              <a:t>rocurement</a:t>
            </a:r>
            <a:r>
              <a:rPr lang="de-DE" altLang="de-DE"/>
              <a:t> </a:t>
            </a:r>
            <a:r>
              <a:rPr lang="de-DE" altLang="de-DE" err="1"/>
              <a:t>strategy</a:t>
            </a:r>
            <a:r>
              <a:rPr lang="de-DE" altLang="de-DE"/>
              <a:t>. O</a:t>
            </a:r>
            <a:r>
              <a:rPr lang="de-DE" altLang="de-DE">
                <a:sym typeface="Wingdings" pitchFamily="2" charset="2"/>
              </a:rPr>
              <a:t>pen </a:t>
            </a:r>
            <a:r>
              <a:rPr lang="de-DE" altLang="de-DE" err="1">
                <a:sym typeface="Wingdings" pitchFamily="2" charset="2"/>
              </a:rPr>
              <a:t>tender</a:t>
            </a:r>
            <a:r>
              <a:rPr lang="de-DE" altLang="de-DE">
                <a:sym typeface="Wingdings" pitchFamily="2" charset="2"/>
              </a:rPr>
              <a:t> </a:t>
            </a:r>
            <a:r>
              <a:rPr lang="de-DE" altLang="de-DE" err="1">
                <a:sym typeface="Wingdings" pitchFamily="2" charset="2"/>
              </a:rPr>
              <a:t>through</a:t>
            </a:r>
            <a:r>
              <a:rPr lang="de-DE" altLang="de-DE">
                <a:sym typeface="Wingdings" pitchFamily="2" charset="2"/>
              </a:rPr>
              <a:t> </a:t>
            </a:r>
            <a:r>
              <a:rPr lang="de-DE" altLang="de-DE" err="1">
                <a:sym typeface="Wingdings" pitchFamily="2" charset="2"/>
              </a:rPr>
              <a:t>portal</a:t>
            </a:r>
            <a:r>
              <a:rPr lang="de-DE" altLang="de-DE">
                <a:sym typeface="Wingdings" pitchFamily="2" charset="2"/>
              </a:rPr>
              <a:t> „</a:t>
            </a:r>
            <a:r>
              <a:rPr lang="de-DE" altLang="de-DE"/>
              <a:t>Tenders WA“.</a:t>
            </a:r>
            <a:br>
              <a:rPr lang="de-DE" altLang="de-DE"/>
            </a:br>
            <a:endParaRPr lang="en-US" altLang="de-DE"/>
          </a:p>
          <a:p>
            <a:pPr eaLnBrk="1" hangingPunct="1">
              <a:spcBef>
                <a:spcPct val="0"/>
              </a:spcBef>
              <a:defRPr/>
            </a:pPr>
            <a:r>
              <a:rPr lang="en-US" altLang="de-DE" b="1" u="none"/>
              <a:t>Under 50,000, the choice of an </a:t>
            </a:r>
            <a:r>
              <a:rPr lang="en-US" altLang="de-DE" b="1" u="none" err="1"/>
              <a:t>approrpiate</a:t>
            </a:r>
            <a:r>
              <a:rPr lang="en-US" altLang="de-DE" b="1" u="none"/>
              <a:t> procurement method is based on the following considerations:</a:t>
            </a:r>
          </a:p>
          <a:p>
            <a:pPr marL="171450" indent="-171450">
              <a:buFont typeface="Arial" panose="020B0604020202020204" pitchFamily="34" charset="0"/>
              <a:buChar char="•"/>
              <a:defRPr/>
            </a:pPr>
            <a:r>
              <a:rPr lang="de-DE" altLang="de-DE"/>
              <a:t>Simple </a:t>
            </a:r>
            <a:r>
              <a:rPr lang="de-DE" altLang="de-DE" err="1"/>
              <a:t>requirements</a:t>
            </a:r>
            <a:r>
              <a:rPr lang="de-DE" altLang="de-DE"/>
              <a:t> and </a:t>
            </a:r>
            <a:r>
              <a:rPr lang="de-DE" altLang="de-DE" err="1"/>
              <a:t>small</a:t>
            </a:r>
            <a:r>
              <a:rPr lang="de-DE" altLang="de-DE"/>
              <a:t> </a:t>
            </a:r>
            <a:r>
              <a:rPr lang="de-DE" altLang="de-DE" err="1"/>
              <a:t>market</a:t>
            </a:r>
            <a:r>
              <a:rPr lang="de-DE" altLang="de-DE"/>
              <a:t> </a:t>
            </a:r>
            <a:r>
              <a:rPr lang="de-DE" altLang="de-DE">
                <a:sym typeface="Wingdings" pitchFamily="2" charset="2"/>
              </a:rPr>
              <a:t>= </a:t>
            </a:r>
            <a:r>
              <a:rPr lang="de-DE" altLang="de-DE" err="1">
                <a:sym typeface="Wingdings" pitchFamily="2" charset="2"/>
              </a:rPr>
              <a:t>direct</a:t>
            </a:r>
            <a:r>
              <a:rPr lang="de-DE" altLang="de-DE">
                <a:sym typeface="Wingdings" pitchFamily="2" charset="2"/>
              </a:rPr>
              <a:t> </a:t>
            </a:r>
            <a:r>
              <a:rPr lang="de-DE" altLang="de-DE" err="1">
                <a:sym typeface="Wingdings" pitchFamily="2" charset="2"/>
              </a:rPr>
              <a:t>sourcing</a:t>
            </a:r>
            <a:r>
              <a:rPr lang="de-DE" altLang="de-DE">
                <a:sym typeface="Wingdings" pitchFamily="2" charset="2"/>
              </a:rPr>
              <a:t>.</a:t>
            </a:r>
          </a:p>
          <a:p>
            <a:pPr marL="171450" indent="-171450">
              <a:buFont typeface="Arial" panose="020B0604020202020204" pitchFamily="34" charset="0"/>
              <a:buChar char="•"/>
              <a:defRPr/>
            </a:pPr>
            <a:r>
              <a:rPr lang="de-DE" altLang="de-DE"/>
              <a:t>Simple </a:t>
            </a:r>
            <a:r>
              <a:rPr lang="de-DE" altLang="de-DE" err="1"/>
              <a:t>requirements</a:t>
            </a:r>
            <a:r>
              <a:rPr lang="de-DE" altLang="de-DE"/>
              <a:t> and a large </a:t>
            </a:r>
            <a:r>
              <a:rPr lang="de-DE" altLang="de-DE" err="1"/>
              <a:t>market</a:t>
            </a:r>
            <a:r>
              <a:rPr lang="de-DE" altLang="de-DE"/>
              <a:t> </a:t>
            </a:r>
            <a:r>
              <a:rPr lang="de-DE" altLang="de-DE">
                <a:sym typeface="Wingdings" pitchFamily="2" charset="2"/>
              </a:rPr>
              <a:t>= verbal </a:t>
            </a:r>
            <a:r>
              <a:rPr lang="de-DE" altLang="de-DE" err="1">
                <a:sym typeface="Wingdings" pitchFamily="2" charset="2"/>
              </a:rPr>
              <a:t>quotation</a:t>
            </a:r>
            <a:r>
              <a:rPr lang="de-DE" altLang="de-DE">
                <a:sym typeface="Wingdings" pitchFamily="2" charset="2"/>
              </a:rPr>
              <a:t>.</a:t>
            </a:r>
          </a:p>
          <a:p>
            <a:pPr marL="171450" indent="-171450">
              <a:buFont typeface="Arial" panose="020B0604020202020204" pitchFamily="34" charset="0"/>
              <a:buChar char="•"/>
              <a:defRPr/>
            </a:pPr>
            <a:r>
              <a:rPr lang="de-DE" altLang="de-DE" err="1"/>
              <a:t>Complex</a:t>
            </a:r>
            <a:r>
              <a:rPr lang="de-DE" altLang="de-DE"/>
              <a:t> </a:t>
            </a:r>
            <a:r>
              <a:rPr lang="de-DE" altLang="de-DE" err="1"/>
              <a:t>requirements</a:t>
            </a:r>
            <a:r>
              <a:rPr lang="de-DE" altLang="de-DE"/>
              <a:t> and high </a:t>
            </a:r>
            <a:r>
              <a:rPr lang="de-DE" altLang="de-DE" err="1"/>
              <a:t>risk</a:t>
            </a:r>
            <a:r>
              <a:rPr lang="de-DE" altLang="de-DE"/>
              <a:t> = </a:t>
            </a:r>
            <a:r>
              <a:rPr lang="de-DE" altLang="de-DE" err="1"/>
              <a:t>written</a:t>
            </a:r>
            <a:r>
              <a:rPr lang="de-DE" altLang="de-DE"/>
              <a:t> </a:t>
            </a:r>
            <a:r>
              <a:rPr lang="de-DE" altLang="de-DE" err="1"/>
              <a:t>quotation</a:t>
            </a:r>
            <a:r>
              <a:rPr lang="de-DE" altLang="de-DE"/>
              <a:t>.</a:t>
            </a:r>
          </a:p>
          <a:p>
            <a:pPr>
              <a:defRPr/>
            </a:pPr>
            <a:endParaRPr lang="de-DE" altLang="de-DE" b="1"/>
          </a:p>
          <a:p>
            <a:pPr>
              <a:defRPr/>
            </a:pPr>
            <a:r>
              <a:rPr lang="de-DE" altLang="de-DE" b="1"/>
              <a:t>What </a:t>
            </a:r>
            <a:r>
              <a:rPr lang="de-DE" altLang="de-DE" b="1" err="1"/>
              <a:t>is</a:t>
            </a:r>
            <a:r>
              <a:rPr lang="de-DE" altLang="de-DE" b="1"/>
              <a:t> the rationale </a:t>
            </a:r>
            <a:r>
              <a:rPr lang="de-DE" altLang="de-DE" b="1" err="1"/>
              <a:t>behind</a:t>
            </a:r>
            <a:r>
              <a:rPr lang="de-DE" altLang="de-DE" b="1"/>
              <a:t> </a:t>
            </a:r>
            <a:r>
              <a:rPr lang="de-DE" altLang="de-DE" b="1" err="1"/>
              <a:t>price</a:t>
            </a:r>
            <a:r>
              <a:rPr lang="de-DE" altLang="de-DE" b="1"/>
              <a:t> </a:t>
            </a:r>
            <a:r>
              <a:rPr lang="de-DE" altLang="de-DE" b="1" err="1"/>
              <a:t>brackets</a:t>
            </a:r>
            <a:r>
              <a:rPr lang="de-DE" altLang="de-DE" b="1"/>
              <a:t> and </a:t>
            </a:r>
            <a:r>
              <a:rPr lang="de-DE" altLang="de-DE" b="1" err="1"/>
              <a:t>ceilings</a:t>
            </a:r>
            <a:r>
              <a:rPr lang="de-DE" altLang="de-DE" b="1"/>
              <a:t>?</a:t>
            </a:r>
          </a:p>
          <a:p>
            <a:pPr marL="171450" indent="-171450">
              <a:buFont typeface="Arial" panose="020B0604020202020204" pitchFamily="34" charset="0"/>
              <a:buChar char="•"/>
              <a:defRPr/>
            </a:pPr>
            <a:r>
              <a:rPr lang="de-DE" altLang="de-DE" err="1">
                <a:sym typeface="Wingdings" pitchFamily="2" charset="2"/>
              </a:rPr>
              <a:t>Purchases</a:t>
            </a:r>
            <a:r>
              <a:rPr lang="de-DE" altLang="de-DE">
                <a:sym typeface="Wingdings" pitchFamily="2" charset="2"/>
              </a:rPr>
              <a:t> </a:t>
            </a:r>
            <a:r>
              <a:rPr lang="de-DE" altLang="de-DE" err="1">
                <a:sym typeface="Wingdings" pitchFamily="2" charset="2"/>
              </a:rPr>
              <a:t>within</a:t>
            </a:r>
            <a:r>
              <a:rPr lang="de-DE" altLang="de-DE">
                <a:sym typeface="Wingdings" pitchFamily="2" charset="2"/>
              </a:rPr>
              <a:t> </a:t>
            </a:r>
            <a:r>
              <a:rPr lang="de-DE" altLang="de-DE" err="1">
                <a:sym typeface="Wingdings" pitchFamily="2" charset="2"/>
              </a:rPr>
              <a:t>smaller</a:t>
            </a:r>
            <a:r>
              <a:rPr lang="de-DE" altLang="de-DE">
                <a:sym typeface="Wingdings" pitchFamily="2" charset="2"/>
              </a:rPr>
              <a:t> </a:t>
            </a:r>
            <a:r>
              <a:rPr lang="de-DE" altLang="de-DE" err="1">
                <a:sym typeface="Wingdings" pitchFamily="2" charset="2"/>
              </a:rPr>
              <a:t>budgets</a:t>
            </a:r>
            <a:r>
              <a:rPr lang="de-DE" altLang="de-DE">
                <a:sym typeface="Wingdings" pitchFamily="2" charset="2"/>
              </a:rPr>
              <a:t> are </a:t>
            </a:r>
            <a:r>
              <a:rPr lang="de-DE" altLang="de-DE" err="1">
                <a:sym typeface="Wingdings" pitchFamily="2" charset="2"/>
              </a:rPr>
              <a:t>considered</a:t>
            </a:r>
            <a:r>
              <a:rPr lang="de-DE" altLang="de-DE">
                <a:sym typeface="Wingdings" pitchFamily="2" charset="2"/>
              </a:rPr>
              <a:t> to carry a </a:t>
            </a:r>
            <a:r>
              <a:rPr lang="de-DE" altLang="de-DE" err="1">
                <a:sym typeface="Wingdings" pitchFamily="2" charset="2"/>
              </a:rPr>
              <a:t>lower</a:t>
            </a:r>
            <a:r>
              <a:rPr lang="de-DE" altLang="de-DE">
                <a:sym typeface="Wingdings" pitchFamily="2" charset="2"/>
              </a:rPr>
              <a:t> </a:t>
            </a:r>
            <a:r>
              <a:rPr lang="de-DE" altLang="de-DE" err="1">
                <a:sym typeface="Wingdings" pitchFamily="2" charset="2"/>
              </a:rPr>
              <a:t>risk</a:t>
            </a:r>
            <a:r>
              <a:rPr lang="de-DE" altLang="de-DE">
                <a:sym typeface="Wingdings" pitchFamily="2" charset="2"/>
              </a:rPr>
              <a:t> </a:t>
            </a:r>
            <a:r>
              <a:rPr lang="de-DE" altLang="de-DE" err="1">
                <a:sym typeface="Wingdings" pitchFamily="2" charset="2"/>
              </a:rPr>
              <a:t>for</a:t>
            </a:r>
            <a:r>
              <a:rPr lang="de-DE" altLang="de-DE">
                <a:sym typeface="Wingdings" pitchFamily="2" charset="2"/>
              </a:rPr>
              <a:t> </a:t>
            </a:r>
            <a:r>
              <a:rPr lang="de-DE" altLang="de-DE" err="1">
                <a:sym typeface="Wingdings" pitchFamily="2" charset="2"/>
              </a:rPr>
              <a:t>corruption</a:t>
            </a:r>
            <a:r>
              <a:rPr lang="de-DE" altLang="de-DE">
                <a:sym typeface="Wingdings" pitchFamily="2" charset="2"/>
              </a:rPr>
              <a:t> and </a:t>
            </a:r>
            <a:r>
              <a:rPr lang="de-DE" altLang="de-DE" err="1">
                <a:sym typeface="Wingdings" pitchFamily="2" charset="2"/>
              </a:rPr>
              <a:t>might</a:t>
            </a:r>
            <a:r>
              <a:rPr lang="de-DE" altLang="de-DE">
                <a:sym typeface="Wingdings" pitchFamily="2" charset="2"/>
              </a:rPr>
              <a:t> </a:t>
            </a:r>
            <a:r>
              <a:rPr lang="de-DE" altLang="de-DE" err="1">
                <a:sym typeface="Wingdings" pitchFamily="2" charset="2"/>
              </a:rPr>
              <a:t>thus</a:t>
            </a:r>
            <a:r>
              <a:rPr lang="de-DE" altLang="de-DE">
                <a:sym typeface="Wingdings" pitchFamily="2" charset="2"/>
              </a:rPr>
              <a:t> </a:t>
            </a:r>
            <a:r>
              <a:rPr lang="de-DE" altLang="de-DE" err="1">
                <a:sym typeface="Wingdings" pitchFamily="2" charset="2"/>
              </a:rPr>
              <a:t>need</a:t>
            </a:r>
            <a:r>
              <a:rPr lang="de-DE" altLang="de-DE">
                <a:sym typeface="Wingdings" pitchFamily="2" charset="2"/>
              </a:rPr>
              <a:t> </a:t>
            </a:r>
            <a:r>
              <a:rPr lang="de-DE" altLang="de-DE" err="1">
                <a:sym typeface="Wingdings" pitchFamily="2" charset="2"/>
              </a:rPr>
              <a:t>less</a:t>
            </a:r>
            <a:r>
              <a:rPr lang="de-DE" altLang="de-DE">
                <a:sym typeface="Wingdings" pitchFamily="2" charset="2"/>
              </a:rPr>
              <a:t> </a:t>
            </a:r>
            <a:r>
              <a:rPr lang="de-DE" altLang="de-DE" err="1">
                <a:sym typeface="Wingdings" pitchFamily="2" charset="2"/>
              </a:rPr>
              <a:t>scrutiny</a:t>
            </a:r>
            <a:r>
              <a:rPr lang="de-DE" altLang="de-DE">
                <a:sym typeface="Wingdings" pitchFamily="2" charset="2"/>
              </a:rPr>
              <a:t>.</a:t>
            </a:r>
          </a:p>
          <a:p>
            <a:pPr marL="171450" indent="-171450">
              <a:buFont typeface="Arial" panose="020B0604020202020204" pitchFamily="34" charset="0"/>
              <a:buChar char="•"/>
              <a:defRPr/>
            </a:pPr>
            <a:r>
              <a:rPr lang="de-DE" altLang="de-DE" err="1">
                <a:sym typeface="Wingdings" pitchFamily="2" charset="2"/>
              </a:rPr>
              <a:t>However</a:t>
            </a:r>
            <a:r>
              <a:rPr lang="de-DE" altLang="de-DE">
                <a:sym typeface="Wingdings" pitchFamily="2" charset="2"/>
              </a:rPr>
              <a:t>, case </a:t>
            </a:r>
            <a:r>
              <a:rPr lang="de-DE" altLang="de-DE" err="1">
                <a:sym typeface="Wingdings" pitchFamily="2" charset="2"/>
              </a:rPr>
              <a:t>have</a:t>
            </a:r>
            <a:r>
              <a:rPr lang="de-DE" altLang="de-DE">
                <a:sym typeface="Wingdings" pitchFamily="2" charset="2"/>
              </a:rPr>
              <a:t> </a:t>
            </a:r>
            <a:r>
              <a:rPr lang="de-DE" altLang="de-DE" err="1">
                <a:sym typeface="Wingdings" pitchFamily="2" charset="2"/>
              </a:rPr>
              <a:t>shown</a:t>
            </a:r>
            <a:r>
              <a:rPr lang="de-DE" altLang="de-DE">
                <a:sym typeface="Wingdings" pitchFamily="2" charset="2"/>
              </a:rPr>
              <a:t>, </a:t>
            </a:r>
            <a:r>
              <a:rPr lang="de-DE" altLang="de-DE" err="1">
                <a:sym typeface="Wingdings" pitchFamily="2" charset="2"/>
              </a:rPr>
              <a:t>even</a:t>
            </a:r>
            <a:r>
              <a:rPr lang="de-DE" altLang="de-DE">
                <a:sym typeface="Wingdings" pitchFamily="2" charset="2"/>
              </a:rPr>
              <a:t> simple </a:t>
            </a:r>
            <a:r>
              <a:rPr lang="de-DE" altLang="de-DE" err="1">
                <a:sym typeface="Wingdings" pitchFamily="2" charset="2"/>
              </a:rPr>
              <a:t>small-cale</a:t>
            </a:r>
            <a:r>
              <a:rPr lang="de-DE" altLang="de-DE">
                <a:sym typeface="Wingdings" pitchFamily="2" charset="2"/>
              </a:rPr>
              <a:t> </a:t>
            </a:r>
            <a:r>
              <a:rPr lang="de-DE" altLang="de-DE" err="1">
                <a:sym typeface="Wingdings" pitchFamily="2" charset="2"/>
              </a:rPr>
              <a:t>procurement</a:t>
            </a:r>
            <a:r>
              <a:rPr lang="de-DE" altLang="de-DE">
                <a:sym typeface="Wingdings" pitchFamily="2" charset="2"/>
              </a:rPr>
              <a:t> can carry </a:t>
            </a:r>
            <a:r>
              <a:rPr lang="de-DE" altLang="de-DE" err="1">
                <a:sym typeface="Wingdings" pitchFamily="2" charset="2"/>
              </a:rPr>
              <a:t>risks</a:t>
            </a:r>
            <a:r>
              <a:rPr lang="de-DE" altLang="de-DE">
                <a:sym typeface="Wingdings" pitchFamily="2" charset="2"/>
              </a:rPr>
              <a:t>, e.g. multiple </a:t>
            </a:r>
            <a:r>
              <a:rPr lang="de-DE" altLang="de-DE" err="1">
                <a:sym typeface="Wingdings" pitchFamily="2" charset="2"/>
              </a:rPr>
              <a:t>smaller</a:t>
            </a:r>
            <a:r>
              <a:rPr lang="de-DE" altLang="de-DE">
                <a:sym typeface="Wingdings" pitchFamily="2" charset="2"/>
              </a:rPr>
              <a:t> </a:t>
            </a:r>
            <a:r>
              <a:rPr lang="de-DE" altLang="de-DE" err="1">
                <a:sym typeface="Wingdings" pitchFamily="2" charset="2"/>
              </a:rPr>
              <a:t>purchases</a:t>
            </a:r>
            <a:r>
              <a:rPr lang="de-DE" altLang="de-DE">
                <a:sym typeface="Wingdings" pitchFamily="2" charset="2"/>
              </a:rPr>
              <a:t> </a:t>
            </a:r>
            <a:r>
              <a:rPr lang="de-DE" altLang="de-DE" err="1">
                <a:sym typeface="Wingdings" pitchFamily="2" charset="2"/>
              </a:rPr>
              <a:t>with</a:t>
            </a:r>
            <a:r>
              <a:rPr lang="de-DE" altLang="de-DE">
                <a:sym typeface="Wingdings" pitchFamily="2" charset="2"/>
              </a:rPr>
              <a:t> the same </a:t>
            </a:r>
            <a:r>
              <a:rPr lang="de-DE" altLang="de-DE" err="1">
                <a:sym typeface="Wingdings" pitchFamily="2" charset="2"/>
              </a:rPr>
              <a:t>company</a:t>
            </a:r>
            <a:r>
              <a:rPr lang="de-DE" altLang="de-DE">
                <a:sym typeface="Wingdings" pitchFamily="2" charset="2"/>
              </a:rPr>
              <a:t> </a:t>
            </a:r>
            <a:r>
              <a:rPr lang="de-DE" altLang="de-DE" err="1">
                <a:sym typeface="Wingdings" pitchFamily="2" charset="2"/>
              </a:rPr>
              <a:t>indicating</a:t>
            </a:r>
            <a:r>
              <a:rPr lang="de-DE" altLang="de-DE">
                <a:sym typeface="Wingdings" pitchFamily="2" charset="2"/>
              </a:rPr>
              <a:t> </a:t>
            </a:r>
            <a:r>
              <a:rPr lang="de-DE" altLang="de-DE" err="1">
                <a:sym typeface="Wingdings" pitchFamily="2" charset="2"/>
              </a:rPr>
              <a:t>corruption</a:t>
            </a:r>
            <a:r>
              <a:rPr lang="de-DE" altLang="de-DE">
                <a:sym typeface="Wingdings" pitchFamily="2" charset="2"/>
              </a:rPr>
              <a:t> </a:t>
            </a:r>
            <a:r>
              <a:rPr lang="de-DE" altLang="de-DE" err="1">
                <a:sym typeface="Wingdings" pitchFamily="2" charset="2"/>
              </a:rPr>
              <a:t>risks</a:t>
            </a:r>
            <a:r>
              <a:rPr lang="de-DE" altLang="de-DE">
                <a:sym typeface="Wingdings" pitchFamily="2" charset="2"/>
              </a:rPr>
              <a:t>.</a:t>
            </a:r>
          </a:p>
          <a:p>
            <a:pPr marL="171450" indent="-171450">
              <a:buFont typeface="Arial" panose="020B0604020202020204" pitchFamily="34" charset="0"/>
              <a:buChar char="•"/>
              <a:defRPr/>
            </a:pPr>
            <a:r>
              <a:rPr lang="de-DE" altLang="de-DE">
                <a:sym typeface="Wingdings" pitchFamily="2" charset="2"/>
              </a:rPr>
              <a:t>The </a:t>
            </a:r>
            <a:r>
              <a:rPr lang="de-DE" altLang="de-DE" err="1">
                <a:sym typeface="Wingdings" pitchFamily="2" charset="2"/>
              </a:rPr>
              <a:t>solution</a:t>
            </a:r>
            <a:r>
              <a:rPr lang="de-DE" altLang="de-DE">
                <a:sym typeface="Wingdings" pitchFamily="2" charset="2"/>
              </a:rPr>
              <a:t> </a:t>
            </a:r>
            <a:r>
              <a:rPr lang="de-DE" altLang="de-DE" err="1">
                <a:sym typeface="Wingdings" pitchFamily="2" charset="2"/>
              </a:rPr>
              <a:t>proposed</a:t>
            </a:r>
            <a:r>
              <a:rPr lang="de-DE" altLang="de-DE">
                <a:sym typeface="Wingdings" pitchFamily="2" charset="2"/>
              </a:rPr>
              <a:t> </a:t>
            </a:r>
            <a:r>
              <a:rPr lang="de-DE" altLang="de-DE" err="1">
                <a:sym typeface="Wingdings" pitchFamily="2" charset="2"/>
              </a:rPr>
              <a:t>by</a:t>
            </a:r>
            <a:r>
              <a:rPr lang="de-DE" altLang="de-DE">
                <a:sym typeface="Wingdings" pitchFamily="2" charset="2"/>
              </a:rPr>
              <a:t> the </a:t>
            </a:r>
            <a:r>
              <a:rPr lang="de-DE" altLang="de-DE" err="1">
                <a:sym typeface="Wingdings" pitchFamily="2" charset="2"/>
              </a:rPr>
              <a:t>Governent</a:t>
            </a:r>
            <a:r>
              <a:rPr lang="de-DE" altLang="de-DE">
                <a:sym typeface="Wingdings" pitchFamily="2" charset="2"/>
              </a:rPr>
              <a:t> </a:t>
            </a:r>
            <a:r>
              <a:rPr lang="de-DE" altLang="de-DE" err="1">
                <a:sym typeface="Wingdings" pitchFamily="2" charset="2"/>
              </a:rPr>
              <a:t>of</a:t>
            </a:r>
            <a:r>
              <a:rPr lang="de-DE" altLang="de-DE">
                <a:sym typeface="Wingdings" pitchFamily="2" charset="2"/>
              </a:rPr>
              <a:t> WA </a:t>
            </a:r>
            <a:r>
              <a:rPr lang="de-DE" altLang="de-DE" err="1">
                <a:sym typeface="Wingdings" pitchFamily="2" charset="2"/>
              </a:rPr>
              <a:t>seeks</a:t>
            </a:r>
            <a:r>
              <a:rPr lang="de-DE" altLang="de-DE">
                <a:sym typeface="Wingdings" pitchFamily="2" charset="2"/>
              </a:rPr>
              <a:t> to </a:t>
            </a:r>
            <a:r>
              <a:rPr lang="de-DE" altLang="de-DE" err="1">
                <a:sym typeface="Wingdings" pitchFamily="2" charset="2"/>
              </a:rPr>
              <a:t>combine</a:t>
            </a:r>
            <a:r>
              <a:rPr lang="de-DE" altLang="de-DE">
                <a:sym typeface="Wingdings" pitchFamily="2" charset="2"/>
              </a:rPr>
              <a:t> </a:t>
            </a:r>
            <a:r>
              <a:rPr lang="de-DE" altLang="de-DE" err="1">
                <a:sym typeface="Wingdings" pitchFamily="2" charset="2"/>
              </a:rPr>
              <a:t>scrutiny</a:t>
            </a:r>
            <a:r>
              <a:rPr lang="de-DE" altLang="de-DE">
                <a:sym typeface="Wingdings" pitchFamily="2" charset="2"/>
              </a:rPr>
              <a:t> </a:t>
            </a:r>
            <a:r>
              <a:rPr lang="de-DE" altLang="de-DE" err="1">
                <a:sym typeface="Wingdings" pitchFamily="2" charset="2"/>
              </a:rPr>
              <a:t>for</a:t>
            </a:r>
            <a:r>
              <a:rPr lang="de-DE" altLang="de-DE">
                <a:sym typeface="Wingdings" pitchFamily="2" charset="2"/>
              </a:rPr>
              <a:t> </a:t>
            </a:r>
            <a:r>
              <a:rPr lang="de-DE" altLang="de-DE" err="1">
                <a:sym typeface="Wingdings" pitchFamily="2" charset="2"/>
              </a:rPr>
              <a:t>corrupt</a:t>
            </a:r>
            <a:r>
              <a:rPr lang="de-DE" altLang="de-DE">
                <a:sym typeface="Wingdings" pitchFamily="2" charset="2"/>
              </a:rPr>
              <a:t> </a:t>
            </a:r>
            <a:r>
              <a:rPr lang="de-DE" altLang="de-DE" err="1">
                <a:sym typeface="Wingdings" pitchFamily="2" charset="2"/>
              </a:rPr>
              <a:t>practices</a:t>
            </a:r>
            <a:r>
              <a:rPr lang="de-DE" altLang="de-DE">
                <a:sym typeface="Wingdings" pitchFamily="2" charset="2"/>
              </a:rPr>
              <a:t> </a:t>
            </a:r>
            <a:r>
              <a:rPr lang="de-DE" altLang="de-DE" err="1">
                <a:sym typeface="Wingdings" pitchFamily="2" charset="2"/>
              </a:rPr>
              <a:t>with</a:t>
            </a:r>
            <a:r>
              <a:rPr lang="de-DE" altLang="de-DE">
                <a:sym typeface="Wingdings" pitchFamily="2" charset="2"/>
              </a:rPr>
              <a:t> </a:t>
            </a:r>
            <a:r>
              <a:rPr lang="de-DE" altLang="de-DE" err="1">
                <a:sym typeface="Wingdings" pitchFamily="2" charset="2"/>
              </a:rPr>
              <a:t>reducing</a:t>
            </a:r>
            <a:r>
              <a:rPr lang="de-DE" altLang="de-DE">
                <a:sym typeface="Wingdings" pitchFamily="2" charset="2"/>
              </a:rPr>
              <a:t> administrative </a:t>
            </a:r>
            <a:r>
              <a:rPr lang="de-DE" altLang="de-DE" err="1">
                <a:sym typeface="Wingdings" pitchFamily="2" charset="2"/>
              </a:rPr>
              <a:t>barriers</a:t>
            </a:r>
            <a:r>
              <a:rPr lang="de-DE" altLang="de-DE">
                <a:sym typeface="Wingdings" pitchFamily="2" charset="2"/>
              </a:rPr>
              <a:t>. </a:t>
            </a:r>
            <a:r>
              <a:rPr lang="de-DE" altLang="de-DE" err="1">
                <a:sym typeface="Wingdings" pitchFamily="2" charset="2"/>
              </a:rPr>
              <a:t>Therefore</a:t>
            </a:r>
            <a:r>
              <a:rPr lang="de-DE" altLang="de-DE">
                <a:sym typeface="Wingdings" pitchFamily="2" charset="2"/>
              </a:rPr>
              <a:t>, </a:t>
            </a:r>
            <a:r>
              <a:rPr lang="de-DE" altLang="de-DE" err="1">
                <a:sym typeface="Wingdings" pitchFamily="2" charset="2"/>
              </a:rPr>
              <a:t>purchases</a:t>
            </a:r>
            <a:r>
              <a:rPr lang="de-DE" altLang="de-DE">
                <a:sym typeface="Wingdings" pitchFamily="2" charset="2"/>
              </a:rPr>
              <a:t> </a:t>
            </a:r>
            <a:r>
              <a:rPr lang="de-DE" altLang="de-DE" err="1">
                <a:sym typeface="Wingdings" pitchFamily="2" charset="2"/>
              </a:rPr>
              <a:t>under</a:t>
            </a:r>
            <a:r>
              <a:rPr lang="de-DE" altLang="de-DE">
                <a:sym typeface="Wingdings" pitchFamily="2" charset="2"/>
              </a:rPr>
              <a:t> 50,000 AUSD </a:t>
            </a:r>
            <a:r>
              <a:rPr lang="de-DE" altLang="de-DE" err="1">
                <a:sym typeface="Wingdings" pitchFamily="2" charset="2"/>
              </a:rPr>
              <a:t>need</a:t>
            </a:r>
            <a:r>
              <a:rPr lang="de-DE" altLang="de-DE">
                <a:sym typeface="Wingdings" pitchFamily="2" charset="2"/>
              </a:rPr>
              <a:t> to follow </a:t>
            </a:r>
            <a:r>
              <a:rPr lang="de-DE" altLang="de-DE" err="1">
                <a:sym typeface="Wingdings" pitchFamily="2" charset="2"/>
              </a:rPr>
              <a:t>tender</a:t>
            </a:r>
            <a:r>
              <a:rPr lang="de-DE" altLang="de-DE">
                <a:sym typeface="Wingdings" pitchFamily="2" charset="2"/>
              </a:rPr>
              <a:t> </a:t>
            </a:r>
            <a:r>
              <a:rPr lang="de-DE" altLang="de-DE" err="1">
                <a:sym typeface="Wingdings" pitchFamily="2" charset="2"/>
              </a:rPr>
              <a:t>procedures</a:t>
            </a:r>
            <a:r>
              <a:rPr lang="de-DE" altLang="de-DE">
                <a:sym typeface="Wingdings" pitchFamily="2" charset="2"/>
              </a:rPr>
              <a:t> </a:t>
            </a:r>
            <a:r>
              <a:rPr lang="de-DE" altLang="de-DE" err="1">
                <a:sym typeface="Wingdings" pitchFamily="2" charset="2"/>
              </a:rPr>
              <a:t>based</a:t>
            </a:r>
            <a:r>
              <a:rPr lang="de-DE" altLang="de-DE">
                <a:sym typeface="Wingdings" pitchFamily="2" charset="2"/>
              </a:rPr>
              <a:t> on the </a:t>
            </a:r>
            <a:r>
              <a:rPr lang="de-DE" altLang="de-DE" err="1">
                <a:sym typeface="Wingdings" pitchFamily="2" charset="2"/>
              </a:rPr>
              <a:t>specific</a:t>
            </a:r>
            <a:r>
              <a:rPr lang="de-DE" altLang="de-DE">
                <a:sym typeface="Wingdings" pitchFamily="2" charset="2"/>
              </a:rPr>
              <a:t> </a:t>
            </a:r>
            <a:r>
              <a:rPr lang="de-DE" altLang="de-DE" err="1">
                <a:sym typeface="Wingdings" pitchFamily="2" charset="2"/>
              </a:rPr>
              <a:t>risk</a:t>
            </a:r>
            <a:r>
              <a:rPr lang="de-DE" altLang="de-DE">
                <a:sym typeface="Wingdings" pitchFamily="2" charset="2"/>
              </a:rPr>
              <a:t> </a:t>
            </a:r>
            <a:r>
              <a:rPr lang="de-DE" altLang="de-DE" err="1">
                <a:sym typeface="Wingdings" pitchFamily="2" charset="2"/>
              </a:rPr>
              <a:t>environment</a:t>
            </a:r>
            <a:r>
              <a:rPr lang="de-DE" altLang="de-DE">
                <a:sym typeface="Wingdings" pitchFamily="2" charset="2"/>
              </a:rPr>
              <a:t> (</a:t>
            </a:r>
            <a:r>
              <a:rPr lang="de-DE" altLang="de-DE" err="1">
                <a:sym typeface="Wingdings" pitchFamily="2" charset="2"/>
              </a:rPr>
              <a:t>size</a:t>
            </a:r>
            <a:r>
              <a:rPr lang="de-DE" altLang="de-DE">
                <a:sym typeface="Wingdings" pitchFamily="2" charset="2"/>
              </a:rPr>
              <a:t> </a:t>
            </a:r>
            <a:r>
              <a:rPr lang="de-DE" altLang="de-DE" err="1">
                <a:sym typeface="Wingdings" pitchFamily="2" charset="2"/>
              </a:rPr>
              <a:t>of</a:t>
            </a:r>
            <a:r>
              <a:rPr lang="de-DE" altLang="de-DE">
                <a:sym typeface="Wingdings" pitchFamily="2" charset="2"/>
              </a:rPr>
              <a:t> the </a:t>
            </a:r>
            <a:r>
              <a:rPr lang="de-DE" altLang="de-DE" err="1">
                <a:sym typeface="Wingdings" pitchFamily="2" charset="2"/>
              </a:rPr>
              <a:t>market</a:t>
            </a:r>
            <a:r>
              <a:rPr lang="de-DE" altLang="de-DE">
                <a:sym typeface="Wingdings" pitchFamily="2" charset="2"/>
              </a:rPr>
              <a:t>, </a:t>
            </a:r>
            <a:r>
              <a:rPr lang="de-DE" altLang="de-DE" err="1">
                <a:sym typeface="Wingdings" pitchFamily="2" charset="2"/>
              </a:rPr>
              <a:t>complexity</a:t>
            </a:r>
            <a:r>
              <a:rPr lang="de-DE" altLang="de-DE">
                <a:sym typeface="Wingdings" pitchFamily="2" charset="2"/>
              </a:rPr>
              <a:t> </a:t>
            </a:r>
            <a:r>
              <a:rPr lang="de-DE" altLang="de-DE" err="1">
                <a:sym typeface="Wingdings" pitchFamily="2" charset="2"/>
              </a:rPr>
              <a:t>of</a:t>
            </a:r>
            <a:r>
              <a:rPr lang="de-DE" altLang="de-DE">
                <a:sym typeface="Wingdings" pitchFamily="2" charset="2"/>
              </a:rPr>
              <a:t> </a:t>
            </a:r>
            <a:r>
              <a:rPr lang="de-DE" altLang="de-DE" err="1">
                <a:sym typeface="Wingdings" pitchFamily="2" charset="2"/>
              </a:rPr>
              <a:t>tender</a:t>
            </a:r>
            <a:r>
              <a:rPr lang="de-DE" altLang="de-DE">
                <a:sym typeface="Wingdings" pitchFamily="2" charset="2"/>
              </a:rPr>
              <a:t>, </a:t>
            </a:r>
            <a:r>
              <a:rPr lang="de-DE" altLang="de-DE" err="1">
                <a:sym typeface="Wingdings" pitchFamily="2" charset="2"/>
              </a:rPr>
              <a:t>risk</a:t>
            </a:r>
            <a:r>
              <a:rPr lang="de-DE" altLang="de-DE">
                <a:sym typeface="Wingdings" pitchFamily="2" charset="2"/>
              </a:rPr>
              <a:t> </a:t>
            </a:r>
            <a:r>
              <a:rPr lang="de-DE" altLang="de-DE" err="1">
                <a:sym typeface="Wingdings" pitchFamily="2" charset="2"/>
              </a:rPr>
              <a:t>associated</a:t>
            </a:r>
            <a:r>
              <a:rPr lang="de-DE" altLang="de-DE">
                <a:sym typeface="Wingdings" pitchFamily="2" charset="2"/>
              </a:rPr>
              <a:t> </a:t>
            </a:r>
            <a:r>
              <a:rPr lang="de-DE" altLang="de-DE" err="1">
                <a:sym typeface="Wingdings" pitchFamily="2" charset="2"/>
              </a:rPr>
              <a:t>with</a:t>
            </a:r>
            <a:r>
              <a:rPr lang="de-DE" altLang="de-DE">
                <a:sym typeface="Wingdings" pitchFamily="2" charset="2"/>
              </a:rPr>
              <a:t> the </a:t>
            </a:r>
            <a:r>
              <a:rPr lang="de-DE" altLang="de-DE" err="1">
                <a:sym typeface="Wingdings" pitchFamily="2" charset="2"/>
              </a:rPr>
              <a:t>procurement</a:t>
            </a:r>
            <a:r>
              <a:rPr lang="de-DE" altLang="de-DE">
                <a:sym typeface="Wingdings" pitchFamily="2" charset="2"/>
              </a:rPr>
              <a:t>).</a:t>
            </a:r>
            <a:endParaRPr lang="de-DE" sz="1200" b="1" i="0" kern="1200">
              <a:solidFill>
                <a:schemeClr val="tx1"/>
              </a:solidFill>
              <a:effectLst/>
              <a:latin typeface="+mn-lt"/>
              <a:ea typeface="+mn-ea"/>
              <a:cs typeface="+mn-cs"/>
            </a:endParaRPr>
          </a:p>
          <a:p>
            <a:pPr rtl="0" fontAlgn="base"/>
            <a:r>
              <a:rPr lang="de-DE" sz="1200" b="0" i="0" kern="1200">
                <a:solidFill>
                  <a:schemeClr val="tx1"/>
                </a:solidFill>
                <a:effectLst/>
                <a:latin typeface="+mn-lt"/>
                <a:ea typeface="+mn-ea"/>
                <a:cs typeface="+mn-cs"/>
              </a:rPr>
              <a:t>​</a:t>
            </a:r>
            <a:endParaRPr lang="it-CH"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a:t>
            </a:r>
            <a:r>
              <a:rPr lang="de-DE" sz="1200" b="1"/>
              <a:t>Source:</a:t>
            </a:r>
          </a:p>
          <a:p>
            <a:r>
              <a:rPr lang="de-DE" sz="1200" err="1"/>
              <a:t>Government</a:t>
            </a:r>
            <a:r>
              <a:rPr lang="de-DE" sz="1200"/>
              <a:t> </a:t>
            </a:r>
            <a:r>
              <a:rPr lang="de-DE" sz="1200" err="1"/>
              <a:t>of</a:t>
            </a:r>
            <a:r>
              <a:rPr lang="de-DE" sz="1200"/>
              <a:t> Western </a:t>
            </a:r>
            <a:r>
              <a:rPr lang="de-DE" sz="1200" err="1"/>
              <a:t>Australia</a:t>
            </a:r>
            <a:r>
              <a:rPr lang="de-DE" sz="1200"/>
              <a:t> </a:t>
            </a:r>
            <a:r>
              <a:rPr lang="mr-IN" sz="1200"/>
              <a:t>–</a:t>
            </a:r>
            <a:r>
              <a:rPr lang="de-DE" sz="1200"/>
              <a:t> Department </a:t>
            </a:r>
            <a:r>
              <a:rPr lang="de-DE" sz="1200" err="1"/>
              <a:t>of</a:t>
            </a:r>
            <a:r>
              <a:rPr lang="de-DE" sz="1200"/>
              <a:t> </a:t>
            </a:r>
            <a:r>
              <a:rPr lang="de-DE" sz="1200" err="1"/>
              <a:t>Finance</a:t>
            </a:r>
            <a:r>
              <a:rPr lang="de-DE" sz="1200"/>
              <a:t> (</a:t>
            </a:r>
            <a:r>
              <a:rPr lang="de-DE" sz="1200" err="1"/>
              <a:t>December</a:t>
            </a:r>
            <a:r>
              <a:rPr lang="de-DE" sz="1200"/>
              <a:t> 2016). </a:t>
            </a:r>
            <a:r>
              <a:rPr lang="de-DE" sz="1200" err="1"/>
              <a:t>Procurement</a:t>
            </a:r>
            <a:r>
              <a:rPr lang="de-DE" sz="1200"/>
              <a:t> Practice Guide. A Guide to Products and Services </a:t>
            </a:r>
            <a:r>
              <a:rPr lang="de-DE" sz="1200" err="1"/>
              <a:t>Contracting</a:t>
            </a:r>
            <a:r>
              <a:rPr lang="de-DE" sz="1200"/>
              <a:t>, </a:t>
            </a:r>
            <a:r>
              <a:rPr lang="de-DE" sz="1200" err="1"/>
              <a:t>for</a:t>
            </a:r>
            <a:r>
              <a:rPr lang="de-DE" sz="1200"/>
              <a:t> Public </a:t>
            </a:r>
            <a:r>
              <a:rPr lang="de-DE" sz="1200" err="1"/>
              <a:t>Authorities</a:t>
            </a:r>
            <a:r>
              <a:rPr lang="de-DE" sz="1200"/>
              <a:t>. </a:t>
            </a:r>
            <a:r>
              <a:rPr lang="de-DE" sz="1200" err="1"/>
              <a:t>Retrieved</a:t>
            </a:r>
            <a:r>
              <a:rPr lang="de-DE" sz="1200"/>
              <a:t> </a:t>
            </a:r>
            <a:r>
              <a:rPr lang="de-DE" sz="1200" err="1"/>
              <a:t>from</a:t>
            </a:r>
            <a:r>
              <a:rPr lang="de-DE" sz="1200"/>
              <a:t> </a:t>
            </a:r>
            <a:r>
              <a:rPr lang="de-DE" sz="1200">
                <a:hlinkClick r:id="rId3"/>
              </a:rPr>
              <a:t>https://www.wa.gov.au/sites/default/files/2019-11/Goods%20and%20Services%20Request%20Conditions%20and%20General%20Conditions%20of%20Contract%20December%202016.pdf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59835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Staff management:</a:t>
            </a:r>
          </a:p>
          <a:p>
            <a:pPr rtl="0" fontAlgn="base"/>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Procurement is a high risk occupation. Thus, staff management is an essential component for ensuring integrity in public procurement. This entails specifically to develop dedicated guidelines, standards and support systems for procurement staff.</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Further, it has been noted that professionalization is a cornerstone for ensuring integrity in procurement, this involves adequate selection and training of staff (competence) as well as adequate remuneration (reducing incentives for corrupt practices related to procurement). </a:t>
            </a:r>
            <a:r>
              <a:rPr lang="en-US" sz="1200" b="0" i="0" kern="1200">
                <a:solidFill>
                  <a:schemeClr val="tx1"/>
                </a:solidFill>
                <a:effectLst/>
                <a:latin typeface="+mn-lt"/>
                <a:ea typeface="+mn-ea"/>
                <a:cs typeface="+mn-cs"/>
              </a:rPr>
              <a:t>​</a:t>
            </a:r>
            <a:r>
              <a:rPr lang="de-DE" sz="1200" b="0" i="0" kern="1200">
                <a:solidFill>
                  <a:schemeClr val="tx1"/>
                </a:solidFill>
                <a:effectLst/>
                <a:latin typeface="+mn-lt"/>
                <a:ea typeface="+mn-ea"/>
                <a:cs typeface="+mn-cs"/>
              </a:rPr>
              <a:t>​</a:t>
            </a:r>
          </a:p>
          <a:p>
            <a:pPr rtl="0" fontAlgn="base"/>
            <a:r>
              <a:rPr lang="it-CH" sz="1200" b="0" i="0" kern="1200">
                <a:solidFill>
                  <a:schemeClr val="tx1"/>
                </a:solidFill>
                <a:effectLst/>
                <a:latin typeface="+mn-lt"/>
                <a:ea typeface="+mn-ea"/>
                <a:cs typeface="+mn-cs"/>
              </a:rPr>
              <a:t>​</a:t>
            </a:r>
          </a:p>
          <a:p>
            <a:r>
              <a:rPr lang="de-DE" sz="1200" b="1"/>
              <a:t>Source:</a:t>
            </a:r>
          </a:p>
          <a:p>
            <a:r>
              <a:rPr lang="de-DE" sz="1200"/>
              <a:t>OECD (2009). Tool: Code </a:t>
            </a:r>
            <a:r>
              <a:rPr lang="de-DE" sz="1200" err="1"/>
              <a:t>of</a:t>
            </a:r>
            <a:r>
              <a:rPr lang="de-DE" sz="1200"/>
              <a:t> </a:t>
            </a:r>
            <a:r>
              <a:rPr lang="de-DE" sz="1200" err="1"/>
              <a:t>conduct</a:t>
            </a:r>
            <a:r>
              <a:rPr lang="de-DE" sz="1200"/>
              <a:t> </a:t>
            </a:r>
            <a:r>
              <a:rPr lang="de-DE" sz="1200" err="1"/>
              <a:t>for</a:t>
            </a:r>
            <a:r>
              <a:rPr lang="de-DE" sz="1200"/>
              <a:t> </a:t>
            </a:r>
            <a:r>
              <a:rPr lang="de-DE" sz="1200" err="1"/>
              <a:t>procurement</a:t>
            </a:r>
            <a:r>
              <a:rPr lang="de-DE" sz="1200"/>
              <a:t> </a:t>
            </a:r>
            <a:r>
              <a:rPr lang="de-DE" sz="1200" err="1"/>
              <a:t>practitioners</a:t>
            </a:r>
            <a:r>
              <a:rPr lang="de-DE" sz="1200"/>
              <a:t> </a:t>
            </a:r>
            <a:r>
              <a:rPr lang="de-DE" sz="1200" err="1"/>
              <a:t>Retrieved</a:t>
            </a:r>
            <a:r>
              <a:rPr lang="de-DE" sz="1200"/>
              <a:t> </a:t>
            </a:r>
            <a:r>
              <a:rPr lang="de-DE" sz="1200" err="1"/>
              <a:t>from</a:t>
            </a:r>
            <a:r>
              <a:rPr lang="de-DE" sz="1200"/>
              <a:t> </a:t>
            </a:r>
            <a:r>
              <a:rPr lang="de-DE" sz="1200">
                <a:hlinkClick r:id="rId3"/>
              </a:rPr>
              <a:t>https://www.oecd.org/governance/procurement/toolbox/search/code-of-conduct-procurement-practitioners.pdf</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742903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Leveraging behavioral insights:</a:t>
            </a:r>
          </a:p>
          <a:p>
            <a:pPr>
              <a:defRPr/>
            </a:pPr>
            <a:endParaRPr lang="en-US"/>
          </a:p>
          <a:p>
            <a:pPr>
              <a:defRPr/>
            </a:pPr>
            <a:r>
              <a:rPr lang="de-DE" b="1"/>
              <a:t>Standardisation </a:t>
            </a:r>
            <a:r>
              <a:rPr lang="de-DE" b="1" err="1"/>
              <a:t>of</a:t>
            </a:r>
            <a:r>
              <a:rPr lang="de-DE" b="1"/>
              <a:t> </a:t>
            </a:r>
            <a:r>
              <a:rPr lang="de-DE" b="1" err="1"/>
              <a:t>information</a:t>
            </a:r>
            <a:r>
              <a:rPr lang="de-DE" b="1"/>
              <a:t> </a:t>
            </a:r>
            <a:r>
              <a:rPr lang="de-DE" b="1" err="1"/>
              <a:t>gathering</a:t>
            </a:r>
            <a:r>
              <a:rPr lang="de-DE" b="1"/>
              <a:t>, </a:t>
            </a:r>
            <a:r>
              <a:rPr lang="de-DE" b="1" err="1"/>
              <a:t>reporting</a:t>
            </a:r>
            <a:r>
              <a:rPr lang="de-DE" b="1"/>
              <a:t> and </a:t>
            </a:r>
            <a:r>
              <a:rPr lang="de-DE" b="1" err="1"/>
              <a:t>filing</a:t>
            </a:r>
            <a:r>
              <a:rPr lang="de-DE" b="1"/>
              <a:t>:</a:t>
            </a:r>
          </a:p>
          <a:p>
            <a:pPr marL="171450" indent="-171450">
              <a:buFont typeface="Arial" panose="020B0604020202020204" pitchFamily="34" charset="0"/>
              <a:buChar char="•"/>
              <a:defRPr/>
            </a:pPr>
            <a:r>
              <a:rPr lang="de-DE"/>
              <a:t>Electronic </a:t>
            </a:r>
            <a:r>
              <a:rPr lang="de-DE" err="1"/>
              <a:t>procurement</a:t>
            </a:r>
            <a:r>
              <a:rPr lang="de-DE"/>
              <a:t> and </a:t>
            </a:r>
            <a:r>
              <a:rPr lang="de-DE" err="1"/>
              <a:t>auctioning</a:t>
            </a:r>
            <a:r>
              <a:rPr lang="de-DE"/>
              <a:t>;</a:t>
            </a:r>
          </a:p>
          <a:p>
            <a:pPr marL="171450" indent="-171450">
              <a:buFont typeface="Arial" panose="020B0604020202020204" pitchFamily="34" charset="0"/>
              <a:buChar char="•"/>
              <a:defRPr/>
            </a:pPr>
            <a:r>
              <a:rPr lang="de-DE"/>
              <a:t>Well-</a:t>
            </a:r>
            <a:r>
              <a:rPr lang="de-DE" err="1"/>
              <a:t>organised</a:t>
            </a:r>
            <a:r>
              <a:rPr lang="de-DE"/>
              <a:t> </a:t>
            </a:r>
            <a:r>
              <a:rPr lang="de-DE" err="1"/>
              <a:t>archive</a:t>
            </a:r>
            <a:r>
              <a:rPr lang="de-DE"/>
              <a:t> </a:t>
            </a:r>
            <a:r>
              <a:rPr lang="de-DE" err="1"/>
              <a:t>system</a:t>
            </a:r>
            <a:r>
              <a:rPr lang="de-DE"/>
              <a:t> </a:t>
            </a:r>
            <a:r>
              <a:rPr lang="de-DE" err="1"/>
              <a:t>for</a:t>
            </a:r>
            <a:r>
              <a:rPr lang="de-DE"/>
              <a:t> </a:t>
            </a:r>
            <a:r>
              <a:rPr lang="de-DE" err="1"/>
              <a:t>documents</a:t>
            </a:r>
            <a:r>
              <a:rPr lang="de-DE"/>
              <a:t>;</a:t>
            </a:r>
          </a:p>
          <a:p>
            <a:pPr marL="171450" indent="-171450">
              <a:buFont typeface="Arial" panose="020B0604020202020204" pitchFamily="34" charset="0"/>
              <a:buChar char="•"/>
              <a:defRPr/>
            </a:pPr>
            <a:r>
              <a:rPr lang="de-DE" err="1"/>
              <a:t>Standardised</a:t>
            </a:r>
            <a:r>
              <a:rPr lang="de-DE"/>
              <a:t> </a:t>
            </a:r>
            <a:r>
              <a:rPr lang="de-DE" err="1"/>
              <a:t>checklists</a:t>
            </a:r>
            <a:r>
              <a:rPr lang="de-DE"/>
              <a:t> </a:t>
            </a:r>
            <a:r>
              <a:rPr lang="de-DE" err="1"/>
              <a:t>for</a:t>
            </a:r>
            <a:r>
              <a:rPr lang="de-DE"/>
              <a:t> </a:t>
            </a:r>
            <a:r>
              <a:rPr lang="de-DE" err="1"/>
              <a:t>documentation</a:t>
            </a:r>
            <a:r>
              <a:rPr lang="de-DE"/>
              <a:t>;</a:t>
            </a:r>
          </a:p>
          <a:p>
            <a:pPr marL="171450" indent="-171450">
              <a:buFont typeface="Arial" panose="020B0604020202020204" pitchFamily="34" charset="0"/>
              <a:buChar char="•"/>
              <a:defRPr/>
            </a:pPr>
            <a:r>
              <a:rPr lang="de-DE"/>
              <a:t>Gifts and </a:t>
            </a:r>
            <a:r>
              <a:rPr lang="de-DE" err="1"/>
              <a:t>gratuities</a:t>
            </a:r>
            <a:r>
              <a:rPr lang="de-DE"/>
              <a:t> </a:t>
            </a:r>
            <a:r>
              <a:rPr lang="de-DE" err="1"/>
              <a:t>checklist</a:t>
            </a:r>
            <a:r>
              <a:rPr lang="de-DE"/>
              <a:t>;</a:t>
            </a:r>
          </a:p>
          <a:p>
            <a:pPr marL="171450" indent="-171450">
              <a:buFont typeface="Arial" panose="020B0604020202020204" pitchFamily="34" charset="0"/>
              <a:buChar char="•"/>
              <a:defRPr/>
            </a:pPr>
            <a:r>
              <a:rPr lang="de-DE" err="1"/>
              <a:t>Conflict</a:t>
            </a:r>
            <a:r>
              <a:rPr lang="de-DE"/>
              <a:t> </a:t>
            </a:r>
            <a:r>
              <a:rPr lang="de-DE" err="1"/>
              <a:t>of</a:t>
            </a:r>
            <a:r>
              <a:rPr lang="de-DE"/>
              <a:t> </a:t>
            </a:r>
            <a:r>
              <a:rPr lang="de-DE" err="1"/>
              <a:t>interest</a:t>
            </a:r>
            <a:r>
              <a:rPr lang="de-DE"/>
              <a:t> </a:t>
            </a:r>
            <a:r>
              <a:rPr lang="de-DE" err="1"/>
              <a:t>mapping</a:t>
            </a:r>
            <a:r>
              <a:rPr lang="de-DE"/>
              <a:t> </a:t>
            </a:r>
            <a:r>
              <a:rPr lang="de-DE" err="1"/>
              <a:t>with</a:t>
            </a:r>
            <a:r>
              <a:rPr lang="de-DE"/>
              <a:t> </a:t>
            </a:r>
            <a:r>
              <a:rPr lang="de-DE" err="1"/>
              <a:t>registration</a:t>
            </a:r>
            <a:r>
              <a:rPr lang="de-DE"/>
              <a:t> </a:t>
            </a:r>
            <a:r>
              <a:rPr lang="de-DE" err="1"/>
              <a:t>of</a:t>
            </a:r>
            <a:r>
              <a:rPr lang="de-DE"/>
              <a:t> private </a:t>
            </a:r>
            <a:r>
              <a:rPr lang="de-DE" err="1"/>
              <a:t>interests</a:t>
            </a:r>
            <a:r>
              <a:rPr lang="de-DE"/>
              <a:t>.</a:t>
            </a:r>
          </a:p>
          <a:p>
            <a:pPr lvl="1">
              <a:defRPr/>
            </a:pPr>
            <a:endParaRPr lang="de-DE"/>
          </a:p>
          <a:p>
            <a:pPr>
              <a:defRPr/>
            </a:pPr>
            <a:r>
              <a:rPr lang="de-DE" b="1" err="1"/>
              <a:t>Professionalism</a:t>
            </a:r>
            <a:r>
              <a:rPr lang="de-DE" b="1"/>
              <a:t>: </a:t>
            </a:r>
            <a:r>
              <a:rPr lang="de-DE" err="1"/>
              <a:t>Provide</a:t>
            </a:r>
            <a:r>
              <a:rPr lang="de-DE"/>
              <a:t> </a:t>
            </a:r>
            <a:r>
              <a:rPr lang="de-DE" err="1"/>
              <a:t>attractive</a:t>
            </a:r>
            <a:r>
              <a:rPr lang="de-DE"/>
              <a:t>, </a:t>
            </a:r>
            <a:r>
              <a:rPr lang="de-DE" err="1"/>
              <a:t>competitive</a:t>
            </a:r>
            <a:r>
              <a:rPr lang="de-DE"/>
              <a:t> and </a:t>
            </a:r>
            <a:r>
              <a:rPr lang="de-DE" err="1"/>
              <a:t>merit-based</a:t>
            </a:r>
            <a:r>
              <a:rPr lang="de-DE"/>
              <a:t> </a:t>
            </a:r>
            <a:r>
              <a:rPr lang="de-DE" err="1"/>
              <a:t>career</a:t>
            </a:r>
            <a:r>
              <a:rPr lang="de-DE"/>
              <a:t> </a:t>
            </a:r>
            <a:r>
              <a:rPr lang="de-DE" err="1"/>
              <a:t>options</a:t>
            </a:r>
            <a:r>
              <a:rPr lang="de-DE"/>
              <a:t> </a:t>
            </a:r>
            <a:r>
              <a:rPr lang="de-DE" err="1"/>
              <a:t>for</a:t>
            </a:r>
            <a:r>
              <a:rPr lang="de-DE"/>
              <a:t> </a:t>
            </a:r>
            <a:r>
              <a:rPr lang="de-DE" err="1"/>
              <a:t>procurement</a:t>
            </a:r>
            <a:r>
              <a:rPr lang="de-DE"/>
              <a:t> </a:t>
            </a:r>
            <a:r>
              <a:rPr lang="de-DE" err="1"/>
              <a:t>staff</a:t>
            </a:r>
            <a:r>
              <a:rPr lang="de-DE"/>
              <a:t>, </a:t>
            </a:r>
            <a:r>
              <a:rPr lang="de-DE" err="1"/>
              <a:t>through</a:t>
            </a:r>
            <a:r>
              <a:rPr lang="de-DE"/>
              <a:t> the </a:t>
            </a:r>
            <a:r>
              <a:rPr lang="de-DE" err="1"/>
              <a:t>provision</a:t>
            </a:r>
            <a:r>
              <a:rPr lang="de-DE"/>
              <a:t> </a:t>
            </a:r>
            <a:r>
              <a:rPr lang="de-DE" err="1"/>
              <a:t>of</a:t>
            </a:r>
            <a:r>
              <a:rPr lang="de-DE"/>
              <a:t> </a:t>
            </a:r>
            <a:r>
              <a:rPr lang="de-DE" err="1"/>
              <a:t>clear</a:t>
            </a:r>
            <a:r>
              <a:rPr lang="de-DE"/>
              <a:t> </a:t>
            </a:r>
            <a:r>
              <a:rPr lang="de-DE" err="1"/>
              <a:t>means</a:t>
            </a:r>
            <a:r>
              <a:rPr lang="de-DE"/>
              <a:t> </a:t>
            </a:r>
            <a:r>
              <a:rPr lang="de-DE" err="1"/>
              <a:t>of</a:t>
            </a:r>
            <a:r>
              <a:rPr lang="de-DE"/>
              <a:t> </a:t>
            </a:r>
            <a:r>
              <a:rPr lang="de-DE" err="1"/>
              <a:t>advancement</a:t>
            </a:r>
            <a:r>
              <a:rPr lang="de-DE"/>
              <a:t>, </a:t>
            </a:r>
            <a:r>
              <a:rPr lang="de-DE" err="1"/>
              <a:t>protection</a:t>
            </a:r>
            <a:r>
              <a:rPr lang="de-DE"/>
              <a:t> </a:t>
            </a:r>
            <a:r>
              <a:rPr lang="de-DE" err="1"/>
              <a:t>from</a:t>
            </a:r>
            <a:r>
              <a:rPr lang="de-DE"/>
              <a:t> </a:t>
            </a:r>
            <a:r>
              <a:rPr lang="de-DE" err="1"/>
              <a:t>political</a:t>
            </a:r>
            <a:r>
              <a:rPr lang="de-DE"/>
              <a:t> </a:t>
            </a:r>
            <a:r>
              <a:rPr lang="de-DE" err="1"/>
              <a:t>interference</a:t>
            </a:r>
            <a:r>
              <a:rPr lang="de-DE"/>
              <a:t> in the </a:t>
            </a:r>
            <a:r>
              <a:rPr lang="de-DE" err="1"/>
              <a:t>procurement</a:t>
            </a:r>
            <a:r>
              <a:rPr lang="de-DE"/>
              <a:t> </a:t>
            </a:r>
            <a:r>
              <a:rPr lang="de-DE" err="1"/>
              <a:t>process</a:t>
            </a:r>
            <a:r>
              <a:rPr lang="de-DE"/>
              <a:t> and the </a:t>
            </a:r>
            <a:r>
              <a:rPr lang="de-DE" err="1"/>
              <a:t>promotion</a:t>
            </a:r>
            <a:r>
              <a:rPr lang="de-DE"/>
              <a:t> </a:t>
            </a:r>
            <a:r>
              <a:rPr lang="de-DE" err="1"/>
              <a:t>of</a:t>
            </a:r>
            <a:r>
              <a:rPr lang="de-DE"/>
              <a:t> national and international </a:t>
            </a:r>
            <a:r>
              <a:rPr lang="de-DE" err="1"/>
              <a:t>good</a:t>
            </a:r>
            <a:r>
              <a:rPr lang="de-DE"/>
              <a:t> </a:t>
            </a:r>
            <a:r>
              <a:rPr lang="de-DE" err="1"/>
              <a:t>practices</a:t>
            </a:r>
            <a:r>
              <a:rPr lang="de-DE"/>
              <a:t> in </a:t>
            </a:r>
            <a:r>
              <a:rPr lang="de-DE" err="1"/>
              <a:t>career</a:t>
            </a:r>
            <a:r>
              <a:rPr lang="de-DE"/>
              <a:t> </a:t>
            </a:r>
            <a:r>
              <a:rPr lang="de-DE" err="1"/>
              <a:t>development</a:t>
            </a:r>
            <a:r>
              <a:rPr lang="de-DE"/>
              <a:t> to </a:t>
            </a:r>
            <a:r>
              <a:rPr lang="de-DE" err="1"/>
              <a:t>enhance</a:t>
            </a:r>
            <a:r>
              <a:rPr lang="de-DE"/>
              <a:t> the </a:t>
            </a:r>
            <a:r>
              <a:rPr lang="de-DE" err="1"/>
              <a:t>performance</a:t>
            </a:r>
            <a:r>
              <a:rPr lang="de-DE"/>
              <a:t> </a:t>
            </a:r>
            <a:r>
              <a:rPr lang="de-DE" err="1"/>
              <a:t>of</a:t>
            </a:r>
            <a:r>
              <a:rPr lang="de-DE"/>
              <a:t> the </a:t>
            </a:r>
            <a:r>
              <a:rPr lang="de-DE" err="1"/>
              <a:t>procurement</a:t>
            </a:r>
            <a:r>
              <a:rPr lang="de-DE"/>
              <a:t> </a:t>
            </a:r>
            <a:r>
              <a:rPr lang="de-DE" err="1"/>
              <a:t>workforce</a:t>
            </a:r>
            <a:r>
              <a:rPr lang="de-DE"/>
              <a:t>. </a:t>
            </a:r>
          </a:p>
          <a:p>
            <a:pPr>
              <a:defRPr/>
            </a:pPr>
            <a:endParaRPr lang="de-DE"/>
          </a:p>
          <a:p>
            <a:pPr marL="0" marR="0" lvl="0" indent="0" algn="l" defTabSz="457200" rtl="0" eaLnBrk="1" fontAlgn="auto" latinLnBrk="0" hangingPunct="1">
              <a:lnSpc>
                <a:spcPct val="100000"/>
              </a:lnSpc>
              <a:spcBef>
                <a:spcPts val="0"/>
              </a:spcBef>
              <a:spcAft>
                <a:spcPts val="0"/>
              </a:spcAft>
              <a:buClrTx/>
              <a:buSzTx/>
              <a:buFontTx/>
              <a:buNone/>
              <a:tabLst/>
              <a:defRPr/>
            </a:pPr>
            <a:r>
              <a:rPr lang="de-DE" b="1" err="1"/>
              <a:t>Develop</a:t>
            </a:r>
            <a:r>
              <a:rPr lang="de-DE" b="1"/>
              <a:t> </a:t>
            </a:r>
            <a:r>
              <a:rPr lang="de-DE" b="1" err="1"/>
              <a:t>integrity</a:t>
            </a:r>
            <a:r>
              <a:rPr lang="de-DE" b="1"/>
              <a:t> </a:t>
            </a:r>
            <a:r>
              <a:rPr lang="de-DE" b="1" err="1"/>
              <a:t>training</a:t>
            </a:r>
            <a:r>
              <a:rPr lang="de-DE" b="1"/>
              <a:t> </a:t>
            </a:r>
            <a:r>
              <a:rPr lang="de-DE" b="1" err="1"/>
              <a:t>programmes</a:t>
            </a:r>
            <a:r>
              <a:rPr lang="de-DE" b="1"/>
              <a:t> </a:t>
            </a:r>
            <a:r>
              <a:rPr lang="de-DE" b="1" err="1"/>
              <a:t>for</a:t>
            </a:r>
            <a:r>
              <a:rPr lang="de-DE" b="1"/>
              <a:t> the </a:t>
            </a:r>
            <a:r>
              <a:rPr lang="de-DE" b="1" err="1"/>
              <a:t>procurement</a:t>
            </a:r>
            <a:r>
              <a:rPr lang="de-DE" b="1"/>
              <a:t> </a:t>
            </a:r>
            <a:r>
              <a:rPr lang="de-DE" b="1" err="1"/>
              <a:t>workforce</a:t>
            </a:r>
            <a:r>
              <a:rPr lang="de-DE"/>
              <a:t>, </a:t>
            </a:r>
            <a:r>
              <a:rPr lang="de-DE" err="1"/>
              <a:t>both</a:t>
            </a:r>
            <a:r>
              <a:rPr lang="de-DE"/>
              <a:t> </a:t>
            </a:r>
            <a:r>
              <a:rPr lang="de-DE" err="1"/>
              <a:t>public</a:t>
            </a:r>
            <a:r>
              <a:rPr lang="de-DE"/>
              <a:t> and private, to </a:t>
            </a:r>
            <a:r>
              <a:rPr lang="de-DE" err="1"/>
              <a:t>raise</a:t>
            </a:r>
            <a:r>
              <a:rPr lang="de-DE"/>
              <a:t> </a:t>
            </a:r>
            <a:r>
              <a:rPr lang="de-DE" err="1"/>
              <a:t>awareness</a:t>
            </a:r>
            <a:r>
              <a:rPr lang="de-DE"/>
              <a:t> </a:t>
            </a:r>
            <a:r>
              <a:rPr lang="de-DE" err="1"/>
              <a:t>about</a:t>
            </a:r>
            <a:r>
              <a:rPr lang="de-DE"/>
              <a:t> </a:t>
            </a:r>
            <a:r>
              <a:rPr lang="de-DE" err="1"/>
              <a:t>integrity</a:t>
            </a:r>
            <a:r>
              <a:rPr lang="de-DE"/>
              <a:t> </a:t>
            </a:r>
            <a:r>
              <a:rPr lang="de-DE" err="1"/>
              <a:t>risks</a:t>
            </a:r>
            <a:r>
              <a:rPr lang="de-DE"/>
              <a:t>, such </a:t>
            </a:r>
            <a:r>
              <a:rPr lang="de-DE" err="1"/>
              <a:t>as</a:t>
            </a:r>
            <a:r>
              <a:rPr lang="de-DE"/>
              <a:t> </a:t>
            </a:r>
            <a:r>
              <a:rPr lang="de-DE" err="1"/>
              <a:t>corruption</a:t>
            </a:r>
            <a:r>
              <a:rPr lang="de-DE"/>
              <a:t>, </a:t>
            </a:r>
            <a:r>
              <a:rPr lang="de-DE" err="1"/>
              <a:t>fraud</a:t>
            </a:r>
            <a:r>
              <a:rPr lang="de-DE"/>
              <a:t>, </a:t>
            </a:r>
            <a:r>
              <a:rPr lang="de-DE" err="1"/>
              <a:t>collusion</a:t>
            </a:r>
            <a:r>
              <a:rPr lang="de-DE"/>
              <a:t> and </a:t>
            </a:r>
            <a:r>
              <a:rPr lang="de-DE" err="1"/>
              <a:t>discrimination</a:t>
            </a:r>
            <a:r>
              <a:rPr lang="de-DE"/>
              <a:t>, </a:t>
            </a:r>
            <a:r>
              <a:rPr lang="de-DE" err="1"/>
              <a:t>develop</a:t>
            </a:r>
            <a:r>
              <a:rPr lang="de-DE"/>
              <a:t> </a:t>
            </a:r>
            <a:r>
              <a:rPr lang="de-DE" err="1"/>
              <a:t>knowledge</a:t>
            </a:r>
            <a:r>
              <a:rPr lang="de-DE"/>
              <a:t> on </a:t>
            </a:r>
            <a:r>
              <a:rPr lang="de-DE" err="1"/>
              <a:t>ways</a:t>
            </a:r>
            <a:r>
              <a:rPr lang="de-DE"/>
              <a:t> to </a:t>
            </a:r>
            <a:r>
              <a:rPr lang="de-DE" err="1"/>
              <a:t>counter</a:t>
            </a:r>
            <a:r>
              <a:rPr lang="de-DE"/>
              <a:t> </a:t>
            </a:r>
            <a:r>
              <a:rPr lang="de-DE" err="1"/>
              <a:t>these</a:t>
            </a:r>
            <a:r>
              <a:rPr lang="de-DE"/>
              <a:t> </a:t>
            </a:r>
            <a:r>
              <a:rPr lang="de-DE" err="1"/>
              <a:t>risks</a:t>
            </a:r>
            <a:r>
              <a:rPr lang="de-DE"/>
              <a:t> and </a:t>
            </a:r>
            <a:r>
              <a:rPr lang="de-DE" err="1"/>
              <a:t>foster</a:t>
            </a:r>
            <a:r>
              <a:rPr lang="de-DE"/>
              <a:t> a </a:t>
            </a:r>
            <a:r>
              <a:rPr lang="de-DE" err="1"/>
              <a:t>culture</a:t>
            </a:r>
            <a:r>
              <a:rPr lang="de-DE"/>
              <a:t> </a:t>
            </a:r>
            <a:r>
              <a:rPr lang="de-DE" err="1"/>
              <a:t>of</a:t>
            </a:r>
            <a:r>
              <a:rPr lang="de-DE"/>
              <a:t> </a:t>
            </a:r>
            <a:r>
              <a:rPr lang="de-DE" err="1"/>
              <a:t>integrity</a:t>
            </a:r>
            <a:r>
              <a:rPr lang="de-DE"/>
              <a:t> to </a:t>
            </a:r>
            <a:r>
              <a:rPr lang="de-DE" err="1"/>
              <a:t>prevent</a:t>
            </a:r>
            <a:r>
              <a:rPr lang="de-DE"/>
              <a:t> </a:t>
            </a:r>
            <a:r>
              <a:rPr lang="de-DE" err="1"/>
              <a:t>corruption</a:t>
            </a:r>
            <a:r>
              <a:rPr lang="de-DE"/>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a:p>
          <a:p>
            <a:pPr>
              <a:defRPr/>
            </a:pPr>
            <a:r>
              <a:rPr lang="de-DE" b="1" err="1"/>
              <a:t>Nudging</a:t>
            </a:r>
            <a:r>
              <a:rPr lang="de-DE" b="1"/>
              <a:t>:</a:t>
            </a:r>
          </a:p>
          <a:p>
            <a:pPr marL="171450" indent="-171450">
              <a:buFont typeface="Arial" panose="020B0604020202020204" pitchFamily="34" charset="0"/>
              <a:buChar char="•"/>
              <a:defRPr/>
            </a:pPr>
            <a:r>
              <a:rPr lang="de-DE"/>
              <a:t>At the </a:t>
            </a:r>
            <a:r>
              <a:rPr lang="de-DE" err="1"/>
              <a:t>beginning</a:t>
            </a:r>
            <a:r>
              <a:rPr lang="de-DE"/>
              <a:t> </a:t>
            </a:r>
            <a:r>
              <a:rPr lang="de-DE" err="1"/>
              <a:t>of</a:t>
            </a:r>
            <a:r>
              <a:rPr lang="de-DE"/>
              <a:t> a </a:t>
            </a:r>
            <a:r>
              <a:rPr lang="de-DE" err="1"/>
              <a:t>new</a:t>
            </a:r>
            <a:r>
              <a:rPr lang="de-DE"/>
              <a:t> </a:t>
            </a:r>
            <a:r>
              <a:rPr lang="de-DE" err="1"/>
              <a:t>procurement</a:t>
            </a:r>
            <a:r>
              <a:rPr lang="de-DE"/>
              <a:t> </a:t>
            </a:r>
            <a:r>
              <a:rPr lang="de-DE" err="1"/>
              <a:t>process</a:t>
            </a:r>
            <a:r>
              <a:rPr lang="de-DE"/>
              <a:t>, </a:t>
            </a:r>
            <a:r>
              <a:rPr lang="de-DE" err="1"/>
              <a:t>public</a:t>
            </a:r>
            <a:r>
              <a:rPr lang="de-DE"/>
              <a:t> </a:t>
            </a:r>
            <a:r>
              <a:rPr lang="de-DE" err="1"/>
              <a:t>servants</a:t>
            </a:r>
            <a:r>
              <a:rPr lang="de-DE"/>
              <a:t> </a:t>
            </a:r>
            <a:r>
              <a:rPr lang="de-DE" err="1"/>
              <a:t>have</a:t>
            </a:r>
            <a:r>
              <a:rPr lang="de-DE"/>
              <a:t> to </a:t>
            </a:r>
            <a:r>
              <a:rPr lang="de-DE" err="1"/>
              <a:t>declare</a:t>
            </a:r>
            <a:r>
              <a:rPr lang="de-DE"/>
              <a:t> </a:t>
            </a:r>
            <a:r>
              <a:rPr lang="de-DE" err="1"/>
              <a:t>their</a:t>
            </a:r>
            <a:r>
              <a:rPr lang="de-DE"/>
              <a:t> potential </a:t>
            </a:r>
            <a:r>
              <a:rPr lang="de-DE" err="1"/>
              <a:t>conflicts</a:t>
            </a:r>
            <a:r>
              <a:rPr lang="de-DE"/>
              <a:t> </a:t>
            </a:r>
            <a:r>
              <a:rPr lang="de-DE" err="1"/>
              <a:t>of</a:t>
            </a:r>
            <a:r>
              <a:rPr lang="de-DE"/>
              <a:t> </a:t>
            </a:r>
            <a:r>
              <a:rPr lang="de-DE" err="1"/>
              <a:t>interest</a:t>
            </a:r>
            <a:r>
              <a:rPr lang="de-DE"/>
              <a:t>;</a:t>
            </a:r>
          </a:p>
          <a:p>
            <a:pPr marL="171450" indent="-171450">
              <a:buFont typeface="Arial" panose="020B0604020202020204" pitchFamily="34" charset="0"/>
              <a:buChar char="•"/>
              <a:defRPr/>
            </a:pPr>
            <a:r>
              <a:rPr lang="de-DE" err="1"/>
              <a:t>They</a:t>
            </a:r>
            <a:r>
              <a:rPr lang="de-DE"/>
              <a:t> </a:t>
            </a:r>
            <a:r>
              <a:rPr lang="de-DE" err="1"/>
              <a:t>have</a:t>
            </a:r>
            <a:r>
              <a:rPr lang="de-DE"/>
              <a:t> to </a:t>
            </a:r>
            <a:r>
              <a:rPr lang="de-DE" err="1"/>
              <a:t>confirm</a:t>
            </a:r>
            <a:r>
              <a:rPr lang="de-DE"/>
              <a:t> </a:t>
            </a:r>
            <a:r>
              <a:rPr lang="de-DE" err="1"/>
              <a:t>their</a:t>
            </a:r>
            <a:r>
              <a:rPr lang="de-DE"/>
              <a:t> </a:t>
            </a:r>
            <a:r>
              <a:rPr lang="de-DE" err="1"/>
              <a:t>committment</a:t>
            </a:r>
            <a:r>
              <a:rPr lang="de-DE"/>
              <a:t> to professional / </a:t>
            </a:r>
            <a:r>
              <a:rPr lang="de-DE" err="1"/>
              <a:t>ethical</a:t>
            </a:r>
            <a:r>
              <a:rPr lang="de-DE"/>
              <a:t> </a:t>
            </a:r>
            <a:r>
              <a:rPr lang="de-DE" err="1"/>
              <a:t>values</a:t>
            </a:r>
            <a:r>
              <a:rPr lang="de-DE"/>
              <a:t> (e.g. </a:t>
            </a:r>
            <a:r>
              <a:rPr lang="de-DE" err="1"/>
              <a:t>by</a:t>
            </a:r>
            <a:r>
              <a:rPr lang="de-DE"/>
              <a:t> </a:t>
            </a:r>
            <a:r>
              <a:rPr lang="de-DE" err="1"/>
              <a:t>working</a:t>
            </a:r>
            <a:r>
              <a:rPr lang="de-DE"/>
              <a:t> </a:t>
            </a:r>
            <a:r>
              <a:rPr lang="de-DE" err="1"/>
              <a:t>through</a:t>
            </a:r>
            <a:r>
              <a:rPr lang="de-DE"/>
              <a:t> an </a:t>
            </a:r>
            <a:r>
              <a:rPr lang="de-DE" err="1"/>
              <a:t>e-procurement</a:t>
            </a:r>
            <a:r>
              <a:rPr lang="de-DE"/>
              <a:t> </a:t>
            </a:r>
            <a:r>
              <a:rPr lang="de-DE" err="1"/>
              <a:t>system</a:t>
            </a:r>
            <a:r>
              <a:rPr lang="de-DE"/>
              <a:t>);</a:t>
            </a:r>
          </a:p>
          <a:p>
            <a:pPr marL="171450" indent="-171450">
              <a:buFont typeface="Arial" panose="020B0604020202020204" pitchFamily="34" charset="0"/>
              <a:buChar char="•"/>
              <a:defRPr/>
            </a:pPr>
            <a:r>
              <a:rPr lang="de-DE" err="1"/>
              <a:t>They</a:t>
            </a:r>
            <a:r>
              <a:rPr lang="de-DE"/>
              <a:t> </a:t>
            </a:r>
            <a:r>
              <a:rPr lang="de-DE" err="1"/>
              <a:t>receive</a:t>
            </a:r>
            <a:r>
              <a:rPr lang="de-DE"/>
              <a:t> </a:t>
            </a:r>
            <a:r>
              <a:rPr lang="de-DE" err="1"/>
              <a:t>targetted</a:t>
            </a:r>
            <a:r>
              <a:rPr lang="de-DE"/>
              <a:t> </a:t>
            </a:r>
            <a:r>
              <a:rPr lang="de-DE" err="1"/>
              <a:t>reminders</a:t>
            </a:r>
            <a:r>
              <a:rPr lang="de-DE"/>
              <a:t> in the </a:t>
            </a:r>
            <a:r>
              <a:rPr lang="de-DE" err="1"/>
              <a:t>context</a:t>
            </a:r>
            <a:r>
              <a:rPr lang="de-DE"/>
              <a:t> </a:t>
            </a:r>
            <a:r>
              <a:rPr lang="de-DE" err="1"/>
              <a:t>of</a:t>
            </a:r>
            <a:r>
              <a:rPr lang="de-DE"/>
              <a:t> </a:t>
            </a:r>
            <a:r>
              <a:rPr lang="de-DE" err="1"/>
              <a:t>risk</a:t>
            </a:r>
            <a:r>
              <a:rPr lang="de-DE"/>
              <a:t> </a:t>
            </a:r>
            <a:r>
              <a:rPr lang="de-DE" err="1"/>
              <a:t>purchases</a:t>
            </a:r>
            <a:r>
              <a:rPr lang="de-DE"/>
              <a:t>;</a:t>
            </a:r>
          </a:p>
          <a:p>
            <a:pPr marL="171450" indent="-171450">
              <a:buFont typeface="Arial" panose="020B0604020202020204" pitchFamily="34" charset="0"/>
              <a:buChar char="•"/>
              <a:defRPr/>
            </a:pPr>
            <a:r>
              <a:rPr lang="de-DE" err="1"/>
              <a:t>They</a:t>
            </a:r>
            <a:r>
              <a:rPr lang="de-DE"/>
              <a:t> </a:t>
            </a:r>
            <a:r>
              <a:rPr lang="de-DE" err="1"/>
              <a:t>receive</a:t>
            </a:r>
            <a:r>
              <a:rPr lang="de-DE"/>
              <a:t> </a:t>
            </a:r>
            <a:r>
              <a:rPr lang="de-DE" err="1"/>
              <a:t>thank</a:t>
            </a:r>
            <a:r>
              <a:rPr lang="de-DE"/>
              <a:t> </a:t>
            </a:r>
            <a:r>
              <a:rPr lang="de-DE" err="1"/>
              <a:t>you</a:t>
            </a:r>
            <a:r>
              <a:rPr lang="de-DE"/>
              <a:t> </a:t>
            </a:r>
            <a:r>
              <a:rPr lang="de-DE" err="1"/>
              <a:t>messages</a:t>
            </a:r>
            <a:r>
              <a:rPr lang="de-DE"/>
              <a:t> at the </a:t>
            </a:r>
            <a:r>
              <a:rPr lang="de-DE" err="1"/>
              <a:t>successful</a:t>
            </a:r>
            <a:r>
              <a:rPr lang="de-DE"/>
              <a:t> and clean </a:t>
            </a:r>
            <a:r>
              <a:rPr lang="de-DE" err="1"/>
              <a:t>completion</a:t>
            </a:r>
            <a:r>
              <a:rPr lang="de-DE"/>
              <a:t> </a:t>
            </a:r>
            <a:r>
              <a:rPr lang="de-DE" err="1"/>
              <a:t>of</a:t>
            </a:r>
            <a:r>
              <a:rPr lang="de-DE"/>
              <a:t> a </a:t>
            </a:r>
            <a:r>
              <a:rPr lang="de-DE" err="1"/>
              <a:t>procurement</a:t>
            </a:r>
            <a:r>
              <a:rPr lang="de-DE"/>
              <a:t> </a:t>
            </a:r>
            <a:r>
              <a:rPr lang="de-DE" err="1"/>
              <a:t>process</a:t>
            </a:r>
            <a:r>
              <a:rPr lang="de-DE"/>
              <a:t>.</a:t>
            </a:r>
          </a:p>
          <a:p>
            <a:pPr marL="0" indent="0">
              <a:lnSpc>
                <a:spcPct val="100000"/>
              </a:lnSpc>
              <a:spcBef>
                <a:spcPct val="0"/>
              </a:spcBef>
              <a:spcAft>
                <a:spcPct val="0"/>
              </a:spcAft>
              <a:buNone/>
            </a:pPr>
            <a:endParaRPr lang="de-DE" sz="1200" b="1"/>
          </a:p>
          <a:p>
            <a:pPr marL="0" indent="0">
              <a:lnSpc>
                <a:spcPct val="100000"/>
              </a:lnSpc>
              <a:spcBef>
                <a:spcPct val="0"/>
              </a:spcBef>
              <a:spcAft>
                <a:spcPct val="0"/>
              </a:spcAft>
              <a:buNone/>
            </a:pPr>
            <a:r>
              <a:rPr lang="de-DE" sz="1200" b="1"/>
              <a:t>Source:</a:t>
            </a:r>
            <a:endParaRPr lang="en-US" sz="1200"/>
          </a:p>
          <a:p>
            <a:r>
              <a:rPr lang="de-DE" sz="1200" err="1"/>
              <a:t>Hayman</a:t>
            </a:r>
            <a:r>
              <a:rPr lang="de-DE" sz="1200"/>
              <a:t>, G. (April 2017). UNCAC: </a:t>
            </a:r>
            <a:r>
              <a:rPr lang="de-DE" sz="1200" err="1"/>
              <a:t>wake</a:t>
            </a:r>
            <a:r>
              <a:rPr lang="de-DE" sz="1200"/>
              <a:t> </a:t>
            </a:r>
            <a:r>
              <a:rPr lang="de-DE" sz="1200" err="1"/>
              <a:t>up</a:t>
            </a:r>
            <a:r>
              <a:rPr lang="de-DE" sz="1200"/>
              <a:t> to open </a:t>
            </a:r>
            <a:r>
              <a:rPr lang="de-DE" sz="1200" err="1"/>
              <a:t>contracting</a:t>
            </a:r>
            <a:r>
              <a:rPr lang="de-DE" sz="1200"/>
              <a:t>! </a:t>
            </a:r>
            <a:r>
              <a:rPr lang="de-DE" sz="1200" err="1"/>
              <a:t>How</a:t>
            </a:r>
            <a:r>
              <a:rPr lang="de-DE" sz="1200"/>
              <a:t> the digital </a:t>
            </a:r>
            <a:r>
              <a:rPr lang="de-DE" sz="1200" err="1"/>
              <a:t>revolution</a:t>
            </a:r>
            <a:r>
              <a:rPr lang="de-DE" sz="1200"/>
              <a:t> can </a:t>
            </a:r>
            <a:r>
              <a:rPr lang="de-DE" sz="1200" err="1"/>
              <a:t>prevent</a:t>
            </a:r>
            <a:r>
              <a:rPr lang="de-DE" sz="1200"/>
              <a:t> </a:t>
            </a:r>
            <a:r>
              <a:rPr lang="de-DE" sz="1200" err="1"/>
              <a:t>corruption</a:t>
            </a:r>
            <a:r>
              <a:rPr lang="de-DE" sz="1200"/>
              <a:t> in </a:t>
            </a:r>
            <a:r>
              <a:rPr lang="de-DE" sz="1200" err="1"/>
              <a:t>procurement</a:t>
            </a:r>
            <a:r>
              <a:rPr lang="de-DE" sz="1200"/>
              <a:t>. Open </a:t>
            </a:r>
            <a:r>
              <a:rPr lang="de-DE" sz="1200" err="1"/>
              <a:t>Contracting</a:t>
            </a:r>
            <a:r>
              <a:rPr lang="de-DE" sz="1200"/>
              <a:t> </a:t>
            </a:r>
            <a:r>
              <a:rPr lang="de-DE" sz="1200" err="1"/>
              <a:t>Partnership</a:t>
            </a:r>
            <a:r>
              <a:rPr lang="de-DE" sz="1200"/>
              <a:t>. </a:t>
            </a:r>
            <a:r>
              <a:rPr lang="de-DE" sz="1200" err="1"/>
              <a:t>Retrieved</a:t>
            </a:r>
            <a:r>
              <a:rPr lang="de-DE" sz="1200"/>
              <a:t> </a:t>
            </a:r>
            <a:r>
              <a:rPr lang="de-DE" sz="1200" err="1"/>
              <a:t>from</a:t>
            </a:r>
            <a:r>
              <a:rPr lang="de-DE" sz="1200"/>
              <a:t> </a:t>
            </a:r>
            <a:r>
              <a:rPr lang="de-DE" sz="1200">
                <a:hlinkClick r:id="rId3"/>
              </a:rPr>
              <a:t>https://www.open-contracting.org/2017/04/05/uncac-wake-open-contracting-digital-revolution-can-prevent-corruption-procurement/</a:t>
            </a:r>
            <a:r>
              <a:rPr lang="de-DE" sz="1200"/>
              <a:t> (last </a:t>
            </a:r>
            <a:r>
              <a:rPr lang="de-DE" sz="1200" err="1"/>
              <a:t>accessed</a:t>
            </a:r>
            <a:r>
              <a:rPr lang="de-DE" sz="1200"/>
              <a:t> on April 7, 2020).</a:t>
            </a:r>
          </a:p>
        </p:txBody>
      </p:sp>
      <p:sp>
        <p:nvSpPr>
          <p:cNvPr id="4" name="Slide Number Placeholder 3"/>
          <p:cNvSpPr>
            <a:spLocks noGrp="1"/>
          </p:cNvSpPr>
          <p:nvPr>
            <p:ph type="sldNum" sz="quarter" idx="5"/>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192710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r>
              <a:rPr lang="de-DE" b="1"/>
              <a:t>Monitoring, </a:t>
            </a:r>
            <a:r>
              <a:rPr lang="de-DE" b="1" err="1"/>
              <a:t>oversight</a:t>
            </a:r>
            <a:r>
              <a:rPr lang="de-DE" b="1"/>
              <a:t>, </a:t>
            </a:r>
            <a:r>
              <a:rPr lang="de-DE" b="1" err="1"/>
              <a:t>stakeholder</a:t>
            </a:r>
            <a:r>
              <a:rPr lang="de-DE" b="1"/>
              <a:t> </a:t>
            </a:r>
            <a:r>
              <a:rPr lang="de-DE" b="1" err="1"/>
              <a:t>engagement</a:t>
            </a:r>
            <a:r>
              <a:rPr lang="de-DE" b="1"/>
              <a:t>:</a:t>
            </a:r>
          </a:p>
          <a:p>
            <a:pPr marL="0" indent="0" eaLnBrk="1" fontAlgn="auto" hangingPunct="1">
              <a:spcBef>
                <a:spcPts val="0"/>
              </a:spcBef>
              <a:spcAft>
                <a:spcPts val="0"/>
              </a:spcAft>
              <a:buFont typeface="Arial" panose="020B0604020202020204" pitchFamily="34" charset="0"/>
              <a:buNone/>
              <a:defRPr/>
            </a:pPr>
            <a:endParaRPr lang="de-DE"/>
          </a:p>
          <a:p>
            <a:pPr marL="171450" indent="-171450" eaLnBrk="1" fontAlgn="auto" hangingPunct="1">
              <a:spcBef>
                <a:spcPts val="0"/>
              </a:spcBef>
              <a:spcAft>
                <a:spcPts val="0"/>
              </a:spcAft>
              <a:buFont typeface="Arial" panose="020B0604020202020204" pitchFamily="34" charset="0"/>
              <a:buChar char="•"/>
              <a:defRPr/>
            </a:pPr>
            <a:r>
              <a:rPr lang="de-DE" err="1"/>
              <a:t>By</a:t>
            </a:r>
            <a:r>
              <a:rPr lang="de-DE"/>
              <a:t> </a:t>
            </a:r>
            <a:r>
              <a:rPr lang="de-DE" err="1"/>
              <a:t>monitoring</a:t>
            </a:r>
            <a:r>
              <a:rPr lang="de-DE"/>
              <a:t> individual </a:t>
            </a:r>
            <a:r>
              <a:rPr lang="de-DE" err="1"/>
              <a:t>procurements</a:t>
            </a:r>
            <a:r>
              <a:rPr lang="de-DE"/>
              <a:t>, </a:t>
            </a:r>
            <a:r>
              <a:rPr lang="de-DE" err="1"/>
              <a:t>civil</a:t>
            </a:r>
            <a:r>
              <a:rPr lang="de-DE"/>
              <a:t> </a:t>
            </a:r>
            <a:r>
              <a:rPr lang="de-DE" err="1"/>
              <a:t>society</a:t>
            </a:r>
            <a:r>
              <a:rPr lang="de-DE"/>
              <a:t> </a:t>
            </a:r>
            <a:r>
              <a:rPr lang="de-DE" err="1"/>
              <a:t>provides</a:t>
            </a:r>
            <a:r>
              <a:rPr lang="de-DE"/>
              <a:t> </a:t>
            </a:r>
            <a:r>
              <a:rPr lang="de-DE" err="1"/>
              <a:t>incentives</a:t>
            </a:r>
            <a:r>
              <a:rPr lang="de-DE"/>
              <a:t> </a:t>
            </a:r>
            <a:r>
              <a:rPr lang="de-DE" err="1"/>
              <a:t>for</a:t>
            </a:r>
            <a:r>
              <a:rPr lang="de-DE"/>
              <a:t> the </a:t>
            </a:r>
            <a:r>
              <a:rPr lang="de-DE" err="1"/>
              <a:t>key</a:t>
            </a:r>
            <a:r>
              <a:rPr lang="de-DE"/>
              <a:t> </a:t>
            </a:r>
            <a:r>
              <a:rPr lang="de-DE" err="1"/>
              <a:t>stakeholders</a:t>
            </a:r>
            <a:r>
              <a:rPr lang="de-DE"/>
              <a:t> to </a:t>
            </a:r>
            <a:r>
              <a:rPr lang="de-DE" err="1"/>
              <a:t>act</a:t>
            </a:r>
            <a:r>
              <a:rPr lang="de-DE"/>
              <a:t> </a:t>
            </a:r>
            <a:r>
              <a:rPr lang="de-DE" err="1"/>
              <a:t>with</a:t>
            </a:r>
            <a:r>
              <a:rPr lang="de-DE"/>
              <a:t> </a:t>
            </a:r>
            <a:r>
              <a:rPr lang="de-DE" err="1"/>
              <a:t>integrity</a:t>
            </a:r>
            <a:r>
              <a:rPr lang="de-DE"/>
              <a:t> and </a:t>
            </a:r>
            <a:r>
              <a:rPr lang="de-DE" err="1"/>
              <a:t>enables</a:t>
            </a:r>
            <a:r>
              <a:rPr lang="de-DE"/>
              <a:t> </a:t>
            </a:r>
            <a:r>
              <a:rPr lang="de-DE" err="1"/>
              <a:t>civil</a:t>
            </a:r>
            <a:r>
              <a:rPr lang="de-DE"/>
              <a:t> </a:t>
            </a:r>
            <a:r>
              <a:rPr lang="de-DE" err="1"/>
              <a:t>society</a:t>
            </a:r>
            <a:r>
              <a:rPr lang="de-DE"/>
              <a:t> to hold </a:t>
            </a:r>
            <a:r>
              <a:rPr lang="de-DE" err="1"/>
              <a:t>them</a:t>
            </a:r>
            <a:r>
              <a:rPr lang="de-DE"/>
              <a:t> to </a:t>
            </a:r>
            <a:r>
              <a:rPr lang="de-DE" err="1"/>
              <a:t>account</a:t>
            </a:r>
            <a:r>
              <a:rPr lang="de-DE"/>
              <a:t> </a:t>
            </a:r>
            <a:r>
              <a:rPr lang="de-DE" err="1"/>
              <a:t>for</a:t>
            </a:r>
            <a:r>
              <a:rPr lang="de-DE"/>
              <a:t> </a:t>
            </a:r>
            <a:r>
              <a:rPr lang="de-DE" err="1"/>
              <a:t>their</a:t>
            </a:r>
            <a:r>
              <a:rPr lang="de-DE"/>
              <a:t> </a:t>
            </a:r>
            <a:r>
              <a:rPr lang="de-DE" err="1"/>
              <a:t>decisions</a:t>
            </a:r>
            <a:r>
              <a:rPr lang="de-DE"/>
              <a:t> and </a:t>
            </a:r>
            <a:r>
              <a:rPr lang="de-DE" err="1"/>
              <a:t>conduct</a:t>
            </a:r>
            <a:r>
              <a:rPr lang="de-DE"/>
              <a:t>. </a:t>
            </a:r>
            <a:endParaRPr lang="en-US"/>
          </a:p>
          <a:p>
            <a:pPr marL="171450" indent="-171450">
              <a:buFont typeface="Arial" panose="020B0604020202020204" pitchFamily="34" charset="0"/>
              <a:buChar char="•"/>
              <a:defRPr/>
            </a:pPr>
            <a:r>
              <a:rPr lang="de-DE"/>
              <a:t>Law </a:t>
            </a:r>
            <a:r>
              <a:rPr lang="de-DE" err="1"/>
              <a:t>might</a:t>
            </a:r>
            <a:r>
              <a:rPr lang="de-DE"/>
              <a:t> </a:t>
            </a:r>
            <a:r>
              <a:rPr lang="de-DE" err="1"/>
              <a:t>include</a:t>
            </a:r>
            <a:r>
              <a:rPr lang="de-DE"/>
              <a:t> </a:t>
            </a:r>
            <a:r>
              <a:rPr lang="de-DE" err="1"/>
              <a:t>provisions</a:t>
            </a:r>
            <a:r>
              <a:rPr lang="de-DE"/>
              <a:t> </a:t>
            </a:r>
            <a:r>
              <a:rPr lang="de-DE" err="1"/>
              <a:t>requiring</a:t>
            </a:r>
            <a:r>
              <a:rPr lang="de-DE"/>
              <a:t> </a:t>
            </a:r>
            <a:r>
              <a:rPr lang="de-DE" err="1"/>
              <a:t>procuring</a:t>
            </a:r>
            <a:r>
              <a:rPr lang="de-DE"/>
              <a:t> </a:t>
            </a:r>
            <a:r>
              <a:rPr lang="de-DE" err="1"/>
              <a:t>authorities</a:t>
            </a:r>
            <a:r>
              <a:rPr lang="de-DE"/>
              <a:t> to </a:t>
            </a:r>
            <a:r>
              <a:rPr lang="de-DE" err="1"/>
              <a:t>share</a:t>
            </a:r>
            <a:r>
              <a:rPr lang="de-DE"/>
              <a:t> the </a:t>
            </a:r>
            <a:r>
              <a:rPr lang="de-DE" err="1"/>
              <a:t>needs</a:t>
            </a:r>
            <a:r>
              <a:rPr lang="de-DE"/>
              <a:t> </a:t>
            </a:r>
            <a:r>
              <a:rPr lang="de-DE" err="1"/>
              <a:t>assessments</a:t>
            </a:r>
            <a:r>
              <a:rPr lang="de-DE"/>
              <a:t> </a:t>
            </a:r>
            <a:r>
              <a:rPr lang="de-DE" err="1"/>
              <a:t>for</a:t>
            </a:r>
            <a:r>
              <a:rPr lang="de-DE"/>
              <a:t> </a:t>
            </a:r>
            <a:r>
              <a:rPr lang="de-DE" err="1"/>
              <a:t>public</a:t>
            </a:r>
            <a:r>
              <a:rPr lang="de-DE"/>
              <a:t> </a:t>
            </a:r>
            <a:r>
              <a:rPr lang="de-DE" err="1"/>
              <a:t>comments</a:t>
            </a:r>
            <a:r>
              <a:rPr lang="de-DE"/>
              <a:t> (</a:t>
            </a:r>
            <a:r>
              <a:rPr lang="de-DE" err="1"/>
              <a:t>for</a:t>
            </a:r>
            <a:r>
              <a:rPr lang="de-DE"/>
              <a:t> </a:t>
            </a:r>
            <a:r>
              <a:rPr lang="de-DE" err="1"/>
              <a:t>example</a:t>
            </a:r>
            <a:r>
              <a:rPr lang="de-DE"/>
              <a:t>, </a:t>
            </a:r>
            <a:r>
              <a:rPr lang="de-DE" err="1"/>
              <a:t>through</a:t>
            </a:r>
            <a:r>
              <a:rPr lang="de-DE"/>
              <a:t> </a:t>
            </a:r>
            <a:r>
              <a:rPr lang="de-DE" err="1"/>
              <a:t>written</a:t>
            </a:r>
            <a:r>
              <a:rPr lang="de-DE"/>
              <a:t> </a:t>
            </a:r>
            <a:r>
              <a:rPr lang="de-DE" err="1"/>
              <a:t>submissions</a:t>
            </a:r>
            <a:r>
              <a:rPr lang="de-DE"/>
              <a:t> </a:t>
            </a:r>
            <a:r>
              <a:rPr lang="de-DE" err="1"/>
              <a:t>or</a:t>
            </a:r>
            <a:r>
              <a:rPr lang="de-DE"/>
              <a:t> </a:t>
            </a:r>
            <a:r>
              <a:rPr lang="de-DE" err="1"/>
              <a:t>public</a:t>
            </a:r>
            <a:r>
              <a:rPr lang="de-DE"/>
              <a:t> </a:t>
            </a:r>
            <a:r>
              <a:rPr lang="de-DE" err="1"/>
              <a:t>hearings</a:t>
            </a:r>
            <a:r>
              <a:rPr lang="de-DE"/>
              <a:t>)</a:t>
            </a:r>
          </a:p>
          <a:p>
            <a:pPr marL="171450" indent="-171450">
              <a:buFont typeface="Arial" panose="020B0604020202020204" pitchFamily="34" charset="0"/>
              <a:buChar char="•"/>
              <a:defRPr/>
            </a:pPr>
            <a:r>
              <a:rPr lang="de-DE"/>
              <a:t>A </a:t>
            </a:r>
            <a:r>
              <a:rPr lang="de-DE" err="1"/>
              <a:t>procurement</a:t>
            </a:r>
            <a:r>
              <a:rPr lang="de-DE"/>
              <a:t> </a:t>
            </a:r>
            <a:r>
              <a:rPr lang="de-DE" err="1"/>
              <a:t>law</a:t>
            </a:r>
            <a:r>
              <a:rPr lang="de-DE"/>
              <a:t> </a:t>
            </a:r>
            <a:r>
              <a:rPr lang="de-DE" err="1"/>
              <a:t>should</a:t>
            </a:r>
            <a:r>
              <a:rPr lang="de-DE"/>
              <a:t> also </a:t>
            </a:r>
            <a:r>
              <a:rPr lang="de-DE" err="1"/>
              <a:t>include</a:t>
            </a:r>
            <a:r>
              <a:rPr lang="de-DE"/>
              <a:t> </a:t>
            </a:r>
            <a:r>
              <a:rPr lang="de-DE" err="1"/>
              <a:t>provisions</a:t>
            </a:r>
            <a:r>
              <a:rPr lang="de-DE"/>
              <a:t> </a:t>
            </a:r>
            <a:r>
              <a:rPr lang="de-DE" err="1"/>
              <a:t>related</a:t>
            </a:r>
            <a:r>
              <a:rPr lang="de-DE"/>
              <a:t> to the </a:t>
            </a:r>
            <a:r>
              <a:rPr lang="de-DE" err="1"/>
              <a:t>participation</a:t>
            </a:r>
            <a:r>
              <a:rPr lang="de-DE"/>
              <a:t> </a:t>
            </a:r>
            <a:r>
              <a:rPr lang="de-DE" err="1"/>
              <a:t>of</a:t>
            </a:r>
            <a:r>
              <a:rPr lang="de-DE"/>
              <a:t> </a:t>
            </a:r>
            <a:r>
              <a:rPr lang="de-DE" err="1"/>
              <a:t>external</a:t>
            </a:r>
            <a:r>
              <a:rPr lang="de-DE"/>
              <a:t> (</a:t>
            </a:r>
            <a:r>
              <a:rPr lang="de-DE" err="1"/>
              <a:t>technical</a:t>
            </a:r>
            <a:r>
              <a:rPr lang="de-DE"/>
              <a:t>) </a:t>
            </a:r>
            <a:r>
              <a:rPr lang="de-DE" err="1"/>
              <a:t>consultants</a:t>
            </a:r>
            <a:r>
              <a:rPr lang="de-DE"/>
              <a:t> in the </a:t>
            </a:r>
            <a:r>
              <a:rPr lang="de-DE" err="1"/>
              <a:t>needs</a:t>
            </a:r>
            <a:r>
              <a:rPr lang="de-DE"/>
              <a:t> </a:t>
            </a:r>
            <a:r>
              <a:rPr lang="de-DE" err="1"/>
              <a:t>assessment</a:t>
            </a:r>
            <a:r>
              <a:rPr lang="de-DE"/>
              <a:t> and in the </a:t>
            </a:r>
            <a:r>
              <a:rPr lang="de-DE" err="1"/>
              <a:t>preparation</a:t>
            </a:r>
            <a:r>
              <a:rPr lang="de-DE"/>
              <a:t> </a:t>
            </a:r>
            <a:r>
              <a:rPr lang="de-DE" err="1"/>
              <a:t>of</a:t>
            </a:r>
            <a:r>
              <a:rPr lang="de-DE"/>
              <a:t> </a:t>
            </a:r>
            <a:r>
              <a:rPr lang="de-DE" err="1"/>
              <a:t>tender</a:t>
            </a:r>
            <a:r>
              <a:rPr lang="de-DE"/>
              <a:t> </a:t>
            </a:r>
            <a:r>
              <a:rPr lang="de-DE" err="1"/>
              <a:t>procedures</a:t>
            </a:r>
            <a:r>
              <a:rPr lang="de-DE"/>
              <a:t>.</a:t>
            </a:r>
            <a:endParaRPr lang="it-CH" b="0"/>
          </a:p>
          <a:p>
            <a:pPr marL="171450" indent="-171450">
              <a:buFont typeface="Arial" panose="020B0604020202020204" pitchFamily="34" charset="0"/>
              <a:buChar char="•"/>
              <a:defRPr/>
            </a:pPr>
            <a:r>
              <a:rPr lang="de-DE" b="0" err="1"/>
              <a:t>Civil</a:t>
            </a:r>
            <a:r>
              <a:rPr lang="de-DE" b="0"/>
              <a:t> </a:t>
            </a:r>
            <a:r>
              <a:rPr lang="de-DE" b="0" err="1"/>
              <a:t>society</a:t>
            </a:r>
            <a:r>
              <a:rPr lang="de-DE" b="0"/>
              <a:t> </a:t>
            </a:r>
            <a:r>
              <a:rPr lang="de-DE" b="0" err="1"/>
              <a:t>procurement</a:t>
            </a:r>
            <a:r>
              <a:rPr lang="de-DE" b="0"/>
              <a:t> </a:t>
            </a:r>
            <a:r>
              <a:rPr lang="de-DE" b="0" err="1"/>
              <a:t>monitoring</a:t>
            </a:r>
            <a:r>
              <a:rPr lang="de-DE" b="0"/>
              <a:t>, e.g. </a:t>
            </a:r>
            <a:r>
              <a:rPr lang="de-DE" b="0" err="1"/>
              <a:t>through</a:t>
            </a:r>
            <a:r>
              <a:rPr lang="de-DE" b="0"/>
              <a:t> </a:t>
            </a:r>
            <a:r>
              <a:rPr lang="it-CH" b="0"/>
              <a:t>social witnesses: </a:t>
            </a:r>
            <a:r>
              <a:rPr lang="de-DE" b="0" err="1"/>
              <a:t>G</a:t>
            </a:r>
            <a:r>
              <a:rPr lang="de-DE" err="1"/>
              <a:t>overnment</a:t>
            </a:r>
            <a:r>
              <a:rPr lang="de-DE"/>
              <a:t> initiatives </a:t>
            </a:r>
            <a:r>
              <a:rPr lang="de-DE" err="1"/>
              <a:t>that</a:t>
            </a:r>
            <a:r>
              <a:rPr lang="de-DE"/>
              <a:t> </a:t>
            </a:r>
            <a:r>
              <a:rPr lang="de-DE" err="1"/>
              <a:t>allow</a:t>
            </a:r>
            <a:r>
              <a:rPr lang="de-DE"/>
              <a:t> </a:t>
            </a:r>
            <a:r>
              <a:rPr lang="de-DE" err="1"/>
              <a:t>for</a:t>
            </a:r>
            <a:r>
              <a:rPr lang="de-DE"/>
              <a:t> </a:t>
            </a:r>
            <a:r>
              <a:rPr lang="de-DE" err="1"/>
              <a:t>independent</a:t>
            </a:r>
            <a:r>
              <a:rPr lang="de-DE"/>
              <a:t> </a:t>
            </a:r>
            <a:r>
              <a:rPr lang="de-DE" err="1"/>
              <a:t>monitors</a:t>
            </a:r>
            <a:r>
              <a:rPr lang="de-DE"/>
              <a:t> to </a:t>
            </a:r>
            <a:r>
              <a:rPr lang="de-DE" err="1"/>
              <a:t>participate</a:t>
            </a:r>
            <a:r>
              <a:rPr lang="de-DE"/>
              <a:t> in </a:t>
            </a:r>
            <a:r>
              <a:rPr lang="de-DE" err="1"/>
              <a:t>public</a:t>
            </a:r>
            <a:r>
              <a:rPr lang="de-DE"/>
              <a:t> </a:t>
            </a:r>
            <a:r>
              <a:rPr lang="de-DE" err="1"/>
              <a:t>procurement</a:t>
            </a:r>
            <a:r>
              <a:rPr lang="de-DE"/>
              <a:t> </a:t>
            </a:r>
            <a:r>
              <a:rPr lang="de-DE" err="1"/>
              <a:t>processes</a:t>
            </a:r>
            <a:r>
              <a:rPr lang="de-DE"/>
              <a:t>. A </a:t>
            </a:r>
            <a:r>
              <a:rPr lang="de-DE" err="1"/>
              <a:t>selection</a:t>
            </a:r>
            <a:r>
              <a:rPr lang="de-DE"/>
              <a:t> </a:t>
            </a:r>
            <a:r>
              <a:rPr lang="de-DE" err="1"/>
              <a:t>committee</a:t>
            </a:r>
            <a:r>
              <a:rPr lang="de-DE"/>
              <a:t> </a:t>
            </a:r>
            <a:r>
              <a:rPr lang="de-DE" err="1"/>
              <a:t>assigns</a:t>
            </a:r>
            <a:r>
              <a:rPr lang="de-DE"/>
              <a:t>, </a:t>
            </a:r>
            <a:r>
              <a:rPr lang="de-DE" err="1"/>
              <a:t>from</a:t>
            </a:r>
            <a:r>
              <a:rPr lang="de-DE"/>
              <a:t> a </a:t>
            </a:r>
            <a:r>
              <a:rPr lang="de-DE" err="1"/>
              <a:t>pool</a:t>
            </a:r>
            <a:r>
              <a:rPr lang="de-DE"/>
              <a:t> </a:t>
            </a:r>
            <a:r>
              <a:rPr lang="de-DE" err="1"/>
              <a:t>of</a:t>
            </a:r>
            <a:r>
              <a:rPr lang="de-DE"/>
              <a:t> </a:t>
            </a:r>
            <a:r>
              <a:rPr lang="de-DE" err="1"/>
              <a:t>experts</a:t>
            </a:r>
            <a:r>
              <a:rPr lang="de-DE"/>
              <a:t>, a </a:t>
            </a:r>
            <a:r>
              <a:rPr lang="de-DE" err="1"/>
              <a:t>monitor</a:t>
            </a:r>
            <a:r>
              <a:rPr lang="de-DE"/>
              <a:t> to a </a:t>
            </a:r>
            <a:r>
              <a:rPr lang="de-DE" err="1"/>
              <a:t>specific</a:t>
            </a:r>
            <a:r>
              <a:rPr lang="de-DE"/>
              <a:t> </a:t>
            </a:r>
            <a:r>
              <a:rPr lang="de-DE" err="1"/>
              <a:t>procurement</a:t>
            </a:r>
            <a:r>
              <a:rPr lang="de-DE"/>
              <a:t> </a:t>
            </a:r>
            <a:r>
              <a:rPr lang="de-DE" err="1"/>
              <a:t>process</a:t>
            </a:r>
            <a:r>
              <a:rPr lang="de-DE"/>
              <a:t>. The </a:t>
            </a:r>
            <a:r>
              <a:rPr lang="de-DE" err="1"/>
              <a:t>monitor</a:t>
            </a:r>
            <a:r>
              <a:rPr lang="de-DE"/>
              <a:t> </a:t>
            </a:r>
            <a:r>
              <a:rPr lang="de-DE" err="1"/>
              <a:t>partakes</a:t>
            </a:r>
            <a:r>
              <a:rPr lang="de-DE"/>
              <a:t> in </a:t>
            </a:r>
            <a:r>
              <a:rPr lang="de-DE" err="1"/>
              <a:t>meetings</a:t>
            </a:r>
            <a:r>
              <a:rPr lang="de-DE"/>
              <a:t> and </a:t>
            </a:r>
            <a:r>
              <a:rPr lang="de-DE" err="1"/>
              <a:t>has</a:t>
            </a:r>
            <a:r>
              <a:rPr lang="de-DE"/>
              <a:t> </a:t>
            </a:r>
            <a:r>
              <a:rPr lang="de-DE" err="1"/>
              <a:t>access</a:t>
            </a:r>
            <a:r>
              <a:rPr lang="de-DE"/>
              <a:t> to a </a:t>
            </a:r>
            <a:r>
              <a:rPr lang="de-DE" err="1"/>
              <a:t>list</a:t>
            </a:r>
            <a:r>
              <a:rPr lang="de-DE"/>
              <a:t> </a:t>
            </a:r>
            <a:r>
              <a:rPr lang="de-DE" err="1"/>
              <a:t>of</a:t>
            </a:r>
            <a:r>
              <a:rPr lang="de-DE"/>
              <a:t> </a:t>
            </a:r>
            <a:r>
              <a:rPr lang="de-DE" err="1"/>
              <a:t>documents</a:t>
            </a:r>
            <a:r>
              <a:rPr lang="de-DE"/>
              <a:t> </a:t>
            </a:r>
            <a:r>
              <a:rPr lang="de-DE" err="1"/>
              <a:t>predefined</a:t>
            </a:r>
            <a:r>
              <a:rPr lang="de-DE"/>
              <a:t> </a:t>
            </a:r>
            <a:r>
              <a:rPr lang="de-DE" err="1"/>
              <a:t>by</a:t>
            </a:r>
            <a:r>
              <a:rPr lang="de-DE"/>
              <a:t> </a:t>
            </a:r>
            <a:r>
              <a:rPr lang="de-DE" err="1"/>
              <a:t>law</a:t>
            </a:r>
            <a:r>
              <a:rPr lang="de-DE"/>
              <a:t>. </a:t>
            </a:r>
            <a:r>
              <a:rPr lang="de-DE" err="1"/>
              <a:t>Its</a:t>
            </a:r>
            <a:r>
              <a:rPr lang="de-DE"/>
              <a:t> </a:t>
            </a:r>
            <a:r>
              <a:rPr lang="de-DE" err="1"/>
              <a:t>principal</a:t>
            </a:r>
            <a:r>
              <a:rPr lang="de-DE"/>
              <a:t> </a:t>
            </a:r>
            <a:r>
              <a:rPr lang="de-DE" err="1"/>
              <a:t>role</a:t>
            </a:r>
            <a:r>
              <a:rPr lang="de-DE"/>
              <a:t> </a:t>
            </a:r>
            <a:r>
              <a:rPr lang="de-DE" err="1"/>
              <a:t>is</a:t>
            </a:r>
            <a:r>
              <a:rPr lang="de-DE"/>
              <a:t> to </a:t>
            </a:r>
            <a:r>
              <a:rPr lang="de-DE" err="1"/>
              <a:t>ensure</a:t>
            </a:r>
            <a:r>
              <a:rPr lang="de-DE"/>
              <a:t> </a:t>
            </a:r>
            <a:r>
              <a:rPr lang="de-DE" err="1"/>
              <a:t>that</a:t>
            </a:r>
            <a:r>
              <a:rPr lang="de-DE"/>
              <a:t> the </a:t>
            </a:r>
            <a:r>
              <a:rPr lang="de-DE" err="1"/>
              <a:t>process</a:t>
            </a:r>
            <a:r>
              <a:rPr lang="de-DE"/>
              <a:t> </a:t>
            </a:r>
            <a:r>
              <a:rPr lang="de-DE" err="1"/>
              <a:t>is</a:t>
            </a:r>
            <a:r>
              <a:rPr lang="de-DE"/>
              <a:t> </a:t>
            </a:r>
            <a:r>
              <a:rPr lang="de-DE" err="1"/>
              <a:t>conducted</a:t>
            </a:r>
            <a:r>
              <a:rPr lang="de-DE"/>
              <a:t> </a:t>
            </a:r>
            <a:r>
              <a:rPr lang="de-DE" err="1"/>
              <a:t>according</a:t>
            </a:r>
            <a:r>
              <a:rPr lang="de-DE"/>
              <a:t> to the </a:t>
            </a:r>
            <a:r>
              <a:rPr lang="de-DE" err="1"/>
              <a:t>law</a:t>
            </a:r>
            <a:r>
              <a:rPr lang="de-DE"/>
              <a:t> and to </a:t>
            </a:r>
            <a:r>
              <a:rPr lang="de-DE" err="1"/>
              <a:t>flag</a:t>
            </a:r>
            <a:r>
              <a:rPr lang="de-DE"/>
              <a:t> </a:t>
            </a:r>
            <a:r>
              <a:rPr lang="de-DE" err="1"/>
              <a:t>those</a:t>
            </a:r>
            <a:r>
              <a:rPr lang="de-DE"/>
              <a:t> </a:t>
            </a:r>
            <a:r>
              <a:rPr lang="de-DE" err="1"/>
              <a:t>practices</a:t>
            </a:r>
            <a:r>
              <a:rPr lang="de-DE"/>
              <a:t> </a:t>
            </a:r>
            <a:r>
              <a:rPr lang="de-DE" err="1"/>
              <a:t>that</a:t>
            </a:r>
            <a:r>
              <a:rPr lang="de-DE"/>
              <a:t> are </a:t>
            </a:r>
            <a:r>
              <a:rPr lang="de-DE" err="1"/>
              <a:t>or</a:t>
            </a:r>
            <a:r>
              <a:rPr lang="de-DE"/>
              <a:t> can be </a:t>
            </a:r>
            <a:r>
              <a:rPr lang="de-DE" err="1"/>
              <a:t>problematic</a:t>
            </a:r>
            <a:r>
              <a:rPr lang="de-DE"/>
              <a:t>. </a:t>
            </a:r>
          </a:p>
          <a:p>
            <a:pPr marL="0" indent="0">
              <a:lnSpc>
                <a:spcPct val="100000"/>
              </a:lnSpc>
              <a:spcBef>
                <a:spcPct val="0"/>
              </a:spcBef>
              <a:spcAft>
                <a:spcPct val="0"/>
              </a:spcAft>
              <a:buNone/>
            </a:pPr>
            <a:endParaRPr lang="it-CH" sz="1200" b="0"/>
          </a:p>
          <a:p>
            <a:r>
              <a:rPr lang="de-DE" sz="1200" b="1" err="1"/>
              <a:t>Sources</a:t>
            </a:r>
            <a:r>
              <a:rPr lang="de-DE" sz="1200" b="1"/>
              <a:t>:</a:t>
            </a:r>
          </a:p>
          <a:p>
            <a:pPr marL="171450" indent="-171450">
              <a:buFont typeface="Arial"/>
              <a:buChar char="•"/>
            </a:pPr>
            <a:r>
              <a:rPr lang="de-DE" sz="1200"/>
              <a:t>De Simone, F. &amp; Shah, S. (2012). </a:t>
            </a:r>
            <a:r>
              <a:rPr lang="de-DE" sz="1200" err="1"/>
              <a:t>Civil</a:t>
            </a:r>
            <a:r>
              <a:rPr lang="de-DE" sz="1200"/>
              <a:t> Society </a:t>
            </a:r>
            <a:r>
              <a:rPr lang="de-DE" sz="1200" err="1"/>
              <a:t>Procurement</a:t>
            </a:r>
            <a:r>
              <a:rPr lang="de-DE" sz="1200"/>
              <a:t> Monitoring: </a:t>
            </a:r>
            <a:r>
              <a:rPr lang="de-DE" sz="1200" err="1"/>
              <a:t>Challenges</a:t>
            </a:r>
            <a:r>
              <a:rPr lang="de-DE" sz="1200"/>
              <a:t> and </a:t>
            </a:r>
            <a:r>
              <a:rPr lang="de-DE" sz="1200" err="1"/>
              <a:t>Opportunities</a:t>
            </a:r>
            <a:r>
              <a:rPr lang="de-DE" sz="1200"/>
              <a:t>. In </a:t>
            </a:r>
            <a:r>
              <a:rPr lang="de-DE" sz="1200" err="1"/>
              <a:t>Bohorquez</a:t>
            </a:r>
            <a:r>
              <a:rPr lang="de-DE" sz="1200"/>
              <a:t>, E. &amp; </a:t>
            </a:r>
            <a:r>
              <a:rPr lang="de-DE" sz="1200" err="1"/>
              <a:t>Devrim</a:t>
            </a:r>
            <a:r>
              <a:rPr lang="de-DE" sz="1200"/>
              <a:t>, D. (Eds.). A New </a:t>
            </a:r>
            <a:r>
              <a:rPr lang="de-DE" sz="1200" err="1"/>
              <a:t>Role</a:t>
            </a:r>
            <a:r>
              <a:rPr lang="de-DE" sz="1200"/>
              <a:t> </a:t>
            </a:r>
            <a:r>
              <a:rPr lang="de-DE" sz="1200" err="1"/>
              <a:t>for</a:t>
            </a:r>
            <a:r>
              <a:rPr lang="de-DE" sz="1200"/>
              <a:t> </a:t>
            </a:r>
            <a:r>
              <a:rPr lang="de-DE" sz="1200" err="1"/>
              <a:t>Citizens</a:t>
            </a:r>
            <a:r>
              <a:rPr lang="de-DE" sz="1200"/>
              <a:t> in </a:t>
            </a:r>
            <a:r>
              <a:rPr lang="de-DE" sz="1200" err="1"/>
              <a:t>public</a:t>
            </a:r>
            <a:r>
              <a:rPr lang="de-DE" sz="1200"/>
              <a:t> </a:t>
            </a:r>
            <a:r>
              <a:rPr lang="de-DE" sz="1200" err="1"/>
              <a:t>Procurement</a:t>
            </a:r>
            <a:r>
              <a:rPr lang="de-DE" sz="1200"/>
              <a:t>. Mexico City: </a:t>
            </a:r>
            <a:r>
              <a:rPr lang="de-DE" sz="1200" err="1"/>
              <a:t>Transparencia</a:t>
            </a:r>
            <a:r>
              <a:rPr lang="de-DE" sz="1200"/>
              <a:t> </a:t>
            </a:r>
            <a:r>
              <a:rPr lang="de-DE" sz="1200" err="1"/>
              <a:t>Mexicana</a:t>
            </a:r>
            <a:r>
              <a:rPr lang="de-DE" sz="1200"/>
              <a:t>.</a:t>
            </a:r>
          </a:p>
          <a:p>
            <a:pPr marL="171450" indent="-171450">
              <a:buFont typeface="Arial"/>
              <a:buChar char="•"/>
            </a:pPr>
            <a:r>
              <a:rPr lang="de-DE" sz="1200" err="1"/>
              <a:t>Transparency</a:t>
            </a:r>
            <a:r>
              <a:rPr lang="de-DE" sz="1200"/>
              <a:t> International (June 2015). Public </a:t>
            </a:r>
            <a:r>
              <a:rPr lang="de-DE" sz="1200" err="1"/>
              <a:t>Procurement</a:t>
            </a:r>
            <a:r>
              <a:rPr lang="de-DE" sz="1200"/>
              <a:t> Law and </a:t>
            </a:r>
            <a:r>
              <a:rPr lang="de-DE" sz="1200" err="1"/>
              <a:t>Corruption</a:t>
            </a:r>
            <a:r>
              <a:rPr lang="de-DE" sz="1200"/>
              <a:t>. Anti-</a:t>
            </a:r>
            <a:r>
              <a:rPr lang="de-DE" sz="1200" err="1"/>
              <a:t>corruption</a:t>
            </a:r>
            <a:r>
              <a:rPr lang="de-DE" sz="1200"/>
              <a:t> </a:t>
            </a:r>
            <a:r>
              <a:rPr lang="de-DE" sz="1200" err="1"/>
              <a:t>helpdesk</a:t>
            </a:r>
            <a:r>
              <a:rPr lang="de-DE" sz="1200"/>
              <a:t>. Providing on-</a:t>
            </a:r>
            <a:r>
              <a:rPr lang="de-DE" sz="1200" err="1"/>
              <a:t>demand</a:t>
            </a:r>
            <a:r>
              <a:rPr lang="de-DE" sz="1200"/>
              <a:t> </a:t>
            </a:r>
            <a:r>
              <a:rPr lang="de-DE" sz="1200" err="1"/>
              <a:t>research</a:t>
            </a:r>
            <a:r>
              <a:rPr lang="de-DE" sz="1200"/>
              <a:t> to </a:t>
            </a:r>
            <a:r>
              <a:rPr lang="de-DE" sz="1200" err="1"/>
              <a:t>help</a:t>
            </a:r>
            <a:r>
              <a:rPr lang="de-DE" sz="1200"/>
              <a:t> </a:t>
            </a:r>
            <a:r>
              <a:rPr lang="de-DE" sz="1200" err="1"/>
              <a:t>fight</a:t>
            </a:r>
            <a:r>
              <a:rPr lang="de-DE" sz="1200"/>
              <a:t> </a:t>
            </a:r>
            <a:r>
              <a:rPr lang="de-DE" sz="1200" err="1"/>
              <a:t>corruption</a:t>
            </a:r>
            <a:r>
              <a:rPr lang="de-DE" sz="1200"/>
              <a:t>. </a:t>
            </a:r>
            <a:r>
              <a:rPr lang="de-DE" sz="1200" err="1"/>
              <a:t>Retrieved</a:t>
            </a:r>
            <a:r>
              <a:rPr lang="de-DE" sz="1200"/>
              <a:t> </a:t>
            </a:r>
            <a:r>
              <a:rPr lang="de-DE" sz="1200" err="1"/>
              <a:t>from</a:t>
            </a:r>
            <a:r>
              <a:rPr lang="de-DE" sz="1200"/>
              <a:t> </a:t>
            </a:r>
            <a:r>
              <a:rPr lang="de-DE" sz="1200">
                <a:hlinkClick r:id="rId3"/>
              </a:rPr>
              <a:t>https://knowledgehub.transparency.org/assets/uploads/helpdesk/Public_procurement_law_and_corruption_2015.pdf</a:t>
            </a:r>
            <a:r>
              <a:rPr lang="de-DE" sz="1200"/>
              <a:t> (last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31</a:t>
            </a:fld>
            <a:endParaRPr lang="de-DE"/>
          </a:p>
        </p:txBody>
      </p:sp>
    </p:spTree>
    <p:extLst>
      <p:ext uri="{BB962C8B-B14F-4D97-AF65-F5344CB8AC3E}">
        <p14:creationId xmlns:p14="http://schemas.microsoft.com/office/powerpoint/2010/main" val="174079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a:t>Open </a:t>
            </a:r>
            <a:r>
              <a:rPr lang="de-DE" altLang="de-DE" b="1" err="1"/>
              <a:t>contracting</a:t>
            </a:r>
            <a:r>
              <a:rPr lang="de-DE" altLang="de-DE" b="1"/>
              <a:t>:</a:t>
            </a:r>
            <a:endParaRPr lang="de-DE" altLang="de-DE"/>
          </a:p>
          <a:p>
            <a:endParaRPr lang="de-DE" altLang="de-DE"/>
          </a:p>
          <a:p>
            <a:pPr marL="171450" indent="-171450">
              <a:buFont typeface="Arial" panose="020B0604020202020204" pitchFamily="34" charset="0"/>
              <a:buChar char="•"/>
            </a:pPr>
            <a:r>
              <a:rPr lang="de-DE" altLang="de-DE"/>
              <a:t>The Open </a:t>
            </a:r>
            <a:r>
              <a:rPr lang="de-DE" altLang="de-DE" err="1"/>
              <a:t>Contracting</a:t>
            </a:r>
            <a:r>
              <a:rPr lang="de-DE" altLang="de-DE"/>
              <a:t> </a:t>
            </a:r>
            <a:r>
              <a:rPr lang="de-DE" altLang="de-DE" err="1"/>
              <a:t>Partnership</a:t>
            </a:r>
            <a:r>
              <a:rPr lang="de-DE" altLang="de-DE"/>
              <a:t> </a:t>
            </a:r>
            <a:r>
              <a:rPr lang="de-DE" altLang="de-DE" err="1"/>
              <a:t>has</a:t>
            </a:r>
            <a:r>
              <a:rPr lang="de-DE" altLang="de-DE"/>
              <a:t> </a:t>
            </a:r>
            <a:r>
              <a:rPr lang="de-DE" altLang="de-DE" err="1"/>
              <a:t>facilitated</a:t>
            </a:r>
            <a:r>
              <a:rPr lang="de-DE" altLang="de-DE"/>
              <a:t> a global </a:t>
            </a:r>
            <a:r>
              <a:rPr lang="de-DE" altLang="de-DE" err="1"/>
              <a:t>consultation</a:t>
            </a:r>
            <a:r>
              <a:rPr lang="de-DE" altLang="de-DE"/>
              <a:t> </a:t>
            </a:r>
            <a:r>
              <a:rPr lang="de-DE" altLang="de-DE" err="1"/>
              <a:t>process</a:t>
            </a:r>
            <a:r>
              <a:rPr lang="de-DE" altLang="de-DE"/>
              <a:t> to </a:t>
            </a:r>
            <a:r>
              <a:rPr lang="de-DE" altLang="de-DE" err="1"/>
              <a:t>create</a:t>
            </a:r>
            <a:r>
              <a:rPr lang="de-DE" altLang="de-DE"/>
              <a:t> a </a:t>
            </a:r>
            <a:r>
              <a:rPr lang="de-DE" altLang="de-DE" err="1"/>
              <a:t>set</a:t>
            </a:r>
            <a:r>
              <a:rPr lang="de-DE" altLang="de-DE"/>
              <a:t> </a:t>
            </a:r>
            <a:r>
              <a:rPr lang="de-DE" altLang="de-DE" err="1"/>
              <a:t>of</a:t>
            </a:r>
            <a:r>
              <a:rPr lang="de-DE" altLang="de-DE"/>
              <a:t> global </a:t>
            </a:r>
            <a:r>
              <a:rPr lang="de-DE" altLang="de-DE" err="1"/>
              <a:t>principles</a:t>
            </a:r>
            <a:r>
              <a:rPr lang="de-DE" altLang="de-DE"/>
              <a:t> </a:t>
            </a:r>
            <a:r>
              <a:rPr lang="de-DE" altLang="de-DE" err="1"/>
              <a:t>that</a:t>
            </a:r>
            <a:r>
              <a:rPr lang="de-DE" altLang="de-DE"/>
              <a:t> can </a:t>
            </a:r>
            <a:r>
              <a:rPr lang="de-DE" altLang="de-DE" err="1"/>
              <a:t>serve</a:t>
            </a:r>
            <a:r>
              <a:rPr lang="de-DE" altLang="de-DE"/>
              <a:t> </a:t>
            </a:r>
            <a:r>
              <a:rPr lang="de-DE" altLang="de-DE" err="1"/>
              <a:t>as</a:t>
            </a:r>
            <a:r>
              <a:rPr lang="de-DE" altLang="de-DE"/>
              <a:t> a </a:t>
            </a:r>
            <a:r>
              <a:rPr lang="de-DE" altLang="de-DE" err="1"/>
              <a:t>guide</a:t>
            </a:r>
            <a:r>
              <a:rPr lang="de-DE" altLang="de-DE"/>
              <a:t> </a:t>
            </a:r>
            <a:r>
              <a:rPr lang="de-DE" altLang="de-DE" err="1"/>
              <a:t>for</a:t>
            </a:r>
            <a:r>
              <a:rPr lang="de-DE" altLang="de-DE"/>
              <a:t> all </a:t>
            </a:r>
            <a:r>
              <a:rPr lang="de-DE" altLang="de-DE" err="1"/>
              <a:t>of</a:t>
            </a:r>
            <a:r>
              <a:rPr lang="de-DE" altLang="de-DE"/>
              <a:t> </a:t>
            </a:r>
            <a:r>
              <a:rPr lang="de-DE" altLang="de-DE" err="1"/>
              <a:t>those</a:t>
            </a:r>
            <a:r>
              <a:rPr lang="de-DE" altLang="de-DE"/>
              <a:t> </a:t>
            </a:r>
            <a:r>
              <a:rPr lang="de-DE" altLang="de-DE" err="1"/>
              <a:t>seeking</a:t>
            </a:r>
            <a:r>
              <a:rPr lang="de-DE" altLang="de-DE"/>
              <a:t> to </a:t>
            </a:r>
            <a:r>
              <a:rPr lang="de-DE" altLang="de-DE" err="1"/>
              <a:t>advance</a:t>
            </a:r>
            <a:r>
              <a:rPr lang="de-DE" altLang="de-DE"/>
              <a:t> open </a:t>
            </a:r>
            <a:r>
              <a:rPr lang="de-DE" altLang="de-DE" err="1"/>
              <a:t>contracting</a:t>
            </a:r>
            <a:r>
              <a:rPr lang="de-DE" altLang="de-DE"/>
              <a:t> </a:t>
            </a:r>
            <a:r>
              <a:rPr lang="de-DE" altLang="de-DE" err="1"/>
              <a:t>around</a:t>
            </a:r>
            <a:r>
              <a:rPr lang="de-DE" altLang="de-DE"/>
              <a:t> the </a:t>
            </a:r>
            <a:r>
              <a:rPr lang="de-DE" altLang="de-DE" err="1"/>
              <a:t>world</a:t>
            </a:r>
            <a:r>
              <a:rPr lang="de-DE" altLang="de-DE"/>
              <a:t>.</a:t>
            </a:r>
          </a:p>
          <a:p>
            <a:pPr marL="171450" indent="-171450">
              <a:buFont typeface="Arial" panose="020B0604020202020204" pitchFamily="34" charset="0"/>
              <a:buChar char="•"/>
            </a:pPr>
            <a:r>
              <a:rPr lang="de-DE" altLang="de-DE"/>
              <a:t>The </a:t>
            </a:r>
            <a:r>
              <a:rPr lang="de-DE" altLang="de-DE" err="1"/>
              <a:t>principles</a:t>
            </a:r>
            <a:r>
              <a:rPr lang="de-DE" altLang="de-DE"/>
              <a:t> </a:t>
            </a:r>
            <a:r>
              <a:rPr lang="de-DE" altLang="de-DE" err="1"/>
              <a:t>reflect</a:t>
            </a:r>
            <a:r>
              <a:rPr lang="de-DE" altLang="de-DE"/>
              <a:t> </a:t>
            </a:r>
            <a:r>
              <a:rPr lang="de-DE" altLang="de-DE" err="1"/>
              <a:t>norms</a:t>
            </a:r>
            <a:r>
              <a:rPr lang="de-DE" altLang="de-DE"/>
              <a:t> and </a:t>
            </a:r>
            <a:r>
              <a:rPr lang="de-DE" altLang="de-DE" err="1"/>
              <a:t>best</a:t>
            </a:r>
            <a:r>
              <a:rPr lang="de-DE" altLang="de-DE"/>
              <a:t> </a:t>
            </a:r>
            <a:r>
              <a:rPr lang="de-DE" altLang="de-DE" err="1"/>
              <a:t>practices</a:t>
            </a:r>
            <a:r>
              <a:rPr lang="de-DE" altLang="de-DE"/>
              <a:t> </a:t>
            </a:r>
            <a:r>
              <a:rPr lang="de-DE" altLang="de-DE" err="1"/>
              <a:t>from</a:t>
            </a:r>
            <a:r>
              <a:rPr lang="de-DE" altLang="de-DE"/>
              <a:t> </a:t>
            </a:r>
            <a:r>
              <a:rPr lang="de-DE" altLang="de-DE" err="1"/>
              <a:t>around</a:t>
            </a:r>
            <a:r>
              <a:rPr lang="de-DE" altLang="de-DE"/>
              <a:t> the </a:t>
            </a:r>
            <a:r>
              <a:rPr lang="de-DE" altLang="de-DE" err="1"/>
              <a:t>world</a:t>
            </a:r>
            <a:r>
              <a:rPr lang="de-DE" altLang="de-DE"/>
              <a:t> </a:t>
            </a:r>
            <a:r>
              <a:rPr lang="de-DE" altLang="de-DE" err="1"/>
              <a:t>related</a:t>
            </a:r>
            <a:r>
              <a:rPr lang="de-DE" altLang="de-DE"/>
              <a:t> to </a:t>
            </a:r>
            <a:r>
              <a:rPr lang="de-DE" altLang="de-DE" err="1"/>
              <a:t>disclosure</a:t>
            </a:r>
            <a:r>
              <a:rPr lang="de-DE" altLang="de-DE"/>
              <a:t> and </a:t>
            </a:r>
            <a:r>
              <a:rPr lang="de-DE" altLang="de-DE" err="1"/>
              <a:t>participation</a:t>
            </a:r>
            <a:r>
              <a:rPr lang="de-DE" altLang="de-DE"/>
              <a:t> in </a:t>
            </a:r>
            <a:r>
              <a:rPr lang="de-DE" altLang="de-DE" err="1"/>
              <a:t>public</a:t>
            </a:r>
            <a:r>
              <a:rPr lang="de-DE" altLang="de-DE"/>
              <a:t> </a:t>
            </a:r>
            <a:r>
              <a:rPr lang="de-DE" altLang="de-DE" err="1"/>
              <a:t>contracting</a:t>
            </a:r>
            <a:r>
              <a:rPr lang="de-DE" altLang="de-DE"/>
              <a:t>.</a:t>
            </a:r>
          </a:p>
          <a:p>
            <a:pPr marL="171450" indent="-171450">
              <a:buFont typeface="Arial" panose="020B0604020202020204" pitchFamily="34" charset="0"/>
              <a:buChar char="•"/>
            </a:pPr>
            <a:r>
              <a:rPr lang="de-DE" altLang="de-DE" err="1"/>
              <a:t>They</a:t>
            </a:r>
            <a:r>
              <a:rPr lang="de-DE" altLang="de-DE"/>
              <a:t> </a:t>
            </a:r>
            <a:r>
              <a:rPr lang="de-DE" altLang="de-DE" err="1"/>
              <a:t>have</a:t>
            </a:r>
            <a:r>
              <a:rPr lang="de-DE" altLang="de-DE"/>
              <a:t> </a:t>
            </a:r>
            <a:r>
              <a:rPr lang="de-DE" altLang="de-DE" err="1"/>
              <a:t>been</a:t>
            </a:r>
            <a:r>
              <a:rPr lang="de-DE" altLang="de-DE"/>
              <a:t> </a:t>
            </a:r>
            <a:r>
              <a:rPr lang="de-DE" altLang="de-DE" err="1"/>
              <a:t>created</a:t>
            </a:r>
            <a:r>
              <a:rPr lang="de-DE" altLang="de-DE"/>
              <a:t> </a:t>
            </a:r>
            <a:r>
              <a:rPr lang="de-DE" altLang="de-DE" err="1"/>
              <a:t>with</a:t>
            </a:r>
            <a:r>
              <a:rPr lang="de-DE" altLang="de-DE"/>
              <a:t> the </a:t>
            </a:r>
            <a:r>
              <a:rPr lang="de-DE" altLang="de-DE" err="1"/>
              <a:t>inputs</a:t>
            </a:r>
            <a:r>
              <a:rPr lang="de-DE" altLang="de-DE"/>
              <a:t> and </a:t>
            </a:r>
            <a:r>
              <a:rPr lang="de-DE" altLang="de-DE" err="1"/>
              <a:t>feedback</a:t>
            </a:r>
            <a:r>
              <a:rPr lang="de-DE" altLang="de-DE"/>
              <a:t> </a:t>
            </a:r>
            <a:r>
              <a:rPr lang="de-DE" altLang="de-DE" err="1"/>
              <a:t>of</a:t>
            </a:r>
            <a:r>
              <a:rPr lang="de-DE" altLang="de-DE"/>
              <a:t> </a:t>
            </a:r>
            <a:r>
              <a:rPr lang="de-DE" altLang="de-DE" err="1"/>
              <a:t>nearly</a:t>
            </a:r>
            <a:r>
              <a:rPr lang="de-DE" altLang="de-DE"/>
              <a:t> 200 </a:t>
            </a:r>
            <a:r>
              <a:rPr lang="de-DE" altLang="de-DE" err="1"/>
              <a:t>members</a:t>
            </a:r>
            <a:r>
              <a:rPr lang="de-DE" altLang="de-DE"/>
              <a:t> the open </a:t>
            </a:r>
            <a:r>
              <a:rPr lang="de-DE" altLang="de-DE" err="1"/>
              <a:t>contracting</a:t>
            </a:r>
            <a:r>
              <a:rPr lang="de-DE" altLang="de-DE"/>
              <a:t> </a:t>
            </a:r>
            <a:r>
              <a:rPr lang="de-DE" altLang="de-DE" err="1"/>
              <a:t>community</a:t>
            </a:r>
            <a:r>
              <a:rPr lang="de-DE" altLang="de-DE"/>
              <a:t> </a:t>
            </a:r>
            <a:r>
              <a:rPr lang="de-DE" altLang="de-DE" err="1"/>
              <a:t>from</a:t>
            </a:r>
            <a:r>
              <a:rPr lang="de-DE" altLang="de-DE"/>
              <a:t> </a:t>
            </a:r>
            <a:r>
              <a:rPr lang="de-DE" altLang="de-DE" err="1"/>
              <a:t>government</a:t>
            </a:r>
            <a:r>
              <a:rPr lang="de-DE" altLang="de-DE"/>
              <a:t>, private </a:t>
            </a:r>
            <a:r>
              <a:rPr lang="de-DE" altLang="de-DE" err="1"/>
              <a:t>sector</a:t>
            </a:r>
            <a:r>
              <a:rPr lang="de-DE" altLang="de-DE"/>
              <a:t>, </a:t>
            </a:r>
            <a:r>
              <a:rPr lang="de-DE" altLang="de-DE" err="1"/>
              <a:t>civil</a:t>
            </a:r>
            <a:r>
              <a:rPr lang="de-DE" altLang="de-DE"/>
              <a:t> </a:t>
            </a:r>
            <a:r>
              <a:rPr lang="de-DE" altLang="de-DE" err="1"/>
              <a:t>society</a:t>
            </a:r>
            <a:r>
              <a:rPr lang="de-DE" altLang="de-DE"/>
              <a:t>, </a:t>
            </a:r>
            <a:r>
              <a:rPr lang="de-DE" altLang="de-DE" err="1"/>
              <a:t>donor</a:t>
            </a:r>
            <a:r>
              <a:rPr lang="de-DE" altLang="de-DE"/>
              <a:t> </a:t>
            </a:r>
            <a:r>
              <a:rPr lang="de-DE" altLang="de-DE" err="1"/>
              <a:t>organizations</a:t>
            </a:r>
            <a:r>
              <a:rPr lang="de-DE" altLang="de-DE"/>
              <a:t> and international </a:t>
            </a:r>
            <a:r>
              <a:rPr lang="de-DE" altLang="de-DE" err="1"/>
              <a:t>financial</a:t>
            </a:r>
            <a:r>
              <a:rPr lang="de-DE" altLang="de-DE"/>
              <a:t> </a:t>
            </a:r>
            <a:r>
              <a:rPr lang="de-DE" altLang="de-DE" err="1"/>
              <a:t>institutions</a:t>
            </a:r>
            <a:r>
              <a:rPr lang="de-DE" altLang="de-DE"/>
              <a:t>. These </a:t>
            </a:r>
            <a:r>
              <a:rPr lang="de-DE" altLang="de-DE" err="1"/>
              <a:t>collaborators</a:t>
            </a:r>
            <a:r>
              <a:rPr lang="de-DE" altLang="de-DE"/>
              <a:t> </a:t>
            </a:r>
            <a:r>
              <a:rPr lang="de-DE" altLang="de-DE" err="1"/>
              <a:t>contributed</a:t>
            </a:r>
            <a:r>
              <a:rPr lang="de-DE" altLang="de-DE"/>
              <a:t> </a:t>
            </a:r>
            <a:r>
              <a:rPr lang="de-DE" altLang="de-DE" err="1"/>
              <a:t>inputs</a:t>
            </a:r>
            <a:r>
              <a:rPr lang="de-DE" altLang="de-DE"/>
              <a:t> </a:t>
            </a:r>
            <a:r>
              <a:rPr lang="de-DE" altLang="de-DE" err="1"/>
              <a:t>from</a:t>
            </a:r>
            <a:r>
              <a:rPr lang="de-DE" altLang="de-DE"/>
              <a:t> </a:t>
            </a:r>
            <a:r>
              <a:rPr lang="de-DE" altLang="de-DE" err="1"/>
              <a:t>various</a:t>
            </a:r>
            <a:r>
              <a:rPr lang="de-DE" altLang="de-DE"/>
              <a:t> </a:t>
            </a:r>
            <a:r>
              <a:rPr lang="de-DE" altLang="de-DE" err="1"/>
              <a:t>sector-specific</a:t>
            </a:r>
            <a:r>
              <a:rPr lang="de-DE" altLang="de-DE"/>
              <a:t> </a:t>
            </a:r>
            <a:r>
              <a:rPr lang="de-DE" altLang="de-DE" err="1"/>
              <a:t>perspectives</a:t>
            </a:r>
            <a:r>
              <a:rPr lang="de-DE" altLang="de-DE"/>
              <a:t> (such </a:t>
            </a:r>
            <a:r>
              <a:rPr lang="de-DE" altLang="de-DE" err="1"/>
              <a:t>as</a:t>
            </a:r>
            <a:r>
              <a:rPr lang="de-DE" altLang="de-DE"/>
              <a:t> </a:t>
            </a:r>
            <a:r>
              <a:rPr lang="de-DE" altLang="de-DE" err="1"/>
              <a:t>service</a:t>
            </a:r>
            <a:r>
              <a:rPr lang="de-DE" altLang="de-DE"/>
              <a:t> </a:t>
            </a:r>
            <a:r>
              <a:rPr lang="de-DE" altLang="de-DE" err="1"/>
              <a:t>delivery</a:t>
            </a:r>
            <a:r>
              <a:rPr lang="de-DE" altLang="de-DE"/>
              <a:t>, </a:t>
            </a:r>
            <a:r>
              <a:rPr lang="de-DE" altLang="de-DE" err="1"/>
              <a:t>infrastructure</a:t>
            </a:r>
            <a:r>
              <a:rPr lang="de-DE" altLang="de-DE"/>
              <a:t>, </a:t>
            </a:r>
            <a:r>
              <a:rPr lang="de-DE" altLang="de-DE" err="1"/>
              <a:t>extractive</a:t>
            </a:r>
            <a:r>
              <a:rPr lang="de-DE" altLang="de-DE"/>
              <a:t> </a:t>
            </a:r>
            <a:r>
              <a:rPr lang="de-DE" altLang="de-DE" err="1"/>
              <a:t>industries</a:t>
            </a:r>
            <a:r>
              <a:rPr lang="de-DE" altLang="de-DE"/>
              <a:t> and </a:t>
            </a:r>
            <a:r>
              <a:rPr lang="de-DE" altLang="de-DE" err="1"/>
              <a:t>land</a:t>
            </a:r>
            <a:r>
              <a:rPr lang="de-DE" altLang="de-DE"/>
              <a:t>).</a:t>
            </a:r>
          </a:p>
          <a:p>
            <a:endParaRPr lang="de-DE" altLang="de-DE"/>
          </a:p>
          <a:p>
            <a:r>
              <a:rPr lang="de-DE" sz="1200" b="1"/>
              <a:t>Source:</a:t>
            </a:r>
          </a:p>
          <a:p>
            <a:r>
              <a:rPr lang="de-DE" sz="1200"/>
              <a:t>Open </a:t>
            </a:r>
            <a:r>
              <a:rPr lang="de-DE" sz="1200" err="1"/>
              <a:t>Contracting</a:t>
            </a:r>
            <a:r>
              <a:rPr lang="de-DE" sz="1200"/>
              <a:t> </a:t>
            </a:r>
            <a:r>
              <a:rPr lang="de-DE" sz="1200" err="1"/>
              <a:t>Partnership</a:t>
            </a:r>
            <a:r>
              <a:rPr lang="de-DE" sz="1200"/>
              <a:t> (n. y.). Open </a:t>
            </a:r>
            <a:r>
              <a:rPr lang="de-DE" sz="1200" err="1"/>
              <a:t>Contracting</a:t>
            </a:r>
            <a:r>
              <a:rPr lang="de-DE" sz="1200"/>
              <a:t> Global </a:t>
            </a:r>
            <a:r>
              <a:rPr lang="de-DE" sz="1200" err="1"/>
              <a:t>Principles</a:t>
            </a:r>
            <a:r>
              <a:rPr lang="de-DE" sz="1200"/>
              <a:t>. </a:t>
            </a:r>
            <a:r>
              <a:rPr lang="de-DE" sz="1200" err="1"/>
              <a:t>Retrieved</a:t>
            </a:r>
            <a:r>
              <a:rPr lang="de-DE" sz="1200"/>
              <a:t> </a:t>
            </a:r>
            <a:r>
              <a:rPr lang="de-DE" sz="1200" err="1"/>
              <a:t>from</a:t>
            </a:r>
            <a:r>
              <a:rPr lang="de-DE" sz="1200"/>
              <a:t> </a:t>
            </a:r>
            <a:r>
              <a:rPr lang="de-DE" sz="1200">
                <a:hlinkClick r:id="rId3"/>
              </a:rPr>
              <a:t>https://www.open-contracting.org/what-is-open-contracting/global-principles/</a:t>
            </a:r>
            <a:r>
              <a:rPr lang="de-DE" sz="1200"/>
              <a:t> (last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1036218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dirty="0" err="1"/>
              <a:t>Blacklisting</a:t>
            </a:r>
            <a:r>
              <a:rPr lang="de-DE" altLang="de-DE" b="1" dirty="0"/>
              <a:t> </a:t>
            </a:r>
            <a:r>
              <a:rPr lang="de-DE" altLang="de-DE" b="1" dirty="0" err="1"/>
              <a:t>or</a:t>
            </a:r>
            <a:r>
              <a:rPr lang="de-DE" altLang="de-DE" b="1" dirty="0"/>
              <a:t> </a:t>
            </a:r>
            <a:r>
              <a:rPr lang="de-DE" altLang="de-DE" b="1" dirty="0" err="1"/>
              <a:t>debarment</a:t>
            </a:r>
            <a:r>
              <a:rPr lang="de-DE" altLang="de-DE" b="1" dirty="0"/>
              <a:t>:</a:t>
            </a:r>
          </a:p>
          <a:p>
            <a:endParaRPr lang="de-DE" altLang="de-DE" dirty="0"/>
          </a:p>
          <a:p>
            <a:pPr marL="171450" indent="-171450">
              <a:buFont typeface="Arial" panose="020B0604020202020204" pitchFamily="34" charset="0"/>
              <a:buChar char="•"/>
            </a:pPr>
            <a:r>
              <a:rPr lang="de-DE" altLang="de-DE" dirty="0" err="1"/>
              <a:t>Blacklisting</a:t>
            </a:r>
            <a:r>
              <a:rPr lang="de-DE" altLang="de-DE" dirty="0"/>
              <a:t>, </a:t>
            </a:r>
            <a:r>
              <a:rPr lang="de-DE" altLang="de-DE" dirty="0" err="1"/>
              <a:t>or</a:t>
            </a:r>
            <a:r>
              <a:rPr lang="de-DE" altLang="de-DE" dirty="0"/>
              <a:t> </a:t>
            </a:r>
            <a:r>
              <a:rPr lang="de-DE" altLang="de-DE" dirty="0" err="1"/>
              <a:t>debarment</a:t>
            </a:r>
            <a:r>
              <a:rPr lang="de-DE" altLang="de-DE" dirty="0"/>
              <a:t>, </a:t>
            </a:r>
            <a:r>
              <a:rPr lang="de-DE" altLang="de-DE" dirty="0" err="1"/>
              <a:t>typically</a:t>
            </a:r>
            <a:r>
              <a:rPr lang="de-DE" altLang="de-DE" dirty="0"/>
              <a:t> </a:t>
            </a:r>
            <a:r>
              <a:rPr lang="de-DE" altLang="de-DE" dirty="0" err="1"/>
              <a:t>refers</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procedure</a:t>
            </a:r>
            <a:r>
              <a:rPr lang="de-DE" altLang="de-DE" dirty="0"/>
              <a:t> </a:t>
            </a:r>
            <a:r>
              <a:rPr lang="de-DE" altLang="de-DE" dirty="0" err="1"/>
              <a:t>that</a:t>
            </a:r>
            <a:r>
              <a:rPr lang="de-DE" altLang="de-DE" dirty="0"/>
              <a:t> </a:t>
            </a:r>
            <a:r>
              <a:rPr lang="de-DE" altLang="de-DE" dirty="0" err="1"/>
              <a:t>excludes</a:t>
            </a:r>
            <a:r>
              <a:rPr lang="de-DE" altLang="de-DE" dirty="0"/>
              <a:t> </a:t>
            </a:r>
            <a:r>
              <a:rPr lang="de-DE" altLang="de-DE" dirty="0" err="1"/>
              <a:t>companies</a:t>
            </a:r>
            <a:r>
              <a:rPr lang="de-DE" altLang="de-DE" dirty="0"/>
              <a:t> </a:t>
            </a:r>
            <a:r>
              <a:rPr lang="de-DE" altLang="de-DE" dirty="0" err="1"/>
              <a:t>and</a:t>
            </a:r>
            <a:r>
              <a:rPr lang="de-DE" altLang="de-DE" dirty="0"/>
              <a:t> </a:t>
            </a:r>
            <a:r>
              <a:rPr lang="de-DE" altLang="de-DE" dirty="0" err="1"/>
              <a:t>individuals</a:t>
            </a:r>
            <a:r>
              <a:rPr lang="de-DE" altLang="de-DE" dirty="0"/>
              <a:t> </a:t>
            </a:r>
            <a:r>
              <a:rPr lang="de-DE" altLang="de-DE" dirty="0" err="1"/>
              <a:t>involved</a:t>
            </a:r>
            <a:r>
              <a:rPr lang="de-DE" altLang="de-DE" dirty="0"/>
              <a:t> in </a:t>
            </a:r>
            <a:r>
              <a:rPr lang="de-DE" altLang="de-DE" dirty="0" err="1"/>
              <a:t>wrongdoings</a:t>
            </a:r>
            <a:r>
              <a:rPr lang="de-DE" altLang="de-DE" dirty="0"/>
              <a:t> </a:t>
            </a:r>
            <a:r>
              <a:rPr lang="de-DE" altLang="de-DE" dirty="0" err="1"/>
              <a:t>from</a:t>
            </a:r>
            <a:r>
              <a:rPr lang="de-DE" altLang="de-DE" dirty="0"/>
              <a:t> </a:t>
            </a:r>
            <a:r>
              <a:rPr lang="de-DE" altLang="de-DE" dirty="0" err="1"/>
              <a:t>participating</a:t>
            </a:r>
            <a:r>
              <a:rPr lang="de-DE" altLang="de-DE" dirty="0"/>
              <a:t> in </a:t>
            </a:r>
            <a:r>
              <a:rPr lang="de-DE" altLang="de-DE" dirty="0" err="1"/>
              <a:t>tendering</a:t>
            </a:r>
            <a:r>
              <a:rPr lang="de-DE" altLang="de-DE" dirty="0"/>
              <a:t> </a:t>
            </a:r>
            <a:r>
              <a:rPr lang="de-DE" altLang="de-DE" dirty="0" err="1"/>
              <a:t>projects</a:t>
            </a:r>
            <a:r>
              <a:rPr lang="de-DE" altLang="de-DE" dirty="0"/>
              <a:t>.</a:t>
            </a:r>
          </a:p>
          <a:p>
            <a:pPr marL="171450" indent="-171450">
              <a:buFont typeface="Arial" panose="020B0604020202020204" pitchFamily="34" charset="0"/>
              <a:buChar char="•"/>
            </a:pPr>
            <a:r>
              <a:rPr lang="de-DE" altLang="de-DE" dirty="0"/>
              <a:t>A </a:t>
            </a:r>
            <a:r>
              <a:rPr lang="de-DE" altLang="de-DE" dirty="0" err="1"/>
              <a:t>blacklisting</a:t>
            </a:r>
            <a:r>
              <a:rPr lang="de-DE" altLang="de-DE" dirty="0"/>
              <a:t> </a:t>
            </a:r>
            <a:r>
              <a:rPr lang="de-DE" altLang="de-DE" dirty="0" err="1"/>
              <a:t>register</a:t>
            </a:r>
            <a:r>
              <a:rPr lang="de-DE" altLang="de-DE" dirty="0"/>
              <a:t> </a:t>
            </a:r>
            <a:r>
              <a:rPr lang="de-DE" altLang="de-DE" dirty="0" err="1"/>
              <a:t>is</a:t>
            </a:r>
            <a:r>
              <a:rPr lang="de-DE" altLang="de-DE" dirty="0"/>
              <a:t> </a:t>
            </a:r>
            <a:r>
              <a:rPr lang="de-DE" altLang="de-DE" dirty="0" err="1"/>
              <a:t>often</a:t>
            </a:r>
            <a:r>
              <a:rPr lang="de-DE" altLang="de-DE" dirty="0"/>
              <a:t> </a:t>
            </a:r>
            <a:r>
              <a:rPr lang="de-DE" altLang="de-DE" dirty="0" err="1"/>
              <a:t>consolidated</a:t>
            </a:r>
            <a:r>
              <a:rPr lang="de-DE" altLang="de-DE" dirty="0"/>
              <a:t> in </a:t>
            </a:r>
            <a:r>
              <a:rPr lang="de-DE" altLang="de-DE" dirty="0" err="1"/>
              <a:t>one</a:t>
            </a:r>
            <a:r>
              <a:rPr lang="de-DE" altLang="de-DE" dirty="0"/>
              <a:t> </a:t>
            </a:r>
            <a:r>
              <a:rPr lang="de-DE" altLang="de-DE" dirty="0" err="1"/>
              <a:t>place</a:t>
            </a:r>
            <a:r>
              <a:rPr lang="de-DE" altLang="de-DE" dirty="0"/>
              <a:t> </a:t>
            </a:r>
            <a:r>
              <a:rPr lang="de-DE" altLang="de-DE" dirty="0" err="1"/>
              <a:t>and</a:t>
            </a:r>
            <a:r>
              <a:rPr lang="de-DE" altLang="de-DE" dirty="0"/>
              <a:t> </a:t>
            </a:r>
            <a:r>
              <a:rPr lang="de-DE" altLang="de-DE" dirty="0" err="1"/>
              <a:t>can</a:t>
            </a:r>
            <a:r>
              <a:rPr lang="de-DE" altLang="de-DE" dirty="0"/>
              <a:t> </a:t>
            </a:r>
            <a:r>
              <a:rPr lang="de-DE" altLang="de-DE" dirty="0" err="1"/>
              <a:t>either</a:t>
            </a:r>
            <a:r>
              <a:rPr lang="de-DE" altLang="de-DE" dirty="0"/>
              <a:t> </a:t>
            </a:r>
            <a:r>
              <a:rPr lang="de-DE" altLang="de-DE" dirty="0" err="1"/>
              <a:t>be</a:t>
            </a:r>
            <a:r>
              <a:rPr lang="de-DE" altLang="de-DE" dirty="0"/>
              <a:t> </a:t>
            </a:r>
            <a:r>
              <a:rPr lang="de-DE" altLang="de-DE" dirty="0" err="1"/>
              <a:t>made</a:t>
            </a:r>
            <a:r>
              <a:rPr lang="de-DE" altLang="de-DE" dirty="0"/>
              <a:t> </a:t>
            </a:r>
            <a:r>
              <a:rPr lang="de-DE" altLang="de-DE" dirty="0" err="1"/>
              <a:t>available</a:t>
            </a:r>
            <a:r>
              <a:rPr lang="de-DE" altLang="de-DE" dirty="0"/>
              <a:t> </a:t>
            </a:r>
            <a:r>
              <a:rPr lang="de-DE" altLang="de-DE" dirty="0" err="1"/>
              <a:t>to</a:t>
            </a:r>
            <a:r>
              <a:rPr lang="de-DE" altLang="de-DE" dirty="0"/>
              <a:t> </a:t>
            </a:r>
            <a:r>
              <a:rPr lang="de-DE" altLang="de-DE" dirty="0" err="1"/>
              <a:t>the</a:t>
            </a:r>
            <a:r>
              <a:rPr lang="de-DE" altLang="de-DE" dirty="0"/>
              <a:t> wider </a:t>
            </a:r>
            <a:r>
              <a:rPr lang="de-DE" altLang="de-DE" dirty="0" err="1"/>
              <a:t>public</a:t>
            </a:r>
            <a:r>
              <a:rPr lang="de-DE" altLang="de-DE" dirty="0"/>
              <a:t> </a:t>
            </a:r>
            <a:r>
              <a:rPr lang="de-DE" altLang="de-DE" dirty="0" err="1"/>
              <a:t>or</a:t>
            </a:r>
            <a:r>
              <a:rPr lang="de-DE" altLang="de-DE" dirty="0"/>
              <a:t> </a:t>
            </a:r>
            <a:r>
              <a:rPr lang="de-DE" altLang="de-DE" dirty="0" err="1"/>
              <a:t>only</a:t>
            </a:r>
            <a:r>
              <a:rPr lang="de-DE" altLang="de-DE" dirty="0"/>
              <a:t> </a:t>
            </a:r>
            <a:r>
              <a:rPr lang="de-DE" altLang="de-DE" dirty="0" err="1"/>
              <a:t>to</a:t>
            </a:r>
            <a:r>
              <a:rPr lang="de-DE" altLang="de-DE" dirty="0"/>
              <a:t> </a:t>
            </a:r>
            <a:r>
              <a:rPr lang="de-DE" altLang="de-DE" dirty="0" err="1"/>
              <a:t>contracting</a:t>
            </a:r>
            <a:r>
              <a:rPr lang="de-DE" altLang="de-DE" dirty="0"/>
              <a:t> </a:t>
            </a:r>
            <a:r>
              <a:rPr lang="de-DE" altLang="de-DE" dirty="0" err="1"/>
              <a:t>authorities</a:t>
            </a:r>
            <a:r>
              <a:rPr lang="de-DE" altLang="de-DE" dirty="0"/>
              <a:t>.</a:t>
            </a:r>
          </a:p>
          <a:p>
            <a:pPr marL="171450" indent="-171450">
              <a:buFont typeface="Arial" panose="020B0604020202020204" pitchFamily="34" charset="0"/>
              <a:buChar char="•"/>
            </a:pPr>
            <a:r>
              <a:rPr lang="de-DE" altLang="de-DE" dirty="0"/>
              <a:t>In </a:t>
            </a:r>
            <a:r>
              <a:rPr lang="de-DE" altLang="de-DE" dirty="0" err="1"/>
              <a:t>order</a:t>
            </a:r>
            <a:r>
              <a:rPr lang="de-DE" altLang="de-DE" dirty="0"/>
              <a:t> </a:t>
            </a:r>
            <a:r>
              <a:rPr lang="de-DE" altLang="de-DE" dirty="0" err="1"/>
              <a:t>to</a:t>
            </a:r>
            <a:r>
              <a:rPr lang="de-DE" altLang="de-DE" dirty="0"/>
              <a:t> </a:t>
            </a:r>
            <a:r>
              <a:rPr lang="de-DE" altLang="de-DE" dirty="0" err="1"/>
              <a:t>have</a:t>
            </a:r>
            <a:r>
              <a:rPr lang="de-DE" altLang="de-DE" dirty="0"/>
              <a:t> an </a:t>
            </a:r>
            <a:r>
              <a:rPr lang="de-DE" altLang="de-DE" dirty="0" err="1"/>
              <a:t>efficient</a:t>
            </a:r>
            <a:r>
              <a:rPr lang="de-DE" altLang="de-DE" dirty="0"/>
              <a:t> </a:t>
            </a:r>
            <a:r>
              <a:rPr lang="de-DE" altLang="de-DE" dirty="0" err="1"/>
              <a:t>and</a:t>
            </a:r>
            <a:r>
              <a:rPr lang="de-DE" altLang="de-DE" dirty="0"/>
              <a:t> fair </a:t>
            </a:r>
            <a:r>
              <a:rPr lang="de-DE" altLang="de-DE" dirty="0" err="1"/>
              <a:t>system</a:t>
            </a:r>
            <a:r>
              <a:rPr lang="de-DE" altLang="de-DE" dirty="0"/>
              <a:t> in </a:t>
            </a:r>
            <a:r>
              <a:rPr lang="de-DE" altLang="de-DE" dirty="0" err="1"/>
              <a:t>place</a:t>
            </a:r>
            <a:r>
              <a:rPr lang="de-DE" altLang="de-DE" dirty="0"/>
              <a:t>, </a:t>
            </a:r>
            <a:r>
              <a:rPr lang="de-DE" altLang="de-DE" dirty="0" err="1"/>
              <a:t>blacklisting</a:t>
            </a:r>
            <a:r>
              <a:rPr lang="de-DE" altLang="de-DE" dirty="0"/>
              <a:t> </a:t>
            </a:r>
            <a:r>
              <a:rPr lang="de-DE" altLang="de-DE" dirty="0" err="1"/>
              <a:t>should</a:t>
            </a:r>
            <a:r>
              <a:rPr lang="de-DE" altLang="de-DE" dirty="0"/>
              <a:t> </a:t>
            </a:r>
            <a:r>
              <a:rPr lang="de-DE" altLang="de-DE" dirty="0" err="1"/>
              <a:t>be</a:t>
            </a:r>
            <a:r>
              <a:rPr lang="de-DE" altLang="de-DE" dirty="0"/>
              <a:t> </a:t>
            </a:r>
            <a:r>
              <a:rPr lang="de-DE" altLang="de-DE" dirty="0" err="1"/>
              <a:t>based</a:t>
            </a:r>
            <a:r>
              <a:rPr lang="de-DE" altLang="de-DE" dirty="0"/>
              <a:t> on </a:t>
            </a:r>
            <a:r>
              <a:rPr lang="de-DE" altLang="de-DE" dirty="0" err="1"/>
              <a:t>clear</a:t>
            </a:r>
            <a:r>
              <a:rPr lang="de-DE" altLang="de-DE" dirty="0"/>
              <a:t> </a:t>
            </a:r>
            <a:r>
              <a:rPr lang="de-DE" altLang="de-DE" dirty="0" err="1"/>
              <a:t>rules</a:t>
            </a:r>
            <a:r>
              <a:rPr lang="de-DE" altLang="de-DE" dirty="0"/>
              <a:t> </a:t>
            </a:r>
            <a:r>
              <a:rPr lang="de-DE" altLang="de-DE" dirty="0" err="1"/>
              <a:t>and</a:t>
            </a:r>
            <a:r>
              <a:rPr lang="de-DE" altLang="de-DE" dirty="0"/>
              <a:t> on </a:t>
            </a:r>
            <a:r>
              <a:rPr lang="de-DE" altLang="de-DE" dirty="0" err="1"/>
              <a:t>the</a:t>
            </a:r>
            <a:r>
              <a:rPr lang="de-DE" altLang="de-DE" dirty="0"/>
              <a:t> </a:t>
            </a:r>
            <a:r>
              <a:rPr lang="de-DE" altLang="de-DE" dirty="0" err="1"/>
              <a:t>principles</a:t>
            </a:r>
            <a:r>
              <a:rPr lang="de-DE" altLang="de-DE" dirty="0"/>
              <a:t> </a:t>
            </a:r>
            <a:r>
              <a:rPr lang="de-DE" altLang="de-DE" dirty="0" err="1"/>
              <a:t>of</a:t>
            </a:r>
            <a:r>
              <a:rPr lang="de-DE" altLang="de-DE" dirty="0"/>
              <a:t> </a:t>
            </a:r>
            <a:r>
              <a:rPr lang="de-DE" altLang="de-DE" dirty="0" err="1"/>
              <a:t>fairness</a:t>
            </a:r>
            <a:r>
              <a:rPr lang="de-DE" altLang="de-DE" dirty="0"/>
              <a:t> </a:t>
            </a:r>
            <a:r>
              <a:rPr lang="de-DE" altLang="de-DE" dirty="0" err="1"/>
              <a:t>and</a:t>
            </a:r>
            <a:r>
              <a:rPr lang="de-DE" altLang="de-DE" dirty="0"/>
              <a:t> </a:t>
            </a:r>
            <a:r>
              <a:rPr lang="de-DE" altLang="de-DE" dirty="0" err="1"/>
              <a:t>accountability</a:t>
            </a:r>
            <a:r>
              <a:rPr lang="de-DE" altLang="de-DE" dirty="0"/>
              <a:t>, </a:t>
            </a:r>
            <a:r>
              <a:rPr lang="de-DE" altLang="de-DE" dirty="0" err="1"/>
              <a:t>transparency</a:t>
            </a:r>
            <a:r>
              <a:rPr lang="de-DE" altLang="de-DE" dirty="0"/>
              <a:t>, </a:t>
            </a:r>
            <a:r>
              <a:rPr lang="de-DE" altLang="de-DE" dirty="0" err="1"/>
              <a:t>good</a:t>
            </a:r>
            <a:r>
              <a:rPr lang="de-DE" altLang="de-DE" dirty="0"/>
              <a:t> </a:t>
            </a:r>
            <a:r>
              <a:rPr lang="de-DE" altLang="de-DE" dirty="0" err="1"/>
              <a:t>judicial</a:t>
            </a:r>
            <a:r>
              <a:rPr lang="de-DE" altLang="de-DE" dirty="0"/>
              <a:t> </a:t>
            </a:r>
            <a:r>
              <a:rPr lang="de-DE" altLang="de-DE" dirty="0" err="1"/>
              <a:t>practice</a:t>
            </a:r>
            <a:r>
              <a:rPr lang="de-DE" altLang="de-DE" dirty="0"/>
              <a:t> </a:t>
            </a:r>
            <a:r>
              <a:rPr lang="de-DE" altLang="de-DE" dirty="0" err="1"/>
              <a:t>and</a:t>
            </a:r>
            <a:r>
              <a:rPr lang="de-DE" altLang="de-DE" dirty="0"/>
              <a:t> </a:t>
            </a:r>
            <a:r>
              <a:rPr lang="de-DE" altLang="de-DE" dirty="0" err="1"/>
              <a:t>uniformity</a:t>
            </a:r>
            <a:r>
              <a:rPr lang="de-DE" altLang="de-DE" dirty="0"/>
              <a:t>.</a:t>
            </a:r>
          </a:p>
          <a:p>
            <a:pPr marL="171450" indent="-171450">
              <a:buFont typeface="Arial" panose="020B0604020202020204" pitchFamily="34" charset="0"/>
              <a:buChar char="•"/>
            </a:pPr>
            <a:r>
              <a:rPr lang="de-DE" altLang="de-DE" dirty="0" err="1"/>
              <a:t>Many</a:t>
            </a:r>
            <a:r>
              <a:rPr lang="de-DE" altLang="de-DE" dirty="0"/>
              <a:t> countries </a:t>
            </a:r>
            <a:r>
              <a:rPr lang="de-DE" altLang="de-DE" dirty="0" err="1"/>
              <a:t>and</a:t>
            </a:r>
            <a:r>
              <a:rPr lang="de-DE" altLang="de-DE" dirty="0"/>
              <a:t> international </a:t>
            </a:r>
            <a:r>
              <a:rPr lang="de-DE" altLang="de-DE" dirty="0" err="1"/>
              <a:t>organizations</a:t>
            </a:r>
            <a:r>
              <a:rPr lang="de-DE" altLang="de-DE" dirty="0"/>
              <a:t>, such </a:t>
            </a:r>
            <a:r>
              <a:rPr lang="de-DE" altLang="de-DE" dirty="0" err="1"/>
              <a:t>as</a:t>
            </a:r>
            <a:r>
              <a:rPr lang="de-DE" altLang="de-DE" dirty="0"/>
              <a:t> multilateral </a:t>
            </a:r>
            <a:r>
              <a:rPr lang="de-DE" altLang="de-DE" dirty="0" err="1"/>
              <a:t>development</a:t>
            </a:r>
            <a:r>
              <a:rPr lang="de-DE" altLang="de-DE" dirty="0"/>
              <a:t> </a:t>
            </a:r>
            <a:r>
              <a:rPr lang="de-DE" altLang="de-DE" dirty="0" err="1"/>
              <a:t>banks</a:t>
            </a:r>
            <a:r>
              <a:rPr lang="de-DE" altLang="de-DE" dirty="0"/>
              <a:t>, </a:t>
            </a:r>
            <a:r>
              <a:rPr lang="de-DE" altLang="de-DE" dirty="0" err="1"/>
              <a:t>have</a:t>
            </a:r>
            <a:r>
              <a:rPr lang="de-DE" altLang="de-DE" dirty="0"/>
              <a:t> </a:t>
            </a:r>
            <a:r>
              <a:rPr lang="de-DE" altLang="de-DE" dirty="0" err="1"/>
              <a:t>introduced</a:t>
            </a:r>
            <a:r>
              <a:rPr lang="de-DE" altLang="de-DE" dirty="0"/>
              <a:t> </a:t>
            </a:r>
            <a:r>
              <a:rPr lang="de-DE" altLang="de-DE" dirty="0" err="1"/>
              <a:t>blacklisting</a:t>
            </a:r>
            <a:r>
              <a:rPr lang="de-DE" altLang="de-DE" dirty="0"/>
              <a:t> </a:t>
            </a:r>
            <a:r>
              <a:rPr lang="de-DE" altLang="de-DE" dirty="0" err="1"/>
              <a:t>systems</a:t>
            </a:r>
            <a:r>
              <a:rPr lang="de-DE" altLang="de-DE" dirty="0"/>
              <a:t> due </a:t>
            </a:r>
            <a:r>
              <a:rPr lang="de-DE" altLang="de-DE" dirty="0" err="1"/>
              <a:t>to</a:t>
            </a:r>
            <a:r>
              <a:rPr lang="de-DE" altLang="de-DE" dirty="0"/>
              <a:t> </a:t>
            </a:r>
            <a:r>
              <a:rPr lang="de-DE" altLang="de-DE" dirty="0" err="1"/>
              <a:t>corruption</a:t>
            </a:r>
            <a:r>
              <a:rPr lang="de-DE" altLang="de-DE" dirty="0"/>
              <a:t>, but </a:t>
            </a:r>
            <a:r>
              <a:rPr lang="de-DE" altLang="de-DE" dirty="0" err="1"/>
              <a:t>few</a:t>
            </a:r>
            <a:r>
              <a:rPr lang="de-DE" altLang="de-DE" dirty="0"/>
              <a:t> </a:t>
            </a:r>
            <a:r>
              <a:rPr lang="de-DE" altLang="de-DE" dirty="0" err="1"/>
              <a:t>have</a:t>
            </a:r>
            <a:r>
              <a:rPr lang="de-DE" altLang="de-DE" dirty="0"/>
              <a:t> </a:t>
            </a:r>
            <a:r>
              <a:rPr lang="de-DE" altLang="de-DE" dirty="0" err="1"/>
              <a:t>established</a:t>
            </a:r>
            <a:r>
              <a:rPr lang="de-DE" altLang="de-DE" dirty="0"/>
              <a:t> a </a:t>
            </a:r>
            <a:r>
              <a:rPr lang="de-DE" altLang="de-DE" dirty="0" err="1"/>
              <a:t>public</a:t>
            </a:r>
            <a:r>
              <a:rPr lang="de-DE" altLang="de-DE" dirty="0"/>
              <a:t> </a:t>
            </a:r>
            <a:r>
              <a:rPr lang="de-DE" altLang="de-DE" dirty="0" err="1"/>
              <a:t>and</a:t>
            </a:r>
            <a:r>
              <a:rPr lang="de-DE" altLang="de-DE" dirty="0"/>
              <a:t> </a:t>
            </a:r>
            <a:r>
              <a:rPr lang="de-DE" altLang="de-DE" dirty="0" err="1"/>
              <a:t>central</a:t>
            </a:r>
            <a:r>
              <a:rPr lang="de-DE" altLang="de-DE" dirty="0"/>
              <a:t> </a:t>
            </a:r>
            <a:r>
              <a:rPr lang="de-DE" altLang="de-DE" dirty="0" err="1"/>
              <a:t>register</a:t>
            </a:r>
            <a:r>
              <a:rPr lang="de-DE" altLang="de-DE" dirty="0"/>
              <a:t> </a:t>
            </a:r>
            <a:r>
              <a:rPr lang="de-DE" altLang="de-DE" dirty="0" err="1"/>
              <a:t>or</a:t>
            </a:r>
            <a:r>
              <a:rPr lang="de-DE" altLang="de-DE" dirty="0"/>
              <a:t> </a:t>
            </a:r>
            <a:r>
              <a:rPr lang="de-DE" altLang="de-DE" dirty="0" err="1"/>
              <a:t>database</a:t>
            </a:r>
            <a:r>
              <a:rPr lang="de-DE" altLang="de-DE" dirty="0"/>
              <a:t> </a:t>
            </a:r>
            <a:r>
              <a:rPr lang="de-DE" altLang="de-DE" dirty="0" err="1"/>
              <a:t>of</a:t>
            </a:r>
            <a:r>
              <a:rPr lang="de-DE" altLang="de-DE" dirty="0"/>
              <a:t> all </a:t>
            </a:r>
            <a:r>
              <a:rPr lang="de-DE" altLang="de-DE" dirty="0" err="1"/>
              <a:t>companies</a:t>
            </a:r>
            <a:r>
              <a:rPr lang="de-DE" altLang="de-DE" dirty="0"/>
              <a:t> </a:t>
            </a:r>
            <a:r>
              <a:rPr lang="de-DE" altLang="de-DE" dirty="0" err="1"/>
              <a:t>and</a:t>
            </a:r>
            <a:r>
              <a:rPr lang="de-DE" altLang="de-DE" dirty="0"/>
              <a:t> </a:t>
            </a:r>
            <a:r>
              <a:rPr lang="de-DE" altLang="de-DE" dirty="0" err="1"/>
              <a:t>individuals</a:t>
            </a:r>
            <a:r>
              <a:rPr lang="de-DE" altLang="de-DE" dirty="0"/>
              <a:t> </a:t>
            </a:r>
            <a:r>
              <a:rPr lang="de-DE" altLang="de-DE" dirty="0" err="1"/>
              <a:t>that</a:t>
            </a:r>
            <a:r>
              <a:rPr lang="de-DE" altLang="de-DE" dirty="0"/>
              <a:t> </a:t>
            </a:r>
            <a:r>
              <a:rPr lang="de-DE" altLang="de-DE" dirty="0" err="1"/>
              <a:t>have</a:t>
            </a:r>
            <a:r>
              <a:rPr lang="de-DE" altLang="de-DE" dirty="0"/>
              <a:t> </a:t>
            </a:r>
            <a:r>
              <a:rPr lang="de-DE" altLang="de-DE" dirty="0" err="1"/>
              <a:t>been</a:t>
            </a:r>
            <a:r>
              <a:rPr lang="de-DE" altLang="de-DE" dirty="0"/>
              <a:t> </a:t>
            </a:r>
            <a:r>
              <a:rPr lang="de-DE" altLang="de-DE" dirty="0" err="1"/>
              <a:t>debarred</a:t>
            </a:r>
            <a:r>
              <a:rPr lang="de-DE" altLang="de-DE" dirty="0"/>
              <a:t>.</a:t>
            </a:r>
          </a:p>
          <a:p>
            <a:pPr marL="171450" indent="-171450">
              <a:buFont typeface="Arial" panose="020B0604020202020204" pitchFamily="34" charset="0"/>
              <a:buChar char="•"/>
            </a:pPr>
            <a:r>
              <a:rPr lang="de-DE" altLang="de-DE" dirty="0" err="1"/>
              <a:t>However</a:t>
            </a:r>
            <a:r>
              <a:rPr lang="de-DE" altLang="de-DE" dirty="0"/>
              <a:t>, </a:t>
            </a:r>
            <a:r>
              <a:rPr lang="de-DE" altLang="de-DE" dirty="0" err="1"/>
              <a:t>public</a:t>
            </a:r>
            <a:r>
              <a:rPr lang="de-DE" altLang="de-DE" dirty="0"/>
              <a:t> </a:t>
            </a:r>
            <a:r>
              <a:rPr lang="de-DE" altLang="de-DE" dirty="0" err="1"/>
              <a:t>blacklists</a:t>
            </a:r>
            <a:r>
              <a:rPr lang="de-DE" altLang="de-DE" dirty="0"/>
              <a:t> </a:t>
            </a:r>
            <a:r>
              <a:rPr lang="de-DE" altLang="de-DE" dirty="0" err="1"/>
              <a:t>are</a:t>
            </a:r>
            <a:r>
              <a:rPr lang="de-DE" altLang="de-DE" dirty="0"/>
              <a:t> </a:t>
            </a:r>
            <a:r>
              <a:rPr lang="de-DE" altLang="de-DE" dirty="0" err="1"/>
              <a:t>available</a:t>
            </a:r>
            <a:r>
              <a:rPr lang="de-DE" altLang="de-DE" dirty="0"/>
              <a:t> in </a:t>
            </a:r>
            <a:r>
              <a:rPr lang="de-DE" altLang="de-DE" dirty="0" err="1"/>
              <a:t>some</a:t>
            </a:r>
            <a:r>
              <a:rPr lang="de-DE" altLang="de-DE" dirty="0"/>
              <a:t> countries, </a:t>
            </a:r>
            <a:r>
              <a:rPr lang="de-DE" altLang="de-DE" dirty="0" err="1"/>
              <a:t>including</a:t>
            </a:r>
            <a:r>
              <a:rPr lang="de-DE" altLang="de-DE" dirty="0"/>
              <a:t> </a:t>
            </a:r>
            <a:r>
              <a:rPr lang="de-DE" altLang="de-DE" dirty="0" err="1"/>
              <a:t>Bangladesh</a:t>
            </a:r>
            <a:r>
              <a:rPr lang="de-DE" altLang="de-DE" dirty="0"/>
              <a:t>, </a:t>
            </a:r>
            <a:r>
              <a:rPr lang="de-DE" altLang="de-DE" dirty="0" err="1"/>
              <a:t>Brazil</a:t>
            </a:r>
            <a:r>
              <a:rPr lang="de-DE" altLang="de-DE" dirty="0"/>
              <a:t>, Pakistan </a:t>
            </a:r>
            <a:r>
              <a:rPr lang="de-DE" altLang="de-DE" dirty="0" err="1"/>
              <a:t>and</a:t>
            </a:r>
            <a:r>
              <a:rPr lang="de-DE" altLang="de-DE" dirty="0"/>
              <a:t> Uganda. In </a:t>
            </a:r>
            <a:r>
              <a:rPr lang="de-DE" altLang="de-DE" dirty="0" err="1"/>
              <a:t>the</a:t>
            </a:r>
            <a:r>
              <a:rPr lang="de-DE" altLang="de-DE" dirty="0"/>
              <a:t> United States, </a:t>
            </a:r>
            <a:r>
              <a:rPr lang="de-DE" altLang="de-DE" dirty="0" err="1"/>
              <a:t>state</a:t>
            </a:r>
            <a:r>
              <a:rPr lang="de-DE" altLang="de-DE" dirty="0"/>
              <a:t> </a:t>
            </a:r>
            <a:r>
              <a:rPr lang="de-DE" altLang="de-DE" dirty="0" err="1"/>
              <a:t>and</a:t>
            </a:r>
            <a:r>
              <a:rPr lang="de-DE" altLang="de-DE" dirty="0"/>
              <a:t> </a:t>
            </a:r>
            <a:r>
              <a:rPr lang="de-DE" altLang="de-DE" dirty="0" err="1"/>
              <a:t>government</a:t>
            </a:r>
            <a:r>
              <a:rPr lang="de-DE" altLang="de-DE" dirty="0"/>
              <a:t> </a:t>
            </a:r>
            <a:r>
              <a:rPr lang="de-DE" altLang="de-DE" dirty="0" err="1"/>
              <a:t>agencies</a:t>
            </a:r>
            <a:r>
              <a:rPr lang="de-DE" altLang="de-DE" dirty="0"/>
              <a:t> </a:t>
            </a:r>
            <a:r>
              <a:rPr lang="de-DE" altLang="de-DE" dirty="0" err="1"/>
              <a:t>usually</a:t>
            </a:r>
            <a:r>
              <a:rPr lang="de-DE" altLang="de-DE" dirty="0"/>
              <a:t> </a:t>
            </a:r>
            <a:r>
              <a:rPr lang="de-DE" altLang="de-DE" dirty="0" err="1"/>
              <a:t>have</a:t>
            </a:r>
            <a:r>
              <a:rPr lang="de-DE" altLang="de-DE" dirty="0"/>
              <a:t> an online </a:t>
            </a:r>
            <a:r>
              <a:rPr lang="de-DE" altLang="de-DE" dirty="0" err="1"/>
              <a:t>register</a:t>
            </a:r>
            <a:r>
              <a:rPr lang="de-DE" altLang="de-DE" dirty="0"/>
              <a:t> </a:t>
            </a:r>
            <a:r>
              <a:rPr lang="de-DE" altLang="de-DE" dirty="0" err="1"/>
              <a:t>of</a:t>
            </a:r>
            <a:r>
              <a:rPr lang="de-DE" altLang="de-DE" dirty="0"/>
              <a:t> </a:t>
            </a:r>
            <a:r>
              <a:rPr lang="de-DE" altLang="de-DE" dirty="0" err="1"/>
              <a:t>for</a:t>
            </a:r>
            <a:r>
              <a:rPr lang="de-DE" altLang="de-DE" dirty="0"/>
              <a:t> all </a:t>
            </a:r>
            <a:r>
              <a:rPr lang="de-DE" altLang="de-DE" dirty="0" err="1"/>
              <a:t>blacklisted</a:t>
            </a:r>
            <a:r>
              <a:rPr lang="de-DE" altLang="de-DE" dirty="0"/>
              <a:t> </a:t>
            </a:r>
            <a:r>
              <a:rPr lang="de-DE" altLang="de-DE" dirty="0" err="1"/>
              <a:t>companies</a:t>
            </a:r>
            <a:r>
              <a:rPr lang="de-DE" altLang="de-DE" dirty="0"/>
              <a:t>, but a </a:t>
            </a:r>
            <a:r>
              <a:rPr lang="de-DE" altLang="de-DE" dirty="0" err="1"/>
              <a:t>public</a:t>
            </a:r>
            <a:r>
              <a:rPr lang="de-DE" altLang="de-DE" dirty="0"/>
              <a:t> </a:t>
            </a:r>
            <a:r>
              <a:rPr lang="de-DE" altLang="de-DE" dirty="0" err="1"/>
              <a:t>database</a:t>
            </a:r>
            <a:r>
              <a:rPr lang="de-DE" altLang="de-DE" dirty="0"/>
              <a:t> </a:t>
            </a:r>
            <a:r>
              <a:rPr lang="de-DE" altLang="de-DE" dirty="0" err="1"/>
              <a:t>is</a:t>
            </a:r>
            <a:r>
              <a:rPr lang="de-DE" altLang="de-DE" dirty="0"/>
              <a:t> still </a:t>
            </a:r>
            <a:r>
              <a:rPr lang="de-DE" altLang="de-DE" dirty="0" err="1"/>
              <a:t>lacking</a:t>
            </a:r>
            <a:r>
              <a:rPr lang="de-DE" altLang="de-DE" dirty="0"/>
              <a:t> at </a:t>
            </a:r>
            <a:r>
              <a:rPr lang="de-DE" altLang="de-DE" dirty="0" err="1"/>
              <a:t>the</a:t>
            </a:r>
            <a:r>
              <a:rPr lang="de-DE" altLang="de-DE" dirty="0"/>
              <a:t> </a:t>
            </a:r>
            <a:r>
              <a:rPr lang="de-DE" altLang="de-DE" dirty="0" err="1"/>
              <a:t>federal</a:t>
            </a:r>
            <a:r>
              <a:rPr lang="de-DE" altLang="de-DE" dirty="0"/>
              <a:t> </a:t>
            </a:r>
            <a:r>
              <a:rPr lang="de-DE" altLang="de-DE" dirty="0" err="1"/>
              <a:t>level</a:t>
            </a:r>
            <a:r>
              <a:rPr lang="de-DE" altLang="de-DE" dirty="0"/>
              <a:t>.</a:t>
            </a:r>
          </a:p>
          <a:p>
            <a:pPr marL="171450" indent="-171450">
              <a:buFont typeface="Arial" panose="020B0604020202020204" pitchFamily="34" charset="0"/>
              <a:buChar char="•"/>
            </a:pPr>
            <a:r>
              <a:rPr lang="de-DE" altLang="de-DE" dirty="0" err="1"/>
              <a:t>Despite</a:t>
            </a:r>
            <a:r>
              <a:rPr lang="de-DE" altLang="de-DE" dirty="0"/>
              <a:t> </a:t>
            </a:r>
            <a:r>
              <a:rPr lang="de-DE" altLang="de-DE" dirty="0" err="1"/>
              <a:t>the</a:t>
            </a:r>
            <a:r>
              <a:rPr lang="de-DE" altLang="de-DE" dirty="0"/>
              <a:t> </a:t>
            </a:r>
            <a:r>
              <a:rPr lang="de-DE" altLang="de-DE" dirty="0" err="1"/>
              <a:t>use</a:t>
            </a:r>
            <a:r>
              <a:rPr lang="de-DE" altLang="de-DE" dirty="0"/>
              <a:t> </a:t>
            </a:r>
            <a:r>
              <a:rPr lang="de-DE" altLang="de-DE" dirty="0" err="1"/>
              <a:t>of</a:t>
            </a:r>
            <a:r>
              <a:rPr lang="de-DE" altLang="de-DE" dirty="0"/>
              <a:t> </a:t>
            </a:r>
            <a:r>
              <a:rPr lang="de-DE" altLang="de-DE" dirty="0" err="1"/>
              <a:t>blacklists</a:t>
            </a:r>
            <a:r>
              <a:rPr lang="de-DE" altLang="de-DE" dirty="0"/>
              <a:t>, </a:t>
            </a:r>
            <a:r>
              <a:rPr lang="de-DE" altLang="de-DE" dirty="0" err="1"/>
              <a:t>there</a:t>
            </a:r>
            <a:r>
              <a:rPr lang="de-DE" altLang="de-DE" dirty="0"/>
              <a:t> </a:t>
            </a:r>
            <a:r>
              <a:rPr lang="de-DE" altLang="de-DE" dirty="0" err="1"/>
              <a:t>is</a:t>
            </a:r>
            <a:r>
              <a:rPr lang="de-DE" altLang="de-DE" dirty="0"/>
              <a:t> </a:t>
            </a:r>
            <a:r>
              <a:rPr lang="de-DE" altLang="de-DE" dirty="0" err="1"/>
              <a:t>very</a:t>
            </a:r>
            <a:r>
              <a:rPr lang="de-DE" altLang="de-DE" dirty="0"/>
              <a:t> limited </a:t>
            </a:r>
            <a:r>
              <a:rPr lang="de-DE" altLang="de-DE" dirty="0" err="1"/>
              <a:t>evidence</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impact</a:t>
            </a:r>
            <a:r>
              <a:rPr lang="de-DE" altLang="de-DE" dirty="0"/>
              <a:t> </a:t>
            </a:r>
            <a:r>
              <a:rPr lang="de-DE" altLang="de-DE" dirty="0" err="1"/>
              <a:t>of</a:t>
            </a:r>
            <a:r>
              <a:rPr lang="de-DE" altLang="de-DE" dirty="0"/>
              <a:t> such </a:t>
            </a:r>
            <a:r>
              <a:rPr lang="de-DE" altLang="de-DE" dirty="0" err="1"/>
              <a:t>lists</a:t>
            </a:r>
            <a:r>
              <a:rPr lang="de-DE" altLang="de-DE" dirty="0"/>
              <a:t> in </a:t>
            </a:r>
            <a:r>
              <a:rPr lang="de-DE" altLang="de-DE" dirty="0" err="1"/>
              <a:t>reducing</a:t>
            </a:r>
            <a:r>
              <a:rPr lang="de-DE" altLang="de-DE" dirty="0"/>
              <a:t> </a:t>
            </a:r>
            <a:r>
              <a:rPr lang="de-DE" altLang="de-DE" dirty="0" err="1"/>
              <a:t>corruption</a:t>
            </a:r>
            <a:r>
              <a:rPr lang="de-DE" altLang="de-DE" dirty="0"/>
              <a:t>.</a:t>
            </a:r>
          </a:p>
          <a:p>
            <a:endParaRPr lang="en-US" altLang="de-DE" dirty="0"/>
          </a:p>
          <a:p>
            <a:r>
              <a:rPr lang="de-DE" sz="1200" b="1" dirty="0" err="1"/>
              <a:t>Sources</a:t>
            </a:r>
            <a:r>
              <a:rPr lang="de-DE" sz="1200" b="1" dirty="0"/>
              <a:t>:</a:t>
            </a:r>
          </a:p>
          <a:p>
            <a:pPr marL="171450" indent="-171450">
              <a:buFont typeface="Arial"/>
              <a:buChar char="•"/>
            </a:pPr>
            <a:r>
              <a:rPr lang="de-DE" sz="1200" dirty="0" err="1"/>
              <a:t>Jennet</a:t>
            </a:r>
            <a:r>
              <a:rPr lang="de-DE" sz="1200" dirty="0"/>
              <a:t>, V. (</a:t>
            </a:r>
            <a:r>
              <a:rPr lang="de-DE" sz="1200" dirty="0" err="1"/>
              <a:t>December</a:t>
            </a:r>
            <a:r>
              <a:rPr lang="de-DE" sz="1200" dirty="0"/>
              <a:t> 2006). </a:t>
            </a:r>
            <a:r>
              <a:rPr lang="de-DE" sz="1200" dirty="0" err="1"/>
              <a:t>Using</a:t>
            </a:r>
            <a:r>
              <a:rPr lang="de-DE" sz="1200" dirty="0"/>
              <a:t> </a:t>
            </a:r>
            <a:r>
              <a:rPr lang="de-DE" sz="1200" dirty="0" err="1"/>
              <a:t>Blacklisting</a:t>
            </a:r>
            <a:r>
              <a:rPr lang="de-DE" sz="1200" dirty="0"/>
              <a:t> </a:t>
            </a:r>
            <a:r>
              <a:rPr lang="de-DE" sz="1200" dirty="0" err="1"/>
              <a:t>Against</a:t>
            </a:r>
            <a:r>
              <a:rPr lang="de-DE" sz="1200" dirty="0"/>
              <a:t> </a:t>
            </a:r>
            <a:r>
              <a:rPr lang="de-DE" sz="1200" dirty="0" err="1"/>
              <a:t>Corrupt</a:t>
            </a:r>
            <a:r>
              <a:rPr lang="de-DE" sz="1200" dirty="0"/>
              <a:t> Companies. U4 Expert </a:t>
            </a:r>
            <a:r>
              <a:rPr lang="de-DE" sz="1200" dirty="0" err="1"/>
              <a:t>Answer</a:t>
            </a:r>
            <a:r>
              <a:rPr lang="de-DE" sz="1200" dirty="0"/>
              <a:t>.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https://www.u4.no/publications/using-blacklisting-against-corrupt-companies.pdf</a:t>
            </a:r>
            <a:r>
              <a:rPr lang="de-DE" sz="1200" dirty="0"/>
              <a:t> (last </a:t>
            </a:r>
            <a:r>
              <a:rPr lang="de-DE" sz="1200" dirty="0" err="1"/>
              <a:t>accessed</a:t>
            </a:r>
            <a:r>
              <a:rPr lang="de-DE" sz="1200" dirty="0"/>
              <a:t> on April 20, 2020).</a:t>
            </a:r>
          </a:p>
          <a:p>
            <a:pPr marL="171450" indent="-171450">
              <a:buFont typeface="Arial"/>
              <a:buChar char="•"/>
            </a:pPr>
            <a:r>
              <a:rPr lang="de-DE" sz="1200" dirty="0" err="1"/>
              <a:t>Transparency</a:t>
            </a:r>
            <a:r>
              <a:rPr lang="de-DE" sz="1200" dirty="0"/>
              <a:t> International (</a:t>
            </a:r>
            <a:r>
              <a:rPr lang="de-DE" sz="1200" dirty="0" err="1"/>
              <a:t>February</a:t>
            </a:r>
            <a:r>
              <a:rPr lang="de-DE" sz="1200" dirty="0"/>
              <a:t> 2013). </a:t>
            </a:r>
            <a:r>
              <a:rPr lang="de-DE" sz="1200" dirty="0" err="1"/>
              <a:t>Blacklisting</a:t>
            </a:r>
            <a:r>
              <a:rPr lang="de-DE" sz="1200" dirty="0"/>
              <a:t> in </a:t>
            </a:r>
            <a:r>
              <a:rPr lang="de-DE" sz="1200" dirty="0" err="1"/>
              <a:t>public</a:t>
            </a:r>
            <a:r>
              <a:rPr lang="de-DE" sz="1200" dirty="0"/>
              <a:t> </a:t>
            </a:r>
            <a:r>
              <a:rPr lang="de-DE" sz="1200" dirty="0" err="1"/>
              <a:t>procurement</a:t>
            </a:r>
            <a:r>
              <a:rPr lang="de-DE" sz="1200" dirty="0"/>
              <a:t>.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https://www.transparency.org/files/content/corruptionqas/Blacklisting__in__public__procurement.pdf</a:t>
            </a:r>
            <a:r>
              <a:rPr lang="de-DE" sz="1200" dirty="0"/>
              <a:t> (last </a:t>
            </a:r>
            <a:r>
              <a:rPr lang="de-DE" sz="1200" dirty="0" err="1"/>
              <a:t>accessed</a:t>
            </a:r>
            <a:r>
              <a:rPr lang="de-DE" sz="1200" dirty="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33</a:t>
            </a:fld>
            <a:endParaRPr lang="de-DE"/>
          </a:p>
        </p:txBody>
      </p:sp>
    </p:spTree>
    <p:extLst>
      <p:ext uri="{BB962C8B-B14F-4D97-AF65-F5344CB8AC3E}">
        <p14:creationId xmlns:p14="http://schemas.microsoft.com/office/powerpoint/2010/main" val="214075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e-DE" b="1" err="1"/>
              <a:t>Integrity</a:t>
            </a:r>
            <a:r>
              <a:rPr lang="de-DE" b="1"/>
              <a:t> </a:t>
            </a:r>
            <a:r>
              <a:rPr lang="de-DE" b="1" err="1"/>
              <a:t>pacts</a:t>
            </a:r>
            <a:r>
              <a:rPr lang="de-DE" b="1"/>
              <a:t>:</a:t>
            </a:r>
          </a:p>
          <a:p>
            <a:pPr>
              <a:defRPr/>
            </a:pPr>
            <a:endParaRPr lang="de-DE" b="1"/>
          </a:p>
          <a:p>
            <a:pPr marL="171450" indent="-171450">
              <a:buFont typeface="Arial" panose="020B0604020202020204" pitchFamily="34" charset="0"/>
              <a:buChar char="•"/>
              <a:defRPr/>
            </a:pPr>
            <a:r>
              <a:rPr lang="de-DE" b="0" err="1"/>
              <a:t>Integrity</a:t>
            </a:r>
            <a:r>
              <a:rPr lang="de-DE" b="0"/>
              <a:t> </a:t>
            </a:r>
            <a:r>
              <a:rPr lang="de-DE" b="0" err="1"/>
              <a:t>pacts</a:t>
            </a:r>
            <a:r>
              <a:rPr lang="de-DE" b="0"/>
              <a:t> </a:t>
            </a:r>
            <a:r>
              <a:rPr lang="de-DE" b="0" err="1"/>
              <a:t>refer</a:t>
            </a:r>
            <a:r>
              <a:rPr lang="de-DE" b="0"/>
              <a:t> to an </a:t>
            </a:r>
            <a:r>
              <a:rPr lang="de-DE" b="0" err="1"/>
              <a:t>agreement</a:t>
            </a:r>
            <a:r>
              <a:rPr lang="de-DE" b="0"/>
              <a:t> </a:t>
            </a:r>
            <a:r>
              <a:rPr lang="de-DE" b="0" err="1"/>
              <a:t>between</a:t>
            </a:r>
            <a:r>
              <a:rPr lang="de-DE" b="0"/>
              <a:t> a </a:t>
            </a:r>
            <a:r>
              <a:rPr lang="de-DE" b="0" err="1"/>
              <a:t>government</a:t>
            </a:r>
            <a:r>
              <a:rPr lang="de-DE" b="0"/>
              <a:t> </a:t>
            </a:r>
            <a:r>
              <a:rPr lang="de-DE" b="0" err="1"/>
              <a:t>or</a:t>
            </a:r>
            <a:r>
              <a:rPr lang="de-DE" b="0"/>
              <a:t> </a:t>
            </a:r>
            <a:r>
              <a:rPr lang="de-DE" b="0" err="1"/>
              <a:t>government</a:t>
            </a:r>
            <a:r>
              <a:rPr lang="de-DE" b="0"/>
              <a:t> </a:t>
            </a:r>
            <a:r>
              <a:rPr lang="de-DE" b="0" err="1"/>
              <a:t>department</a:t>
            </a:r>
            <a:r>
              <a:rPr lang="de-DE" b="0"/>
              <a:t> (at the national, sub-national </a:t>
            </a:r>
            <a:r>
              <a:rPr lang="de-DE" b="0" err="1"/>
              <a:t>or</a:t>
            </a:r>
            <a:r>
              <a:rPr lang="de-DE" b="0"/>
              <a:t> </a:t>
            </a:r>
            <a:r>
              <a:rPr lang="de-DE" b="0" err="1"/>
              <a:t>local</a:t>
            </a:r>
            <a:r>
              <a:rPr lang="de-DE" b="0"/>
              <a:t> </a:t>
            </a:r>
            <a:r>
              <a:rPr lang="de-DE" b="0" err="1"/>
              <a:t>level</a:t>
            </a:r>
            <a:r>
              <a:rPr lang="de-DE" b="0"/>
              <a:t>) and all </a:t>
            </a:r>
            <a:r>
              <a:rPr lang="de-DE" b="0" err="1"/>
              <a:t>bidders</a:t>
            </a:r>
            <a:r>
              <a:rPr lang="de-DE" b="0"/>
              <a:t> </a:t>
            </a:r>
            <a:r>
              <a:rPr lang="de-DE" b="0" err="1"/>
              <a:t>for</a:t>
            </a:r>
            <a:r>
              <a:rPr lang="de-DE" b="0"/>
              <a:t> a </a:t>
            </a:r>
            <a:r>
              <a:rPr lang="de-DE" b="0" err="1"/>
              <a:t>public</a:t>
            </a:r>
            <a:r>
              <a:rPr lang="de-DE" b="0"/>
              <a:t> </a:t>
            </a:r>
            <a:r>
              <a:rPr lang="de-DE" b="0" err="1"/>
              <a:t>contract</a:t>
            </a:r>
            <a:r>
              <a:rPr lang="de-DE" b="0"/>
              <a:t>.</a:t>
            </a:r>
          </a:p>
          <a:p>
            <a:pPr marL="171450" indent="-171450">
              <a:buFont typeface="Arial" panose="020B0604020202020204" pitchFamily="34" charset="0"/>
              <a:buChar char="•"/>
              <a:defRPr/>
            </a:pPr>
            <a:r>
              <a:rPr lang="de-DE" b="0" err="1"/>
              <a:t>It</a:t>
            </a:r>
            <a:r>
              <a:rPr lang="de-DE" b="0"/>
              <a:t> </a:t>
            </a:r>
            <a:r>
              <a:rPr lang="de-DE" b="0" err="1"/>
              <a:t>stipulates</a:t>
            </a:r>
            <a:r>
              <a:rPr lang="de-DE" b="0"/>
              <a:t> </a:t>
            </a:r>
            <a:r>
              <a:rPr lang="de-DE" b="0" err="1"/>
              <a:t>rights</a:t>
            </a:r>
            <a:r>
              <a:rPr lang="de-DE" b="0"/>
              <a:t> and </a:t>
            </a:r>
            <a:r>
              <a:rPr lang="de-DE" b="0" err="1"/>
              <a:t>obligatons</a:t>
            </a:r>
            <a:r>
              <a:rPr lang="de-DE" b="0"/>
              <a:t> to the </a:t>
            </a:r>
            <a:r>
              <a:rPr lang="de-DE" b="0" err="1"/>
              <a:t>effect</a:t>
            </a:r>
            <a:r>
              <a:rPr lang="de-DE" b="0"/>
              <a:t> </a:t>
            </a:r>
            <a:r>
              <a:rPr lang="de-DE" b="0" err="1"/>
              <a:t>that</a:t>
            </a:r>
            <a:r>
              <a:rPr lang="de-DE" b="0"/>
              <a:t> </a:t>
            </a:r>
            <a:r>
              <a:rPr lang="de-DE" b="0" err="1"/>
              <a:t>neither</a:t>
            </a:r>
            <a:r>
              <a:rPr lang="de-DE" b="0"/>
              <a:t> </a:t>
            </a:r>
            <a:r>
              <a:rPr lang="de-DE" b="0" err="1"/>
              <a:t>side</a:t>
            </a:r>
            <a:r>
              <a:rPr lang="de-DE" b="0"/>
              <a:t> will </a:t>
            </a:r>
            <a:r>
              <a:rPr lang="de-DE" b="0" err="1"/>
              <a:t>pay</a:t>
            </a:r>
            <a:r>
              <a:rPr lang="de-DE" b="0"/>
              <a:t>, </a:t>
            </a:r>
            <a:r>
              <a:rPr lang="de-DE" b="0" err="1"/>
              <a:t>offer</a:t>
            </a:r>
            <a:r>
              <a:rPr lang="de-DE" b="0"/>
              <a:t>, </a:t>
            </a:r>
            <a:r>
              <a:rPr lang="de-DE" b="0" err="1"/>
              <a:t>demand</a:t>
            </a:r>
            <a:r>
              <a:rPr lang="de-DE" b="0"/>
              <a:t> </a:t>
            </a:r>
            <a:r>
              <a:rPr lang="de-DE" b="0" err="1"/>
              <a:t>or</a:t>
            </a:r>
            <a:r>
              <a:rPr lang="de-DE" b="0"/>
              <a:t> </a:t>
            </a:r>
            <a:r>
              <a:rPr lang="de-DE" b="0" err="1"/>
              <a:t>accept</a:t>
            </a:r>
            <a:r>
              <a:rPr lang="de-DE" b="0"/>
              <a:t> </a:t>
            </a:r>
            <a:r>
              <a:rPr lang="de-DE" b="0" err="1"/>
              <a:t>bribes</a:t>
            </a:r>
            <a:r>
              <a:rPr lang="de-DE" b="0"/>
              <a:t> and to </a:t>
            </a:r>
            <a:r>
              <a:rPr lang="de-DE" b="0" err="1"/>
              <a:t>ensure</a:t>
            </a:r>
            <a:r>
              <a:rPr lang="de-DE" b="0"/>
              <a:t> </a:t>
            </a:r>
            <a:r>
              <a:rPr lang="de-DE" b="0" err="1"/>
              <a:t>value</a:t>
            </a:r>
            <a:r>
              <a:rPr lang="de-DE" b="0"/>
              <a:t> </a:t>
            </a:r>
            <a:r>
              <a:rPr lang="de-DE" b="0" err="1"/>
              <a:t>for</a:t>
            </a:r>
            <a:r>
              <a:rPr lang="de-DE" b="0"/>
              <a:t> </a:t>
            </a:r>
            <a:r>
              <a:rPr lang="de-DE" b="0" err="1"/>
              <a:t>money</a:t>
            </a:r>
            <a:r>
              <a:rPr lang="de-DE" b="0"/>
              <a:t> and </a:t>
            </a:r>
            <a:r>
              <a:rPr lang="de-DE" b="0" err="1"/>
              <a:t>quality</a:t>
            </a:r>
            <a:r>
              <a:rPr lang="de-DE" b="0"/>
              <a:t> </a:t>
            </a:r>
            <a:r>
              <a:rPr lang="de-DE" b="0" err="1"/>
              <a:t>for</a:t>
            </a:r>
            <a:r>
              <a:rPr lang="de-DE" b="0"/>
              <a:t> the </a:t>
            </a:r>
            <a:r>
              <a:rPr lang="de-DE" b="0" err="1"/>
              <a:t>public</a:t>
            </a:r>
            <a:r>
              <a:rPr lang="de-DE" b="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To </a:t>
            </a:r>
            <a:r>
              <a:rPr lang="de-DE" err="1"/>
              <a:t>ensure</a:t>
            </a:r>
            <a:r>
              <a:rPr lang="de-DE"/>
              <a:t> </a:t>
            </a:r>
            <a:r>
              <a:rPr lang="de-DE" err="1"/>
              <a:t>that</a:t>
            </a:r>
            <a:r>
              <a:rPr lang="de-DE"/>
              <a:t> </a:t>
            </a:r>
            <a:r>
              <a:rPr lang="de-DE" err="1"/>
              <a:t>parties</a:t>
            </a:r>
            <a:r>
              <a:rPr lang="de-DE"/>
              <a:t> </a:t>
            </a:r>
            <a:r>
              <a:rPr lang="de-DE" err="1"/>
              <a:t>fully</a:t>
            </a:r>
            <a:r>
              <a:rPr lang="de-DE"/>
              <a:t> </a:t>
            </a:r>
            <a:r>
              <a:rPr lang="de-DE" err="1"/>
              <a:t>respect</a:t>
            </a:r>
            <a:r>
              <a:rPr lang="de-DE"/>
              <a:t> </a:t>
            </a:r>
            <a:r>
              <a:rPr lang="de-DE" err="1"/>
              <a:t>these</a:t>
            </a:r>
            <a:r>
              <a:rPr lang="de-DE"/>
              <a:t> </a:t>
            </a:r>
            <a:r>
              <a:rPr lang="de-DE" err="1"/>
              <a:t>commitments</a:t>
            </a:r>
            <a:r>
              <a:rPr lang="de-DE"/>
              <a:t>, a </a:t>
            </a:r>
            <a:r>
              <a:rPr lang="de-DE" err="1"/>
              <a:t>civil</a:t>
            </a:r>
            <a:r>
              <a:rPr lang="de-DE"/>
              <a:t> </a:t>
            </a:r>
            <a:r>
              <a:rPr lang="de-DE" err="1"/>
              <a:t>society</a:t>
            </a:r>
            <a:r>
              <a:rPr lang="de-DE"/>
              <a:t> </a:t>
            </a:r>
            <a:r>
              <a:rPr lang="de-DE" err="1"/>
              <a:t>group</a:t>
            </a:r>
            <a:r>
              <a:rPr lang="de-DE"/>
              <a:t> (</a:t>
            </a:r>
            <a:r>
              <a:rPr lang="de-DE" err="1"/>
              <a:t>often</a:t>
            </a:r>
            <a:r>
              <a:rPr lang="de-DE"/>
              <a:t> a </a:t>
            </a:r>
            <a:r>
              <a:rPr lang="de-DE" err="1"/>
              <a:t>Transparency</a:t>
            </a:r>
            <a:r>
              <a:rPr lang="de-DE"/>
              <a:t> International </a:t>
            </a:r>
            <a:r>
              <a:rPr lang="de-DE" err="1"/>
              <a:t>chapter</a:t>
            </a:r>
            <a:r>
              <a:rPr lang="de-DE"/>
              <a:t>) </a:t>
            </a:r>
            <a:r>
              <a:rPr lang="de-DE" err="1"/>
              <a:t>facilitates</a:t>
            </a:r>
            <a:r>
              <a:rPr lang="de-DE"/>
              <a:t> </a:t>
            </a:r>
            <a:r>
              <a:rPr lang="de-DE" err="1"/>
              <a:t>independent</a:t>
            </a:r>
            <a:r>
              <a:rPr lang="de-DE"/>
              <a:t> </a:t>
            </a:r>
            <a:r>
              <a:rPr lang="de-DE" err="1"/>
              <a:t>monitoring</a:t>
            </a:r>
            <a:r>
              <a:rPr lang="de-DE"/>
              <a:t> </a:t>
            </a:r>
            <a:r>
              <a:rPr lang="de-DE" err="1"/>
              <a:t>of</a:t>
            </a:r>
            <a:r>
              <a:rPr lang="de-DE"/>
              <a:t> the </a:t>
            </a:r>
            <a:r>
              <a:rPr lang="de-DE" err="1"/>
              <a:t>pact’s</a:t>
            </a:r>
            <a:r>
              <a:rPr lang="de-DE"/>
              <a:t> </a:t>
            </a:r>
            <a:r>
              <a:rPr lang="de-DE" err="1"/>
              <a:t>implementation</a:t>
            </a:r>
            <a:r>
              <a:rPr lang="de-DE"/>
              <a:t>, </a:t>
            </a:r>
            <a:r>
              <a:rPr lang="de-DE" err="1"/>
              <a:t>which</a:t>
            </a:r>
            <a:r>
              <a:rPr lang="de-DE"/>
              <a:t> </a:t>
            </a:r>
            <a:r>
              <a:rPr lang="de-DE" err="1"/>
              <a:t>includes</a:t>
            </a:r>
            <a:r>
              <a:rPr lang="de-DE"/>
              <a:t> a </a:t>
            </a:r>
            <a:r>
              <a:rPr lang="de-DE" err="1"/>
              <a:t>complaints</a:t>
            </a:r>
            <a:r>
              <a:rPr lang="de-DE"/>
              <a:t> </a:t>
            </a:r>
            <a:r>
              <a:rPr lang="de-DE" err="1"/>
              <a:t>mechanism</a:t>
            </a:r>
            <a:r>
              <a:rPr lang="de-DE"/>
              <a:t>. The </a:t>
            </a:r>
            <a:r>
              <a:rPr lang="de-DE" err="1"/>
              <a:t>pact</a:t>
            </a:r>
            <a:r>
              <a:rPr lang="de-DE"/>
              <a:t> </a:t>
            </a:r>
            <a:r>
              <a:rPr lang="de-DE" err="1"/>
              <a:t>is</a:t>
            </a:r>
            <a:r>
              <a:rPr lang="de-DE"/>
              <a:t> a </a:t>
            </a:r>
            <a:r>
              <a:rPr lang="de-DE" err="1"/>
              <a:t>legally</a:t>
            </a:r>
            <a:r>
              <a:rPr lang="de-DE"/>
              <a:t> </a:t>
            </a:r>
            <a:r>
              <a:rPr lang="de-DE" err="1"/>
              <a:t>binding</a:t>
            </a:r>
            <a:r>
              <a:rPr lang="de-DE"/>
              <a:t> </a:t>
            </a:r>
            <a:r>
              <a:rPr lang="de-DE" err="1"/>
              <a:t>contract</a:t>
            </a:r>
            <a:r>
              <a:rPr lang="de-DE"/>
              <a:t>, </a:t>
            </a:r>
            <a:r>
              <a:rPr lang="de-DE" err="1"/>
              <a:t>breaches</a:t>
            </a:r>
            <a:r>
              <a:rPr lang="de-DE"/>
              <a:t> </a:t>
            </a:r>
            <a:r>
              <a:rPr lang="de-DE" err="1"/>
              <a:t>of</a:t>
            </a:r>
            <a:r>
              <a:rPr lang="de-DE"/>
              <a:t> </a:t>
            </a:r>
            <a:r>
              <a:rPr lang="de-DE" err="1"/>
              <a:t>which</a:t>
            </a:r>
            <a:r>
              <a:rPr lang="de-DE"/>
              <a:t> </a:t>
            </a:r>
            <a:r>
              <a:rPr lang="de-DE" err="1"/>
              <a:t>trigger</a:t>
            </a:r>
            <a:r>
              <a:rPr lang="de-DE"/>
              <a:t> </a:t>
            </a:r>
            <a:r>
              <a:rPr lang="de-DE" err="1"/>
              <a:t>serious</a:t>
            </a:r>
            <a:r>
              <a:rPr lang="de-DE"/>
              <a:t> </a:t>
            </a:r>
            <a:r>
              <a:rPr lang="de-DE" err="1"/>
              <a:t>sanctions</a:t>
            </a:r>
            <a:r>
              <a:rPr lang="de-DE"/>
              <a:t> </a:t>
            </a:r>
            <a:r>
              <a:rPr lang="de-DE" err="1"/>
              <a:t>for</a:t>
            </a:r>
            <a:r>
              <a:rPr lang="de-DE"/>
              <a:t> the offending </a:t>
            </a:r>
            <a:r>
              <a:rPr lang="de-DE" err="1"/>
              <a:t>party</a:t>
            </a:r>
            <a:r>
              <a:rPr lang="de-DE"/>
              <a:t>.</a:t>
            </a:r>
            <a:endParaRPr lang="de-DE" b="0" cap="none"/>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err="1"/>
              <a:t>Integrity</a:t>
            </a:r>
            <a:r>
              <a:rPr lang="de-DE"/>
              <a:t> </a:t>
            </a:r>
            <a:r>
              <a:rPr lang="de-DE" err="1"/>
              <a:t>pacts</a:t>
            </a:r>
            <a:r>
              <a:rPr lang="de-DE"/>
              <a:t> </a:t>
            </a:r>
            <a:r>
              <a:rPr lang="de-DE" err="1"/>
              <a:t>have</a:t>
            </a:r>
            <a:r>
              <a:rPr lang="de-DE"/>
              <a:t> </a:t>
            </a:r>
            <a:r>
              <a:rPr lang="de-DE" err="1"/>
              <a:t>been</a:t>
            </a:r>
            <a:r>
              <a:rPr lang="de-DE"/>
              <a:t> </a:t>
            </a:r>
            <a:r>
              <a:rPr lang="de-DE" err="1"/>
              <a:t>applied</a:t>
            </a:r>
            <a:r>
              <a:rPr lang="de-DE"/>
              <a:t> in </a:t>
            </a:r>
            <a:r>
              <a:rPr lang="de-DE" err="1"/>
              <a:t>more</a:t>
            </a:r>
            <a:r>
              <a:rPr lang="de-DE"/>
              <a:t> </a:t>
            </a:r>
            <a:r>
              <a:rPr lang="de-DE" err="1"/>
              <a:t>than</a:t>
            </a:r>
            <a:r>
              <a:rPr lang="de-DE"/>
              <a:t> 15 countries, in </a:t>
            </a:r>
            <a:r>
              <a:rPr lang="de-DE" err="1"/>
              <a:t>over</a:t>
            </a:r>
            <a:r>
              <a:rPr lang="de-DE"/>
              <a:t> 300 </a:t>
            </a:r>
            <a:r>
              <a:rPr lang="de-DE" err="1"/>
              <a:t>contracts</a:t>
            </a:r>
            <a:r>
              <a:rPr lang="de-DE"/>
              <a:t> </a:t>
            </a:r>
            <a:r>
              <a:rPr lang="de-DE" err="1"/>
              <a:t>across</a:t>
            </a:r>
            <a:r>
              <a:rPr lang="de-DE"/>
              <a:t> different </a:t>
            </a:r>
            <a:r>
              <a:rPr lang="de-DE" err="1"/>
              <a:t>sectors</a:t>
            </a:r>
            <a:r>
              <a:rPr lang="de-DE"/>
              <a:t>, </a:t>
            </a:r>
            <a:r>
              <a:rPr lang="de-DE" err="1"/>
              <a:t>including</a:t>
            </a:r>
            <a:r>
              <a:rPr lang="de-DE"/>
              <a:t> large </a:t>
            </a:r>
            <a:r>
              <a:rPr lang="de-DE" err="1"/>
              <a:t>scale</a:t>
            </a:r>
            <a:r>
              <a:rPr lang="de-DE"/>
              <a:t> </a:t>
            </a:r>
            <a:r>
              <a:rPr lang="de-DE" err="1"/>
              <a:t>public</a:t>
            </a:r>
            <a:r>
              <a:rPr lang="de-DE"/>
              <a:t> </a:t>
            </a:r>
            <a:r>
              <a:rPr lang="de-DE" err="1"/>
              <a:t>works</a:t>
            </a:r>
            <a:r>
              <a:rPr lang="de-DE"/>
              <a:t> </a:t>
            </a:r>
            <a:r>
              <a:rPr lang="de-DE" err="1"/>
              <a:t>projects</a:t>
            </a:r>
            <a:r>
              <a:rPr lang="de-DE"/>
              <a:t>, such </a:t>
            </a:r>
            <a:r>
              <a:rPr lang="de-DE" err="1"/>
              <a:t>as</a:t>
            </a:r>
            <a:r>
              <a:rPr lang="de-DE"/>
              <a:t> international </a:t>
            </a:r>
            <a:r>
              <a:rPr lang="de-DE" err="1"/>
              <a:t>airports</a:t>
            </a:r>
            <a:r>
              <a:rPr lang="de-DE"/>
              <a:t> and </a:t>
            </a:r>
            <a:r>
              <a:rPr lang="de-DE" err="1"/>
              <a:t>dam</a:t>
            </a:r>
            <a:r>
              <a:rPr lang="de-DE"/>
              <a:t> </a:t>
            </a:r>
            <a:r>
              <a:rPr lang="de-DE" err="1"/>
              <a:t>constructions</a:t>
            </a:r>
            <a:r>
              <a:rPr lang="de-DE"/>
              <a:t>.</a:t>
            </a:r>
            <a:endParaRPr lang="de-DE" cap="all"/>
          </a:p>
          <a:p>
            <a:pPr>
              <a:defRPr/>
            </a:pPr>
            <a:endParaRPr lang="it-CH"/>
          </a:p>
          <a:p>
            <a:r>
              <a:rPr lang="de-DE" sz="1200" b="1"/>
              <a:t>Source:</a:t>
            </a:r>
          </a:p>
          <a:p>
            <a:r>
              <a:rPr lang="de-DE" sz="1200" err="1"/>
              <a:t>Transparency</a:t>
            </a:r>
            <a:r>
              <a:rPr lang="de-DE" sz="1200"/>
              <a:t> International (2013). </a:t>
            </a:r>
            <a:r>
              <a:rPr lang="de-DE" sz="1200" err="1"/>
              <a:t>Integrity</a:t>
            </a:r>
            <a:r>
              <a:rPr lang="de-DE" sz="1200"/>
              <a:t> </a:t>
            </a:r>
            <a:r>
              <a:rPr lang="de-DE" sz="1200" err="1"/>
              <a:t>Pacts</a:t>
            </a:r>
            <a:r>
              <a:rPr lang="de-DE" sz="1200"/>
              <a:t> in Public </a:t>
            </a:r>
            <a:r>
              <a:rPr lang="de-DE" sz="1200" err="1"/>
              <a:t>Procurement</a:t>
            </a:r>
            <a:r>
              <a:rPr lang="de-DE" sz="1200"/>
              <a:t>. An Implementation Guide. </a:t>
            </a:r>
            <a:r>
              <a:rPr lang="de-DE" sz="1200" err="1"/>
              <a:t>Retrieved</a:t>
            </a:r>
            <a:r>
              <a:rPr lang="de-DE" sz="1200"/>
              <a:t> </a:t>
            </a:r>
            <a:r>
              <a:rPr lang="de-DE" sz="1200" err="1"/>
              <a:t>from</a:t>
            </a:r>
            <a:r>
              <a:rPr lang="de-DE" sz="1200"/>
              <a:t> </a:t>
            </a:r>
            <a:r>
              <a:rPr lang="de-DE" sz="1200">
                <a:hlinkClick r:id="rId3"/>
              </a:rPr>
              <a:t>https://issuu.com/transparencyinternational/docs/2013_integritypactguide_en?e=2496456/7491429</a:t>
            </a:r>
            <a:r>
              <a:rPr lang="de-DE" sz="1200"/>
              <a:t> (last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101979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de-DE" b="1"/>
              <a:t>E-Procurement (1):</a:t>
            </a:r>
            <a:endParaRPr lang="en-US" altLang="it-CH">
              <a:solidFill>
                <a:srgbClr val="0C2590"/>
              </a:solidFill>
            </a:endParaRPr>
          </a:p>
          <a:p>
            <a:pPr>
              <a:defRPr/>
            </a:pPr>
            <a:endParaRPr lang="en-US" altLang="it-CH">
              <a:solidFill>
                <a:srgbClr val="0C2590"/>
              </a:solidFill>
            </a:endParaRPr>
          </a:p>
          <a:p>
            <a:pPr marL="171450" indent="-171450">
              <a:buFont typeface="Arial" panose="020B0604020202020204" pitchFamily="34" charset="0"/>
              <a:buChar char="•"/>
              <a:defRPr/>
            </a:pPr>
            <a:r>
              <a:rPr lang="en-US" altLang="it-CH">
                <a:solidFill>
                  <a:srgbClr val="0C2590"/>
                </a:solidFill>
              </a:rPr>
              <a:t>In recent years, multiple countries have launched e-procurement systems, which can be beneficial for reducing corruption and strengthening integrity of the procurement process.</a:t>
            </a:r>
          </a:p>
          <a:p>
            <a:pPr marL="171450" indent="-171450">
              <a:buFont typeface="Arial" panose="020B0604020202020204" pitchFamily="34" charset="0"/>
              <a:buChar char="•"/>
              <a:defRPr/>
            </a:pPr>
            <a:r>
              <a:rPr lang="en-US" altLang="it-CH">
                <a:solidFill>
                  <a:srgbClr val="0C2590"/>
                </a:solidFill>
              </a:rPr>
              <a:t>Notably, e-procurement systems provide a way of standardizing procurement processes, thus reducing the scope for arbitrary decision-making.</a:t>
            </a:r>
          </a:p>
          <a:p>
            <a:pPr marL="171450" indent="-171450">
              <a:buFont typeface="Arial" panose="020B0604020202020204" pitchFamily="34" charset="0"/>
              <a:buChar char="•"/>
              <a:defRPr/>
            </a:pPr>
            <a:r>
              <a:rPr lang="en-US" altLang="it-CH">
                <a:solidFill>
                  <a:srgbClr val="0C2590"/>
                </a:solidFill>
              </a:rPr>
              <a:t>Further, many systems support procurement staff in identifying red flags or irregularities.</a:t>
            </a:r>
          </a:p>
          <a:p>
            <a:pPr marL="171450" indent="-171450">
              <a:buFont typeface="Arial" panose="020B0604020202020204" pitchFamily="34" charset="0"/>
              <a:buChar char="•"/>
              <a:defRPr/>
            </a:pPr>
            <a:r>
              <a:rPr lang="en-US" altLang="it-CH">
                <a:solidFill>
                  <a:srgbClr val="0C2590"/>
                </a:solidFill>
              </a:rPr>
              <a:t>At the early stages of a procurement process, the automated nature of the systems should allow all bidders to access information about open tenders via a centralized platform.</a:t>
            </a:r>
          </a:p>
          <a:p>
            <a:pPr marL="171450" indent="-171450">
              <a:buFont typeface="Arial" panose="020B0604020202020204" pitchFamily="34" charset="0"/>
              <a:buChar char="•"/>
              <a:defRPr/>
            </a:pPr>
            <a:r>
              <a:rPr lang="en-US" altLang="it-CH">
                <a:solidFill>
                  <a:srgbClr val="0C2590"/>
                </a:solidFill>
              </a:rPr>
              <a:t>Blacklisting and debarring can be automated by the system, without additional oversight.</a:t>
            </a:r>
          </a:p>
          <a:p>
            <a:pPr marL="171450" indent="-171450">
              <a:buFont typeface="Arial" panose="020B0604020202020204" pitchFamily="34" charset="0"/>
              <a:buChar char="•"/>
              <a:defRPr/>
            </a:pPr>
            <a:r>
              <a:rPr lang="en-US" altLang="it-CH">
                <a:solidFill>
                  <a:srgbClr val="0C2590"/>
                </a:solidFill>
              </a:rPr>
              <a:t>opportunities for nepotism or favoritism are reduced since the opportunity for personal contacts are reduced.</a:t>
            </a:r>
            <a:endParaRPr lang="en-US" altLang="it-CH" u="none">
              <a:solidFill>
                <a:srgbClr val="0C2590"/>
              </a:solidFill>
            </a:endParaRPr>
          </a:p>
          <a:p>
            <a:pPr marL="171450" indent="-171450">
              <a:buFont typeface="Arial" panose="020B0604020202020204" pitchFamily="34" charset="0"/>
              <a:buChar char="•"/>
              <a:defRPr/>
            </a:pPr>
            <a:r>
              <a:rPr lang="en-US" altLang="it-CH" u="none">
                <a:solidFill>
                  <a:srgbClr val="0C2590"/>
                </a:solidFill>
              </a:rPr>
              <a:t>While e-procurement systems are a powerful tool for reducing corruption risks in the procurement process, establishing such a system alone is unlikely to bring about positive transformational results.</a:t>
            </a:r>
          </a:p>
          <a:p>
            <a:pPr>
              <a:defRPr/>
            </a:pPr>
            <a:endParaRPr lang="en-US" altLang="de-DE"/>
          </a:p>
          <a:p>
            <a:r>
              <a:rPr lang="de-DE" sz="1200" b="1"/>
              <a:t>Source:</a:t>
            </a:r>
          </a:p>
          <a:p>
            <a:r>
              <a:rPr lang="de-DE" sz="1200" err="1"/>
              <a:t>Transparency</a:t>
            </a:r>
            <a:r>
              <a:rPr lang="de-DE" sz="1200"/>
              <a:t> International (August 2014). The </a:t>
            </a:r>
            <a:r>
              <a:rPr lang="de-DE" sz="1200" err="1"/>
              <a:t>role</a:t>
            </a:r>
            <a:r>
              <a:rPr lang="de-DE" sz="1200"/>
              <a:t> </a:t>
            </a:r>
            <a:r>
              <a:rPr lang="de-DE" sz="1200" err="1"/>
              <a:t>of</a:t>
            </a:r>
            <a:r>
              <a:rPr lang="de-DE" sz="1200"/>
              <a:t> </a:t>
            </a:r>
            <a:r>
              <a:rPr lang="de-DE" sz="1200" err="1"/>
              <a:t>technology</a:t>
            </a:r>
            <a:r>
              <a:rPr lang="de-DE" sz="1200"/>
              <a:t> in </a:t>
            </a:r>
            <a:r>
              <a:rPr lang="de-DE" sz="1200" err="1"/>
              <a:t>reducing</a:t>
            </a:r>
            <a:r>
              <a:rPr lang="de-DE" sz="1200"/>
              <a:t> </a:t>
            </a:r>
            <a:r>
              <a:rPr lang="de-DE" sz="1200" err="1"/>
              <a:t>corruption</a:t>
            </a:r>
            <a:r>
              <a:rPr lang="de-DE" sz="1200"/>
              <a:t> in </a:t>
            </a:r>
            <a:r>
              <a:rPr lang="de-DE" sz="1200" err="1"/>
              <a:t>public</a:t>
            </a:r>
            <a:r>
              <a:rPr lang="de-DE" sz="1200"/>
              <a:t> </a:t>
            </a:r>
            <a:r>
              <a:rPr lang="de-DE" sz="1200" err="1"/>
              <a:t>procurement</a:t>
            </a:r>
            <a:r>
              <a:rPr lang="de-DE" sz="1200"/>
              <a:t>. Anti-</a:t>
            </a:r>
            <a:r>
              <a:rPr lang="de-DE" sz="1200" err="1"/>
              <a:t>corruption</a:t>
            </a:r>
            <a:r>
              <a:rPr lang="de-DE" sz="1200"/>
              <a:t> </a:t>
            </a:r>
            <a:r>
              <a:rPr lang="de-DE" sz="1200" err="1"/>
              <a:t>helpdesk</a:t>
            </a:r>
            <a:r>
              <a:rPr lang="de-DE" sz="1200"/>
              <a:t>. Providing on-</a:t>
            </a:r>
            <a:r>
              <a:rPr lang="de-DE" sz="1200" err="1"/>
              <a:t>demand</a:t>
            </a:r>
            <a:r>
              <a:rPr lang="de-DE" sz="1200"/>
              <a:t> </a:t>
            </a:r>
            <a:r>
              <a:rPr lang="de-DE" sz="1200" err="1"/>
              <a:t>research</a:t>
            </a:r>
            <a:r>
              <a:rPr lang="de-DE" sz="1200"/>
              <a:t> to </a:t>
            </a:r>
            <a:r>
              <a:rPr lang="de-DE" sz="1200" err="1"/>
              <a:t>help</a:t>
            </a:r>
            <a:r>
              <a:rPr lang="de-DE" sz="1200"/>
              <a:t> </a:t>
            </a:r>
            <a:r>
              <a:rPr lang="de-DE" sz="1200" err="1"/>
              <a:t>fight</a:t>
            </a:r>
            <a:r>
              <a:rPr lang="de-DE" sz="1200"/>
              <a:t> </a:t>
            </a:r>
            <a:r>
              <a:rPr lang="de-DE" sz="1200" err="1"/>
              <a:t>corruption</a:t>
            </a:r>
            <a:r>
              <a:rPr lang="de-DE" sz="1200"/>
              <a:t>. </a:t>
            </a:r>
            <a:r>
              <a:rPr lang="de-DE" sz="1200" err="1"/>
              <a:t>Retrieved</a:t>
            </a:r>
            <a:r>
              <a:rPr lang="de-DE" sz="1200"/>
              <a:t> </a:t>
            </a:r>
            <a:r>
              <a:rPr lang="de-DE" sz="1200" err="1"/>
              <a:t>from</a:t>
            </a:r>
            <a:r>
              <a:rPr lang="de-DE" sz="1200"/>
              <a:t> </a:t>
            </a:r>
            <a:r>
              <a:rPr lang="en-US" altLang="de-DE" sz="1200">
                <a:hlinkClick r:id="rId3"/>
              </a:rPr>
              <a:t>https://www.transparency.org/files/content/corruptionqas/The_role_of_technology_in_reducing_corruption_in_public_procurement_2014.pdf</a:t>
            </a:r>
            <a:r>
              <a:rPr lang="en-US" altLang="de-DE" sz="1200"/>
              <a:t> </a:t>
            </a:r>
            <a:r>
              <a:rPr lang="de-DE" sz="1200"/>
              <a:t>(last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82878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defRPr/>
            </a:pPr>
            <a:r>
              <a:rPr lang="de-DE" altLang="de-DE" b="1" dirty="0" err="1"/>
              <a:t>Why</a:t>
            </a:r>
            <a:r>
              <a:rPr lang="de-DE" altLang="de-DE" b="1" dirty="0"/>
              <a:t> </a:t>
            </a:r>
            <a:r>
              <a:rPr lang="de-DE" altLang="de-DE" b="1" dirty="0" err="1"/>
              <a:t>is</a:t>
            </a:r>
            <a:r>
              <a:rPr lang="de-DE" altLang="de-DE" b="1" dirty="0"/>
              <a:t> </a:t>
            </a:r>
            <a:r>
              <a:rPr lang="de-DE" altLang="de-DE" b="1" dirty="0" err="1"/>
              <a:t>public</a:t>
            </a:r>
            <a:r>
              <a:rPr lang="de-DE" altLang="de-DE" b="1" dirty="0"/>
              <a:t> </a:t>
            </a:r>
            <a:r>
              <a:rPr lang="de-DE" altLang="de-DE" b="1" dirty="0" err="1"/>
              <a:t>procurement</a:t>
            </a:r>
            <a:r>
              <a:rPr lang="de-DE" altLang="de-DE" b="1" dirty="0"/>
              <a:t> </a:t>
            </a:r>
            <a:r>
              <a:rPr lang="de-DE" altLang="de-DE" b="1" dirty="0" err="1"/>
              <a:t>important</a:t>
            </a:r>
            <a:r>
              <a:rPr lang="de-DE" altLang="de-DE" b="1" dirty="0"/>
              <a:t>?</a:t>
            </a:r>
          </a:p>
          <a:p>
            <a:pPr marL="0" indent="0">
              <a:buFont typeface="Wingdings" pitchFamily="2" charset="2"/>
              <a:buNone/>
              <a:defRPr/>
            </a:pPr>
            <a:endParaRPr lang="de-DE" altLang="de-DE" dirty="0"/>
          </a:p>
          <a:p>
            <a:pPr marL="171450" indent="-171450">
              <a:buFont typeface="Arial" panose="020B0604020202020204" pitchFamily="34" charset="0"/>
              <a:buChar char="•"/>
              <a:defRPr/>
            </a:pPr>
            <a:r>
              <a:rPr lang="de-DE" altLang="de-DE" dirty="0" err="1"/>
              <a:t>It</a:t>
            </a:r>
            <a:r>
              <a:rPr lang="de-DE" altLang="de-DE" dirty="0"/>
              <a:t> </a:t>
            </a:r>
            <a:r>
              <a:rPr lang="de-DE" altLang="de-DE" dirty="0" err="1"/>
              <a:t>is</a:t>
            </a:r>
            <a:r>
              <a:rPr lang="de-DE" altLang="de-DE" dirty="0"/>
              <a:t> </a:t>
            </a:r>
            <a:r>
              <a:rPr lang="de-DE" altLang="de-DE" dirty="0" err="1"/>
              <a:t>the</a:t>
            </a:r>
            <a:r>
              <a:rPr lang="de-DE" altLang="de-DE" dirty="0"/>
              <a:t> </a:t>
            </a:r>
            <a:r>
              <a:rPr lang="de-DE" altLang="de-DE" dirty="0" err="1"/>
              <a:t>sheer</a:t>
            </a:r>
            <a:r>
              <a:rPr lang="de-DE" altLang="de-DE" dirty="0"/>
              <a:t> </a:t>
            </a:r>
            <a:r>
              <a:rPr lang="de-DE" altLang="de-DE" dirty="0" err="1"/>
              <a:t>volume</a:t>
            </a:r>
            <a:r>
              <a:rPr lang="de-DE" altLang="de-DE" dirty="0"/>
              <a:t> </a:t>
            </a:r>
            <a:r>
              <a:rPr lang="de-DE" altLang="de-DE" dirty="0" err="1"/>
              <a:t>involved</a:t>
            </a:r>
            <a:r>
              <a:rPr lang="de-DE" altLang="de-DE" dirty="0"/>
              <a:t> in </a:t>
            </a:r>
            <a:r>
              <a:rPr lang="de-DE" altLang="de-DE" dirty="0" err="1"/>
              <a:t>public</a:t>
            </a:r>
            <a:r>
              <a:rPr lang="de-DE" altLang="de-DE" dirty="0"/>
              <a:t> </a:t>
            </a:r>
            <a:r>
              <a:rPr lang="de-DE" altLang="de-DE" dirty="0" err="1"/>
              <a:t>procurement</a:t>
            </a:r>
            <a:r>
              <a:rPr lang="de-DE" altLang="de-DE" dirty="0"/>
              <a:t> </a:t>
            </a:r>
            <a:r>
              <a:rPr lang="de-DE" altLang="de-DE" dirty="0" err="1"/>
              <a:t>that</a:t>
            </a:r>
            <a:r>
              <a:rPr lang="de-DE" altLang="de-DE" dirty="0"/>
              <a:t> </a:t>
            </a:r>
            <a:r>
              <a:rPr lang="de-DE" altLang="de-DE" dirty="0" err="1"/>
              <a:t>make</a:t>
            </a:r>
            <a:r>
              <a:rPr lang="de-DE" altLang="de-DE" dirty="0"/>
              <a:t> </a:t>
            </a:r>
            <a:r>
              <a:rPr lang="de-DE" altLang="de-DE" dirty="0" err="1"/>
              <a:t>it</a:t>
            </a:r>
            <a:r>
              <a:rPr lang="de-DE" altLang="de-DE" dirty="0"/>
              <a:t> so vulnerable </a:t>
            </a:r>
            <a:r>
              <a:rPr lang="de-DE" altLang="de-DE" dirty="0" err="1"/>
              <a:t>to</a:t>
            </a:r>
            <a:r>
              <a:rPr lang="de-DE" altLang="de-DE" dirty="0"/>
              <a:t> </a:t>
            </a:r>
            <a:r>
              <a:rPr lang="de-DE" altLang="de-DE" dirty="0" err="1"/>
              <a:t>corruption</a:t>
            </a:r>
            <a:r>
              <a:rPr lang="de-DE" altLang="de-DE" dirty="0"/>
              <a:t>.</a:t>
            </a:r>
          </a:p>
          <a:p>
            <a:pPr marL="171450" indent="-171450">
              <a:buFont typeface="Arial" panose="020B0604020202020204" pitchFamily="34" charset="0"/>
              <a:buChar char="•"/>
              <a:defRPr/>
            </a:pPr>
            <a:r>
              <a:rPr lang="de-DE" altLang="de-DE" dirty="0"/>
              <a:t>In </a:t>
            </a:r>
            <a:r>
              <a:rPr lang="de-DE" altLang="de-DE" dirty="0" err="1"/>
              <a:t>fact</a:t>
            </a:r>
            <a:r>
              <a:rPr lang="de-DE" altLang="de-DE" dirty="0"/>
              <a:t>, </a:t>
            </a:r>
            <a:r>
              <a:rPr lang="de-DE" altLang="de-DE" dirty="0" err="1"/>
              <a:t>public</a:t>
            </a:r>
            <a:r>
              <a:rPr lang="de-DE" altLang="de-DE" dirty="0"/>
              <a:t> </a:t>
            </a:r>
            <a:r>
              <a:rPr lang="de-DE" altLang="de-DE" dirty="0" err="1"/>
              <a:t>procurement</a:t>
            </a:r>
            <a:r>
              <a:rPr lang="de-DE" altLang="de-DE" dirty="0"/>
              <a:t> </a:t>
            </a:r>
            <a:r>
              <a:rPr lang="de-DE" altLang="de-DE" dirty="0" err="1"/>
              <a:t>is</a:t>
            </a:r>
            <a:r>
              <a:rPr lang="de-DE" altLang="de-DE" dirty="0"/>
              <a:t> </a:t>
            </a:r>
            <a:r>
              <a:rPr lang="de-DE" altLang="de-DE" dirty="0" err="1"/>
              <a:t>estimated</a:t>
            </a:r>
            <a:r>
              <a:rPr lang="de-DE" altLang="de-DE" dirty="0"/>
              <a:t> </a:t>
            </a:r>
            <a:r>
              <a:rPr lang="de-DE" altLang="de-DE" dirty="0" err="1"/>
              <a:t>to</a:t>
            </a:r>
            <a:r>
              <a:rPr lang="de-DE" altLang="de-DE" dirty="0"/>
              <a:t> </a:t>
            </a:r>
            <a:r>
              <a:rPr lang="de-DE" altLang="de-DE" dirty="0" err="1"/>
              <a:t>account</a:t>
            </a:r>
            <a:r>
              <a:rPr lang="de-DE" altLang="de-DE" dirty="0"/>
              <a:t> </a:t>
            </a:r>
            <a:r>
              <a:rPr lang="de-DE" altLang="de-DE" dirty="0" err="1"/>
              <a:t>for</a:t>
            </a:r>
            <a:r>
              <a:rPr lang="de-DE" altLang="de-DE" dirty="0"/>
              <a:t> 15-30 per </a:t>
            </a:r>
            <a:r>
              <a:rPr lang="de-DE" altLang="de-DE" dirty="0" err="1"/>
              <a:t>cent</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gross</a:t>
            </a:r>
            <a:r>
              <a:rPr lang="de-DE" altLang="de-DE" dirty="0"/>
              <a:t> </a:t>
            </a:r>
            <a:r>
              <a:rPr lang="de-DE" altLang="de-DE" dirty="0" err="1"/>
              <a:t>domestic</a:t>
            </a:r>
            <a:r>
              <a:rPr lang="de-DE" altLang="de-DE" dirty="0"/>
              <a:t> </a:t>
            </a:r>
            <a:r>
              <a:rPr lang="de-DE" altLang="de-DE" dirty="0" err="1"/>
              <a:t>product</a:t>
            </a:r>
            <a:r>
              <a:rPr lang="de-DE" altLang="de-DE" dirty="0"/>
              <a:t> (GDP) </a:t>
            </a:r>
            <a:r>
              <a:rPr lang="de-DE" altLang="de-DE" dirty="0" err="1"/>
              <a:t>of</a:t>
            </a:r>
            <a:r>
              <a:rPr lang="de-DE" altLang="de-DE" dirty="0"/>
              <a:t> </a:t>
            </a:r>
            <a:r>
              <a:rPr lang="de-DE" altLang="de-DE" dirty="0" err="1"/>
              <a:t>many</a:t>
            </a:r>
            <a:r>
              <a:rPr lang="de-DE" altLang="de-DE" dirty="0"/>
              <a:t> countries. This </a:t>
            </a:r>
            <a:r>
              <a:rPr lang="de-DE" altLang="de-DE" dirty="0" err="1"/>
              <a:t>means</a:t>
            </a:r>
            <a:r>
              <a:rPr lang="de-DE" altLang="de-DE" dirty="0"/>
              <a:t> </a:t>
            </a:r>
            <a:r>
              <a:rPr lang="de-DE" altLang="de-DE" dirty="0" err="1"/>
              <a:t>that</a:t>
            </a:r>
            <a:r>
              <a:rPr lang="de-DE" altLang="de-DE" dirty="0"/>
              <a:t> </a:t>
            </a:r>
            <a:r>
              <a:rPr lang="de-DE" altLang="de-DE" dirty="0" err="1"/>
              <a:t>thousands</a:t>
            </a:r>
            <a:r>
              <a:rPr lang="de-DE" altLang="de-DE" dirty="0"/>
              <a:t> </a:t>
            </a:r>
            <a:r>
              <a:rPr lang="de-DE" altLang="de-DE" dirty="0" err="1"/>
              <a:t>of</a:t>
            </a:r>
            <a:r>
              <a:rPr lang="de-DE" altLang="de-DE" dirty="0"/>
              <a:t> </a:t>
            </a:r>
            <a:r>
              <a:rPr lang="de-DE" altLang="de-DE" dirty="0" err="1"/>
              <a:t>billions</a:t>
            </a:r>
            <a:r>
              <a:rPr lang="de-DE" altLang="de-DE" dirty="0"/>
              <a:t> </a:t>
            </a:r>
            <a:r>
              <a:rPr lang="de-DE" altLang="de-DE" dirty="0" err="1"/>
              <a:t>of</a:t>
            </a:r>
            <a:r>
              <a:rPr lang="de-DE" altLang="de-DE" dirty="0"/>
              <a:t> </a:t>
            </a:r>
            <a:r>
              <a:rPr lang="de-DE" altLang="de-DE" dirty="0" err="1"/>
              <a:t>dollars</a:t>
            </a:r>
            <a:r>
              <a:rPr lang="de-DE" altLang="de-DE" dirty="0"/>
              <a:t> </a:t>
            </a:r>
            <a:r>
              <a:rPr lang="de-DE" altLang="de-DE" dirty="0" err="1"/>
              <a:t>are</a:t>
            </a:r>
            <a:r>
              <a:rPr lang="de-DE" altLang="de-DE" dirty="0"/>
              <a:t> </a:t>
            </a:r>
            <a:r>
              <a:rPr lang="de-DE" altLang="de-DE" dirty="0" err="1"/>
              <a:t>spent</a:t>
            </a:r>
            <a:r>
              <a:rPr lang="de-DE" altLang="de-DE" dirty="0"/>
              <a:t> </a:t>
            </a:r>
            <a:r>
              <a:rPr lang="de-DE" altLang="de-DE" dirty="0" err="1"/>
              <a:t>by</a:t>
            </a:r>
            <a:r>
              <a:rPr lang="de-DE" altLang="de-DE" dirty="0"/>
              <a:t> </a:t>
            </a:r>
            <a:r>
              <a:rPr lang="de-DE" altLang="de-DE" dirty="0" err="1"/>
              <a:t>governments</a:t>
            </a:r>
            <a:r>
              <a:rPr lang="de-DE" altLang="de-DE" dirty="0"/>
              <a:t> </a:t>
            </a:r>
            <a:r>
              <a:rPr lang="de-DE" altLang="de-DE" dirty="0" err="1"/>
              <a:t>every</a:t>
            </a:r>
            <a:r>
              <a:rPr lang="de-DE" altLang="de-DE" dirty="0"/>
              <a:t> </a:t>
            </a:r>
            <a:r>
              <a:rPr lang="de-DE" altLang="de-DE" dirty="0" err="1"/>
              <a:t>year</a:t>
            </a:r>
            <a:r>
              <a:rPr lang="de-DE" altLang="de-DE" dirty="0"/>
              <a:t> </a:t>
            </a:r>
            <a:r>
              <a:rPr lang="de-DE" altLang="de-DE" dirty="0" err="1"/>
              <a:t>to</a:t>
            </a:r>
            <a:r>
              <a:rPr lang="de-DE" altLang="de-DE" dirty="0"/>
              <a:t> </a:t>
            </a:r>
            <a:r>
              <a:rPr lang="de-DE" altLang="de-DE" dirty="0" err="1"/>
              <a:t>purchase</a:t>
            </a:r>
            <a:r>
              <a:rPr lang="de-DE" altLang="de-DE" dirty="0"/>
              <a:t> different </a:t>
            </a:r>
            <a:r>
              <a:rPr lang="de-DE" altLang="de-DE" dirty="0" err="1"/>
              <a:t>kinds</a:t>
            </a:r>
            <a:r>
              <a:rPr lang="de-DE" altLang="de-DE" dirty="0"/>
              <a:t> </a:t>
            </a:r>
            <a:r>
              <a:rPr lang="de-DE" altLang="de-DE" dirty="0" err="1"/>
              <a:t>of</a:t>
            </a:r>
            <a:r>
              <a:rPr lang="de-DE" altLang="de-DE" dirty="0"/>
              <a:t> </a:t>
            </a:r>
            <a:r>
              <a:rPr lang="de-DE" altLang="de-DE" dirty="0" err="1"/>
              <a:t>goods</a:t>
            </a:r>
            <a:r>
              <a:rPr lang="de-DE" altLang="de-DE" dirty="0"/>
              <a:t>, </a:t>
            </a:r>
            <a:r>
              <a:rPr lang="de-DE" altLang="de-DE" dirty="0" err="1"/>
              <a:t>services</a:t>
            </a:r>
            <a:r>
              <a:rPr lang="de-DE" altLang="de-DE" dirty="0"/>
              <a:t> and </a:t>
            </a:r>
            <a:r>
              <a:rPr lang="de-DE" altLang="de-DE" dirty="0" err="1"/>
              <a:t>works</a:t>
            </a:r>
            <a:r>
              <a:rPr lang="de-DE" altLang="de-DE" dirty="0"/>
              <a:t>.</a:t>
            </a:r>
          </a:p>
          <a:p>
            <a:pPr marL="171450" indent="-171450">
              <a:buFont typeface="Arial" panose="020B0604020202020204" pitchFamily="34" charset="0"/>
              <a:buChar char="•"/>
              <a:defRPr/>
            </a:pPr>
            <a:r>
              <a:rPr lang="de-DE" altLang="de-DE" dirty="0" err="1"/>
              <a:t>Although</a:t>
            </a:r>
            <a:r>
              <a:rPr lang="de-DE" altLang="de-DE" dirty="0"/>
              <a:t> </a:t>
            </a:r>
            <a:r>
              <a:rPr lang="de-DE" altLang="de-DE" dirty="0" err="1"/>
              <a:t>the</a:t>
            </a:r>
            <a:r>
              <a:rPr lang="de-DE" altLang="de-DE" dirty="0"/>
              <a:t> </a:t>
            </a:r>
            <a:r>
              <a:rPr lang="de-DE" altLang="de-DE" dirty="0" err="1"/>
              <a:t>costs</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are</a:t>
            </a:r>
            <a:r>
              <a:rPr lang="de-DE" altLang="de-DE" dirty="0"/>
              <a:t> </a:t>
            </a:r>
            <a:r>
              <a:rPr lang="de-DE" altLang="de-DE" dirty="0" err="1"/>
              <a:t>difficult</a:t>
            </a:r>
            <a:r>
              <a:rPr lang="de-DE" altLang="de-DE" dirty="0"/>
              <a:t> </a:t>
            </a:r>
            <a:r>
              <a:rPr lang="de-DE" altLang="de-DE" dirty="0" err="1"/>
              <a:t>to</a:t>
            </a:r>
            <a:r>
              <a:rPr lang="de-DE" altLang="de-DE" dirty="0"/>
              <a:t> </a:t>
            </a:r>
            <a:r>
              <a:rPr lang="de-DE" altLang="de-DE" dirty="0" err="1"/>
              <a:t>measure</a:t>
            </a:r>
            <a:r>
              <a:rPr lang="de-DE" altLang="de-DE" dirty="0"/>
              <a:t>, due </a:t>
            </a:r>
            <a:r>
              <a:rPr lang="de-DE" altLang="de-DE" dirty="0" err="1"/>
              <a:t>to</a:t>
            </a:r>
            <a:r>
              <a:rPr lang="de-DE" altLang="de-DE" dirty="0"/>
              <a:t> </a:t>
            </a:r>
            <a:r>
              <a:rPr lang="de-DE" altLang="de-DE" dirty="0" err="1"/>
              <a:t>its</a:t>
            </a:r>
            <a:r>
              <a:rPr lang="de-DE" altLang="de-DE" dirty="0"/>
              <a:t> </a:t>
            </a:r>
            <a:r>
              <a:rPr lang="de-DE" altLang="de-DE" dirty="0" err="1"/>
              <a:t>clandestine</a:t>
            </a:r>
            <a:r>
              <a:rPr lang="de-DE" altLang="de-DE" dirty="0"/>
              <a:t> </a:t>
            </a:r>
            <a:r>
              <a:rPr lang="de-DE" altLang="de-DE" dirty="0" err="1"/>
              <a:t>nature</a:t>
            </a:r>
            <a:r>
              <a:rPr lang="de-DE" altLang="de-DE" dirty="0"/>
              <a:t>, </a:t>
            </a:r>
            <a:r>
              <a:rPr lang="de-DE" altLang="de-DE" dirty="0" err="1"/>
              <a:t>it</a:t>
            </a:r>
            <a:r>
              <a:rPr lang="de-DE" altLang="de-DE" dirty="0"/>
              <a:t> </a:t>
            </a:r>
            <a:r>
              <a:rPr lang="de-DE" altLang="de-DE" dirty="0" err="1"/>
              <a:t>is</a:t>
            </a:r>
            <a:r>
              <a:rPr lang="de-DE" altLang="de-DE" dirty="0"/>
              <a:t> </a:t>
            </a:r>
            <a:r>
              <a:rPr lang="de-DE" altLang="de-DE" dirty="0" err="1"/>
              <a:t>obvious</a:t>
            </a:r>
            <a:r>
              <a:rPr lang="de-DE" altLang="de-DE" dirty="0"/>
              <a:t> </a:t>
            </a:r>
            <a:r>
              <a:rPr lang="de-DE" altLang="de-DE" dirty="0" err="1"/>
              <a:t>that</a:t>
            </a:r>
            <a:r>
              <a:rPr lang="de-DE" altLang="de-DE" dirty="0"/>
              <a:t> </a:t>
            </a:r>
            <a:r>
              <a:rPr lang="de-DE" altLang="de-DE" dirty="0" err="1"/>
              <a:t>corruption</a:t>
            </a:r>
            <a:r>
              <a:rPr lang="de-DE" altLang="de-DE" dirty="0"/>
              <a:t> in </a:t>
            </a:r>
            <a:r>
              <a:rPr lang="de-DE" altLang="de-DE" dirty="0" err="1"/>
              <a:t>public</a:t>
            </a:r>
            <a:r>
              <a:rPr lang="de-DE" altLang="de-DE" dirty="0"/>
              <a:t> </a:t>
            </a:r>
            <a:r>
              <a:rPr lang="de-DE" altLang="de-DE" dirty="0" err="1"/>
              <a:t>procurement</a:t>
            </a:r>
            <a:r>
              <a:rPr lang="de-DE" altLang="de-DE" dirty="0"/>
              <a:t> </a:t>
            </a:r>
            <a:r>
              <a:rPr lang="de-DE" altLang="de-DE" dirty="0" err="1"/>
              <a:t>has</a:t>
            </a:r>
            <a:r>
              <a:rPr lang="de-DE" altLang="de-DE" dirty="0"/>
              <a:t> an </a:t>
            </a:r>
            <a:r>
              <a:rPr lang="de-DE" altLang="de-DE" dirty="0" err="1"/>
              <a:t>enormous</a:t>
            </a:r>
            <a:r>
              <a:rPr lang="de-DE" altLang="de-DE" dirty="0"/>
              <a:t> negative </a:t>
            </a:r>
            <a:r>
              <a:rPr lang="de-DE" altLang="de-DE" dirty="0" err="1"/>
              <a:t>impact</a:t>
            </a:r>
            <a:r>
              <a:rPr lang="de-DE" altLang="de-DE" dirty="0"/>
              <a:t> on </a:t>
            </a:r>
            <a:r>
              <a:rPr lang="de-DE" altLang="de-DE" dirty="0" err="1"/>
              <a:t>government</a:t>
            </a:r>
            <a:r>
              <a:rPr lang="de-DE" altLang="de-DE" dirty="0"/>
              <a:t> spending. These </a:t>
            </a:r>
            <a:r>
              <a:rPr lang="de-DE" altLang="de-DE" dirty="0" err="1"/>
              <a:t>costs</a:t>
            </a:r>
            <a:r>
              <a:rPr lang="de-DE" altLang="de-DE" dirty="0"/>
              <a:t> </a:t>
            </a:r>
            <a:r>
              <a:rPr lang="de-DE" altLang="de-DE" dirty="0" err="1"/>
              <a:t>arise</a:t>
            </a:r>
            <a:r>
              <a:rPr lang="de-DE" altLang="de-DE" dirty="0"/>
              <a:t> in </a:t>
            </a:r>
            <a:r>
              <a:rPr lang="de-DE" altLang="de-DE" dirty="0" err="1"/>
              <a:t>particular</a:t>
            </a:r>
            <a:r>
              <a:rPr lang="de-DE" altLang="de-DE" dirty="0"/>
              <a:t> </a:t>
            </a:r>
            <a:r>
              <a:rPr lang="de-DE" altLang="de-DE" dirty="0" err="1"/>
              <a:t>because</a:t>
            </a:r>
            <a:r>
              <a:rPr lang="de-DE" altLang="de-DE" dirty="0"/>
              <a:t> </a:t>
            </a:r>
            <a:r>
              <a:rPr lang="de-DE" altLang="de-DE" dirty="0" err="1"/>
              <a:t>corruption</a:t>
            </a:r>
            <a:r>
              <a:rPr lang="de-DE" altLang="de-DE" dirty="0"/>
              <a:t> in </a:t>
            </a:r>
            <a:r>
              <a:rPr lang="de-DE" altLang="de-DE" dirty="0" err="1"/>
              <a:t>public</a:t>
            </a:r>
            <a:r>
              <a:rPr lang="de-DE" altLang="de-DE" dirty="0"/>
              <a:t> </a:t>
            </a:r>
            <a:r>
              <a:rPr lang="de-DE" altLang="de-DE" dirty="0" err="1"/>
              <a:t>procurement</a:t>
            </a:r>
            <a:r>
              <a:rPr lang="de-DE" altLang="de-DE" dirty="0"/>
              <a:t> </a:t>
            </a:r>
            <a:r>
              <a:rPr lang="de-DE" altLang="de-DE" dirty="0" err="1"/>
              <a:t>undermines</a:t>
            </a:r>
            <a:r>
              <a:rPr lang="de-DE" altLang="de-DE" dirty="0"/>
              <a:t> </a:t>
            </a:r>
            <a:r>
              <a:rPr lang="de-DE" altLang="de-DE" dirty="0" err="1"/>
              <a:t>competition</a:t>
            </a:r>
            <a:r>
              <a:rPr lang="de-DE" altLang="de-DE" dirty="0"/>
              <a:t> in </a:t>
            </a:r>
            <a:r>
              <a:rPr lang="de-DE" altLang="de-DE" dirty="0" err="1"/>
              <a:t>the</a:t>
            </a:r>
            <a:r>
              <a:rPr lang="de-DE" altLang="de-DE" dirty="0"/>
              <a:t> </a:t>
            </a:r>
            <a:r>
              <a:rPr lang="de-DE" altLang="de-DE" dirty="0" err="1"/>
              <a:t>market</a:t>
            </a:r>
            <a:r>
              <a:rPr lang="de-DE" altLang="de-DE" dirty="0"/>
              <a:t> and </a:t>
            </a:r>
            <a:r>
              <a:rPr lang="de-DE" altLang="de-DE" dirty="0" err="1"/>
              <a:t>impedes</a:t>
            </a:r>
            <a:r>
              <a:rPr lang="de-DE" altLang="de-DE" dirty="0"/>
              <a:t> </a:t>
            </a:r>
            <a:r>
              <a:rPr lang="de-DE" altLang="de-DE" dirty="0" err="1"/>
              <a:t>economic</a:t>
            </a:r>
            <a:r>
              <a:rPr lang="de-DE" altLang="de-DE" dirty="0"/>
              <a:t> </a:t>
            </a:r>
            <a:r>
              <a:rPr lang="de-DE" altLang="de-DE" dirty="0" err="1"/>
              <a:t>development</a:t>
            </a:r>
            <a:r>
              <a:rPr lang="de-DE" altLang="de-DE" dirty="0"/>
              <a:t>. This </a:t>
            </a:r>
            <a:r>
              <a:rPr lang="de-DE" altLang="de-DE" dirty="0" err="1"/>
              <a:t>leads</a:t>
            </a:r>
            <a:r>
              <a:rPr lang="de-DE" altLang="de-DE" dirty="0"/>
              <a:t> </a:t>
            </a:r>
            <a:r>
              <a:rPr lang="de-DE" altLang="de-DE" dirty="0" err="1"/>
              <a:t>to</a:t>
            </a:r>
            <a:r>
              <a:rPr lang="de-DE" altLang="de-DE" dirty="0"/>
              <a:t> </a:t>
            </a:r>
            <a:r>
              <a:rPr lang="de-DE" altLang="de-DE" dirty="0" err="1"/>
              <a:t>governments</a:t>
            </a:r>
            <a:r>
              <a:rPr lang="de-DE" altLang="de-DE" dirty="0"/>
              <a:t> </a:t>
            </a:r>
            <a:r>
              <a:rPr lang="de-DE" altLang="de-DE" dirty="0" err="1"/>
              <a:t>paying</a:t>
            </a:r>
            <a:r>
              <a:rPr lang="de-DE" altLang="de-DE" dirty="0"/>
              <a:t> an </a:t>
            </a:r>
            <a:r>
              <a:rPr lang="de-DE" altLang="de-DE" dirty="0" err="1"/>
              <a:t>artificially</a:t>
            </a:r>
            <a:r>
              <a:rPr lang="de-DE" altLang="de-DE" dirty="0"/>
              <a:t> high </a:t>
            </a:r>
            <a:r>
              <a:rPr lang="de-DE" altLang="de-DE" dirty="0" err="1"/>
              <a:t>price</a:t>
            </a:r>
            <a:r>
              <a:rPr lang="de-DE" altLang="de-DE" dirty="0"/>
              <a:t> </a:t>
            </a:r>
            <a:r>
              <a:rPr lang="de-DE" altLang="de-DE" dirty="0" err="1"/>
              <a:t>for</a:t>
            </a:r>
            <a:r>
              <a:rPr lang="de-DE" altLang="de-DE" dirty="0"/>
              <a:t> </a:t>
            </a:r>
            <a:r>
              <a:rPr lang="de-DE" altLang="de-DE" dirty="0" err="1"/>
              <a:t>goods</a:t>
            </a:r>
            <a:r>
              <a:rPr lang="de-DE" altLang="de-DE" dirty="0"/>
              <a:t>, </a:t>
            </a:r>
            <a:r>
              <a:rPr lang="de-DE" altLang="de-DE" dirty="0" err="1"/>
              <a:t>services</a:t>
            </a:r>
            <a:r>
              <a:rPr lang="de-DE" altLang="de-DE" dirty="0"/>
              <a:t> and </a:t>
            </a:r>
            <a:r>
              <a:rPr lang="de-DE" altLang="de-DE" dirty="0" err="1"/>
              <a:t>works</a:t>
            </a:r>
            <a:r>
              <a:rPr lang="de-DE" altLang="de-DE" dirty="0"/>
              <a:t> </a:t>
            </a:r>
            <a:r>
              <a:rPr lang="de-DE" altLang="de-DE" dirty="0" err="1"/>
              <a:t>because</a:t>
            </a:r>
            <a:r>
              <a:rPr lang="de-DE" altLang="de-DE" dirty="0"/>
              <a:t> </a:t>
            </a:r>
            <a:r>
              <a:rPr lang="de-DE" altLang="de-DE" dirty="0" err="1"/>
              <a:t>of</a:t>
            </a:r>
            <a:r>
              <a:rPr lang="de-DE" altLang="de-DE" dirty="0"/>
              <a:t> </a:t>
            </a:r>
            <a:r>
              <a:rPr lang="de-DE" altLang="de-DE" dirty="0" err="1"/>
              <a:t>market</a:t>
            </a:r>
            <a:r>
              <a:rPr lang="de-DE" altLang="de-DE" dirty="0"/>
              <a:t> </a:t>
            </a:r>
            <a:r>
              <a:rPr lang="de-DE" altLang="de-DE" dirty="0" err="1"/>
              <a:t>distortion</a:t>
            </a:r>
            <a:r>
              <a:rPr lang="de-DE" altLang="de-DE" dirty="0"/>
              <a:t>.</a:t>
            </a:r>
          </a:p>
          <a:p>
            <a:pPr marL="171450" indent="-171450">
              <a:buFont typeface="Arial" panose="020B0604020202020204" pitchFamily="34" charset="0"/>
              <a:buChar char="•"/>
              <a:defRPr/>
            </a:pPr>
            <a:r>
              <a:rPr lang="de-DE" altLang="de-DE" dirty="0" err="1"/>
              <a:t>Various</a:t>
            </a:r>
            <a:r>
              <a:rPr lang="de-DE" altLang="de-DE" dirty="0"/>
              <a:t> </a:t>
            </a:r>
            <a:r>
              <a:rPr lang="de-DE" altLang="de-DE" dirty="0" err="1"/>
              <a:t>studies</a:t>
            </a:r>
            <a:r>
              <a:rPr lang="de-DE" altLang="de-DE" dirty="0"/>
              <a:t> </a:t>
            </a:r>
            <a:r>
              <a:rPr lang="de-DE" altLang="de-DE" dirty="0" err="1"/>
              <a:t>suggest</a:t>
            </a:r>
            <a:r>
              <a:rPr lang="de-DE" altLang="de-DE" dirty="0"/>
              <a:t> </a:t>
            </a:r>
            <a:r>
              <a:rPr lang="de-DE" altLang="de-DE" dirty="0" err="1"/>
              <a:t>that</a:t>
            </a:r>
            <a:r>
              <a:rPr lang="de-DE" altLang="de-DE" dirty="0"/>
              <a:t> an </a:t>
            </a:r>
            <a:r>
              <a:rPr lang="de-DE" altLang="de-DE" dirty="0" err="1"/>
              <a:t>average</a:t>
            </a:r>
            <a:r>
              <a:rPr lang="de-DE" altLang="de-DE" dirty="0"/>
              <a:t> </a:t>
            </a:r>
            <a:r>
              <a:rPr lang="de-DE" altLang="de-DE" dirty="0" err="1"/>
              <a:t>of</a:t>
            </a:r>
            <a:r>
              <a:rPr lang="de-DE" altLang="de-DE" dirty="0"/>
              <a:t> 10-25 per </a:t>
            </a:r>
            <a:r>
              <a:rPr lang="de-DE" altLang="de-DE" dirty="0" err="1"/>
              <a:t>cent</a:t>
            </a:r>
            <a:r>
              <a:rPr lang="de-DE" altLang="de-DE" dirty="0"/>
              <a:t> </a:t>
            </a:r>
            <a:r>
              <a:rPr lang="de-DE" altLang="de-DE" dirty="0" err="1"/>
              <a:t>of</a:t>
            </a:r>
            <a:r>
              <a:rPr lang="de-DE" altLang="de-DE" dirty="0"/>
              <a:t> a </a:t>
            </a:r>
            <a:r>
              <a:rPr lang="de-DE" altLang="de-DE" dirty="0" err="1"/>
              <a:t>public</a:t>
            </a:r>
            <a:r>
              <a:rPr lang="de-DE" altLang="de-DE" dirty="0"/>
              <a:t> </a:t>
            </a:r>
            <a:r>
              <a:rPr lang="de-DE" altLang="de-DE" dirty="0" err="1"/>
              <a:t>contract’s</a:t>
            </a:r>
            <a:r>
              <a:rPr lang="de-DE" altLang="de-DE" dirty="0"/>
              <a:t> </a:t>
            </a:r>
            <a:r>
              <a:rPr lang="de-DE" altLang="de-DE" dirty="0" err="1"/>
              <a:t>value</a:t>
            </a:r>
            <a:r>
              <a:rPr lang="de-DE" altLang="de-DE" dirty="0"/>
              <a:t> </a:t>
            </a:r>
            <a:r>
              <a:rPr lang="de-DE" altLang="de-DE" dirty="0" err="1"/>
              <a:t>may</a:t>
            </a:r>
            <a:r>
              <a:rPr lang="de-DE" altLang="de-DE" dirty="0"/>
              <a:t> </a:t>
            </a:r>
            <a:r>
              <a:rPr lang="de-DE" altLang="de-DE" dirty="0" err="1"/>
              <a:t>be</a:t>
            </a:r>
            <a:r>
              <a:rPr lang="de-DE" altLang="de-DE" dirty="0"/>
              <a:t> lost </a:t>
            </a:r>
            <a:r>
              <a:rPr lang="de-DE" altLang="de-DE" dirty="0" err="1"/>
              <a:t>to</a:t>
            </a:r>
            <a:r>
              <a:rPr lang="de-DE" altLang="de-DE" dirty="0"/>
              <a:t> </a:t>
            </a:r>
            <a:r>
              <a:rPr lang="de-DE" altLang="de-DE" dirty="0" err="1"/>
              <a:t>corruption</a:t>
            </a:r>
            <a:r>
              <a:rPr lang="de-DE" altLang="de-DE" dirty="0"/>
              <a:t>. </a:t>
            </a:r>
            <a:r>
              <a:rPr lang="de-DE" altLang="de-DE" dirty="0" err="1"/>
              <a:t>Applying</a:t>
            </a:r>
            <a:r>
              <a:rPr lang="de-DE" altLang="de-DE" dirty="0"/>
              <a:t> </a:t>
            </a:r>
            <a:r>
              <a:rPr lang="de-DE" altLang="de-DE" dirty="0" err="1"/>
              <a:t>this</a:t>
            </a:r>
            <a:r>
              <a:rPr lang="de-DE" altLang="de-DE" dirty="0"/>
              <a:t> </a:t>
            </a:r>
            <a:r>
              <a:rPr lang="de-DE" altLang="de-DE" dirty="0" err="1"/>
              <a:t>percentage</a:t>
            </a:r>
            <a:r>
              <a:rPr lang="de-DE" altLang="de-DE" dirty="0"/>
              <a:t> </a:t>
            </a:r>
            <a:r>
              <a:rPr lang="de-DE" altLang="de-DE" dirty="0" err="1"/>
              <a:t>to</a:t>
            </a:r>
            <a:r>
              <a:rPr lang="de-DE" altLang="de-DE" dirty="0"/>
              <a:t> </a:t>
            </a:r>
            <a:r>
              <a:rPr lang="de-DE" altLang="de-DE" dirty="0" err="1"/>
              <a:t>the</a:t>
            </a:r>
            <a:r>
              <a:rPr lang="de-DE" altLang="de-DE" dirty="0"/>
              <a:t> total </a:t>
            </a:r>
            <a:r>
              <a:rPr lang="de-DE" altLang="de-DE" dirty="0" err="1"/>
              <a:t>government</a:t>
            </a:r>
            <a:r>
              <a:rPr lang="de-DE" altLang="de-DE" dirty="0"/>
              <a:t> spending </a:t>
            </a:r>
            <a:r>
              <a:rPr lang="de-DE" altLang="de-DE" dirty="0" err="1"/>
              <a:t>for</a:t>
            </a:r>
            <a:r>
              <a:rPr lang="de-DE" altLang="de-DE" dirty="0"/>
              <a:t> </a:t>
            </a:r>
            <a:r>
              <a:rPr lang="de-DE" altLang="de-DE" dirty="0" err="1"/>
              <a:t>public</a:t>
            </a:r>
            <a:r>
              <a:rPr lang="de-DE" altLang="de-DE" dirty="0"/>
              <a:t> </a:t>
            </a:r>
            <a:r>
              <a:rPr lang="de-DE" altLang="de-DE" dirty="0" err="1"/>
              <a:t>contracts</a:t>
            </a:r>
            <a:r>
              <a:rPr lang="de-DE" altLang="de-DE" dirty="0"/>
              <a:t>, </a:t>
            </a:r>
            <a:r>
              <a:rPr lang="de-DE" altLang="de-DE" dirty="0" err="1"/>
              <a:t>it</a:t>
            </a:r>
            <a:r>
              <a:rPr lang="de-DE" altLang="de-DE" dirty="0"/>
              <a:t> </a:t>
            </a:r>
            <a:r>
              <a:rPr lang="de-DE" altLang="de-DE" dirty="0" err="1"/>
              <a:t>is</a:t>
            </a:r>
            <a:r>
              <a:rPr lang="de-DE" altLang="de-DE" dirty="0"/>
              <a:t> </a:t>
            </a:r>
            <a:r>
              <a:rPr lang="de-DE" altLang="de-DE" dirty="0" err="1"/>
              <a:t>clear</a:t>
            </a:r>
            <a:r>
              <a:rPr lang="de-DE" altLang="de-DE" dirty="0"/>
              <a:t> </a:t>
            </a:r>
            <a:r>
              <a:rPr lang="de-DE" altLang="de-DE" dirty="0" err="1"/>
              <a:t>that</a:t>
            </a:r>
            <a:r>
              <a:rPr lang="de-DE" altLang="de-DE" dirty="0"/>
              <a:t> </a:t>
            </a:r>
            <a:r>
              <a:rPr lang="de-DE" altLang="de-DE" dirty="0" err="1"/>
              <a:t>hundreds</a:t>
            </a:r>
            <a:r>
              <a:rPr lang="de-DE" altLang="de-DE" dirty="0"/>
              <a:t> </a:t>
            </a:r>
            <a:r>
              <a:rPr lang="de-DE" altLang="de-DE" dirty="0" err="1"/>
              <a:t>of</a:t>
            </a:r>
            <a:r>
              <a:rPr lang="de-DE" altLang="de-DE" dirty="0"/>
              <a:t> </a:t>
            </a:r>
            <a:r>
              <a:rPr lang="de-DE" altLang="de-DE" dirty="0" err="1"/>
              <a:t>billions</a:t>
            </a:r>
            <a:r>
              <a:rPr lang="de-DE" altLang="de-DE" dirty="0"/>
              <a:t> </a:t>
            </a:r>
            <a:r>
              <a:rPr lang="de-DE" altLang="de-DE" dirty="0" err="1"/>
              <a:t>of</a:t>
            </a:r>
            <a:r>
              <a:rPr lang="de-DE" altLang="de-DE" dirty="0"/>
              <a:t> </a:t>
            </a:r>
            <a:r>
              <a:rPr lang="de-DE" altLang="de-DE" dirty="0" err="1"/>
              <a:t>dollars</a:t>
            </a:r>
            <a:r>
              <a:rPr lang="de-DE" altLang="de-DE" dirty="0"/>
              <a:t> </a:t>
            </a:r>
            <a:r>
              <a:rPr lang="de-DE" altLang="de-DE" dirty="0" err="1"/>
              <a:t>are</a:t>
            </a:r>
            <a:r>
              <a:rPr lang="de-DE" altLang="de-DE" dirty="0"/>
              <a:t> lost </a:t>
            </a:r>
            <a:r>
              <a:rPr lang="de-DE" altLang="de-DE" dirty="0" err="1"/>
              <a:t>to</a:t>
            </a:r>
            <a:r>
              <a:rPr lang="de-DE" altLang="de-DE" dirty="0"/>
              <a:t> </a:t>
            </a:r>
            <a:r>
              <a:rPr lang="de-DE" altLang="de-DE" dirty="0" err="1"/>
              <a:t>corruption</a:t>
            </a:r>
            <a:r>
              <a:rPr lang="de-DE" altLang="de-DE" dirty="0"/>
              <a:t> in </a:t>
            </a:r>
            <a:r>
              <a:rPr lang="de-DE" altLang="de-DE" dirty="0" err="1"/>
              <a:t>public</a:t>
            </a:r>
            <a:r>
              <a:rPr lang="de-DE" altLang="de-DE" dirty="0"/>
              <a:t> </a:t>
            </a:r>
            <a:r>
              <a:rPr lang="de-DE" altLang="de-DE" dirty="0" err="1"/>
              <a:t>procurement</a:t>
            </a:r>
            <a:r>
              <a:rPr lang="de-DE" altLang="de-DE" dirty="0"/>
              <a:t> </a:t>
            </a:r>
            <a:r>
              <a:rPr lang="de-DE" altLang="de-DE" dirty="0" err="1"/>
              <a:t>every</a:t>
            </a:r>
            <a:r>
              <a:rPr lang="de-DE" altLang="de-DE" dirty="0"/>
              <a:t> </a:t>
            </a:r>
            <a:r>
              <a:rPr lang="de-DE" altLang="de-DE" dirty="0" err="1"/>
              <a:t>year</a:t>
            </a:r>
            <a:r>
              <a:rPr lang="de-DE" altLang="de-DE" dirty="0"/>
              <a:t>.</a:t>
            </a:r>
            <a:r>
              <a:rPr lang="de-DE" sz="1200" b="0" i="0" kern="1200" dirty="0">
                <a:solidFill>
                  <a:schemeClr val="tx1"/>
                </a:solidFill>
                <a:effectLst/>
                <a:latin typeface="+mn-lt"/>
                <a:ea typeface="+mn-ea"/>
                <a:cs typeface="+mn-cs"/>
              </a:rPr>
              <a:t>​</a:t>
            </a:r>
          </a:p>
          <a:p>
            <a:endParaRPr lang="en-US" dirty="0"/>
          </a:p>
          <a:p>
            <a:pPr marL="0" indent="0" fontAlgn="base">
              <a:lnSpc>
                <a:spcPct val="100000"/>
              </a:lnSpc>
              <a:spcBef>
                <a:spcPct val="0"/>
              </a:spcBef>
              <a:spcAft>
                <a:spcPct val="0"/>
              </a:spcAft>
              <a:buNone/>
            </a:pPr>
            <a:r>
              <a:rPr lang="en-US" dirty="0"/>
              <a:t>​</a:t>
            </a:r>
            <a:r>
              <a:rPr lang="de-DE" sz="1200" b="1" dirty="0"/>
              <a:t>Sources:</a:t>
            </a:r>
            <a:endParaRPr lang="en-US" sz="1200" b="0" dirty="0"/>
          </a:p>
          <a:p>
            <a:pPr marL="171450" indent="-171450" fontAlgn="base">
              <a:lnSpc>
                <a:spcPct val="100000"/>
              </a:lnSpc>
              <a:spcBef>
                <a:spcPct val="0"/>
              </a:spcBef>
              <a:spcAft>
                <a:spcPct val="0"/>
              </a:spcAft>
              <a:buFont typeface="Arial" panose="020B0604020202020204" pitchFamily="34" charset="0"/>
              <a:buChar char="•"/>
            </a:pPr>
            <a:r>
              <a:rPr lang="de-DE" sz="800" b="0" dirty="0"/>
              <a:t>OECD (2013a). Fighting </a:t>
            </a:r>
            <a:r>
              <a:rPr lang="de-DE" sz="800" b="0" dirty="0" err="1"/>
              <a:t>Corruption</a:t>
            </a:r>
            <a:r>
              <a:rPr lang="de-DE" sz="800" b="0" dirty="0"/>
              <a:t> in </a:t>
            </a:r>
            <a:r>
              <a:rPr lang="de-DE" sz="800" b="0" dirty="0" err="1"/>
              <a:t>the</a:t>
            </a:r>
            <a:r>
              <a:rPr lang="de-DE" sz="800" b="0" dirty="0"/>
              <a:t> Public </a:t>
            </a:r>
            <a:r>
              <a:rPr lang="de-DE" sz="800" b="0" dirty="0" err="1"/>
              <a:t>Sector</a:t>
            </a:r>
            <a:r>
              <a:rPr lang="de-DE" sz="800" b="0" dirty="0"/>
              <a:t>. </a:t>
            </a:r>
            <a:r>
              <a:rPr lang="de-DE" sz="800" b="0" dirty="0" err="1"/>
              <a:t>Retrieved</a:t>
            </a:r>
            <a:r>
              <a:rPr lang="de-DE" sz="800" b="0" dirty="0"/>
              <a:t> </a:t>
            </a:r>
            <a:r>
              <a:rPr lang="de-DE" sz="800" b="0" dirty="0" err="1"/>
              <a:t>from</a:t>
            </a:r>
            <a:r>
              <a:rPr lang="de-DE" sz="800" b="0" dirty="0"/>
              <a:t> </a:t>
            </a:r>
            <a:r>
              <a:rPr lang="de-DE" sz="800" b="0" dirty="0">
                <a:hlinkClick r:id="rId3"/>
              </a:rPr>
              <a:t>www.oecd.org/gov/ethics/meetingofleadingpractitionersonpublicprocure-ment.htm</a:t>
            </a:r>
            <a:r>
              <a:rPr lang="de-DE" sz="800" b="0" dirty="0"/>
              <a:t> (last </a:t>
            </a:r>
            <a:r>
              <a:rPr lang="de-DE" sz="800" b="0" dirty="0" err="1"/>
              <a:t>accessed</a:t>
            </a:r>
            <a:r>
              <a:rPr lang="de-DE" sz="800" b="0" dirty="0"/>
              <a:t> on August 20, 2020).</a:t>
            </a:r>
          </a:p>
          <a:p>
            <a:pPr marL="171450" indent="-171450" fontAlgn="base">
              <a:lnSpc>
                <a:spcPct val="100000"/>
              </a:lnSpc>
              <a:spcBef>
                <a:spcPct val="0"/>
              </a:spcBef>
              <a:spcAft>
                <a:spcPct val="0"/>
              </a:spcAft>
              <a:buFont typeface="Arial" panose="020B0604020202020204" pitchFamily="34" charset="0"/>
              <a:buChar char="•"/>
            </a:pPr>
            <a:r>
              <a:rPr lang="de-DE" sz="800" b="0" dirty="0"/>
              <a:t>OECD (2013b). </a:t>
            </a:r>
            <a:r>
              <a:rPr lang="de-DE" sz="800" b="0" dirty="0" err="1"/>
              <a:t>Implementing</a:t>
            </a:r>
            <a:r>
              <a:rPr lang="de-DE" sz="800" b="0" dirty="0"/>
              <a:t> </a:t>
            </a:r>
            <a:r>
              <a:rPr lang="de-DE" sz="800" b="0" dirty="0" err="1"/>
              <a:t>the</a:t>
            </a:r>
            <a:r>
              <a:rPr lang="de-DE" sz="800" b="0" dirty="0"/>
              <a:t> OECD </a:t>
            </a:r>
            <a:r>
              <a:rPr lang="de-DE" sz="800" b="0" dirty="0" err="1"/>
              <a:t>Principles</a:t>
            </a:r>
            <a:r>
              <a:rPr lang="de-DE" sz="800" b="0" dirty="0"/>
              <a:t> </a:t>
            </a:r>
            <a:r>
              <a:rPr lang="de-DE" sz="800" b="0" dirty="0" err="1"/>
              <a:t>for</a:t>
            </a:r>
            <a:r>
              <a:rPr lang="de-DE" sz="800" b="0" dirty="0"/>
              <a:t> Integrity in Public </a:t>
            </a:r>
            <a:r>
              <a:rPr lang="de-DE" sz="800" b="0" dirty="0" err="1"/>
              <a:t>Procurement</a:t>
            </a:r>
            <a:r>
              <a:rPr lang="de-DE" sz="800" b="0" dirty="0"/>
              <a:t>. </a:t>
            </a:r>
            <a:r>
              <a:rPr lang="de-DE" sz="800" b="0" dirty="0" err="1"/>
              <a:t>Retrieved</a:t>
            </a:r>
            <a:r>
              <a:rPr lang="de-DE" sz="800" b="0" dirty="0"/>
              <a:t> </a:t>
            </a:r>
            <a:r>
              <a:rPr lang="de-DE" sz="800" b="0" dirty="0" err="1"/>
              <a:t>from</a:t>
            </a:r>
            <a:r>
              <a:rPr lang="de-DE" sz="800" b="0" dirty="0"/>
              <a:t> </a:t>
            </a:r>
            <a:r>
              <a:rPr lang="de-DE" sz="800" b="0" dirty="0">
                <a:hlinkClick r:id="rId4"/>
              </a:rPr>
              <a:t>www.oecd-ilibrary.org/govern-ance/implementing-the-oecd-principles-for-integrity-in-public-pro-curement/why-clean-public-procurement-matters_9789264201385-3-en;jsessionid=95lfbj6h46u4a.x-oecd-live-01</a:t>
            </a:r>
            <a:r>
              <a:rPr lang="de-DE" sz="800" b="0" dirty="0"/>
              <a:t> (last </a:t>
            </a:r>
            <a:r>
              <a:rPr lang="de-DE" sz="800" b="0" dirty="0" err="1"/>
              <a:t>accessed</a:t>
            </a:r>
            <a:r>
              <a:rPr lang="de-DE" sz="800" b="0" dirty="0"/>
              <a:t> on August 20, 2020).</a:t>
            </a:r>
          </a:p>
          <a:p>
            <a:pPr marL="171450" indent="-171450" fontAlgn="base">
              <a:lnSpc>
                <a:spcPct val="100000"/>
              </a:lnSpc>
              <a:spcBef>
                <a:spcPct val="0"/>
              </a:spcBef>
              <a:spcAft>
                <a:spcPct val="0"/>
              </a:spcAft>
              <a:buFont typeface="Arial" panose="020B0604020202020204" pitchFamily="34" charset="0"/>
              <a:buChar char="•"/>
            </a:pPr>
            <a:r>
              <a:rPr lang="de-DE" sz="700" b="0" err="1"/>
              <a:t>Spruill</a:t>
            </a:r>
            <a:r>
              <a:rPr lang="de-DE" sz="700" b="0" dirty="0"/>
              <a:t>, C. (2013). Open </a:t>
            </a:r>
            <a:r>
              <a:rPr lang="de-DE" sz="700" b="0" err="1"/>
              <a:t>Contracting</a:t>
            </a:r>
            <a:r>
              <a:rPr lang="de-DE" sz="700" b="0" dirty="0"/>
              <a:t>: </a:t>
            </a:r>
            <a:r>
              <a:rPr lang="de-DE" sz="700" b="0" err="1"/>
              <a:t>Factivists</a:t>
            </a:r>
            <a:r>
              <a:rPr lang="de-DE" sz="700" b="0" dirty="0"/>
              <a:t> </a:t>
            </a:r>
            <a:r>
              <a:rPr lang="de-DE" sz="700" b="0" err="1"/>
              <a:t>fighting</a:t>
            </a:r>
            <a:r>
              <a:rPr lang="de-DE" sz="700" b="0" dirty="0"/>
              <a:t> </a:t>
            </a:r>
            <a:r>
              <a:rPr lang="de-DE" sz="700" b="0" err="1"/>
              <a:t>Procureaucrats</a:t>
            </a:r>
            <a:r>
              <a:rPr lang="de-DE" sz="700" b="0" dirty="0"/>
              <a:t>. </a:t>
            </a:r>
            <a:r>
              <a:rPr lang="de-DE" sz="700" b="0" err="1"/>
              <a:t>Retrieved</a:t>
            </a:r>
            <a:r>
              <a:rPr lang="de-DE" sz="700" b="0" dirty="0"/>
              <a:t> </a:t>
            </a:r>
            <a:r>
              <a:rPr lang="de-DE" sz="700" b="0" err="1"/>
              <a:t>from</a:t>
            </a:r>
            <a:r>
              <a:rPr lang="de-DE" sz="700" b="0" dirty="0"/>
              <a:t> </a:t>
            </a:r>
            <a:r>
              <a:rPr lang="de-DE" sz="700" b="0" dirty="0">
                <a:hlinkClick r:id="rId5"/>
              </a:rPr>
              <a:t>www.open-contracting.org/open_contracting_factiv-ists_fighting_procureaucrats</a:t>
            </a:r>
            <a:r>
              <a:rPr lang="de-DE" sz="700" b="0" dirty="0"/>
              <a:t> (last </a:t>
            </a:r>
            <a:r>
              <a:rPr lang="de-DE" sz="700" b="0" err="1"/>
              <a:t>accessed</a:t>
            </a:r>
            <a:r>
              <a:rPr lang="de-DE" sz="700" b="0" dirty="0"/>
              <a:t> on August 20, 2020).</a:t>
            </a:r>
          </a:p>
          <a:p>
            <a:pPr marL="171450" indent="-171450" fontAlgn="base">
              <a:spcBef>
                <a:spcPct val="0"/>
              </a:spcBef>
              <a:spcAft>
                <a:spcPct val="0"/>
              </a:spcAft>
              <a:buFont typeface="Arial" panose="020B0604020202020204" pitchFamily="34" charset="0"/>
              <a:buChar char="•"/>
              <a:defRPr/>
            </a:pPr>
            <a:r>
              <a:rPr lang="de-DE" sz="700" b="0" dirty="0"/>
              <a:t>UNODC (September 2013). </a:t>
            </a:r>
            <a:r>
              <a:rPr lang="de-DE" sz="700" b="0" dirty="0" err="1"/>
              <a:t>Guidebook</a:t>
            </a:r>
            <a:r>
              <a:rPr lang="de-DE" sz="700" b="0" dirty="0"/>
              <a:t> on anti-</a:t>
            </a:r>
            <a:r>
              <a:rPr lang="de-DE" sz="700" b="0" dirty="0" err="1"/>
              <a:t>corruption</a:t>
            </a:r>
            <a:r>
              <a:rPr lang="de-DE" sz="700" b="0" dirty="0"/>
              <a:t> in </a:t>
            </a:r>
            <a:r>
              <a:rPr lang="de-DE" sz="700" b="0" dirty="0" err="1"/>
              <a:t>public</a:t>
            </a:r>
            <a:r>
              <a:rPr lang="de-DE" sz="700" b="0" dirty="0"/>
              <a:t> </a:t>
            </a:r>
            <a:r>
              <a:rPr lang="de-DE" sz="700" b="0" dirty="0" err="1"/>
              <a:t>procurement</a:t>
            </a:r>
            <a:r>
              <a:rPr lang="de-DE" sz="700" b="0" dirty="0"/>
              <a:t> and </a:t>
            </a:r>
            <a:r>
              <a:rPr lang="de-DE" sz="700" b="0" dirty="0" err="1"/>
              <a:t>the</a:t>
            </a:r>
            <a:r>
              <a:rPr lang="de-DE" sz="700" b="0" dirty="0"/>
              <a:t> </a:t>
            </a:r>
            <a:r>
              <a:rPr lang="de-DE" sz="700" b="0" dirty="0" err="1"/>
              <a:t>management</a:t>
            </a:r>
            <a:r>
              <a:rPr lang="de-DE" sz="700" b="0" dirty="0"/>
              <a:t> </a:t>
            </a:r>
            <a:r>
              <a:rPr lang="de-DE" sz="700" b="0" dirty="0" err="1"/>
              <a:t>of</a:t>
            </a:r>
            <a:r>
              <a:rPr lang="de-DE" sz="700" b="0" dirty="0"/>
              <a:t> </a:t>
            </a:r>
            <a:r>
              <a:rPr lang="de-DE" sz="700" b="0" dirty="0" err="1"/>
              <a:t>public</a:t>
            </a:r>
            <a:r>
              <a:rPr lang="de-DE" sz="700" b="0" dirty="0"/>
              <a:t> </a:t>
            </a:r>
            <a:r>
              <a:rPr lang="de-DE" sz="700" b="0" dirty="0" err="1"/>
              <a:t>finances</a:t>
            </a:r>
            <a:r>
              <a:rPr lang="de-DE" sz="700" b="0" dirty="0"/>
              <a:t>. </a:t>
            </a:r>
            <a:r>
              <a:rPr lang="de-DE" sz="700" b="0" dirty="0" err="1"/>
              <a:t>Good</a:t>
            </a:r>
            <a:r>
              <a:rPr lang="de-DE" sz="700" b="0" dirty="0"/>
              <a:t> </a:t>
            </a:r>
            <a:r>
              <a:rPr lang="de-DE" sz="700" b="0" dirty="0" err="1"/>
              <a:t>practices</a:t>
            </a:r>
            <a:r>
              <a:rPr lang="de-DE" sz="700" b="0" dirty="0"/>
              <a:t> in </a:t>
            </a:r>
            <a:r>
              <a:rPr lang="de-DE" sz="700" b="0" dirty="0" err="1"/>
              <a:t>ensuring</a:t>
            </a:r>
            <a:r>
              <a:rPr lang="de-DE" sz="700" b="0" dirty="0"/>
              <a:t> </a:t>
            </a:r>
            <a:r>
              <a:rPr lang="de-DE" sz="700" b="0" dirty="0" err="1"/>
              <a:t>compliance</a:t>
            </a:r>
            <a:r>
              <a:rPr lang="de-DE" sz="700" b="0" dirty="0"/>
              <a:t> </a:t>
            </a:r>
            <a:r>
              <a:rPr lang="de-DE" sz="700" b="0" dirty="0" err="1"/>
              <a:t>with</a:t>
            </a:r>
            <a:r>
              <a:rPr lang="de-DE" sz="700" b="0" dirty="0"/>
              <a:t> </a:t>
            </a:r>
            <a:r>
              <a:rPr lang="de-DE" sz="700" b="0" dirty="0" err="1"/>
              <a:t>article</a:t>
            </a:r>
            <a:r>
              <a:rPr lang="de-DE" sz="700" b="0" dirty="0"/>
              <a:t> 9 </a:t>
            </a:r>
            <a:r>
              <a:rPr lang="de-DE" sz="700" b="0" dirty="0" err="1"/>
              <a:t>of</a:t>
            </a:r>
            <a:r>
              <a:rPr lang="de-DE" sz="700" b="0" dirty="0"/>
              <a:t> </a:t>
            </a:r>
            <a:r>
              <a:rPr lang="de-DE" sz="700" b="0" dirty="0" err="1"/>
              <a:t>the</a:t>
            </a:r>
            <a:r>
              <a:rPr lang="de-DE" sz="700" b="0" dirty="0"/>
              <a:t> United </a:t>
            </a:r>
            <a:r>
              <a:rPr lang="de-DE" sz="700" b="0" dirty="0" err="1"/>
              <a:t>Nations</a:t>
            </a:r>
            <a:r>
              <a:rPr lang="de-DE" sz="700" b="0" dirty="0"/>
              <a:t> Convention </a:t>
            </a:r>
            <a:r>
              <a:rPr lang="de-DE" sz="700" b="0" dirty="0" err="1"/>
              <a:t>against</a:t>
            </a:r>
            <a:r>
              <a:rPr lang="de-DE" sz="700" b="0" dirty="0"/>
              <a:t> </a:t>
            </a:r>
            <a:r>
              <a:rPr lang="de-DE" sz="700" b="0" dirty="0" err="1"/>
              <a:t>Corruption</a:t>
            </a:r>
            <a:r>
              <a:rPr lang="de-DE" sz="700" b="0" dirty="0"/>
              <a:t>. </a:t>
            </a:r>
            <a:r>
              <a:rPr lang="de-DE" sz="700" b="0" dirty="0" err="1"/>
              <a:t>Retrieved</a:t>
            </a:r>
            <a:r>
              <a:rPr lang="de-DE" sz="700" b="0" dirty="0"/>
              <a:t> </a:t>
            </a:r>
            <a:r>
              <a:rPr lang="de-DE" sz="700" b="0" dirty="0" err="1"/>
              <a:t>from</a:t>
            </a:r>
            <a:r>
              <a:rPr lang="de-DE" sz="700" b="0" dirty="0"/>
              <a:t> </a:t>
            </a:r>
            <a:r>
              <a:rPr lang="de-DE" sz="700" b="0" dirty="0">
                <a:hlinkClick r:id="rId6"/>
              </a:rPr>
              <a:t>https://www.unodc.org/documents/corruption/Publications/2013/Guidebook_on_anti-corruption_in_public_procurement_and_the_management_of_public_finances.pdf</a:t>
            </a:r>
            <a:r>
              <a:rPr lang="de-DE" sz="700" dirty="0"/>
              <a:t> </a:t>
            </a:r>
            <a:r>
              <a:rPr lang="de-DE" sz="700" b="0" dirty="0"/>
              <a:t>(last </a:t>
            </a:r>
            <a:r>
              <a:rPr lang="de-DE" sz="700" b="0" dirty="0" err="1"/>
              <a:t>accessed</a:t>
            </a:r>
            <a:r>
              <a:rPr lang="de-DE" sz="700" b="0" dirty="0"/>
              <a:t> on April 7, 2020).</a:t>
            </a:r>
            <a:endParaRPr lang="de-DE" sz="700" b="0" dirty="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2306354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a:t>E-Procurement (2):</a:t>
            </a:r>
            <a:endParaRPr lang="en-US"/>
          </a:p>
          <a:p>
            <a:pPr lvl="0"/>
            <a:endParaRPr lang="en-US"/>
          </a:p>
          <a:p>
            <a:pPr marL="171450" lvl="0" indent="-171450">
              <a:buFont typeface="Arial" panose="020B0604020202020204" pitchFamily="34" charset="0"/>
              <a:buChar char="•"/>
            </a:pPr>
            <a:r>
              <a:rPr lang="en-US"/>
              <a:t>In line with the SDG 16 principles of greater transparency and accountability, more governments are using online platforms for public procurement and for the recruitment of public servants.</a:t>
            </a:r>
            <a:endParaRPr lang="de-DE"/>
          </a:p>
          <a:p>
            <a:pPr marL="171450" lvl="0" indent="-171450">
              <a:buFont typeface="Arial" panose="020B0604020202020204" pitchFamily="34" charset="0"/>
              <a:buChar char="•"/>
            </a:pPr>
            <a:r>
              <a:rPr lang="en-US"/>
              <a:t>Between 2018-2020, there has been a 30 per cent increase in the number of countries publishing government vacancies online, with 80 per cent of Member States now offering this feature.</a:t>
            </a:r>
          </a:p>
          <a:p>
            <a:pPr marL="171450" lvl="0" indent="-171450">
              <a:buFont typeface="Arial" panose="020B0604020202020204" pitchFamily="34" charset="0"/>
              <a:buChar char="•"/>
            </a:pPr>
            <a:r>
              <a:rPr lang="en-US"/>
              <a:t>There is a trend towards one-stop shop through specialized e-portals for example on public procurement where people and companies can access information, collect data, request documents, engage in transactional services, perform legal obligations, and be involved in more participatory governance through the use of the Internet and digital technologies.</a:t>
            </a:r>
            <a:endParaRPr lang="de-DE"/>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Source:</a:t>
            </a:r>
          </a:p>
          <a:p>
            <a:r>
              <a:rPr lang="en-US" sz="1200" kern="1200">
                <a:solidFill>
                  <a:schemeClr val="tx1"/>
                </a:solidFill>
                <a:effectLst/>
                <a:latin typeface="+mn-lt"/>
                <a:ea typeface="+mn-ea"/>
                <a:cs typeface="+mn-cs"/>
              </a:rPr>
              <a:t>United Nations Department of Economic and Social Affairs (2020). E-Government Survey 2020. Digital Government in the Decade of Action for Sustainable Development. With addendum on COVID-19 Response. Retrieved from </a:t>
            </a:r>
            <a:r>
              <a:rPr lang="en-US" sz="1200" u="sng" kern="1200">
                <a:solidFill>
                  <a:schemeClr val="tx1"/>
                </a:solidFill>
                <a:effectLst/>
                <a:latin typeface="+mn-lt"/>
                <a:ea typeface="+mn-ea"/>
                <a:cs typeface="+mn-cs"/>
                <a:hlinkClick r:id="rId3"/>
              </a:rPr>
              <a:t>https://publicadministration.un.org/egovkb/Portals/egovkb/Documents/un/2020-Survey/2020%20UN%20E-Government%20Survey%20(Full%20Report).pdf</a:t>
            </a:r>
            <a:r>
              <a:rPr lang="de-DE">
                <a:effectLst/>
              </a:rPr>
              <a:t> </a:t>
            </a:r>
            <a:r>
              <a:rPr lang="en-US" sz="1200" kern="1200">
                <a:solidFill>
                  <a:schemeClr val="tx1"/>
                </a:solidFill>
                <a:effectLst/>
                <a:latin typeface="+mn-lt"/>
                <a:ea typeface="+mn-ea"/>
                <a:cs typeface="+mn-cs"/>
              </a:rPr>
              <a:t>(last accessed on September 24, 2020).</a:t>
            </a:r>
            <a:endParaRPr lang="de-DE"/>
          </a:p>
        </p:txBody>
      </p:sp>
      <p:sp>
        <p:nvSpPr>
          <p:cNvPr id="4" name="Slide Number Placeholder 3"/>
          <p:cNvSpPr>
            <a:spLocks noGrp="1"/>
          </p:cNvSpPr>
          <p:nvPr>
            <p:ph type="sldNum" sz="quarter" idx="5"/>
          </p:nvPr>
        </p:nvSpPr>
        <p:spPr/>
        <p:txBody>
          <a:bodyPr/>
          <a:lstStyle/>
          <a:p>
            <a:fld id="{E9032092-6271-034C-A373-FC28AFF6325A}" type="slidenum">
              <a:rPr lang="de-DE" smtClean="0"/>
              <a:t>36</a:t>
            </a:fld>
            <a:endParaRPr lang="de-DE"/>
          </a:p>
        </p:txBody>
      </p:sp>
    </p:spTree>
    <p:extLst>
      <p:ext uri="{BB962C8B-B14F-4D97-AF65-F5344CB8AC3E}">
        <p14:creationId xmlns:p14="http://schemas.microsoft.com/office/powerpoint/2010/main" val="785002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E-</a:t>
            </a:r>
            <a:r>
              <a:rPr lang="de-DE" b="1" err="1"/>
              <a:t>Procurement</a:t>
            </a:r>
            <a:r>
              <a:rPr lang="de-DE" b="1"/>
              <a:t> (3):</a:t>
            </a:r>
          </a:p>
          <a:p>
            <a:endParaRPr lang="de-DE"/>
          </a:p>
          <a:p>
            <a:pPr marL="171450" lvl="0" indent="-171450">
              <a:buFont typeface="Arial" panose="020B0604020202020204" pitchFamily="34" charset="0"/>
              <a:buChar char="•"/>
            </a:pPr>
            <a:r>
              <a:rPr lang="en-US"/>
              <a:t>Availability of public procurement notifications and tender results online is one of the e-participation features assessed by the 2020 E-Government Survey.</a:t>
            </a:r>
            <a:endParaRPr lang="de-DE"/>
          </a:p>
          <a:p>
            <a:pPr marL="171450" lvl="0" indent="-171450">
              <a:buFont typeface="Arial" panose="020B0604020202020204" pitchFamily="34" charset="0"/>
              <a:buChar char="•"/>
            </a:pPr>
            <a:r>
              <a:rPr lang="en-US"/>
              <a:t>Overall, 161 of the 193 countries surveyed release online announcements related to government procurement processes.</a:t>
            </a:r>
          </a:p>
          <a:p>
            <a:pPr marL="171450" lvl="0" indent="-171450">
              <a:buFont typeface="Arial" panose="020B0604020202020204" pitchFamily="34" charset="0"/>
              <a:buChar char="•"/>
            </a:pPr>
            <a:r>
              <a:rPr lang="en-US"/>
              <a:t>While the majority of countries with very high, high and middle Online Services Index (OSI) levels offer such services, only around 40 per cent of the States in the low OSI group do so.</a:t>
            </a:r>
          </a:p>
          <a:p>
            <a:pPr marL="171450" lvl="0" indent="-171450">
              <a:buFont typeface="Arial" panose="020B0604020202020204" pitchFamily="34" charset="0"/>
              <a:buChar char="•"/>
            </a:pPr>
            <a:r>
              <a:rPr lang="en-US"/>
              <a:t>A majority of Member States provide the results of procurement/bidding processes online (138 countries) and have functional e-procurement platforms (125 countries), and about a third (67 countries) provide digital invoice services.</a:t>
            </a:r>
          </a:p>
          <a:p>
            <a:pPr marL="171450" lvl="0" indent="-171450">
              <a:buFont typeface="Arial" panose="020B0604020202020204" pitchFamily="34" charset="0"/>
              <a:buChar char="•"/>
            </a:pPr>
            <a:endParaRPr lang="en-US"/>
          </a:p>
          <a:p>
            <a:r>
              <a:rPr lang="en-US" sz="1200" b="1" kern="1200">
                <a:solidFill>
                  <a:schemeClr val="tx1"/>
                </a:solidFill>
                <a:effectLst/>
                <a:latin typeface="+mn-lt"/>
                <a:ea typeface="+mn-ea"/>
                <a:cs typeface="+mn-cs"/>
              </a:rPr>
              <a:t>Source:</a:t>
            </a:r>
          </a:p>
          <a:p>
            <a:r>
              <a:rPr lang="en-US" sz="1200" kern="1200">
                <a:solidFill>
                  <a:schemeClr val="tx1"/>
                </a:solidFill>
                <a:effectLst/>
                <a:latin typeface="+mn-lt"/>
                <a:ea typeface="+mn-ea"/>
                <a:cs typeface="+mn-cs"/>
              </a:rPr>
              <a:t>United Nations Department of Economic and Social Affairs (2020). E-Government Survey 2020. Digital Government in the Decade of Action for Sustainable Development. With addendum on COVID-19 Response. Retrieved from </a:t>
            </a:r>
            <a:r>
              <a:rPr lang="en-US" sz="1200" u="sng" kern="1200">
                <a:solidFill>
                  <a:schemeClr val="tx1"/>
                </a:solidFill>
                <a:effectLst/>
                <a:latin typeface="+mn-lt"/>
                <a:ea typeface="+mn-ea"/>
                <a:cs typeface="+mn-cs"/>
                <a:hlinkClick r:id="rId3"/>
              </a:rPr>
              <a:t>https://publicadministration.un.org/egovkb/Portals/egovkb/Documents/un/2020-Survey/2020%20UN%20E-Government%20Survey%20(Full%20Report).pdf</a:t>
            </a:r>
            <a:r>
              <a:rPr lang="de-DE">
                <a:effectLst/>
              </a:rPr>
              <a:t> </a:t>
            </a:r>
            <a:r>
              <a:rPr lang="en-US" sz="1200" kern="1200">
                <a:solidFill>
                  <a:schemeClr val="tx1"/>
                </a:solidFill>
                <a:effectLst/>
                <a:latin typeface="+mn-lt"/>
                <a:ea typeface="+mn-ea"/>
                <a:cs typeface="+mn-cs"/>
              </a:rPr>
              <a:t>(last accessed on September 24, 2020).</a:t>
            </a:r>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4191356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err="1"/>
              <a:t>Prioritizing</a:t>
            </a:r>
            <a:r>
              <a:rPr lang="de-DE" sz="1200" b="1"/>
              <a:t> clean </a:t>
            </a:r>
            <a:r>
              <a:rPr lang="de-DE" sz="1200" b="1" err="1"/>
              <a:t>public</a:t>
            </a:r>
            <a:r>
              <a:rPr lang="de-DE" sz="1200" b="1"/>
              <a:t> </a:t>
            </a:r>
            <a:r>
              <a:rPr lang="de-DE" sz="1200" b="1" err="1"/>
              <a:t>procurement</a:t>
            </a:r>
            <a:r>
              <a:rPr lang="de-DE" sz="1200" b="1"/>
              <a:t> </a:t>
            </a:r>
            <a:r>
              <a:rPr lang="de-DE" sz="1200" b="1" err="1"/>
              <a:t>measures</a:t>
            </a:r>
            <a:r>
              <a:rPr lang="de-DE" sz="1200" b="1"/>
              <a:t> </a:t>
            </a:r>
            <a:r>
              <a:rPr lang="de-DE" sz="1200" b="1" err="1"/>
              <a:t>when</a:t>
            </a:r>
            <a:r>
              <a:rPr lang="de-DE" sz="1200" b="1"/>
              <a:t> </a:t>
            </a:r>
            <a:r>
              <a:rPr lang="de-DE" sz="1200" b="1" err="1"/>
              <a:t>resources</a:t>
            </a:r>
            <a:r>
              <a:rPr lang="de-DE" sz="1200" b="1"/>
              <a:t> and </a:t>
            </a:r>
            <a:r>
              <a:rPr lang="de-DE" sz="1200" b="1" err="1"/>
              <a:t>capacities</a:t>
            </a:r>
            <a:r>
              <a:rPr lang="de-DE" sz="1200" b="1"/>
              <a:t> are limited:</a:t>
            </a:r>
          </a:p>
          <a:p>
            <a:endParaRPr lang="de-DE"/>
          </a:p>
          <a:p>
            <a:r>
              <a:rPr lang="de-DE"/>
              <a:t>UNCAC</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includes</a:t>
            </a:r>
            <a:r>
              <a:rPr lang="de-DE" sz="1200" b="0" i="0" kern="1200">
                <a:solidFill>
                  <a:schemeClr val="tx1"/>
                </a:solidFill>
                <a:effectLst/>
                <a:latin typeface="+mn-lt"/>
                <a:ea typeface="+mn-ea"/>
                <a:cs typeface="+mn-cs"/>
              </a:rPr>
              <a:t> an </a:t>
            </a:r>
            <a:r>
              <a:rPr lang="de-DE" sz="1200" b="0" i="0" kern="1200" err="1">
                <a:solidFill>
                  <a:schemeClr val="tx1"/>
                </a:solidFill>
                <a:effectLst/>
                <a:latin typeface="+mn-lt"/>
                <a:ea typeface="+mn-ea"/>
                <a:cs typeface="+mn-cs"/>
              </a:rPr>
              <a:t>article</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setting</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mandatory</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minimum</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standards</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for</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procurement</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requiring</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systems</a:t>
            </a:r>
            <a:r>
              <a:rPr lang="de-DE" sz="1200" b="0" i="0" kern="1200">
                <a:solidFill>
                  <a:schemeClr val="tx1"/>
                </a:solidFill>
                <a:effectLst/>
                <a:latin typeface="+mn-lt"/>
                <a:ea typeface="+mn-ea"/>
                <a:cs typeface="+mn-cs"/>
              </a:rPr>
              <a:t> to be </a:t>
            </a:r>
            <a:r>
              <a:rPr lang="de-DE" sz="1200" b="0" i="0" kern="1200" err="1">
                <a:solidFill>
                  <a:schemeClr val="tx1"/>
                </a:solidFill>
                <a:effectLst/>
                <a:latin typeface="+mn-lt"/>
                <a:ea typeface="+mn-ea"/>
                <a:cs typeface="+mn-cs"/>
              </a:rPr>
              <a:t>based</a:t>
            </a:r>
            <a:r>
              <a:rPr lang="de-DE" sz="1200" b="0" i="0" kern="1200">
                <a:solidFill>
                  <a:schemeClr val="tx1"/>
                </a:solidFill>
                <a:effectLst/>
                <a:latin typeface="+mn-lt"/>
                <a:ea typeface="+mn-ea"/>
                <a:cs typeface="+mn-cs"/>
              </a:rPr>
              <a:t> on “</a:t>
            </a:r>
            <a:r>
              <a:rPr lang="de-DE" sz="1200" b="0" i="0" kern="1200" err="1">
                <a:solidFill>
                  <a:schemeClr val="tx1"/>
                </a:solidFill>
                <a:effectLst/>
                <a:latin typeface="+mn-lt"/>
                <a:ea typeface="+mn-ea"/>
                <a:cs typeface="+mn-cs"/>
              </a:rPr>
              <a:t>transparency</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competition</a:t>
            </a:r>
            <a:r>
              <a:rPr lang="de-DE" sz="1200" b="0" i="0" kern="1200">
                <a:solidFill>
                  <a:schemeClr val="tx1"/>
                </a:solidFill>
                <a:effectLst/>
                <a:latin typeface="+mn-lt"/>
                <a:ea typeface="+mn-ea"/>
                <a:cs typeface="+mn-cs"/>
              </a:rPr>
              <a:t> and </a:t>
            </a:r>
            <a:r>
              <a:rPr lang="de-DE" sz="1200" b="0" i="0" kern="1200" err="1">
                <a:solidFill>
                  <a:schemeClr val="tx1"/>
                </a:solidFill>
                <a:effectLst/>
                <a:latin typeface="+mn-lt"/>
                <a:ea typeface="+mn-ea"/>
                <a:cs typeface="+mn-cs"/>
              </a:rPr>
              <a:t>objective</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criteria</a:t>
            </a:r>
            <a:r>
              <a:rPr lang="de-DE" sz="1200" b="0" i="0" kern="1200">
                <a:solidFill>
                  <a:schemeClr val="tx1"/>
                </a:solidFill>
                <a:effectLst/>
                <a:latin typeface="+mn-lt"/>
                <a:ea typeface="+mn-ea"/>
                <a:cs typeface="+mn-cs"/>
              </a:rPr>
              <a:t> in </a:t>
            </a:r>
            <a:r>
              <a:rPr lang="de-DE" sz="1200" b="0" i="0" kern="1200" err="1">
                <a:solidFill>
                  <a:schemeClr val="tx1"/>
                </a:solidFill>
                <a:effectLst/>
                <a:latin typeface="+mn-lt"/>
                <a:ea typeface="+mn-ea"/>
                <a:cs typeface="+mn-cs"/>
              </a:rPr>
              <a:t>decision-making</a:t>
            </a:r>
            <a:r>
              <a:rPr lang="de-DE" sz="1200" b="0" i="0" kern="1200">
                <a:solidFill>
                  <a:schemeClr val="tx1"/>
                </a:solidFill>
                <a:effectLst/>
                <a:latin typeface="+mn-lt"/>
                <a:ea typeface="+mn-ea"/>
                <a:cs typeface="+mn-cs"/>
              </a:rPr>
              <a:t>”, and “</a:t>
            </a:r>
            <a:r>
              <a:rPr lang="de-DE" sz="1200" b="0" i="0" kern="1200" err="1">
                <a:solidFill>
                  <a:schemeClr val="tx1"/>
                </a:solidFill>
                <a:effectLst/>
                <a:latin typeface="+mn-lt"/>
                <a:ea typeface="+mn-ea"/>
                <a:cs typeface="+mn-cs"/>
              </a:rPr>
              <a:t>effective</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inter</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alia</a:t>
            </a:r>
            <a:r>
              <a:rPr lang="de-DE" sz="1200" b="0" i="0" kern="1200">
                <a:solidFill>
                  <a:schemeClr val="tx1"/>
                </a:solidFill>
                <a:effectLst/>
                <a:latin typeface="+mn-lt"/>
                <a:ea typeface="+mn-ea"/>
                <a:cs typeface="+mn-cs"/>
              </a:rPr>
              <a:t>, in </a:t>
            </a:r>
            <a:r>
              <a:rPr lang="de-DE" sz="1200" b="0" i="0" kern="1200" err="1">
                <a:solidFill>
                  <a:schemeClr val="tx1"/>
                </a:solidFill>
                <a:effectLst/>
                <a:latin typeface="+mn-lt"/>
                <a:ea typeface="+mn-ea"/>
                <a:cs typeface="+mn-cs"/>
              </a:rPr>
              <a:t>preventing</a:t>
            </a:r>
            <a:r>
              <a:rPr lang="de-DE" sz="1200" b="0" i="0" kern="1200">
                <a:solidFill>
                  <a:schemeClr val="tx1"/>
                </a:solidFill>
                <a:effectLst/>
                <a:latin typeface="+mn-lt"/>
                <a:ea typeface="+mn-ea"/>
                <a:cs typeface="+mn-cs"/>
              </a:rPr>
              <a:t> </a:t>
            </a:r>
            <a:r>
              <a:rPr lang="de-DE" sz="1200" b="0" i="0" kern="1200" err="1">
                <a:solidFill>
                  <a:schemeClr val="tx1"/>
                </a:solidFill>
                <a:effectLst/>
                <a:latin typeface="+mn-lt"/>
                <a:ea typeface="+mn-ea"/>
                <a:cs typeface="+mn-cs"/>
              </a:rPr>
              <a:t>corruption</a:t>
            </a:r>
            <a:r>
              <a:rPr lang="de-DE" sz="1200" b="0" i="0" kern="1200">
                <a:solidFill>
                  <a:schemeClr val="tx1"/>
                </a:solidFill>
                <a:effectLst/>
                <a:latin typeface="+mn-lt"/>
                <a:ea typeface="+mn-ea"/>
                <a:cs typeface="+mn-cs"/>
              </a:rPr>
              <a:t>”.</a:t>
            </a:r>
            <a:endParaRPr lang="de-DE">
              <a:ea typeface="+mn-ea"/>
              <a:cs typeface="+mn-cs"/>
            </a:endParaRPr>
          </a:p>
          <a:p>
            <a:endParaRPr lang="de-DE" sz="1200" b="0" i="0" kern="1200">
              <a:solidFill>
                <a:schemeClr val="tx1"/>
              </a:solidFill>
              <a:effectLst/>
              <a:latin typeface="+mn-lt"/>
              <a:ea typeface="+mn-ea"/>
              <a:cs typeface="+mn-cs"/>
            </a:endParaRPr>
          </a:p>
          <a:p>
            <a:r>
              <a:rPr lang="de-DE" sz="1200" b="1"/>
              <a:t>Source:</a:t>
            </a:r>
            <a:endParaRPr lang="de-DE" sz="1200" b="1">
              <a:cs typeface="Calibri"/>
            </a:endParaRPr>
          </a:p>
          <a:p>
            <a:r>
              <a:rPr lang="de-DE" sz="1200"/>
              <a:t>UNODC (September 2013). </a:t>
            </a:r>
            <a:r>
              <a:rPr lang="de-DE" sz="1200" err="1"/>
              <a:t>Guidebook</a:t>
            </a:r>
            <a:r>
              <a:rPr lang="de-DE" sz="1200"/>
              <a:t> on anti-</a:t>
            </a:r>
            <a:r>
              <a:rPr lang="de-DE" sz="1200" err="1"/>
              <a:t>corruption</a:t>
            </a:r>
            <a:r>
              <a:rPr lang="de-DE" sz="1200"/>
              <a:t> in </a:t>
            </a:r>
            <a:r>
              <a:rPr lang="de-DE" sz="1200" err="1"/>
              <a:t>public</a:t>
            </a:r>
            <a:r>
              <a:rPr lang="de-DE" sz="1200"/>
              <a:t> </a:t>
            </a:r>
            <a:r>
              <a:rPr lang="de-DE" sz="1200" err="1"/>
              <a:t>procurement</a:t>
            </a:r>
            <a:r>
              <a:rPr lang="de-DE" sz="1200"/>
              <a:t> and the </a:t>
            </a:r>
            <a:r>
              <a:rPr lang="de-DE" sz="1200" err="1"/>
              <a:t>management</a:t>
            </a:r>
            <a:r>
              <a:rPr lang="de-DE" sz="1200"/>
              <a:t> </a:t>
            </a:r>
            <a:r>
              <a:rPr lang="de-DE" sz="1200" err="1"/>
              <a:t>of</a:t>
            </a:r>
            <a:r>
              <a:rPr lang="de-DE" sz="1200"/>
              <a:t> </a:t>
            </a:r>
            <a:r>
              <a:rPr lang="de-DE" sz="1200" err="1"/>
              <a:t>public</a:t>
            </a:r>
            <a:r>
              <a:rPr lang="de-DE" sz="1200"/>
              <a:t> </a:t>
            </a:r>
            <a:r>
              <a:rPr lang="de-DE" sz="1200" err="1"/>
              <a:t>finances</a:t>
            </a:r>
            <a:r>
              <a:rPr lang="de-DE" sz="1200"/>
              <a:t>. </a:t>
            </a:r>
            <a:r>
              <a:rPr lang="de-DE" sz="1200" err="1"/>
              <a:t>Good</a:t>
            </a:r>
            <a:r>
              <a:rPr lang="de-DE" sz="1200"/>
              <a:t> </a:t>
            </a:r>
            <a:r>
              <a:rPr lang="de-DE" sz="1200" err="1"/>
              <a:t>practices</a:t>
            </a:r>
            <a:r>
              <a:rPr lang="de-DE" sz="1200"/>
              <a:t> in </a:t>
            </a:r>
            <a:r>
              <a:rPr lang="de-DE" sz="1200" err="1"/>
              <a:t>ensuring</a:t>
            </a:r>
            <a:r>
              <a:rPr lang="de-DE" sz="1200"/>
              <a:t> </a:t>
            </a:r>
            <a:r>
              <a:rPr lang="de-DE" sz="1200" err="1"/>
              <a:t>compliance</a:t>
            </a:r>
            <a:r>
              <a:rPr lang="de-DE" sz="1200"/>
              <a:t> </a:t>
            </a:r>
            <a:r>
              <a:rPr lang="de-DE" sz="1200" err="1"/>
              <a:t>with</a:t>
            </a:r>
            <a:r>
              <a:rPr lang="de-DE" sz="1200"/>
              <a:t> </a:t>
            </a:r>
            <a:r>
              <a:rPr lang="de-DE" sz="1200" err="1"/>
              <a:t>article</a:t>
            </a:r>
            <a:r>
              <a:rPr lang="de-DE" sz="1200"/>
              <a:t> 9 </a:t>
            </a:r>
            <a:r>
              <a:rPr lang="de-DE" sz="1200" err="1"/>
              <a:t>of</a:t>
            </a:r>
            <a:r>
              <a:rPr lang="de-DE" sz="1200"/>
              <a:t> the United </a:t>
            </a:r>
            <a:r>
              <a:rPr lang="de-DE" sz="1200" err="1"/>
              <a:t>Nations</a:t>
            </a:r>
            <a:r>
              <a:rPr lang="de-DE" sz="1200"/>
              <a:t> </a:t>
            </a:r>
            <a:r>
              <a:rPr lang="de-DE" sz="1200" err="1"/>
              <a:t>Convention</a:t>
            </a:r>
            <a:r>
              <a:rPr lang="de-DE" sz="1200"/>
              <a:t> </a:t>
            </a:r>
            <a:r>
              <a:rPr lang="de-DE" sz="1200" err="1"/>
              <a:t>against</a:t>
            </a:r>
            <a:r>
              <a:rPr lang="de-DE" sz="1200"/>
              <a:t> </a:t>
            </a:r>
            <a:r>
              <a:rPr lang="de-DE" sz="1200" err="1"/>
              <a:t>Corruption</a:t>
            </a:r>
            <a:r>
              <a:rPr lang="de-DE" sz="1200"/>
              <a:t>. </a:t>
            </a:r>
            <a:r>
              <a:rPr lang="de-DE" sz="1200" err="1"/>
              <a:t>Retrieved</a:t>
            </a:r>
            <a:r>
              <a:rPr lang="de-DE" sz="1200"/>
              <a:t> </a:t>
            </a:r>
            <a:r>
              <a:rPr lang="de-DE" sz="1200" err="1"/>
              <a:t>from</a:t>
            </a:r>
            <a:r>
              <a:rPr lang="de-DE" sz="1200"/>
              <a:t> </a:t>
            </a:r>
            <a:r>
              <a:rPr lang="de-DE" sz="1200">
                <a:hlinkClick r:id="rId3"/>
              </a:rPr>
              <a:t>https://www.unodc.org/documents/corruption/Publications/2013/Guidebook_on_anti-corruption_in_public_procurement_and_the_management_of_public_finances.pdf</a:t>
            </a:r>
            <a:r>
              <a:rPr lang="de-DE" sz="1200"/>
              <a:t> (last </a:t>
            </a:r>
            <a:r>
              <a:rPr lang="de-DE" sz="1200" err="1"/>
              <a:t>accessed</a:t>
            </a:r>
            <a:r>
              <a:rPr lang="de-DE" sz="1200"/>
              <a:t> on April 7, 2020).</a:t>
            </a:r>
            <a:endParaRPr lang="de-DE" sz="120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1945680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3507204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a:t>Chile: Public </a:t>
            </a:r>
            <a:r>
              <a:rPr lang="de-DE" altLang="de-DE" b="1" err="1"/>
              <a:t>Procurement</a:t>
            </a:r>
            <a:r>
              <a:rPr lang="de-DE" altLang="de-DE" b="1"/>
              <a:t> Performance </a:t>
            </a:r>
            <a:r>
              <a:rPr lang="de-DE" altLang="de-DE" b="1" err="1"/>
              <a:t>Indicators</a:t>
            </a:r>
            <a:r>
              <a:rPr lang="de-DE" altLang="de-DE" b="1"/>
              <a:t>:</a:t>
            </a:r>
          </a:p>
          <a:p>
            <a:endParaRPr lang="de-DE" altLang="de-DE"/>
          </a:p>
          <a:p>
            <a:pPr marL="171450" indent="-171450">
              <a:buFont typeface="Arial" panose="020B0604020202020204" pitchFamily="34" charset="0"/>
              <a:buChar char="•"/>
            </a:pPr>
            <a:r>
              <a:rPr lang="de-DE" altLang="de-DE"/>
              <a:t>The Public Management </a:t>
            </a:r>
            <a:r>
              <a:rPr lang="de-DE" altLang="de-DE" err="1"/>
              <a:t>Improvement</a:t>
            </a:r>
            <a:r>
              <a:rPr lang="de-DE" altLang="de-DE"/>
              <a:t> Programme </a:t>
            </a:r>
            <a:r>
              <a:rPr lang="de-DE" altLang="de-DE" i="1"/>
              <a:t>(</a:t>
            </a:r>
            <a:r>
              <a:rPr lang="de-DE" altLang="de-DE" i="1" err="1"/>
              <a:t>Program</a:t>
            </a:r>
            <a:r>
              <a:rPr lang="de-DE" altLang="de-DE" i="1"/>
              <a:t> de </a:t>
            </a:r>
            <a:r>
              <a:rPr lang="de-DE" altLang="de-DE" i="1" err="1"/>
              <a:t>Mejoramiento</a:t>
            </a:r>
            <a:r>
              <a:rPr lang="de-DE" altLang="de-DE" i="1"/>
              <a:t> de </a:t>
            </a:r>
            <a:r>
              <a:rPr lang="de-DE" altLang="de-DE" i="1" err="1"/>
              <a:t>Gestión</a:t>
            </a:r>
            <a:r>
              <a:rPr lang="de-DE" altLang="de-DE" i="1"/>
              <a:t>, PMG) </a:t>
            </a:r>
            <a:r>
              <a:rPr lang="de-DE" altLang="de-DE" err="1"/>
              <a:t>is</a:t>
            </a:r>
            <a:r>
              <a:rPr lang="de-DE" altLang="de-DE"/>
              <a:t> a national </a:t>
            </a:r>
            <a:r>
              <a:rPr lang="de-DE" altLang="de-DE" err="1"/>
              <a:t>programme</a:t>
            </a:r>
            <a:r>
              <a:rPr lang="de-DE" altLang="de-DE"/>
              <a:t> – </a:t>
            </a:r>
            <a:r>
              <a:rPr lang="de-DE" altLang="de-DE" err="1"/>
              <a:t>run</a:t>
            </a:r>
            <a:r>
              <a:rPr lang="de-DE" altLang="de-DE"/>
              <a:t> </a:t>
            </a:r>
            <a:r>
              <a:rPr lang="de-DE" altLang="de-DE" err="1"/>
              <a:t>by</a:t>
            </a:r>
            <a:r>
              <a:rPr lang="de-DE" altLang="de-DE"/>
              <a:t> the </a:t>
            </a:r>
            <a:r>
              <a:rPr lang="de-DE" altLang="de-DE" err="1"/>
              <a:t>Directorate</a:t>
            </a:r>
            <a:r>
              <a:rPr lang="de-DE" altLang="de-DE"/>
              <a:t> </a:t>
            </a:r>
            <a:r>
              <a:rPr lang="de-DE" altLang="de-DE" err="1"/>
              <a:t>of</a:t>
            </a:r>
            <a:r>
              <a:rPr lang="de-DE" altLang="de-DE"/>
              <a:t> Budgets </a:t>
            </a:r>
            <a:r>
              <a:rPr lang="de-DE" altLang="de-DE" err="1"/>
              <a:t>of</a:t>
            </a:r>
            <a:r>
              <a:rPr lang="de-DE" altLang="de-DE"/>
              <a:t> the </a:t>
            </a:r>
            <a:r>
              <a:rPr lang="de-DE" altLang="de-DE" err="1"/>
              <a:t>Ministry</a:t>
            </a:r>
            <a:r>
              <a:rPr lang="de-DE" altLang="de-DE"/>
              <a:t> </a:t>
            </a:r>
            <a:r>
              <a:rPr lang="de-DE" altLang="de-DE" err="1"/>
              <a:t>of</a:t>
            </a:r>
            <a:r>
              <a:rPr lang="de-DE" altLang="de-DE"/>
              <a:t> </a:t>
            </a:r>
            <a:r>
              <a:rPr lang="de-DE" altLang="de-DE" err="1"/>
              <a:t>Finance</a:t>
            </a:r>
            <a:r>
              <a:rPr lang="de-DE" altLang="de-DE"/>
              <a:t> – in </a:t>
            </a:r>
            <a:r>
              <a:rPr lang="de-DE" altLang="de-DE" err="1"/>
              <a:t>order</a:t>
            </a:r>
            <a:r>
              <a:rPr lang="de-DE" altLang="de-DE"/>
              <a:t> to </a:t>
            </a:r>
            <a:r>
              <a:rPr lang="de-DE" altLang="de-DE" err="1"/>
              <a:t>achieve</a:t>
            </a:r>
            <a:r>
              <a:rPr lang="de-DE" altLang="de-DE"/>
              <a:t> </a:t>
            </a:r>
            <a:r>
              <a:rPr lang="de-DE" altLang="de-DE" err="1"/>
              <a:t>measurable</a:t>
            </a:r>
            <a:r>
              <a:rPr lang="de-DE" altLang="de-DE"/>
              <a:t> </a:t>
            </a:r>
            <a:r>
              <a:rPr lang="de-DE" altLang="de-DE" err="1"/>
              <a:t>improvement</a:t>
            </a:r>
            <a:r>
              <a:rPr lang="de-DE" altLang="de-DE"/>
              <a:t> in </a:t>
            </a:r>
            <a:r>
              <a:rPr lang="de-DE" altLang="de-DE" err="1"/>
              <a:t>key</a:t>
            </a:r>
            <a:r>
              <a:rPr lang="de-DE" altLang="de-DE"/>
              <a:t> </a:t>
            </a:r>
            <a:r>
              <a:rPr lang="de-DE" altLang="de-DE" err="1"/>
              <a:t>aspects</a:t>
            </a:r>
            <a:r>
              <a:rPr lang="de-DE" altLang="de-DE"/>
              <a:t> </a:t>
            </a:r>
            <a:r>
              <a:rPr lang="de-DE" altLang="de-DE" err="1"/>
              <a:t>of</a:t>
            </a:r>
            <a:r>
              <a:rPr lang="de-DE" altLang="de-DE"/>
              <a:t> </a:t>
            </a:r>
            <a:r>
              <a:rPr lang="de-DE" altLang="de-DE" err="1"/>
              <a:t>public</a:t>
            </a:r>
            <a:r>
              <a:rPr lang="de-DE" altLang="de-DE"/>
              <a:t> </a:t>
            </a:r>
            <a:r>
              <a:rPr lang="de-DE" altLang="de-DE" err="1"/>
              <a:t>management</a:t>
            </a:r>
            <a:r>
              <a:rPr lang="de-DE" altLang="de-DE"/>
              <a:t>.</a:t>
            </a:r>
          </a:p>
          <a:p>
            <a:pPr marL="171450" indent="-171450">
              <a:buFont typeface="Arial" panose="020B0604020202020204" pitchFamily="34" charset="0"/>
              <a:buChar char="•"/>
            </a:pPr>
            <a:r>
              <a:rPr lang="de-DE" altLang="de-DE"/>
              <a:t>In </a:t>
            </a:r>
            <a:r>
              <a:rPr lang="de-DE" altLang="de-DE" err="1"/>
              <a:t>particular</a:t>
            </a:r>
            <a:r>
              <a:rPr lang="de-DE" altLang="de-DE"/>
              <a:t>, the </a:t>
            </a:r>
            <a:r>
              <a:rPr lang="de-DE" altLang="de-DE" err="1"/>
              <a:t>programme</a:t>
            </a:r>
            <a:r>
              <a:rPr lang="de-DE" altLang="de-DE"/>
              <a:t> </a:t>
            </a:r>
            <a:r>
              <a:rPr lang="de-DE" altLang="de-DE" err="1"/>
              <a:t>focuses</a:t>
            </a:r>
            <a:r>
              <a:rPr lang="de-DE" altLang="de-DE"/>
              <a:t> on the following: human </a:t>
            </a:r>
            <a:r>
              <a:rPr lang="de-DE" altLang="de-DE" err="1"/>
              <a:t>resources</a:t>
            </a:r>
            <a:r>
              <a:rPr lang="de-DE" altLang="de-DE"/>
              <a:t>, </a:t>
            </a:r>
            <a:r>
              <a:rPr lang="de-DE" altLang="de-DE" err="1"/>
              <a:t>customer</a:t>
            </a:r>
            <a:r>
              <a:rPr lang="de-DE" altLang="de-DE"/>
              <a:t> </a:t>
            </a:r>
            <a:r>
              <a:rPr lang="de-DE" altLang="de-DE" err="1"/>
              <a:t>assistance</a:t>
            </a:r>
            <a:r>
              <a:rPr lang="de-DE" altLang="de-DE"/>
              <a:t>, </a:t>
            </a:r>
            <a:r>
              <a:rPr lang="de-DE" altLang="de-DE" err="1"/>
              <a:t>planning</a:t>
            </a:r>
            <a:r>
              <a:rPr lang="de-DE" altLang="de-DE"/>
              <a:t> and </a:t>
            </a:r>
            <a:r>
              <a:rPr lang="de-DE" altLang="de-DE" err="1"/>
              <a:t>implementation</a:t>
            </a:r>
            <a:r>
              <a:rPr lang="de-DE" altLang="de-DE"/>
              <a:t>, internal </a:t>
            </a:r>
            <a:r>
              <a:rPr lang="de-DE" altLang="de-DE" err="1"/>
              <a:t>audit</a:t>
            </a:r>
            <a:r>
              <a:rPr lang="de-DE" altLang="de-DE"/>
              <a:t>, </a:t>
            </a:r>
            <a:r>
              <a:rPr lang="de-DE" altLang="de-DE" err="1"/>
              <a:t>financial</a:t>
            </a:r>
            <a:r>
              <a:rPr lang="de-DE" altLang="de-DE"/>
              <a:t> </a:t>
            </a:r>
            <a:r>
              <a:rPr lang="de-DE" altLang="de-DE" err="1"/>
              <a:t>management</a:t>
            </a:r>
            <a:r>
              <a:rPr lang="de-DE" altLang="de-DE"/>
              <a:t> and </a:t>
            </a:r>
            <a:r>
              <a:rPr lang="de-DE" altLang="de-DE" err="1"/>
              <a:t>quality</a:t>
            </a:r>
            <a:r>
              <a:rPr lang="de-DE" altLang="de-DE"/>
              <a:t> </a:t>
            </a:r>
            <a:r>
              <a:rPr lang="de-DE" altLang="de-DE" err="1"/>
              <a:t>of</a:t>
            </a:r>
            <a:r>
              <a:rPr lang="de-DE" altLang="de-DE"/>
              <a:t> </a:t>
            </a:r>
            <a:r>
              <a:rPr lang="de-DE" altLang="de-DE" err="1"/>
              <a:t>service</a:t>
            </a:r>
            <a:r>
              <a:rPr lang="de-DE" altLang="de-DE"/>
              <a:t>. Public </a:t>
            </a:r>
            <a:r>
              <a:rPr lang="de-DE" altLang="de-DE" err="1"/>
              <a:t>procurement</a:t>
            </a:r>
            <a:r>
              <a:rPr lang="de-DE" altLang="de-DE"/>
              <a:t> </a:t>
            </a:r>
            <a:r>
              <a:rPr lang="de-DE" altLang="de-DE" err="1"/>
              <a:t>is</a:t>
            </a:r>
            <a:r>
              <a:rPr lang="de-DE" altLang="de-DE"/>
              <a:t> </a:t>
            </a:r>
            <a:r>
              <a:rPr lang="de-DE" altLang="de-DE" err="1"/>
              <a:t>identified</a:t>
            </a:r>
            <a:r>
              <a:rPr lang="de-DE" altLang="de-DE"/>
              <a:t> </a:t>
            </a:r>
            <a:r>
              <a:rPr lang="de-DE" altLang="de-DE" err="1"/>
              <a:t>as</a:t>
            </a:r>
            <a:r>
              <a:rPr lang="de-DE" altLang="de-DE"/>
              <a:t> an </a:t>
            </a:r>
            <a:r>
              <a:rPr lang="de-DE" altLang="de-DE" err="1"/>
              <a:t>important</a:t>
            </a:r>
            <a:r>
              <a:rPr lang="de-DE" altLang="de-DE"/>
              <a:t> </a:t>
            </a:r>
            <a:r>
              <a:rPr lang="de-DE" altLang="de-DE" err="1"/>
              <a:t>issue</a:t>
            </a:r>
            <a:r>
              <a:rPr lang="de-DE" altLang="de-DE"/>
              <a:t> in the </a:t>
            </a:r>
            <a:r>
              <a:rPr lang="de-DE" altLang="de-DE" err="1"/>
              <a:t>programme</a:t>
            </a:r>
            <a:r>
              <a:rPr lang="de-DE" altLang="de-DE"/>
              <a:t>, and the </a:t>
            </a:r>
            <a:r>
              <a:rPr lang="de-DE" altLang="de-DE" err="1"/>
              <a:t>procurement</a:t>
            </a:r>
            <a:r>
              <a:rPr lang="de-DE" altLang="de-DE"/>
              <a:t> </a:t>
            </a:r>
            <a:r>
              <a:rPr lang="de-DE" altLang="de-DE" err="1"/>
              <a:t>goals</a:t>
            </a:r>
            <a:r>
              <a:rPr lang="de-DE" altLang="de-DE"/>
              <a:t> are </a:t>
            </a:r>
            <a:r>
              <a:rPr lang="de-DE" altLang="de-DE" err="1"/>
              <a:t>included</a:t>
            </a:r>
            <a:r>
              <a:rPr lang="de-DE" altLang="de-DE"/>
              <a:t> in </a:t>
            </a:r>
            <a:r>
              <a:rPr lang="de-DE" altLang="de-DE" err="1"/>
              <a:t>financial</a:t>
            </a:r>
            <a:r>
              <a:rPr lang="de-DE" altLang="de-DE"/>
              <a:t> </a:t>
            </a:r>
            <a:r>
              <a:rPr lang="de-DE" altLang="de-DE" err="1"/>
              <a:t>management</a:t>
            </a:r>
            <a:r>
              <a:rPr lang="de-DE" altLang="de-DE"/>
              <a:t>.</a:t>
            </a:r>
          </a:p>
          <a:p>
            <a:pPr marL="171450" indent="-171450">
              <a:buFont typeface="Arial" panose="020B0604020202020204" pitchFamily="34" charset="0"/>
              <a:buChar char="•"/>
            </a:pPr>
            <a:r>
              <a:rPr lang="de-DE" altLang="de-DE"/>
              <a:t>The </a:t>
            </a:r>
            <a:r>
              <a:rPr lang="de-DE" altLang="de-DE" err="1"/>
              <a:t>public</a:t>
            </a:r>
            <a:r>
              <a:rPr lang="de-DE" altLang="de-DE"/>
              <a:t> </a:t>
            </a:r>
            <a:r>
              <a:rPr lang="de-DE" altLang="de-DE" err="1"/>
              <a:t>procurement</a:t>
            </a:r>
            <a:r>
              <a:rPr lang="de-DE" altLang="de-DE"/>
              <a:t> </a:t>
            </a:r>
            <a:r>
              <a:rPr lang="de-DE" altLang="de-DE" err="1"/>
              <a:t>component</a:t>
            </a:r>
            <a:r>
              <a:rPr lang="de-DE" altLang="de-DE"/>
              <a:t> </a:t>
            </a:r>
            <a:r>
              <a:rPr lang="de-DE" altLang="de-DE" err="1"/>
              <a:t>of</a:t>
            </a:r>
            <a:r>
              <a:rPr lang="de-DE" altLang="de-DE"/>
              <a:t> the </a:t>
            </a:r>
            <a:r>
              <a:rPr lang="de-DE" altLang="de-DE" err="1"/>
              <a:t>management</a:t>
            </a:r>
            <a:r>
              <a:rPr lang="de-DE" altLang="de-DE"/>
              <a:t> </a:t>
            </a:r>
            <a:r>
              <a:rPr lang="de-DE" altLang="de-DE" err="1"/>
              <a:t>improvement</a:t>
            </a:r>
            <a:r>
              <a:rPr lang="de-DE" altLang="de-DE"/>
              <a:t> </a:t>
            </a:r>
            <a:r>
              <a:rPr lang="de-DE" altLang="de-DE" err="1"/>
              <a:t>programme</a:t>
            </a:r>
            <a:r>
              <a:rPr lang="de-DE" altLang="de-DE"/>
              <a:t> </a:t>
            </a:r>
            <a:r>
              <a:rPr lang="de-DE" altLang="de-DE" err="1"/>
              <a:t>specifies</a:t>
            </a:r>
            <a:r>
              <a:rPr lang="de-DE" altLang="de-DE"/>
              <a:t> </a:t>
            </a:r>
            <a:r>
              <a:rPr lang="de-DE" altLang="de-DE" err="1"/>
              <a:t>key</a:t>
            </a:r>
            <a:r>
              <a:rPr lang="de-DE" altLang="de-DE"/>
              <a:t> </a:t>
            </a:r>
            <a:r>
              <a:rPr lang="de-DE" altLang="de-DE" err="1"/>
              <a:t>performance</a:t>
            </a:r>
            <a:r>
              <a:rPr lang="de-DE" altLang="de-DE"/>
              <a:t> </a:t>
            </a:r>
            <a:r>
              <a:rPr lang="de-DE" altLang="de-DE" err="1"/>
              <a:t>indicators</a:t>
            </a:r>
            <a:r>
              <a:rPr lang="de-DE" altLang="de-DE"/>
              <a:t> and </a:t>
            </a:r>
            <a:r>
              <a:rPr lang="de-DE" altLang="de-DE" err="1"/>
              <a:t>establishes</a:t>
            </a:r>
            <a:r>
              <a:rPr lang="de-DE" altLang="de-DE"/>
              <a:t> </a:t>
            </a:r>
            <a:r>
              <a:rPr lang="de-DE" altLang="de-DE" err="1"/>
              <a:t>rewards</a:t>
            </a:r>
            <a:r>
              <a:rPr lang="de-DE" altLang="de-DE"/>
              <a:t> at individual and </a:t>
            </a:r>
            <a:r>
              <a:rPr lang="de-DE" altLang="de-DE" err="1"/>
              <a:t>organizational</a:t>
            </a:r>
            <a:r>
              <a:rPr lang="de-DE" altLang="de-DE"/>
              <a:t> </a:t>
            </a:r>
            <a:r>
              <a:rPr lang="de-DE" altLang="de-DE" err="1"/>
              <a:t>levels</a:t>
            </a:r>
            <a:r>
              <a:rPr lang="de-DE" altLang="de-DE"/>
              <a:t>. In </a:t>
            </a:r>
            <a:r>
              <a:rPr lang="de-DE" altLang="de-DE" err="1"/>
              <a:t>order</a:t>
            </a:r>
            <a:r>
              <a:rPr lang="de-DE" altLang="de-DE"/>
              <a:t> to </a:t>
            </a:r>
            <a:r>
              <a:rPr lang="de-DE" altLang="de-DE" err="1"/>
              <a:t>give</a:t>
            </a:r>
            <a:r>
              <a:rPr lang="de-DE" altLang="de-DE"/>
              <a:t> </a:t>
            </a:r>
            <a:r>
              <a:rPr lang="de-DE" altLang="de-DE" err="1"/>
              <a:t>recognition</a:t>
            </a:r>
            <a:r>
              <a:rPr lang="de-DE" altLang="de-DE"/>
              <a:t> to the </a:t>
            </a:r>
            <a:r>
              <a:rPr lang="de-DE" altLang="de-DE" err="1"/>
              <a:t>procurement</a:t>
            </a:r>
            <a:r>
              <a:rPr lang="de-DE" altLang="de-DE"/>
              <a:t> </a:t>
            </a:r>
            <a:r>
              <a:rPr lang="de-DE" altLang="de-DE" err="1"/>
              <a:t>function</a:t>
            </a:r>
            <a:r>
              <a:rPr lang="de-DE" altLang="de-DE"/>
              <a:t> </a:t>
            </a:r>
            <a:r>
              <a:rPr lang="de-DE" altLang="de-DE" err="1"/>
              <a:t>through</a:t>
            </a:r>
            <a:r>
              <a:rPr lang="de-DE" altLang="de-DE"/>
              <a:t> </a:t>
            </a:r>
            <a:r>
              <a:rPr lang="de-DE" altLang="de-DE" err="1"/>
              <a:t>adequate</a:t>
            </a:r>
            <a:r>
              <a:rPr lang="de-DE" altLang="de-DE"/>
              <a:t> </a:t>
            </a:r>
            <a:r>
              <a:rPr lang="de-DE" altLang="de-DE" err="1"/>
              <a:t>salaries</a:t>
            </a:r>
            <a:r>
              <a:rPr lang="de-DE" altLang="de-DE"/>
              <a:t> and </a:t>
            </a:r>
            <a:r>
              <a:rPr lang="de-DE" altLang="de-DE" err="1"/>
              <a:t>therefore</a:t>
            </a:r>
            <a:r>
              <a:rPr lang="de-DE" altLang="de-DE"/>
              <a:t> </a:t>
            </a:r>
            <a:r>
              <a:rPr lang="de-DE" altLang="de-DE" err="1"/>
              <a:t>improve</a:t>
            </a:r>
            <a:r>
              <a:rPr lang="de-DE" altLang="de-DE"/>
              <a:t> </a:t>
            </a:r>
            <a:r>
              <a:rPr lang="de-DE" altLang="de-DE" err="1"/>
              <a:t>capacity</a:t>
            </a:r>
            <a:r>
              <a:rPr lang="de-DE" altLang="de-DE"/>
              <a:t>, the </a:t>
            </a:r>
            <a:r>
              <a:rPr lang="de-DE" altLang="de-DE" err="1"/>
              <a:t>programme</a:t>
            </a:r>
            <a:r>
              <a:rPr lang="de-DE" altLang="de-DE"/>
              <a:t> </a:t>
            </a:r>
            <a:r>
              <a:rPr lang="de-DE" altLang="de-DE" err="1"/>
              <a:t>has</a:t>
            </a:r>
            <a:r>
              <a:rPr lang="de-DE" altLang="de-DE"/>
              <a:t> </a:t>
            </a:r>
            <a:r>
              <a:rPr lang="de-DE" altLang="de-DE" err="1"/>
              <a:t>included</a:t>
            </a:r>
            <a:r>
              <a:rPr lang="de-DE" altLang="de-DE"/>
              <a:t> </a:t>
            </a:r>
            <a:r>
              <a:rPr lang="de-DE" altLang="de-DE" err="1"/>
              <a:t>agency</a:t>
            </a:r>
            <a:r>
              <a:rPr lang="de-DE" altLang="de-DE"/>
              <a:t> and </a:t>
            </a:r>
            <a:r>
              <a:rPr lang="de-DE" altLang="de-DE" err="1"/>
              <a:t>employees</a:t>
            </a:r>
            <a:r>
              <a:rPr lang="de-DE" altLang="de-DE"/>
              <a:t>’ </a:t>
            </a:r>
            <a:r>
              <a:rPr lang="de-DE" altLang="de-DE" err="1"/>
              <a:t>incentives</a:t>
            </a:r>
            <a:r>
              <a:rPr lang="de-DE" altLang="de-DE"/>
              <a:t> </a:t>
            </a:r>
            <a:r>
              <a:rPr lang="de-DE" altLang="de-DE" err="1"/>
              <a:t>linked</a:t>
            </a:r>
            <a:r>
              <a:rPr lang="de-DE" altLang="de-DE"/>
              <a:t> to </a:t>
            </a:r>
            <a:r>
              <a:rPr lang="de-DE" altLang="de-DE" err="1"/>
              <a:t>performance</a:t>
            </a:r>
            <a:r>
              <a:rPr lang="de-DE" altLang="de-DE"/>
              <a:t>. Thus </a:t>
            </a:r>
            <a:r>
              <a:rPr lang="de-DE" altLang="de-DE" err="1"/>
              <a:t>salary</a:t>
            </a:r>
            <a:r>
              <a:rPr lang="de-DE" altLang="de-DE"/>
              <a:t> </a:t>
            </a:r>
            <a:r>
              <a:rPr lang="de-DE" altLang="de-DE" err="1"/>
              <a:t>increases</a:t>
            </a:r>
            <a:r>
              <a:rPr lang="de-DE" altLang="de-DE"/>
              <a:t> are </a:t>
            </a:r>
            <a:r>
              <a:rPr lang="de-DE" altLang="de-DE" err="1"/>
              <a:t>tied</a:t>
            </a:r>
            <a:r>
              <a:rPr lang="de-DE" altLang="de-DE"/>
              <a:t> to </a:t>
            </a:r>
            <a:r>
              <a:rPr lang="de-DE" altLang="de-DE" err="1"/>
              <a:t>achievement</a:t>
            </a:r>
            <a:r>
              <a:rPr lang="de-DE" altLang="de-DE"/>
              <a:t> </a:t>
            </a:r>
            <a:r>
              <a:rPr lang="de-DE" altLang="de-DE" err="1"/>
              <a:t>of</a:t>
            </a:r>
            <a:r>
              <a:rPr lang="de-DE" altLang="de-DE"/>
              <a:t> PMG </a:t>
            </a:r>
            <a:r>
              <a:rPr lang="de-DE" altLang="de-DE" err="1"/>
              <a:t>goals</a:t>
            </a:r>
            <a:r>
              <a:rPr lang="de-DE" altLang="de-DE"/>
              <a:t>. </a:t>
            </a:r>
            <a:r>
              <a:rPr lang="de-DE" altLang="de-DE" b="0"/>
              <a:t>Performance </a:t>
            </a:r>
            <a:r>
              <a:rPr lang="de-DE" altLang="de-DE" b="0" err="1"/>
              <a:t>indicators</a:t>
            </a:r>
            <a:r>
              <a:rPr lang="de-DE" altLang="de-DE" b="0"/>
              <a:t>, </a:t>
            </a:r>
            <a:r>
              <a:rPr lang="de-DE" altLang="de-DE" err="1"/>
              <a:t>among</a:t>
            </a:r>
            <a:r>
              <a:rPr lang="de-DE" altLang="de-DE"/>
              <a:t> </a:t>
            </a:r>
            <a:r>
              <a:rPr lang="de-DE" altLang="de-DE" err="1"/>
              <a:t>others</a:t>
            </a:r>
            <a:r>
              <a:rPr lang="de-DE" altLang="de-DE"/>
              <a:t>, </a:t>
            </a:r>
            <a:r>
              <a:rPr lang="de-DE" altLang="de-DE" err="1"/>
              <a:t>include</a:t>
            </a:r>
            <a:r>
              <a:rPr lang="de-DE" altLang="de-DE"/>
              <a:t>:</a:t>
            </a:r>
          </a:p>
          <a:p>
            <a:pPr marL="628650" lvl="1" indent="-171450">
              <a:buFont typeface="Arial" panose="020B0604020202020204" pitchFamily="34" charset="0"/>
              <a:buChar char="•"/>
            </a:pPr>
            <a:r>
              <a:rPr lang="de-DE" altLang="de-DE"/>
              <a:t>The rate </a:t>
            </a:r>
            <a:r>
              <a:rPr lang="de-DE" altLang="de-DE" err="1"/>
              <a:t>of</a:t>
            </a:r>
            <a:r>
              <a:rPr lang="de-DE" altLang="de-DE"/>
              <a:t> </a:t>
            </a:r>
            <a:r>
              <a:rPr lang="de-DE" altLang="de-DE" err="1"/>
              <a:t>acquisitions</a:t>
            </a:r>
            <a:r>
              <a:rPr lang="de-DE" altLang="de-DE"/>
              <a:t> </a:t>
            </a:r>
            <a:r>
              <a:rPr lang="de-DE" altLang="de-DE" err="1"/>
              <a:t>made</a:t>
            </a:r>
            <a:r>
              <a:rPr lang="de-DE" altLang="de-DE"/>
              <a:t> </a:t>
            </a:r>
            <a:r>
              <a:rPr lang="de-DE" altLang="de-DE" err="1"/>
              <a:t>as</a:t>
            </a:r>
            <a:r>
              <a:rPr lang="de-DE" altLang="de-DE"/>
              <a:t> an </a:t>
            </a:r>
            <a:r>
              <a:rPr lang="de-DE" altLang="de-DE" err="1"/>
              <a:t>emergency</a:t>
            </a:r>
            <a:r>
              <a:rPr lang="de-DE" altLang="de-DE"/>
              <a:t> </a:t>
            </a:r>
            <a:r>
              <a:rPr lang="de-DE" altLang="de-DE" err="1"/>
              <a:t>purchase</a:t>
            </a:r>
            <a:r>
              <a:rPr lang="de-DE" altLang="de-DE"/>
              <a:t> </a:t>
            </a:r>
            <a:r>
              <a:rPr lang="de-DE" altLang="de-DE" err="1"/>
              <a:t>process</a:t>
            </a:r>
            <a:r>
              <a:rPr lang="de-DE" altLang="de-DE"/>
              <a:t>;</a:t>
            </a:r>
          </a:p>
          <a:p>
            <a:pPr marL="628650" lvl="1" indent="-171450">
              <a:buFont typeface="Arial" panose="020B0604020202020204" pitchFamily="34" charset="0"/>
              <a:buChar char="•"/>
            </a:pPr>
            <a:r>
              <a:rPr lang="de-DE" altLang="de-DE"/>
              <a:t>The </a:t>
            </a:r>
            <a:r>
              <a:rPr lang="de-DE" altLang="de-DE" err="1"/>
              <a:t>amount</a:t>
            </a:r>
            <a:r>
              <a:rPr lang="de-DE" altLang="de-DE"/>
              <a:t> </a:t>
            </a:r>
            <a:r>
              <a:rPr lang="de-DE" altLang="de-DE" err="1"/>
              <a:t>of</a:t>
            </a:r>
            <a:r>
              <a:rPr lang="de-DE" altLang="de-DE"/>
              <a:t> the </a:t>
            </a:r>
            <a:r>
              <a:rPr lang="de-DE" altLang="de-DE" err="1"/>
              <a:t>acquisition’s</a:t>
            </a:r>
            <a:r>
              <a:rPr lang="de-DE" altLang="de-DE"/>
              <a:t> </a:t>
            </a:r>
            <a:r>
              <a:rPr lang="de-DE" altLang="de-DE" err="1"/>
              <a:t>budget</a:t>
            </a:r>
            <a:r>
              <a:rPr lang="de-DE" altLang="de-DE"/>
              <a:t> </a:t>
            </a:r>
            <a:r>
              <a:rPr lang="de-DE" altLang="de-DE" err="1"/>
              <a:t>executed</a:t>
            </a:r>
            <a:r>
              <a:rPr lang="de-DE" altLang="de-DE"/>
              <a:t> via </a:t>
            </a:r>
            <a:r>
              <a:rPr lang="de-DE" altLang="de-DE" err="1"/>
              <a:t>public</a:t>
            </a:r>
            <a:r>
              <a:rPr lang="de-DE" altLang="de-DE"/>
              <a:t> </a:t>
            </a:r>
            <a:r>
              <a:rPr lang="de-DE" altLang="de-DE" err="1"/>
              <a:t>bids</a:t>
            </a:r>
            <a:r>
              <a:rPr lang="de-DE" altLang="de-DE"/>
              <a:t>; and </a:t>
            </a:r>
          </a:p>
          <a:p>
            <a:pPr marL="628650" lvl="1" indent="-171450">
              <a:buFont typeface="Arial" panose="020B0604020202020204" pitchFamily="34" charset="0"/>
              <a:buChar char="•"/>
            </a:pPr>
            <a:r>
              <a:rPr lang="de-DE" altLang="de-DE"/>
              <a:t>The </a:t>
            </a:r>
            <a:r>
              <a:rPr lang="de-DE" altLang="de-DE" err="1"/>
              <a:t>difference</a:t>
            </a:r>
            <a:r>
              <a:rPr lang="de-DE" altLang="de-DE"/>
              <a:t> </a:t>
            </a:r>
            <a:r>
              <a:rPr lang="de-DE" altLang="de-DE" err="1"/>
              <a:t>between</a:t>
            </a:r>
            <a:r>
              <a:rPr lang="de-DE" altLang="de-DE"/>
              <a:t> </a:t>
            </a:r>
            <a:r>
              <a:rPr lang="de-DE" altLang="de-DE" err="1"/>
              <a:t>annual</a:t>
            </a:r>
            <a:r>
              <a:rPr lang="de-DE" altLang="de-DE"/>
              <a:t> plan and </a:t>
            </a:r>
            <a:r>
              <a:rPr lang="de-DE" altLang="de-DE" err="1"/>
              <a:t>actual</a:t>
            </a:r>
            <a:r>
              <a:rPr lang="de-DE" altLang="de-DE"/>
              <a:t> </a:t>
            </a:r>
            <a:r>
              <a:rPr lang="de-DE" altLang="de-DE" err="1"/>
              <a:t>acquisitions</a:t>
            </a:r>
            <a:r>
              <a:rPr lang="de-DE" altLang="de-DE"/>
              <a:t> </a:t>
            </a:r>
            <a:r>
              <a:rPr lang="de-DE" altLang="de-DE" err="1"/>
              <a:t>made</a:t>
            </a:r>
            <a:r>
              <a:rPr lang="de-DE" altLang="de-DE"/>
              <a:t> </a:t>
            </a:r>
            <a:r>
              <a:rPr lang="de-DE" altLang="de-DE" err="1"/>
              <a:t>during</a:t>
            </a:r>
            <a:r>
              <a:rPr lang="de-DE" altLang="de-DE"/>
              <a:t> the </a:t>
            </a:r>
            <a:r>
              <a:rPr lang="de-DE" altLang="de-DE" err="1"/>
              <a:t>year</a:t>
            </a:r>
            <a:r>
              <a:rPr lang="de-DE" altLang="de-DE"/>
              <a:t>. </a:t>
            </a:r>
          </a:p>
          <a:p>
            <a:pPr marL="171450" indent="-171450">
              <a:buFont typeface="Arial" panose="020B0604020202020204" pitchFamily="34" charset="0"/>
              <a:buChar char="•"/>
            </a:pPr>
            <a:r>
              <a:rPr lang="de-DE" altLang="de-DE"/>
              <a:t>The </a:t>
            </a:r>
            <a:r>
              <a:rPr lang="de-DE" altLang="de-DE" err="1"/>
              <a:t>agency</a:t>
            </a:r>
            <a:r>
              <a:rPr lang="de-DE" altLang="de-DE"/>
              <a:t> </a:t>
            </a:r>
            <a:r>
              <a:rPr lang="de-DE" altLang="de-DE" err="1"/>
              <a:t>responsible</a:t>
            </a:r>
            <a:r>
              <a:rPr lang="de-DE" altLang="de-DE"/>
              <a:t> </a:t>
            </a:r>
            <a:r>
              <a:rPr lang="de-DE" altLang="de-DE" err="1"/>
              <a:t>for</a:t>
            </a:r>
            <a:r>
              <a:rPr lang="de-DE" altLang="de-DE"/>
              <a:t> </a:t>
            </a:r>
            <a:r>
              <a:rPr lang="de-DE" altLang="de-DE" err="1"/>
              <a:t>fixing</a:t>
            </a:r>
            <a:r>
              <a:rPr lang="de-DE" altLang="de-DE"/>
              <a:t> </a:t>
            </a:r>
            <a:r>
              <a:rPr lang="de-DE" altLang="de-DE" err="1"/>
              <a:t>goals</a:t>
            </a:r>
            <a:r>
              <a:rPr lang="de-DE" altLang="de-DE"/>
              <a:t> and </a:t>
            </a:r>
            <a:r>
              <a:rPr lang="de-DE" altLang="de-DE" err="1"/>
              <a:t>evaluating</a:t>
            </a:r>
            <a:r>
              <a:rPr lang="de-DE" altLang="de-DE"/>
              <a:t> </a:t>
            </a:r>
            <a:r>
              <a:rPr lang="de-DE" altLang="de-DE" err="1"/>
              <a:t>improvement</a:t>
            </a:r>
            <a:r>
              <a:rPr lang="de-DE" altLang="de-DE"/>
              <a:t> </a:t>
            </a:r>
            <a:r>
              <a:rPr lang="de-DE" altLang="de-DE" err="1"/>
              <a:t>results</a:t>
            </a:r>
            <a:r>
              <a:rPr lang="de-DE" altLang="de-DE"/>
              <a:t> in the </a:t>
            </a:r>
            <a:r>
              <a:rPr lang="de-DE" altLang="de-DE" err="1"/>
              <a:t>field</a:t>
            </a:r>
            <a:r>
              <a:rPr lang="de-DE" altLang="de-DE"/>
              <a:t> </a:t>
            </a:r>
            <a:r>
              <a:rPr lang="de-DE" altLang="de-DE" err="1"/>
              <a:t>of</a:t>
            </a:r>
            <a:r>
              <a:rPr lang="de-DE" altLang="de-DE"/>
              <a:t> </a:t>
            </a:r>
            <a:r>
              <a:rPr lang="de-DE" altLang="de-DE" err="1"/>
              <a:t>procurement</a:t>
            </a:r>
            <a:r>
              <a:rPr lang="de-DE" altLang="de-DE"/>
              <a:t> </a:t>
            </a:r>
            <a:r>
              <a:rPr lang="de-DE" altLang="de-DE" err="1"/>
              <a:t>is</a:t>
            </a:r>
            <a:r>
              <a:rPr lang="de-DE" altLang="de-DE"/>
              <a:t> the </a:t>
            </a:r>
            <a:r>
              <a:rPr lang="de-DE" altLang="de-DE" err="1"/>
              <a:t>Directorate</a:t>
            </a:r>
            <a:r>
              <a:rPr lang="de-DE" altLang="de-DE"/>
              <a:t> </a:t>
            </a:r>
            <a:r>
              <a:rPr lang="de-DE" altLang="de-DE" err="1"/>
              <a:t>of</a:t>
            </a:r>
            <a:r>
              <a:rPr lang="de-DE" altLang="de-DE"/>
              <a:t> Public </a:t>
            </a:r>
            <a:r>
              <a:rPr lang="de-DE" altLang="de-DE" err="1"/>
              <a:t>Procurement</a:t>
            </a:r>
            <a:r>
              <a:rPr lang="de-DE" altLang="de-DE"/>
              <a:t> </a:t>
            </a:r>
            <a:r>
              <a:rPr lang="de-DE" altLang="de-DE" err="1"/>
              <a:t>Contracting</a:t>
            </a:r>
            <a:r>
              <a:rPr lang="de-DE" altLang="de-DE"/>
              <a:t> (DCCP).</a:t>
            </a:r>
          </a:p>
          <a:p>
            <a:pPr marL="171450" indent="-171450">
              <a:buFont typeface="Arial" panose="020B0604020202020204" pitchFamily="34" charset="0"/>
              <a:buChar char="•"/>
            </a:pPr>
            <a:r>
              <a:rPr lang="de-DE" altLang="de-DE" err="1"/>
              <a:t>By</a:t>
            </a:r>
            <a:r>
              <a:rPr lang="de-DE" altLang="de-DE"/>
              <a:t> the end </a:t>
            </a:r>
            <a:r>
              <a:rPr lang="de-DE" altLang="de-DE" err="1"/>
              <a:t>of</a:t>
            </a:r>
            <a:r>
              <a:rPr lang="de-DE" altLang="de-DE"/>
              <a:t> 2003 </a:t>
            </a:r>
            <a:r>
              <a:rPr lang="de-DE" altLang="de-DE" err="1"/>
              <a:t>some</a:t>
            </a:r>
            <a:r>
              <a:rPr lang="de-DE" altLang="de-DE"/>
              <a:t> 131 </a:t>
            </a:r>
            <a:r>
              <a:rPr lang="de-DE" altLang="de-DE" err="1"/>
              <a:t>agencies</a:t>
            </a:r>
            <a:r>
              <a:rPr lang="de-DE" altLang="de-DE"/>
              <a:t> </a:t>
            </a:r>
            <a:r>
              <a:rPr lang="de-DE" altLang="de-DE" err="1"/>
              <a:t>had</a:t>
            </a:r>
            <a:r>
              <a:rPr lang="de-DE" altLang="de-DE"/>
              <a:t> </a:t>
            </a:r>
            <a:r>
              <a:rPr lang="de-DE" altLang="de-DE" err="1"/>
              <a:t>included</a:t>
            </a:r>
            <a:r>
              <a:rPr lang="de-DE" altLang="de-DE"/>
              <a:t> </a:t>
            </a:r>
            <a:r>
              <a:rPr lang="de-DE" altLang="de-DE" err="1"/>
              <a:t>procurement</a:t>
            </a:r>
            <a:r>
              <a:rPr lang="de-DE" altLang="de-DE"/>
              <a:t> in </a:t>
            </a:r>
            <a:r>
              <a:rPr lang="de-DE" altLang="de-DE" err="1"/>
              <a:t>their</a:t>
            </a:r>
            <a:r>
              <a:rPr lang="de-DE" altLang="de-DE"/>
              <a:t> PMG </a:t>
            </a:r>
            <a:r>
              <a:rPr lang="de-DE" altLang="de-DE" err="1"/>
              <a:t>plans</a:t>
            </a:r>
            <a:r>
              <a:rPr lang="de-DE" altLang="de-DE"/>
              <a:t> and </a:t>
            </a:r>
            <a:r>
              <a:rPr lang="de-DE" altLang="de-DE" err="1"/>
              <a:t>nearly</a:t>
            </a:r>
            <a:r>
              <a:rPr lang="de-DE" altLang="de-DE"/>
              <a:t> all </a:t>
            </a:r>
            <a:r>
              <a:rPr lang="de-DE" altLang="de-DE" err="1"/>
              <a:t>of</a:t>
            </a:r>
            <a:r>
              <a:rPr lang="de-DE" altLang="de-DE"/>
              <a:t> </a:t>
            </a:r>
            <a:r>
              <a:rPr lang="de-DE" altLang="de-DE" err="1"/>
              <a:t>them</a:t>
            </a:r>
            <a:r>
              <a:rPr lang="de-DE" altLang="de-DE"/>
              <a:t> </a:t>
            </a:r>
            <a:r>
              <a:rPr lang="de-DE" altLang="de-DE" err="1"/>
              <a:t>had</a:t>
            </a:r>
            <a:r>
              <a:rPr lang="de-DE" altLang="de-DE"/>
              <a:t> </a:t>
            </a:r>
            <a:r>
              <a:rPr lang="de-DE" altLang="de-DE" err="1"/>
              <a:t>achieved</a:t>
            </a:r>
            <a:r>
              <a:rPr lang="de-DE" altLang="de-DE"/>
              <a:t> a </a:t>
            </a:r>
            <a:r>
              <a:rPr lang="de-DE" altLang="de-DE" err="1"/>
              <a:t>higher</a:t>
            </a:r>
            <a:r>
              <a:rPr lang="de-DE" altLang="de-DE"/>
              <a:t> </a:t>
            </a:r>
            <a:r>
              <a:rPr lang="de-DE" altLang="de-DE" err="1"/>
              <a:t>quality</a:t>
            </a:r>
            <a:r>
              <a:rPr lang="de-DE" altLang="de-DE"/>
              <a:t> </a:t>
            </a:r>
            <a:r>
              <a:rPr lang="de-DE" altLang="de-DE" err="1"/>
              <a:t>level</a:t>
            </a:r>
            <a:r>
              <a:rPr lang="de-DE" altLang="de-DE"/>
              <a:t> in the </a:t>
            </a:r>
            <a:r>
              <a:rPr lang="de-DE" altLang="de-DE" err="1"/>
              <a:t>procurement</a:t>
            </a:r>
            <a:r>
              <a:rPr lang="de-DE" altLang="de-DE"/>
              <a:t> </a:t>
            </a:r>
            <a:r>
              <a:rPr lang="de-DE" altLang="de-DE" err="1"/>
              <a:t>function</a:t>
            </a:r>
            <a:r>
              <a:rPr lang="de-DE" altLang="de-DE"/>
              <a:t>. These </a:t>
            </a:r>
            <a:r>
              <a:rPr lang="de-DE" altLang="de-DE" err="1"/>
              <a:t>results</a:t>
            </a:r>
            <a:r>
              <a:rPr lang="de-DE" altLang="de-DE"/>
              <a:t> can be </a:t>
            </a:r>
            <a:r>
              <a:rPr lang="de-DE" altLang="de-DE" err="1"/>
              <a:t>partly</a:t>
            </a:r>
            <a:r>
              <a:rPr lang="de-DE" altLang="de-DE"/>
              <a:t> </a:t>
            </a:r>
            <a:r>
              <a:rPr lang="de-DE" altLang="de-DE" err="1"/>
              <a:t>explained</a:t>
            </a:r>
            <a:r>
              <a:rPr lang="de-DE" altLang="de-DE"/>
              <a:t> </a:t>
            </a:r>
            <a:r>
              <a:rPr lang="de-DE" altLang="de-DE" err="1"/>
              <a:t>by</a:t>
            </a:r>
            <a:r>
              <a:rPr lang="de-DE" altLang="de-DE"/>
              <a:t> the </a:t>
            </a:r>
            <a:r>
              <a:rPr lang="de-DE" altLang="de-DE" err="1"/>
              <a:t>efforts</a:t>
            </a:r>
            <a:r>
              <a:rPr lang="de-DE" altLang="de-DE"/>
              <a:t> </a:t>
            </a:r>
            <a:r>
              <a:rPr lang="de-DE" altLang="de-DE" err="1"/>
              <a:t>devoted</a:t>
            </a:r>
            <a:r>
              <a:rPr lang="de-DE" altLang="de-DE"/>
              <a:t> to </a:t>
            </a:r>
            <a:r>
              <a:rPr lang="de-DE" altLang="de-DE" err="1"/>
              <a:t>training</a:t>
            </a:r>
            <a:r>
              <a:rPr lang="de-DE" altLang="de-DE"/>
              <a:t> </a:t>
            </a:r>
            <a:r>
              <a:rPr lang="de-DE" altLang="de-DE" err="1"/>
              <a:t>for</a:t>
            </a:r>
            <a:r>
              <a:rPr lang="de-DE" altLang="de-DE"/>
              <a:t> </a:t>
            </a:r>
            <a:r>
              <a:rPr lang="de-DE" altLang="de-DE" err="1"/>
              <a:t>employees</a:t>
            </a:r>
            <a:r>
              <a:rPr lang="de-DE" altLang="de-DE"/>
              <a:t>, in </a:t>
            </a:r>
            <a:r>
              <a:rPr lang="de-DE" altLang="de-DE" err="1"/>
              <a:t>which</a:t>
            </a:r>
            <a:r>
              <a:rPr lang="de-DE" altLang="de-DE"/>
              <a:t> </a:t>
            </a:r>
            <a:r>
              <a:rPr lang="de-DE" altLang="de-DE" err="1"/>
              <a:t>about</a:t>
            </a:r>
            <a:r>
              <a:rPr lang="de-DE" altLang="de-DE"/>
              <a:t> 7 900 </a:t>
            </a:r>
            <a:r>
              <a:rPr lang="de-DE" altLang="de-DE" err="1"/>
              <a:t>individuals</a:t>
            </a:r>
            <a:r>
              <a:rPr lang="de-DE" altLang="de-DE"/>
              <a:t> </a:t>
            </a:r>
            <a:r>
              <a:rPr lang="de-DE" altLang="de-DE" err="1"/>
              <a:t>were</a:t>
            </a:r>
            <a:r>
              <a:rPr lang="de-DE" altLang="de-DE"/>
              <a:t> </a:t>
            </a:r>
            <a:r>
              <a:rPr lang="de-DE" altLang="de-DE" err="1"/>
              <a:t>included</a:t>
            </a:r>
            <a:r>
              <a:rPr lang="de-DE" altLang="de-DE"/>
              <a:t> </a:t>
            </a:r>
            <a:r>
              <a:rPr lang="de-DE" altLang="de-DE" err="1"/>
              <a:t>until</a:t>
            </a:r>
            <a:r>
              <a:rPr lang="de-DE" altLang="de-DE"/>
              <a:t> 2004, and </a:t>
            </a:r>
            <a:r>
              <a:rPr lang="de-DE" altLang="de-DE" err="1"/>
              <a:t>by</a:t>
            </a:r>
            <a:r>
              <a:rPr lang="de-DE" altLang="de-DE"/>
              <a:t> </a:t>
            </a:r>
            <a:r>
              <a:rPr lang="de-DE" altLang="de-DE" err="1"/>
              <a:t>investments</a:t>
            </a:r>
            <a:r>
              <a:rPr lang="de-DE" altLang="de-DE"/>
              <a:t> in </a:t>
            </a:r>
            <a:r>
              <a:rPr lang="de-DE" altLang="de-DE" err="1"/>
              <a:t>information</a:t>
            </a:r>
            <a:r>
              <a:rPr lang="de-DE" altLang="de-DE"/>
              <a:t> </a:t>
            </a:r>
            <a:r>
              <a:rPr lang="de-DE" altLang="de-DE" err="1"/>
              <a:t>services</a:t>
            </a:r>
            <a:r>
              <a:rPr lang="de-DE" altLang="de-DE"/>
              <a:t>. </a:t>
            </a:r>
          </a:p>
          <a:p>
            <a:pPr>
              <a:spcBef>
                <a:spcPct val="0"/>
              </a:spcBef>
              <a:spcAft>
                <a:spcPct val="0"/>
              </a:spcAft>
            </a:pPr>
            <a:endParaRPr lang="de-DE" b="1"/>
          </a:p>
          <a:p>
            <a:pPr>
              <a:spcBef>
                <a:spcPct val="0"/>
              </a:spcBef>
              <a:spcAft>
                <a:spcPct val="0"/>
              </a:spcAft>
            </a:pPr>
            <a:r>
              <a:rPr lang="de-DE" b="1"/>
              <a:t>Source:</a:t>
            </a:r>
            <a:endParaRPr lang="en-US"/>
          </a:p>
          <a:p>
            <a:pPr>
              <a:spcBef>
                <a:spcPct val="0"/>
              </a:spcBef>
              <a:spcAft>
                <a:spcPct val="0"/>
              </a:spcAft>
            </a:pPr>
            <a:r>
              <a:rPr lang="de-DE"/>
              <a:t>OECD (2017). </a:t>
            </a:r>
            <a:r>
              <a:rPr lang="de-DE" err="1"/>
              <a:t>Integrity</a:t>
            </a:r>
            <a:r>
              <a:rPr lang="de-DE"/>
              <a:t> in Public </a:t>
            </a:r>
            <a:r>
              <a:rPr lang="de-DE" err="1"/>
              <a:t>Procurement</a:t>
            </a:r>
            <a:r>
              <a:rPr lang="de-DE"/>
              <a:t>. </a:t>
            </a:r>
            <a:r>
              <a:rPr lang="de-DE" err="1"/>
              <a:t>Good</a:t>
            </a:r>
            <a:r>
              <a:rPr lang="de-DE"/>
              <a:t> Practice </a:t>
            </a:r>
            <a:r>
              <a:rPr lang="de-DE" err="1"/>
              <a:t>from</a:t>
            </a:r>
            <a:r>
              <a:rPr lang="de-DE"/>
              <a:t> A to Z. Paris: OECD Publishing.</a:t>
            </a:r>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3521979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a:t>Georgia: E-</a:t>
            </a:r>
            <a:r>
              <a:rPr lang="de-DE" sz="1200" b="1" err="1"/>
              <a:t>Procurement</a:t>
            </a:r>
            <a:r>
              <a:rPr lang="de-DE" sz="1200" b="1"/>
              <a:t> (1):</a:t>
            </a:r>
          </a:p>
          <a:p>
            <a:pPr>
              <a:buFont typeface="Arial" panose="020B0604020202020204" pitchFamily="34" charset="0"/>
              <a:buNone/>
              <a:defRPr/>
            </a:pPr>
            <a:endParaRPr lang="en-GB" altLang="de-DE" b="1"/>
          </a:p>
          <a:p>
            <a:pPr marL="171450" indent="-171450">
              <a:buFont typeface="Arial" panose="020B0604020202020204" pitchFamily="34" charset="0"/>
              <a:buChar char="•"/>
              <a:defRPr/>
            </a:pPr>
            <a:r>
              <a:rPr lang="en-US"/>
              <a:t>State procurements cover nearly 20 per cent of Georgia's state budget expenditure. Therefore, enhancing the efficiency of the procurements is of utmost importance.</a:t>
            </a:r>
          </a:p>
          <a:p>
            <a:pPr marL="171450" indent="-171450">
              <a:buFont typeface="Arial" panose="020B0604020202020204" pitchFamily="34" charset="0"/>
              <a:buChar char="•"/>
              <a:defRPr/>
            </a:pPr>
            <a:r>
              <a:rPr lang="en-US"/>
              <a:t>Since 2010, the State Procurement Agency of Georgia developed a new e-procurement system, which changed paper-based tenders. In a short time period, the new system became transparent, non-bureaucratic and non-discriminative, significantly minimized corruption risks and brought significant economic wealth to state entities.</a:t>
            </a:r>
            <a:endParaRPr lang="de-DE"/>
          </a:p>
          <a:p>
            <a:pPr marL="171450" indent="-171450">
              <a:buFont typeface="Arial" panose="020B0604020202020204" pitchFamily="34" charset="0"/>
              <a:buChar char="•"/>
              <a:defRPr/>
            </a:pPr>
            <a:r>
              <a:rPr lang="en-US"/>
              <a:t>Georgia’s public procurement electronic platform is considered to be one of the most transparent in Europe and Central Asia. Such acclaim was achieved after a set of rigorous reforms and the willingness of the Government of Georgia (</a:t>
            </a:r>
            <a:r>
              <a:rPr lang="en-US" err="1"/>
              <a:t>GoG</a:t>
            </a:r>
            <a:r>
              <a:rPr lang="en-US"/>
              <a:t>) to manage public procurement more efficiently.</a:t>
            </a:r>
          </a:p>
          <a:p>
            <a:pPr marL="171450" indent="-171450">
              <a:buFont typeface="Arial" panose="020B0604020202020204" pitchFamily="34" charset="0"/>
              <a:buChar char="•"/>
              <a:defRPr/>
            </a:pPr>
            <a:r>
              <a:rPr lang="en-US"/>
              <a:t>The platform has been recognized as one of the best worldwide according to the United Nations Public Administration Network.</a:t>
            </a:r>
            <a:endParaRPr lang="en-GB" altLang="de-DE" b="1"/>
          </a:p>
          <a:p>
            <a:pPr>
              <a:buFont typeface="Arial" panose="020B0604020202020204" pitchFamily="34" charset="0"/>
              <a:buNone/>
              <a:defRPr/>
            </a:pPr>
            <a:endParaRPr lang="en-GB" altLang="de-DE" b="1"/>
          </a:p>
          <a:p>
            <a:pPr>
              <a:buFont typeface="Arial" panose="020B0604020202020204" pitchFamily="34" charset="0"/>
              <a:buNone/>
              <a:defRPr/>
            </a:pPr>
            <a:r>
              <a:rPr lang="en-US" altLang="de-DE" b="1"/>
              <a:t>Features:</a:t>
            </a:r>
            <a:endParaRPr lang="en-US"/>
          </a:p>
          <a:p>
            <a:pPr marL="171450" indent="-171450">
              <a:buFont typeface="Arial" panose="020B0604020202020204" pitchFamily="34" charset="0"/>
              <a:buChar char="•"/>
              <a:defRPr/>
            </a:pPr>
            <a:r>
              <a:rPr lang="en-US"/>
              <a:t>Information on individual tenders, documents submitted by bidders, participating bidders, contracts;</a:t>
            </a:r>
            <a:endParaRPr lang="de-DE"/>
          </a:p>
          <a:p>
            <a:pPr marL="171450" indent="-171450">
              <a:buFont typeface="Arial" panose="020B0604020202020204" pitchFamily="34" charset="0"/>
              <a:buChar char="•"/>
              <a:defRPr/>
            </a:pPr>
            <a:r>
              <a:rPr lang="en-US"/>
              <a:t>Quick response mechanism for bidders;</a:t>
            </a:r>
          </a:p>
          <a:p>
            <a:pPr marL="171450" indent="-171450">
              <a:buFont typeface="Arial" panose="020B0604020202020204" pitchFamily="34" charset="0"/>
              <a:buChar char="•"/>
              <a:defRPr/>
            </a:pPr>
            <a:r>
              <a:rPr lang="en-US"/>
              <a:t>Company whitelist / company blacklist;</a:t>
            </a:r>
            <a:endParaRPr lang="de-DE"/>
          </a:p>
          <a:p>
            <a:pPr marL="171450" indent="-171450">
              <a:buFont typeface="Arial" panose="020B0604020202020204" pitchFamily="34" charset="0"/>
              <a:buChar char="•"/>
              <a:defRPr/>
            </a:pPr>
            <a:r>
              <a:rPr lang="en-US"/>
              <a:t>Appeal mechanism for bidders to file complaints against a specific tender;</a:t>
            </a:r>
            <a:endParaRPr lang="de-DE"/>
          </a:p>
          <a:p>
            <a:pPr marL="171450" indent="-171450">
              <a:buFont typeface="Arial" panose="020B0604020202020204" pitchFamily="34" charset="0"/>
              <a:buChar char="•"/>
              <a:defRPr/>
            </a:pPr>
            <a:r>
              <a:rPr lang="en-US"/>
              <a:t>Electronic dispute resolution, incl. publication of past decisions taken by the review board.</a:t>
            </a:r>
          </a:p>
          <a:p>
            <a:pPr>
              <a:defRPr/>
            </a:pPr>
            <a:endParaRPr lang="en-US"/>
          </a:p>
          <a:p>
            <a:pPr>
              <a:defRPr/>
            </a:pPr>
            <a:r>
              <a:rPr lang="en-US" b="1"/>
              <a:t>Strengths:</a:t>
            </a:r>
          </a:p>
          <a:p>
            <a:pPr marL="171450" indent="-171450">
              <a:buFont typeface="Arial" panose="020B0604020202020204" pitchFamily="34" charset="0"/>
              <a:buChar char="•"/>
              <a:defRPr/>
            </a:pPr>
            <a:r>
              <a:rPr lang="en-US" b="0"/>
              <a:t>T</a:t>
            </a:r>
            <a:r>
              <a:rPr lang="en-US"/>
              <a:t>ransparency of the full procurement cycle;</a:t>
            </a:r>
          </a:p>
          <a:p>
            <a:pPr marL="171450" indent="-171450">
              <a:buFont typeface="Arial" panose="020B0604020202020204" pitchFamily="34" charset="0"/>
              <a:buChar char="•"/>
              <a:defRPr/>
            </a:pPr>
            <a:r>
              <a:rPr lang="en-US"/>
              <a:t>Low threshold for publication;</a:t>
            </a:r>
          </a:p>
          <a:p>
            <a:pPr marL="171450" indent="-171450">
              <a:buFont typeface="Arial" panose="020B0604020202020204" pitchFamily="34" charset="0"/>
              <a:buChar char="•"/>
              <a:defRPr/>
            </a:pPr>
            <a:r>
              <a:rPr lang="en-US"/>
              <a:t>Easy reporting of violations;</a:t>
            </a:r>
          </a:p>
          <a:p>
            <a:pPr marL="171450" indent="-171450">
              <a:buFont typeface="Arial" panose="020B0604020202020204" pitchFamily="34" charset="0"/>
              <a:buChar char="•"/>
              <a:defRPr/>
            </a:pPr>
            <a:r>
              <a:rPr lang="en-US"/>
              <a:t>Enhanced efficiency of procurement – cost savings; </a:t>
            </a:r>
          </a:p>
          <a:p>
            <a:pPr marL="171450" indent="-171450">
              <a:buFont typeface="Arial" panose="020B0604020202020204" pitchFamily="34" charset="0"/>
              <a:buChar char="•"/>
              <a:defRPr/>
            </a:pPr>
            <a:r>
              <a:rPr lang="en-US"/>
              <a:t>Equal treatment for bidders; </a:t>
            </a:r>
          </a:p>
          <a:p>
            <a:pPr marL="171450" indent="-171450">
              <a:buFont typeface="Arial" panose="020B0604020202020204" pitchFamily="34" charset="0"/>
              <a:buChar char="•"/>
              <a:defRPr/>
            </a:pPr>
            <a:r>
              <a:rPr lang="en-US"/>
              <a:t>Screening for risk factors.</a:t>
            </a:r>
          </a:p>
          <a:p>
            <a:pPr marL="171450" indent="-171450">
              <a:buFont typeface="Arial" panose="020B0604020202020204" pitchFamily="34" charset="0"/>
              <a:buChar char="•"/>
              <a:defRPr/>
            </a:pPr>
            <a:endParaRPr lang="en-US"/>
          </a:p>
          <a:p>
            <a:pPr>
              <a:defRPr/>
            </a:pPr>
            <a:r>
              <a:rPr lang="en-US" b="1"/>
              <a:t>Impact:</a:t>
            </a:r>
          </a:p>
          <a:p>
            <a:pPr marL="171450" indent="-171450">
              <a:buFont typeface="Arial" panose="020B0604020202020204" pitchFamily="34" charset="0"/>
              <a:buChar char="•"/>
              <a:defRPr/>
            </a:pPr>
            <a:r>
              <a:rPr lang="en-US"/>
              <a:t>Savings of US$142 (2012);</a:t>
            </a:r>
          </a:p>
          <a:p>
            <a:pPr marL="171450" indent="-171450">
              <a:buFont typeface="Arial" panose="020B0604020202020204" pitchFamily="34" charset="0"/>
              <a:buChar char="•"/>
              <a:defRPr/>
            </a:pPr>
            <a:r>
              <a:rPr lang="en-US"/>
              <a:t>Limit the discretionary power of procurement staff;</a:t>
            </a:r>
          </a:p>
          <a:p>
            <a:pPr marL="171450" indent="-171450">
              <a:buFont typeface="Arial" panose="020B0604020202020204" pitchFamily="34" charset="0"/>
              <a:buChar char="•"/>
              <a:defRPr/>
            </a:pPr>
            <a:r>
              <a:rPr lang="en-US"/>
              <a:t>Streamline procurement process;</a:t>
            </a:r>
          </a:p>
          <a:p>
            <a:pPr marL="171450" indent="-171450">
              <a:buFont typeface="Arial" panose="020B0604020202020204" pitchFamily="34" charset="0"/>
              <a:buChar char="•"/>
              <a:defRPr/>
            </a:pPr>
            <a:r>
              <a:rPr lang="en-US"/>
              <a:t>Civil society engagement.</a:t>
            </a:r>
          </a:p>
          <a:p>
            <a:pPr>
              <a:defRPr/>
            </a:pPr>
            <a:endParaRPr lang="en-US"/>
          </a:p>
          <a:p>
            <a:r>
              <a:rPr lang="de-DE" sz="1200" b="1"/>
              <a:t>Source:</a:t>
            </a:r>
          </a:p>
          <a:p>
            <a:r>
              <a:rPr lang="de-DE" sz="1200"/>
              <a:t>World Bank (</a:t>
            </a:r>
            <a:r>
              <a:rPr lang="de-DE" sz="1200" err="1"/>
              <a:t>February</a:t>
            </a:r>
            <a:r>
              <a:rPr lang="de-DE" sz="1200"/>
              <a:t> 2015). Georgia: An E-</a:t>
            </a:r>
            <a:r>
              <a:rPr lang="de-DE" sz="1200" err="1"/>
              <a:t>Procurement</a:t>
            </a:r>
            <a:r>
              <a:rPr lang="de-DE" sz="1200"/>
              <a:t> </a:t>
            </a:r>
            <a:r>
              <a:rPr lang="de-DE" sz="1200" err="1"/>
              <a:t>Success</a:t>
            </a:r>
            <a:r>
              <a:rPr lang="de-DE" sz="1200"/>
              <a:t>. </a:t>
            </a:r>
            <a:r>
              <a:rPr lang="de-DE" sz="1200" err="1"/>
              <a:t>Retrieved</a:t>
            </a:r>
            <a:r>
              <a:rPr lang="de-DE" sz="1200"/>
              <a:t> </a:t>
            </a:r>
            <a:r>
              <a:rPr lang="de-DE" sz="1200" err="1"/>
              <a:t>from</a:t>
            </a:r>
            <a:r>
              <a:rPr lang="de-DE" sz="1200"/>
              <a:t> </a:t>
            </a:r>
            <a:r>
              <a:rPr lang="de-DE" altLang="de-DE" sz="1200">
                <a:hlinkClick r:id="rId3"/>
              </a:rPr>
              <a:t>https://www.worldbank.org/en/news/feature/2015/02/18/georgia-an-e-procurement-success</a:t>
            </a:r>
            <a:r>
              <a:rPr lang="de-DE" altLang="de-DE" sz="1200"/>
              <a:t> </a:t>
            </a:r>
            <a:r>
              <a:rPr lang="de-DE" sz="1200"/>
              <a:t>(last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42</a:t>
            </a:fld>
            <a:endParaRPr lang="de-DE"/>
          </a:p>
        </p:txBody>
      </p:sp>
    </p:spTree>
    <p:extLst>
      <p:ext uri="{BB962C8B-B14F-4D97-AF65-F5344CB8AC3E}">
        <p14:creationId xmlns:p14="http://schemas.microsoft.com/office/powerpoint/2010/main" val="4285359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a:t>Source:</a:t>
            </a:r>
          </a:p>
          <a:p>
            <a:r>
              <a:rPr lang="de-DE" sz="1200" err="1"/>
              <a:t>Caucasus</a:t>
            </a:r>
            <a:r>
              <a:rPr lang="de-DE" sz="1200"/>
              <a:t> Research </a:t>
            </a:r>
            <a:r>
              <a:rPr lang="de-DE" sz="1200" err="1"/>
              <a:t>Resource</a:t>
            </a:r>
            <a:r>
              <a:rPr lang="de-DE" sz="1200"/>
              <a:t> Centers (</a:t>
            </a:r>
            <a:r>
              <a:rPr lang="de-DE" sz="1200" err="1"/>
              <a:t>February</a:t>
            </a:r>
            <a:r>
              <a:rPr lang="de-DE" sz="1200"/>
              <a:t> 2017). The </a:t>
            </a:r>
            <a:r>
              <a:rPr lang="de-DE" sz="1200" err="1"/>
              <a:t>state</a:t>
            </a:r>
            <a:r>
              <a:rPr lang="de-DE" sz="1200"/>
              <a:t> </a:t>
            </a:r>
            <a:r>
              <a:rPr lang="de-DE" sz="1200" err="1"/>
              <a:t>procurement</a:t>
            </a:r>
            <a:r>
              <a:rPr lang="de-DE" sz="1200"/>
              <a:t> </a:t>
            </a:r>
            <a:r>
              <a:rPr lang="de-DE" sz="1200" err="1"/>
              <a:t>system</a:t>
            </a:r>
            <a:r>
              <a:rPr lang="de-DE" sz="1200"/>
              <a:t> in Georgia. Companies‘ </a:t>
            </a:r>
            <a:r>
              <a:rPr lang="de-DE" sz="1200" err="1"/>
              <a:t>views</a:t>
            </a:r>
            <a:r>
              <a:rPr lang="de-DE" sz="1200"/>
              <a:t> (Part 2). </a:t>
            </a:r>
            <a:r>
              <a:rPr lang="de-DE" sz="1200" err="1"/>
              <a:t>Retrieved</a:t>
            </a:r>
            <a:r>
              <a:rPr lang="de-DE" sz="1200"/>
              <a:t> </a:t>
            </a:r>
            <a:r>
              <a:rPr lang="de-DE" sz="1200" err="1"/>
              <a:t>from</a:t>
            </a:r>
            <a:r>
              <a:rPr lang="de-DE" sz="1200"/>
              <a:t> </a:t>
            </a:r>
            <a:r>
              <a:rPr lang="de-DE" sz="1200">
                <a:hlinkClick r:id="rId3"/>
              </a:rPr>
              <a:t>http://crrc-caucasus.blogspot.com/2017/02/the-state-procurement-system-in-georgia.html</a:t>
            </a:r>
            <a:r>
              <a:rPr lang="de-DE" sz="1200"/>
              <a:t> (last </a:t>
            </a:r>
            <a:r>
              <a:rPr lang="de-DE" sz="1200" err="1"/>
              <a:t>accessed</a:t>
            </a:r>
            <a:r>
              <a:rPr lang="de-DE" sz="1200"/>
              <a:t> on April 20, 2020).</a:t>
            </a:r>
          </a:p>
        </p:txBody>
      </p:sp>
      <p:sp>
        <p:nvSpPr>
          <p:cNvPr id="4" name="Slide Number Placeholder 3"/>
          <p:cNvSpPr>
            <a:spLocks noGrp="1"/>
          </p:cNvSpPr>
          <p:nvPr>
            <p:ph type="sldNum" sz="quarter" idx="5"/>
          </p:nvPr>
        </p:nvSpPr>
        <p:spPr/>
        <p:txBody>
          <a:bodyPr/>
          <a:lstStyle/>
          <a:p>
            <a:fld id="{E9032092-6271-034C-A373-FC28AFF6325A}" type="slidenum">
              <a:rPr lang="de-DE" smtClean="0"/>
              <a:t>43</a:t>
            </a:fld>
            <a:endParaRPr lang="de-DE"/>
          </a:p>
        </p:txBody>
      </p:sp>
    </p:spTree>
    <p:extLst>
      <p:ext uri="{BB962C8B-B14F-4D97-AF65-F5344CB8AC3E}">
        <p14:creationId xmlns:p14="http://schemas.microsoft.com/office/powerpoint/2010/main" val="3660628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pPr>
            <a:r>
              <a:rPr lang="de-DE" b="1"/>
              <a:t>Source:</a:t>
            </a:r>
            <a:endParaRPr lang="en-US"/>
          </a:p>
          <a:p>
            <a:pPr>
              <a:spcBef>
                <a:spcPct val="0"/>
              </a:spcBef>
              <a:spcAft>
                <a:spcPct val="0"/>
              </a:spcAft>
            </a:pPr>
            <a:r>
              <a:rPr lang="de-DE" err="1"/>
              <a:t>Caucasus</a:t>
            </a:r>
            <a:r>
              <a:rPr lang="de-DE"/>
              <a:t> Research </a:t>
            </a:r>
            <a:r>
              <a:rPr lang="de-DE" err="1"/>
              <a:t>Resource</a:t>
            </a:r>
            <a:r>
              <a:rPr lang="de-DE"/>
              <a:t> Centers (</a:t>
            </a:r>
            <a:r>
              <a:rPr lang="de-DE" err="1"/>
              <a:t>February</a:t>
            </a:r>
            <a:r>
              <a:rPr lang="de-DE"/>
              <a:t> 2017). The </a:t>
            </a:r>
            <a:r>
              <a:rPr lang="de-DE" err="1"/>
              <a:t>state</a:t>
            </a:r>
            <a:r>
              <a:rPr lang="de-DE"/>
              <a:t> </a:t>
            </a:r>
            <a:r>
              <a:rPr lang="de-DE" err="1"/>
              <a:t>procurement</a:t>
            </a:r>
            <a:r>
              <a:rPr lang="de-DE"/>
              <a:t> </a:t>
            </a:r>
            <a:r>
              <a:rPr lang="de-DE" err="1"/>
              <a:t>system</a:t>
            </a:r>
            <a:r>
              <a:rPr lang="de-DE"/>
              <a:t> in Georgia. Companies‘ </a:t>
            </a:r>
            <a:r>
              <a:rPr lang="de-DE" err="1"/>
              <a:t>views</a:t>
            </a:r>
            <a:r>
              <a:rPr lang="de-DE"/>
              <a:t> (Part 2). </a:t>
            </a:r>
            <a:r>
              <a:rPr lang="de-DE" err="1"/>
              <a:t>Retrieved</a:t>
            </a:r>
            <a:r>
              <a:rPr lang="de-DE"/>
              <a:t> </a:t>
            </a:r>
            <a:r>
              <a:rPr lang="de-DE" err="1"/>
              <a:t>from</a:t>
            </a:r>
            <a:r>
              <a:rPr lang="de-DE"/>
              <a:t> </a:t>
            </a:r>
            <a:r>
              <a:rPr lang="de-DE">
                <a:hlinkClick r:id="rId3"/>
              </a:rPr>
              <a:t>http://crrc-caucasus.blogspot.com/2017/02/the-state-procurement-system-in-georgia.html</a:t>
            </a:r>
            <a:r>
              <a:rPr lang="de-DE"/>
              <a:t> (last </a:t>
            </a:r>
            <a:r>
              <a:rPr lang="de-DE" err="1"/>
              <a:t>accessed</a:t>
            </a:r>
            <a:r>
              <a:rPr lang="de-DE"/>
              <a:t> on April 20, 2020).</a:t>
            </a:r>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44</a:t>
            </a:fld>
            <a:endParaRPr lang="de-DE"/>
          </a:p>
        </p:txBody>
      </p:sp>
    </p:spTree>
    <p:extLst>
      <p:ext uri="{BB962C8B-B14F-4D97-AF65-F5344CB8AC3E}">
        <p14:creationId xmlns:p14="http://schemas.microsoft.com/office/powerpoint/2010/main" val="2411037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pPr>
            <a:r>
              <a:rPr lang="de-DE" b="1"/>
              <a:t>United </a:t>
            </a:r>
            <a:r>
              <a:rPr lang="de-DE" b="1" err="1"/>
              <a:t>Arab</a:t>
            </a:r>
            <a:r>
              <a:rPr lang="de-DE" b="1"/>
              <a:t> Emirates: E-</a:t>
            </a:r>
            <a:r>
              <a:rPr lang="de-DE" b="1" err="1"/>
              <a:t>Procurement</a:t>
            </a:r>
            <a:r>
              <a:rPr lang="de-DE" b="1"/>
              <a:t> System:</a:t>
            </a:r>
          </a:p>
          <a:p>
            <a:pPr>
              <a:spcBef>
                <a:spcPct val="0"/>
              </a:spcBef>
              <a:spcAft>
                <a:spcPct val="0"/>
              </a:spcAft>
            </a:pPr>
            <a:endParaRPr lang="de-DE" b="1"/>
          </a:p>
          <a:p>
            <a:r>
              <a:rPr lang="de-DE" altLang="de-DE"/>
              <a:t>Dubai </a:t>
            </a:r>
            <a:r>
              <a:rPr lang="de-DE" altLang="de-DE" err="1"/>
              <a:t>has</a:t>
            </a:r>
            <a:r>
              <a:rPr lang="de-DE" altLang="de-DE"/>
              <a:t> </a:t>
            </a:r>
            <a:r>
              <a:rPr lang="de-DE" altLang="de-DE" err="1"/>
              <a:t>established</a:t>
            </a:r>
            <a:r>
              <a:rPr lang="de-DE" altLang="de-DE"/>
              <a:t> </a:t>
            </a:r>
            <a:r>
              <a:rPr lang="de-DE" altLang="de-DE" err="1"/>
              <a:t>regulations</a:t>
            </a:r>
            <a:r>
              <a:rPr lang="de-DE" altLang="de-DE"/>
              <a:t> to </a:t>
            </a:r>
            <a:r>
              <a:rPr lang="de-DE" altLang="de-DE" err="1"/>
              <a:t>enable</a:t>
            </a:r>
            <a:r>
              <a:rPr lang="de-DE" altLang="de-DE"/>
              <a:t> the </a:t>
            </a:r>
            <a:r>
              <a:rPr lang="de-DE" altLang="de-DE" err="1"/>
              <a:t>development</a:t>
            </a:r>
            <a:r>
              <a:rPr lang="de-DE" altLang="de-DE"/>
              <a:t> </a:t>
            </a:r>
            <a:r>
              <a:rPr lang="de-DE" altLang="de-DE" err="1"/>
              <a:t>of</a:t>
            </a:r>
            <a:r>
              <a:rPr lang="de-DE" altLang="de-DE"/>
              <a:t> an </a:t>
            </a:r>
            <a:r>
              <a:rPr lang="de-DE" altLang="de-DE" err="1"/>
              <a:t>integrated</a:t>
            </a:r>
            <a:r>
              <a:rPr lang="de-DE" altLang="de-DE"/>
              <a:t> </a:t>
            </a:r>
            <a:r>
              <a:rPr lang="de-DE" altLang="de-DE" err="1"/>
              <a:t>e-procurement</a:t>
            </a:r>
            <a:r>
              <a:rPr lang="de-DE" altLang="de-DE"/>
              <a:t> </a:t>
            </a:r>
            <a:r>
              <a:rPr lang="de-DE" altLang="de-DE" err="1"/>
              <a:t>system</a:t>
            </a:r>
            <a:r>
              <a:rPr lang="de-DE" altLang="de-DE"/>
              <a:t>, </a:t>
            </a:r>
            <a:r>
              <a:rPr lang="de-DE" altLang="de-DE" i="1" err="1"/>
              <a:t>Tejari</a:t>
            </a:r>
            <a:r>
              <a:rPr lang="de-DE" altLang="de-DE"/>
              <a:t>. </a:t>
            </a:r>
            <a:r>
              <a:rPr lang="de-DE" altLang="de-DE" i="1" err="1"/>
              <a:t>Tejari</a:t>
            </a:r>
            <a:r>
              <a:rPr lang="de-DE" altLang="de-DE" i="1"/>
              <a:t> </a:t>
            </a:r>
            <a:r>
              <a:rPr lang="de-DE" altLang="de-DE" err="1"/>
              <a:t>is</a:t>
            </a:r>
            <a:r>
              <a:rPr lang="de-DE" altLang="de-DE"/>
              <a:t> a </a:t>
            </a:r>
            <a:r>
              <a:rPr lang="de-DE" altLang="de-DE" err="1"/>
              <a:t>government-initiated</a:t>
            </a:r>
            <a:r>
              <a:rPr lang="de-DE" altLang="de-DE"/>
              <a:t>, profit-</a:t>
            </a:r>
            <a:r>
              <a:rPr lang="de-DE" altLang="de-DE" err="1"/>
              <a:t>driven</a:t>
            </a:r>
            <a:r>
              <a:rPr lang="de-DE" altLang="de-DE"/>
              <a:t> online </a:t>
            </a:r>
            <a:r>
              <a:rPr lang="de-DE" altLang="de-DE" err="1"/>
              <a:t>marketplace</a:t>
            </a:r>
            <a:r>
              <a:rPr lang="de-DE" altLang="de-DE"/>
              <a:t> </a:t>
            </a:r>
            <a:r>
              <a:rPr lang="de-DE" altLang="de-DE" err="1"/>
              <a:t>that</a:t>
            </a:r>
            <a:r>
              <a:rPr lang="de-DE" altLang="de-DE"/>
              <a:t> </a:t>
            </a:r>
            <a:r>
              <a:rPr lang="de-DE" altLang="de-DE" err="1"/>
              <a:t>enables</a:t>
            </a:r>
            <a:r>
              <a:rPr lang="de-DE" altLang="de-DE"/>
              <a:t> all </a:t>
            </a:r>
            <a:r>
              <a:rPr lang="de-DE" altLang="de-DE" err="1"/>
              <a:t>phases</a:t>
            </a:r>
            <a:r>
              <a:rPr lang="de-DE" altLang="de-DE"/>
              <a:t> </a:t>
            </a:r>
            <a:r>
              <a:rPr lang="de-DE" altLang="de-DE" err="1"/>
              <a:t>of</a:t>
            </a:r>
            <a:r>
              <a:rPr lang="de-DE" altLang="de-DE"/>
              <a:t> the </a:t>
            </a:r>
            <a:r>
              <a:rPr lang="de-DE" altLang="de-DE" err="1"/>
              <a:t>negotiation</a:t>
            </a:r>
            <a:r>
              <a:rPr lang="de-DE" altLang="de-DE"/>
              <a:t> to </a:t>
            </a:r>
            <a:r>
              <a:rPr lang="de-DE" altLang="de-DE" err="1"/>
              <a:t>take</a:t>
            </a:r>
            <a:r>
              <a:rPr lang="de-DE" altLang="de-DE"/>
              <a:t> </a:t>
            </a:r>
            <a:r>
              <a:rPr lang="de-DE" altLang="de-DE" err="1"/>
              <a:t>place</a:t>
            </a:r>
            <a:r>
              <a:rPr lang="de-DE" altLang="de-DE"/>
              <a:t> online. In </a:t>
            </a:r>
            <a:r>
              <a:rPr lang="de-DE" altLang="de-DE" err="1"/>
              <a:t>addition</a:t>
            </a:r>
            <a:r>
              <a:rPr lang="de-DE" altLang="de-DE"/>
              <a:t>, </a:t>
            </a:r>
            <a:r>
              <a:rPr lang="de-DE" altLang="de-DE" err="1"/>
              <a:t>government</a:t>
            </a:r>
            <a:r>
              <a:rPr lang="de-DE" altLang="de-DE"/>
              <a:t> </a:t>
            </a:r>
            <a:r>
              <a:rPr lang="de-DE" altLang="de-DE" err="1"/>
              <a:t>departments</a:t>
            </a:r>
            <a:r>
              <a:rPr lang="de-DE" altLang="de-DE"/>
              <a:t> </a:t>
            </a:r>
            <a:r>
              <a:rPr lang="de-DE" altLang="de-DE" err="1"/>
              <a:t>use</a:t>
            </a:r>
            <a:r>
              <a:rPr lang="de-DE" altLang="de-DE"/>
              <a:t> an Enterprise </a:t>
            </a:r>
            <a:r>
              <a:rPr lang="de-DE" altLang="de-DE" err="1"/>
              <a:t>Resource</a:t>
            </a:r>
            <a:r>
              <a:rPr lang="de-DE" altLang="de-DE"/>
              <a:t> </a:t>
            </a:r>
            <a:r>
              <a:rPr lang="de-DE" altLang="de-DE" err="1"/>
              <a:t>Planning</a:t>
            </a:r>
            <a:r>
              <a:rPr lang="de-DE" altLang="de-DE"/>
              <a:t> </a:t>
            </a:r>
            <a:r>
              <a:rPr lang="de-DE" altLang="de-DE" err="1"/>
              <a:t>system</a:t>
            </a:r>
            <a:r>
              <a:rPr lang="de-DE" altLang="de-DE"/>
              <a:t> </a:t>
            </a:r>
            <a:r>
              <a:rPr lang="de-DE" altLang="de-DE" err="1"/>
              <a:t>that</a:t>
            </a:r>
            <a:r>
              <a:rPr lang="de-DE" altLang="de-DE"/>
              <a:t> can be </a:t>
            </a:r>
            <a:r>
              <a:rPr lang="de-DE" altLang="de-DE" err="1"/>
              <a:t>used</a:t>
            </a:r>
            <a:r>
              <a:rPr lang="de-DE" altLang="de-DE"/>
              <a:t> </a:t>
            </a:r>
            <a:r>
              <a:rPr lang="de-DE" altLang="de-DE" err="1"/>
              <a:t>for</a:t>
            </a:r>
            <a:r>
              <a:rPr lang="de-DE" altLang="de-DE"/>
              <a:t> </a:t>
            </a:r>
            <a:r>
              <a:rPr lang="de-DE" altLang="de-DE" err="1"/>
              <a:t>making</a:t>
            </a:r>
            <a:r>
              <a:rPr lang="de-DE" altLang="de-DE"/>
              <a:t> </a:t>
            </a:r>
            <a:r>
              <a:rPr lang="de-DE" altLang="de-DE" err="1"/>
              <a:t>purchases</a:t>
            </a:r>
            <a:r>
              <a:rPr lang="de-DE" altLang="de-DE"/>
              <a:t> </a:t>
            </a:r>
            <a:r>
              <a:rPr lang="de-DE" altLang="de-DE" err="1"/>
              <a:t>requests</a:t>
            </a:r>
            <a:r>
              <a:rPr lang="de-DE" altLang="de-DE"/>
              <a:t> </a:t>
            </a:r>
            <a:r>
              <a:rPr lang="de-DE" altLang="de-DE" err="1"/>
              <a:t>since</a:t>
            </a:r>
            <a:r>
              <a:rPr lang="de-DE" altLang="de-DE"/>
              <a:t> </a:t>
            </a:r>
            <a:r>
              <a:rPr lang="de-DE" altLang="de-DE" err="1"/>
              <a:t>it</a:t>
            </a:r>
            <a:r>
              <a:rPr lang="de-DE" altLang="de-DE"/>
              <a:t> </a:t>
            </a:r>
            <a:r>
              <a:rPr lang="de-DE" altLang="de-DE" err="1"/>
              <a:t>is</a:t>
            </a:r>
            <a:r>
              <a:rPr lang="de-DE" altLang="de-DE"/>
              <a:t> </a:t>
            </a:r>
            <a:r>
              <a:rPr lang="de-DE" altLang="de-DE" err="1"/>
              <a:t>linked</a:t>
            </a:r>
            <a:r>
              <a:rPr lang="de-DE" altLang="de-DE"/>
              <a:t> to the </a:t>
            </a:r>
            <a:r>
              <a:rPr lang="de-DE" altLang="de-DE" err="1"/>
              <a:t>accounting</a:t>
            </a:r>
            <a:r>
              <a:rPr lang="de-DE" altLang="de-DE"/>
              <a:t> and </a:t>
            </a:r>
            <a:r>
              <a:rPr lang="de-DE" altLang="de-DE" err="1"/>
              <a:t>invoicing</a:t>
            </a:r>
            <a:r>
              <a:rPr lang="de-DE" altLang="de-DE"/>
              <a:t> </a:t>
            </a:r>
            <a:r>
              <a:rPr lang="de-DE" altLang="de-DE" err="1"/>
              <a:t>system</a:t>
            </a:r>
            <a:r>
              <a:rPr lang="de-DE" altLang="de-DE"/>
              <a:t>. These </a:t>
            </a:r>
            <a:r>
              <a:rPr lang="de-DE" altLang="de-DE" err="1"/>
              <a:t>systems</a:t>
            </a:r>
            <a:r>
              <a:rPr lang="de-DE" altLang="de-DE"/>
              <a:t> are </a:t>
            </a:r>
            <a:r>
              <a:rPr lang="de-DE" altLang="de-DE" err="1"/>
              <a:t>used</a:t>
            </a:r>
            <a:r>
              <a:rPr lang="de-DE" altLang="de-DE"/>
              <a:t> </a:t>
            </a:r>
            <a:r>
              <a:rPr lang="de-DE" altLang="de-DE" err="1"/>
              <a:t>together</a:t>
            </a:r>
            <a:r>
              <a:rPr lang="de-DE" altLang="de-DE"/>
              <a:t> in an </a:t>
            </a:r>
            <a:r>
              <a:rPr lang="de-DE" altLang="de-DE" err="1"/>
              <a:t>integrated</a:t>
            </a:r>
            <a:r>
              <a:rPr lang="de-DE" altLang="de-DE"/>
              <a:t> </a:t>
            </a:r>
            <a:r>
              <a:rPr lang="de-DE" altLang="de-DE" err="1"/>
              <a:t>manner</a:t>
            </a:r>
            <a:r>
              <a:rPr lang="de-DE" altLang="de-DE"/>
              <a:t>. All </a:t>
            </a:r>
            <a:r>
              <a:rPr lang="de-DE" altLang="de-DE" err="1"/>
              <a:t>government</a:t>
            </a:r>
            <a:r>
              <a:rPr lang="de-DE" altLang="de-DE"/>
              <a:t> </a:t>
            </a:r>
            <a:r>
              <a:rPr lang="de-DE" altLang="de-DE" err="1"/>
              <a:t>departments</a:t>
            </a:r>
            <a:r>
              <a:rPr lang="de-DE" altLang="de-DE"/>
              <a:t> </a:t>
            </a:r>
            <a:r>
              <a:rPr lang="de-DE" altLang="de-DE" err="1"/>
              <a:t>use</a:t>
            </a:r>
            <a:r>
              <a:rPr lang="de-DE" altLang="de-DE"/>
              <a:t> a </a:t>
            </a:r>
            <a:r>
              <a:rPr lang="de-DE" altLang="de-DE" err="1"/>
              <a:t>shared</a:t>
            </a:r>
            <a:r>
              <a:rPr lang="de-DE" altLang="de-DE"/>
              <a:t> internal </a:t>
            </a:r>
            <a:r>
              <a:rPr lang="de-DE" altLang="de-DE" err="1"/>
              <a:t>information</a:t>
            </a:r>
            <a:r>
              <a:rPr lang="de-DE" altLang="de-DE"/>
              <a:t> </a:t>
            </a:r>
            <a:r>
              <a:rPr lang="de-DE" altLang="de-DE" err="1"/>
              <a:t>system</a:t>
            </a:r>
            <a:r>
              <a:rPr lang="de-DE" altLang="de-DE"/>
              <a:t> </a:t>
            </a:r>
            <a:r>
              <a:rPr lang="de-DE" altLang="de-DE" err="1"/>
              <a:t>collecting</a:t>
            </a:r>
            <a:r>
              <a:rPr lang="de-DE" altLang="de-DE"/>
              <a:t> all </a:t>
            </a:r>
            <a:r>
              <a:rPr lang="de-DE" altLang="de-DE" err="1"/>
              <a:t>information</a:t>
            </a:r>
            <a:r>
              <a:rPr lang="de-DE" altLang="de-DE"/>
              <a:t> </a:t>
            </a:r>
            <a:r>
              <a:rPr lang="de-DE" altLang="de-DE" err="1"/>
              <a:t>together</a:t>
            </a:r>
            <a:r>
              <a:rPr lang="de-DE" altLang="de-DE"/>
              <a:t>.</a:t>
            </a:r>
          </a:p>
          <a:p>
            <a:endParaRPr lang="de-DE" altLang="de-DE"/>
          </a:p>
          <a:p>
            <a:r>
              <a:rPr lang="de-DE" altLang="de-DE" err="1"/>
              <a:t>Tejari</a:t>
            </a:r>
            <a:r>
              <a:rPr lang="de-DE" altLang="de-DE"/>
              <a:t> </a:t>
            </a:r>
            <a:r>
              <a:rPr lang="de-DE" altLang="de-DE" err="1"/>
              <a:t>consists</a:t>
            </a:r>
            <a:r>
              <a:rPr lang="de-DE" altLang="de-DE"/>
              <a:t> </a:t>
            </a:r>
            <a:r>
              <a:rPr lang="de-DE" altLang="de-DE" err="1"/>
              <a:t>of</a:t>
            </a:r>
            <a:r>
              <a:rPr lang="de-DE" altLang="de-DE"/>
              <a:t> </a:t>
            </a:r>
            <a:r>
              <a:rPr lang="de-DE" altLang="de-DE" err="1"/>
              <a:t>several</a:t>
            </a:r>
            <a:r>
              <a:rPr lang="de-DE" altLang="de-DE"/>
              <a:t> </a:t>
            </a:r>
            <a:r>
              <a:rPr lang="de-DE" altLang="de-DE" err="1"/>
              <a:t>purchase</a:t>
            </a:r>
            <a:r>
              <a:rPr lang="de-DE" altLang="de-DE"/>
              <a:t> </a:t>
            </a:r>
            <a:r>
              <a:rPr lang="de-DE" altLang="de-DE" err="1"/>
              <a:t>processes</a:t>
            </a:r>
            <a:r>
              <a:rPr lang="de-DE" altLang="de-DE"/>
              <a:t> and </a:t>
            </a:r>
            <a:r>
              <a:rPr lang="de-DE" altLang="de-DE" err="1"/>
              <a:t>functions</a:t>
            </a:r>
            <a:r>
              <a:rPr lang="de-DE" altLang="de-DE"/>
              <a:t>: </a:t>
            </a:r>
          </a:p>
          <a:p>
            <a:r>
              <a:rPr lang="de-DE" altLang="de-DE"/>
              <a:t>−  </a:t>
            </a:r>
            <a:r>
              <a:rPr lang="de-DE" altLang="de-DE" i="1" err="1"/>
              <a:t>e-Bidding</a:t>
            </a:r>
            <a:r>
              <a:rPr lang="de-DE" altLang="de-DE" i="1"/>
              <a:t>: </a:t>
            </a:r>
            <a:r>
              <a:rPr lang="de-DE" altLang="de-DE" i="1" err="1"/>
              <a:t>Tejari</a:t>
            </a:r>
            <a:r>
              <a:rPr lang="de-DE" altLang="de-DE" i="1"/>
              <a:t> </a:t>
            </a:r>
            <a:r>
              <a:rPr lang="de-DE" altLang="de-DE" err="1"/>
              <a:t>collects</a:t>
            </a:r>
            <a:r>
              <a:rPr lang="de-DE" altLang="de-DE"/>
              <a:t> and </a:t>
            </a:r>
            <a:r>
              <a:rPr lang="de-DE" altLang="de-DE" err="1"/>
              <a:t>evaluates</a:t>
            </a:r>
            <a:r>
              <a:rPr lang="de-DE" altLang="de-DE"/>
              <a:t> </a:t>
            </a:r>
            <a:r>
              <a:rPr lang="de-DE" altLang="de-DE" err="1"/>
              <a:t>bids</a:t>
            </a:r>
            <a:r>
              <a:rPr lang="de-DE" altLang="de-DE"/>
              <a:t>; </a:t>
            </a:r>
          </a:p>
          <a:p>
            <a:r>
              <a:rPr lang="de-DE" altLang="de-DE"/>
              <a:t>−  </a:t>
            </a:r>
            <a:r>
              <a:rPr lang="de-DE" altLang="de-DE" i="1" err="1"/>
              <a:t>e-Cataloguing</a:t>
            </a:r>
            <a:r>
              <a:rPr lang="de-DE" altLang="de-DE"/>
              <a:t>: </a:t>
            </a:r>
            <a:r>
              <a:rPr lang="de-DE" altLang="de-DE" err="1"/>
              <a:t>It</a:t>
            </a:r>
            <a:r>
              <a:rPr lang="de-DE" altLang="de-DE"/>
              <a:t> </a:t>
            </a:r>
            <a:r>
              <a:rPr lang="de-DE" altLang="de-DE" err="1"/>
              <a:t>gives</a:t>
            </a:r>
            <a:r>
              <a:rPr lang="de-DE" altLang="de-DE"/>
              <a:t> the </a:t>
            </a:r>
            <a:r>
              <a:rPr lang="de-DE" altLang="de-DE" err="1"/>
              <a:t>possibility</a:t>
            </a:r>
            <a:r>
              <a:rPr lang="de-DE" altLang="de-DE"/>
              <a:t> </a:t>
            </a:r>
            <a:r>
              <a:rPr lang="de-DE" altLang="de-DE" err="1"/>
              <a:t>of</a:t>
            </a:r>
            <a:r>
              <a:rPr lang="de-DE" altLang="de-DE"/>
              <a:t> </a:t>
            </a:r>
            <a:r>
              <a:rPr lang="de-DE" altLang="de-DE" err="1"/>
              <a:t>uploading</a:t>
            </a:r>
            <a:r>
              <a:rPr lang="de-DE" altLang="de-DE"/>
              <a:t> and </a:t>
            </a:r>
            <a:r>
              <a:rPr lang="de-DE" altLang="de-DE" err="1"/>
              <a:t>searching</a:t>
            </a:r>
            <a:r>
              <a:rPr lang="de-DE" altLang="de-DE"/>
              <a:t>; </a:t>
            </a:r>
          </a:p>
          <a:p>
            <a:r>
              <a:rPr lang="de-DE" altLang="de-DE"/>
              <a:t>−  </a:t>
            </a:r>
            <a:r>
              <a:rPr lang="de-DE" altLang="de-DE" i="1" err="1"/>
              <a:t>e-Ordering</a:t>
            </a:r>
            <a:r>
              <a:rPr lang="de-DE" altLang="de-DE" i="1"/>
              <a:t> </a:t>
            </a:r>
            <a:r>
              <a:rPr lang="de-DE" altLang="de-DE" err="1"/>
              <a:t>for</a:t>
            </a:r>
            <a:r>
              <a:rPr lang="de-DE" altLang="de-DE"/>
              <a:t> </a:t>
            </a:r>
            <a:r>
              <a:rPr lang="de-DE" altLang="de-DE" err="1"/>
              <a:t>orders</a:t>
            </a:r>
            <a:r>
              <a:rPr lang="de-DE" altLang="de-DE"/>
              <a:t> and </a:t>
            </a:r>
            <a:r>
              <a:rPr lang="de-DE" altLang="de-DE" err="1"/>
              <a:t>invoices</a:t>
            </a:r>
            <a:r>
              <a:rPr lang="de-DE" altLang="de-DE"/>
              <a:t>; </a:t>
            </a:r>
          </a:p>
          <a:p>
            <a:r>
              <a:rPr lang="de-DE" altLang="de-DE"/>
              <a:t>−  </a:t>
            </a:r>
            <a:r>
              <a:rPr lang="de-DE" altLang="de-DE" i="1" err="1"/>
              <a:t>e-Auctioning</a:t>
            </a:r>
            <a:r>
              <a:rPr lang="de-DE" altLang="de-DE"/>
              <a:t>, </a:t>
            </a:r>
            <a:r>
              <a:rPr lang="de-DE" altLang="de-DE" err="1"/>
              <a:t>including</a:t>
            </a:r>
            <a:r>
              <a:rPr lang="de-DE" altLang="de-DE"/>
              <a:t> </a:t>
            </a:r>
            <a:r>
              <a:rPr lang="de-DE" altLang="de-DE" err="1"/>
              <a:t>e</a:t>
            </a:r>
            <a:r>
              <a:rPr lang="de-DE" altLang="de-DE"/>
              <a:t>-Marketplace, </a:t>
            </a:r>
            <a:r>
              <a:rPr lang="de-DE" altLang="de-DE" err="1"/>
              <a:t>negotiation</a:t>
            </a:r>
            <a:r>
              <a:rPr lang="de-DE" altLang="de-DE"/>
              <a:t>, </a:t>
            </a:r>
            <a:r>
              <a:rPr lang="de-DE" altLang="de-DE" err="1"/>
              <a:t>reverse</a:t>
            </a:r>
            <a:r>
              <a:rPr lang="de-DE" altLang="de-DE"/>
              <a:t> </a:t>
            </a:r>
            <a:r>
              <a:rPr lang="de-DE" altLang="de-DE" err="1"/>
              <a:t>auctions</a:t>
            </a:r>
            <a:r>
              <a:rPr lang="de-DE" altLang="de-DE"/>
              <a:t>; </a:t>
            </a:r>
          </a:p>
          <a:p>
            <a:r>
              <a:rPr lang="de-DE" altLang="de-DE"/>
              <a:t>−  </a:t>
            </a:r>
            <a:r>
              <a:rPr lang="de-DE" altLang="de-DE" i="1" err="1"/>
              <a:t>Tejari</a:t>
            </a:r>
            <a:r>
              <a:rPr lang="de-DE" altLang="de-DE" i="1"/>
              <a:t> Link: </a:t>
            </a:r>
            <a:r>
              <a:rPr lang="de-DE" altLang="de-DE"/>
              <a:t>This </a:t>
            </a:r>
            <a:r>
              <a:rPr lang="de-DE" altLang="de-DE" err="1"/>
              <a:t>market-making</a:t>
            </a:r>
            <a:r>
              <a:rPr lang="de-DE" altLang="de-DE"/>
              <a:t> </a:t>
            </a:r>
            <a:r>
              <a:rPr lang="de-DE" altLang="de-DE" err="1"/>
              <a:t>facility</a:t>
            </a:r>
            <a:r>
              <a:rPr lang="de-DE" altLang="de-DE"/>
              <a:t> </a:t>
            </a:r>
            <a:r>
              <a:rPr lang="de-DE" altLang="de-DE" err="1"/>
              <a:t>supports</a:t>
            </a:r>
            <a:r>
              <a:rPr lang="de-DE" altLang="de-DE"/>
              <a:t> </a:t>
            </a:r>
            <a:r>
              <a:rPr lang="de-DE" altLang="de-DE" err="1"/>
              <a:t>small</a:t>
            </a:r>
            <a:r>
              <a:rPr lang="de-DE" altLang="de-DE"/>
              <a:t> and medium-size </a:t>
            </a:r>
            <a:r>
              <a:rPr lang="de-DE" altLang="de-DE" err="1"/>
              <a:t>businesses</a:t>
            </a:r>
            <a:r>
              <a:rPr lang="de-DE" altLang="de-DE"/>
              <a:t>, </a:t>
            </a:r>
            <a:r>
              <a:rPr lang="de-DE" altLang="de-DE" err="1"/>
              <a:t>where</a:t>
            </a:r>
            <a:r>
              <a:rPr lang="de-DE" altLang="de-DE"/>
              <a:t> a </a:t>
            </a:r>
            <a:r>
              <a:rPr lang="de-DE" altLang="de-DE" err="1"/>
              <a:t>company</a:t>
            </a:r>
            <a:r>
              <a:rPr lang="de-DE" altLang="de-DE"/>
              <a:t> can log on to a national </a:t>
            </a:r>
            <a:r>
              <a:rPr lang="de-DE" altLang="de-DE" err="1"/>
              <a:t>directory</a:t>
            </a:r>
            <a:r>
              <a:rPr lang="de-DE" altLang="de-DE"/>
              <a:t> and </a:t>
            </a:r>
            <a:r>
              <a:rPr lang="de-DE" altLang="de-DE" err="1"/>
              <a:t>view</a:t>
            </a:r>
            <a:r>
              <a:rPr lang="de-DE" altLang="de-DE"/>
              <a:t> </a:t>
            </a:r>
            <a:r>
              <a:rPr lang="de-DE" altLang="de-DE" err="1"/>
              <a:t>contracts</a:t>
            </a:r>
            <a:r>
              <a:rPr lang="de-DE" altLang="de-DE"/>
              <a:t>, </a:t>
            </a:r>
            <a:r>
              <a:rPr lang="de-DE" altLang="de-DE" err="1"/>
              <a:t>promotions</a:t>
            </a:r>
            <a:r>
              <a:rPr lang="de-DE" altLang="de-DE"/>
              <a:t> and </a:t>
            </a:r>
            <a:r>
              <a:rPr lang="de-DE" altLang="de-DE" err="1"/>
              <a:t>messages</a:t>
            </a:r>
            <a:r>
              <a:rPr lang="de-DE" altLang="de-DE"/>
              <a:t>, </a:t>
            </a:r>
            <a:r>
              <a:rPr lang="de-DE" altLang="de-DE" err="1"/>
              <a:t>as</a:t>
            </a:r>
            <a:r>
              <a:rPr lang="de-DE" altLang="de-DE"/>
              <a:t> </a:t>
            </a:r>
            <a:r>
              <a:rPr lang="de-DE" altLang="de-DE" err="1"/>
              <a:t>well</a:t>
            </a:r>
            <a:r>
              <a:rPr lang="de-DE" altLang="de-DE"/>
              <a:t> </a:t>
            </a:r>
            <a:r>
              <a:rPr lang="de-DE" altLang="de-DE" err="1"/>
              <a:t>as</a:t>
            </a:r>
            <a:r>
              <a:rPr lang="de-DE" altLang="de-DE"/>
              <a:t> </a:t>
            </a:r>
            <a:r>
              <a:rPr lang="de-DE" altLang="de-DE" err="1"/>
              <a:t>establish</a:t>
            </a:r>
            <a:r>
              <a:rPr lang="de-DE" altLang="de-DE"/>
              <a:t> </a:t>
            </a:r>
            <a:r>
              <a:rPr lang="de-DE" altLang="de-DE" err="1"/>
              <a:t>showrooms</a:t>
            </a:r>
            <a:r>
              <a:rPr lang="de-DE" altLang="de-DE"/>
              <a:t>; </a:t>
            </a:r>
          </a:p>
          <a:p>
            <a:r>
              <a:rPr lang="de-DE" altLang="de-DE"/>
              <a:t>−  </a:t>
            </a:r>
            <a:r>
              <a:rPr lang="de-DE" altLang="de-DE" i="1" err="1"/>
              <a:t>Tejari</a:t>
            </a:r>
            <a:r>
              <a:rPr lang="de-DE" altLang="de-DE" i="1"/>
              <a:t> Expert: </a:t>
            </a:r>
            <a:r>
              <a:rPr lang="de-DE" altLang="de-DE"/>
              <a:t>This </a:t>
            </a:r>
            <a:r>
              <a:rPr lang="de-DE" altLang="de-DE" err="1"/>
              <a:t>consulting</a:t>
            </a:r>
            <a:r>
              <a:rPr lang="de-DE" altLang="de-DE"/>
              <a:t> </a:t>
            </a:r>
            <a:r>
              <a:rPr lang="de-DE" altLang="de-DE" err="1"/>
              <a:t>service</a:t>
            </a:r>
            <a:r>
              <a:rPr lang="de-DE" altLang="de-DE"/>
              <a:t> </a:t>
            </a:r>
            <a:r>
              <a:rPr lang="de-DE" altLang="de-DE" err="1"/>
              <a:t>helps</a:t>
            </a:r>
            <a:r>
              <a:rPr lang="de-DE" altLang="de-DE"/>
              <a:t> </a:t>
            </a:r>
            <a:r>
              <a:rPr lang="de-DE" altLang="de-DE" err="1"/>
              <a:t>streamline</a:t>
            </a:r>
            <a:r>
              <a:rPr lang="de-DE" altLang="de-DE"/>
              <a:t> the </a:t>
            </a:r>
            <a:r>
              <a:rPr lang="de-DE" altLang="de-DE" err="1"/>
              <a:t>procurement</a:t>
            </a:r>
            <a:r>
              <a:rPr lang="de-DE" altLang="de-DE"/>
              <a:t> </a:t>
            </a:r>
            <a:r>
              <a:rPr lang="de-DE" altLang="de-DE" err="1"/>
              <a:t>process</a:t>
            </a:r>
            <a:r>
              <a:rPr lang="de-DE" altLang="de-DE"/>
              <a:t> </a:t>
            </a:r>
            <a:r>
              <a:rPr lang="de-DE" altLang="de-DE" err="1"/>
              <a:t>for</a:t>
            </a:r>
            <a:r>
              <a:rPr lang="de-DE" altLang="de-DE"/>
              <a:t> large </a:t>
            </a:r>
            <a:r>
              <a:rPr lang="de-DE" altLang="de-DE" err="1"/>
              <a:t>organizations</a:t>
            </a:r>
            <a:r>
              <a:rPr lang="de-DE" altLang="de-DE"/>
              <a:t>. </a:t>
            </a:r>
          </a:p>
          <a:p>
            <a:endParaRPr lang="de-DE" altLang="de-DE"/>
          </a:p>
          <a:p>
            <a:r>
              <a:rPr lang="de-DE" altLang="de-DE"/>
              <a:t>In 2006 </a:t>
            </a:r>
            <a:r>
              <a:rPr lang="de-DE" altLang="de-DE" err="1"/>
              <a:t>Tejari</a:t>
            </a:r>
            <a:r>
              <a:rPr lang="de-DE" altLang="de-DE"/>
              <a:t> </a:t>
            </a:r>
            <a:r>
              <a:rPr lang="de-DE" altLang="de-DE" err="1"/>
              <a:t>has</a:t>
            </a:r>
            <a:r>
              <a:rPr lang="de-DE" altLang="de-DE"/>
              <a:t> </a:t>
            </a:r>
            <a:r>
              <a:rPr lang="de-DE" altLang="de-DE" err="1"/>
              <a:t>more</a:t>
            </a:r>
            <a:r>
              <a:rPr lang="de-DE" altLang="de-DE"/>
              <a:t> </a:t>
            </a:r>
            <a:r>
              <a:rPr lang="de-DE" altLang="de-DE" err="1"/>
              <a:t>than</a:t>
            </a:r>
            <a:r>
              <a:rPr lang="de-DE" altLang="de-DE"/>
              <a:t> 4 000 </a:t>
            </a:r>
            <a:r>
              <a:rPr lang="de-DE" altLang="de-DE" err="1"/>
              <a:t>suppliers</a:t>
            </a:r>
            <a:r>
              <a:rPr lang="de-DE" altLang="de-DE"/>
              <a:t>, and the </a:t>
            </a:r>
            <a:r>
              <a:rPr lang="de-DE" altLang="de-DE" err="1"/>
              <a:t>vast</a:t>
            </a:r>
            <a:r>
              <a:rPr lang="de-DE" altLang="de-DE"/>
              <a:t> </a:t>
            </a:r>
            <a:r>
              <a:rPr lang="de-DE" altLang="de-DE" err="1"/>
              <a:t>majority</a:t>
            </a:r>
            <a:r>
              <a:rPr lang="de-DE" altLang="de-DE"/>
              <a:t> are </a:t>
            </a:r>
            <a:r>
              <a:rPr lang="de-DE" altLang="de-DE" err="1"/>
              <a:t>from</a:t>
            </a:r>
            <a:r>
              <a:rPr lang="de-DE" altLang="de-DE"/>
              <a:t> the private </a:t>
            </a:r>
            <a:r>
              <a:rPr lang="de-DE" altLang="de-DE" err="1"/>
              <a:t>sector</a:t>
            </a:r>
            <a:r>
              <a:rPr lang="de-DE" altLang="de-DE"/>
              <a:t>. As the </a:t>
            </a:r>
            <a:r>
              <a:rPr lang="de-DE" altLang="de-DE" err="1"/>
              <a:t>Government</a:t>
            </a:r>
            <a:r>
              <a:rPr lang="de-DE" altLang="de-DE"/>
              <a:t> </a:t>
            </a:r>
            <a:r>
              <a:rPr lang="de-DE" altLang="de-DE" err="1"/>
              <a:t>is</a:t>
            </a:r>
            <a:r>
              <a:rPr lang="de-DE" altLang="de-DE"/>
              <a:t> the </a:t>
            </a:r>
            <a:r>
              <a:rPr lang="de-DE" altLang="de-DE" err="1"/>
              <a:t>largest</a:t>
            </a:r>
            <a:r>
              <a:rPr lang="de-DE" altLang="de-DE"/>
              <a:t> </a:t>
            </a:r>
            <a:r>
              <a:rPr lang="de-DE" altLang="de-DE" err="1"/>
              <a:t>buyer</a:t>
            </a:r>
            <a:r>
              <a:rPr lang="de-DE" altLang="de-DE"/>
              <a:t> in the </a:t>
            </a:r>
            <a:r>
              <a:rPr lang="de-DE" altLang="de-DE" err="1"/>
              <a:t>region</a:t>
            </a:r>
            <a:r>
              <a:rPr lang="de-DE" altLang="de-DE"/>
              <a:t>, 60% </a:t>
            </a:r>
            <a:r>
              <a:rPr lang="de-DE" altLang="de-DE" err="1"/>
              <a:t>of</a:t>
            </a:r>
            <a:r>
              <a:rPr lang="de-DE" altLang="de-DE"/>
              <a:t> the </a:t>
            </a:r>
            <a:r>
              <a:rPr lang="de-DE" altLang="de-DE" err="1"/>
              <a:t>procurement</a:t>
            </a:r>
            <a:r>
              <a:rPr lang="de-DE" altLang="de-DE"/>
              <a:t> </a:t>
            </a:r>
            <a:r>
              <a:rPr lang="de-DE" altLang="de-DE" err="1"/>
              <a:t>spending</a:t>
            </a:r>
            <a:r>
              <a:rPr lang="de-DE" altLang="de-DE"/>
              <a:t> </a:t>
            </a:r>
            <a:r>
              <a:rPr lang="de-DE" altLang="de-DE" err="1"/>
              <a:t>comes</a:t>
            </a:r>
            <a:r>
              <a:rPr lang="de-DE" altLang="de-DE"/>
              <a:t> </a:t>
            </a:r>
            <a:r>
              <a:rPr lang="de-DE" altLang="de-DE" err="1"/>
              <a:t>from</a:t>
            </a:r>
            <a:r>
              <a:rPr lang="de-DE" altLang="de-DE"/>
              <a:t> the </a:t>
            </a:r>
            <a:r>
              <a:rPr lang="de-DE" altLang="de-DE" err="1"/>
              <a:t>government</a:t>
            </a:r>
            <a:r>
              <a:rPr lang="de-DE" altLang="de-DE"/>
              <a:t> </a:t>
            </a:r>
            <a:r>
              <a:rPr lang="de-DE" altLang="de-DE" err="1"/>
              <a:t>sector</a:t>
            </a:r>
            <a:r>
              <a:rPr lang="de-DE" altLang="de-DE"/>
              <a:t>. </a:t>
            </a:r>
            <a:r>
              <a:rPr lang="de-DE" altLang="de-DE" err="1"/>
              <a:t>Since</a:t>
            </a:r>
            <a:r>
              <a:rPr lang="de-DE" altLang="de-DE"/>
              <a:t> the </a:t>
            </a:r>
            <a:r>
              <a:rPr lang="de-DE" altLang="de-DE" err="1"/>
              <a:t>launch</a:t>
            </a:r>
            <a:r>
              <a:rPr lang="de-DE" altLang="de-DE"/>
              <a:t> </a:t>
            </a:r>
            <a:r>
              <a:rPr lang="de-DE" altLang="de-DE" err="1"/>
              <a:t>of</a:t>
            </a:r>
            <a:r>
              <a:rPr lang="de-DE" altLang="de-DE"/>
              <a:t> </a:t>
            </a:r>
            <a:r>
              <a:rPr lang="de-DE" altLang="de-DE" err="1"/>
              <a:t>e-procurement</a:t>
            </a:r>
            <a:r>
              <a:rPr lang="de-DE" altLang="de-DE"/>
              <a:t> in 2000, the </a:t>
            </a:r>
            <a:r>
              <a:rPr lang="de-DE" altLang="de-DE" err="1"/>
              <a:t>value</a:t>
            </a:r>
            <a:r>
              <a:rPr lang="de-DE" altLang="de-DE"/>
              <a:t> </a:t>
            </a:r>
            <a:r>
              <a:rPr lang="de-DE" altLang="de-DE" err="1"/>
              <a:t>of</a:t>
            </a:r>
            <a:r>
              <a:rPr lang="de-DE" altLang="de-DE"/>
              <a:t> </a:t>
            </a:r>
            <a:r>
              <a:rPr lang="de-DE" altLang="de-DE" err="1"/>
              <a:t>business</a:t>
            </a:r>
            <a:r>
              <a:rPr lang="de-DE" altLang="de-DE"/>
              <a:t> </a:t>
            </a:r>
            <a:r>
              <a:rPr lang="de-DE" altLang="de-DE" err="1"/>
              <a:t>through</a:t>
            </a:r>
            <a:r>
              <a:rPr lang="de-DE" altLang="de-DE"/>
              <a:t> </a:t>
            </a:r>
            <a:r>
              <a:rPr lang="de-DE" altLang="de-DE" err="1"/>
              <a:t>this</a:t>
            </a:r>
            <a:r>
              <a:rPr lang="de-DE" altLang="de-DE"/>
              <a:t> </a:t>
            </a:r>
            <a:r>
              <a:rPr lang="de-DE" altLang="de-DE" err="1"/>
              <a:t>system</a:t>
            </a:r>
            <a:r>
              <a:rPr lang="de-DE" altLang="de-DE"/>
              <a:t> </a:t>
            </a:r>
            <a:r>
              <a:rPr lang="de-DE" altLang="de-DE" err="1"/>
              <a:t>represents</a:t>
            </a:r>
            <a:r>
              <a:rPr lang="de-DE" altLang="de-DE"/>
              <a:t> </a:t>
            </a:r>
            <a:r>
              <a:rPr lang="de-DE" altLang="de-DE" err="1"/>
              <a:t>over</a:t>
            </a:r>
            <a:r>
              <a:rPr lang="de-DE" altLang="de-DE"/>
              <a:t> </a:t>
            </a:r>
            <a:r>
              <a:rPr lang="de-DE" altLang="de-DE" err="1"/>
              <a:t>two</a:t>
            </a:r>
            <a:r>
              <a:rPr lang="de-DE" altLang="de-DE"/>
              <a:t> </a:t>
            </a:r>
            <a:r>
              <a:rPr lang="de-DE" altLang="de-DE" err="1"/>
              <a:t>billion</a:t>
            </a:r>
            <a:r>
              <a:rPr lang="de-DE" altLang="de-DE"/>
              <a:t> USD, and </a:t>
            </a:r>
            <a:r>
              <a:rPr lang="de-DE" altLang="de-DE" err="1"/>
              <a:t>over</a:t>
            </a:r>
            <a:r>
              <a:rPr lang="de-DE" altLang="de-DE"/>
              <a:t> 100 000 </a:t>
            </a:r>
            <a:r>
              <a:rPr lang="de-DE" altLang="de-DE" err="1"/>
              <a:t>items</a:t>
            </a:r>
            <a:r>
              <a:rPr lang="de-DE" altLang="de-DE"/>
              <a:t> in the </a:t>
            </a:r>
            <a:r>
              <a:rPr lang="de-DE" altLang="de-DE" err="1"/>
              <a:t>catalogue</a:t>
            </a:r>
            <a:r>
              <a:rPr lang="de-DE" altLang="de-DE"/>
              <a:t> are </a:t>
            </a:r>
            <a:r>
              <a:rPr lang="de-DE" altLang="de-DE" err="1"/>
              <a:t>available</a:t>
            </a:r>
            <a:r>
              <a:rPr lang="de-DE" altLang="de-DE"/>
              <a:t>. </a:t>
            </a:r>
          </a:p>
          <a:p>
            <a:endParaRPr lang="de-DE" altLang="de-DE"/>
          </a:p>
          <a:p>
            <a:r>
              <a:rPr lang="de-DE" altLang="de-DE" err="1"/>
              <a:t>With</a:t>
            </a:r>
            <a:r>
              <a:rPr lang="de-DE" altLang="de-DE"/>
              <a:t> the </a:t>
            </a:r>
            <a:r>
              <a:rPr lang="de-DE" altLang="de-DE" err="1"/>
              <a:t>introduction</a:t>
            </a:r>
            <a:r>
              <a:rPr lang="de-DE" altLang="de-DE"/>
              <a:t> </a:t>
            </a:r>
            <a:r>
              <a:rPr lang="de-DE" altLang="de-DE" err="1"/>
              <a:t>of</a:t>
            </a:r>
            <a:r>
              <a:rPr lang="de-DE" altLang="de-DE"/>
              <a:t> </a:t>
            </a:r>
            <a:r>
              <a:rPr lang="de-DE" altLang="de-DE" err="1"/>
              <a:t>Tejari</a:t>
            </a:r>
            <a:r>
              <a:rPr lang="de-DE" altLang="de-DE"/>
              <a:t>, Dubai </a:t>
            </a:r>
            <a:r>
              <a:rPr lang="de-DE" altLang="de-DE" err="1"/>
              <a:t>has</a:t>
            </a:r>
            <a:r>
              <a:rPr lang="de-DE" altLang="de-DE"/>
              <a:t> </a:t>
            </a:r>
            <a:r>
              <a:rPr lang="de-DE" altLang="de-DE" err="1"/>
              <a:t>benefited</a:t>
            </a:r>
            <a:r>
              <a:rPr lang="de-DE" altLang="de-DE"/>
              <a:t> in </a:t>
            </a:r>
            <a:r>
              <a:rPr lang="de-DE" altLang="de-DE" err="1"/>
              <a:t>particular</a:t>
            </a:r>
            <a:r>
              <a:rPr lang="de-DE" altLang="de-DE"/>
              <a:t> </a:t>
            </a:r>
            <a:r>
              <a:rPr lang="de-DE" altLang="de-DE" err="1"/>
              <a:t>from</a:t>
            </a:r>
            <a:r>
              <a:rPr lang="de-DE" altLang="de-DE"/>
              <a:t> the </a:t>
            </a:r>
            <a:r>
              <a:rPr lang="de-DE" altLang="de-DE" err="1"/>
              <a:t>reduced</a:t>
            </a:r>
            <a:r>
              <a:rPr lang="de-DE" altLang="de-DE"/>
              <a:t> </a:t>
            </a:r>
            <a:r>
              <a:rPr lang="de-DE" altLang="de-DE" err="1"/>
              <a:t>duplication</a:t>
            </a:r>
            <a:r>
              <a:rPr lang="de-DE" altLang="de-DE"/>
              <a:t> </a:t>
            </a:r>
            <a:r>
              <a:rPr lang="de-DE" altLang="de-DE" err="1"/>
              <a:t>of</a:t>
            </a:r>
            <a:r>
              <a:rPr lang="de-DE" altLang="de-DE"/>
              <a:t> </a:t>
            </a:r>
            <a:r>
              <a:rPr lang="de-DE" altLang="de-DE" err="1"/>
              <a:t>procurement</a:t>
            </a:r>
            <a:r>
              <a:rPr lang="de-DE" altLang="de-DE"/>
              <a:t> </a:t>
            </a:r>
            <a:r>
              <a:rPr lang="de-DE" altLang="de-DE" err="1"/>
              <a:t>functions</a:t>
            </a:r>
            <a:r>
              <a:rPr lang="de-DE" altLang="de-DE"/>
              <a:t> and </a:t>
            </a:r>
            <a:r>
              <a:rPr lang="de-DE" altLang="de-DE" err="1"/>
              <a:t>offices</a:t>
            </a:r>
            <a:r>
              <a:rPr lang="de-DE" altLang="de-DE"/>
              <a:t>, and a </a:t>
            </a:r>
            <a:r>
              <a:rPr lang="de-DE" altLang="de-DE" err="1"/>
              <a:t>more</a:t>
            </a:r>
            <a:r>
              <a:rPr lang="de-DE" altLang="de-DE"/>
              <a:t> </a:t>
            </a:r>
            <a:r>
              <a:rPr lang="de-DE" altLang="de-DE" err="1"/>
              <a:t>unified</a:t>
            </a:r>
            <a:r>
              <a:rPr lang="de-DE" altLang="de-DE"/>
              <a:t> and user-</a:t>
            </a:r>
            <a:r>
              <a:rPr lang="de-DE" altLang="de-DE" err="1"/>
              <a:t>friendly</a:t>
            </a:r>
            <a:r>
              <a:rPr lang="de-DE" altLang="de-DE"/>
              <a:t> </a:t>
            </a:r>
            <a:r>
              <a:rPr lang="de-DE" altLang="de-DE" err="1"/>
              <a:t>procurement</a:t>
            </a:r>
            <a:r>
              <a:rPr lang="de-DE" altLang="de-DE"/>
              <a:t> </a:t>
            </a:r>
            <a:r>
              <a:rPr lang="de-DE" altLang="de-DE" err="1"/>
              <a:t>system</a:t>
            </a:r>
            <a:r>
              <a:rPr lang="de-DE" altLang="de-DE"/>
              <a:t> </a:t>
            </a:r>
            <a:r>
              <a:rPr lang="de-DE" altLang="de-DE" err="1"/>
              <a:t>that</a:t>
            </a:r>
            <a:r>
              <a:rPr lang="de-DE" altLang="de-DE"/>
              <a:t> </a:t>
            </a:r>
            <a:r>
              <a:rPr lang="de-DE" altLang="de-DE" err="1"/>
              <a:t>brings</a:t>
            </a:r>
            <a:r>
              <a:rPr lang="de-DE" altLang="de-DE"/>
              <a:t> </a:t>
            </a:r>
            <a:r>
              <a:rPr lang="de-DE" altLang="de-DE" err="1"/>
              <a:t>together</a:t>
            </a:r>
            <a:r>
              <a:rPr lang="de-DE" altLang="de-DE"/>
              <a:t> </a:t>
            </a:r>
            <a:r>
              <a:rPr lang="de-DE" altLang="de-DE" err="1"/>
              <a:t>budget</a:t>
            </a:r>
            <a:r>
              <a:rPr lang="de-DE" altLang="de-DE"/>
              <a:t>, </a:t>
            </a:r>
            <a:r>
              <a:rPr lang="de-DE" altLang="de-DE" err="1"/>
              <a:t>purchasing</a:t>
            </a:r>
            <a:r>
              <a:rPr lang="de-DE" altLang="de-DE"/>
              <a:t> and </a:t>
            </a:r>
            <a:r>
              <a:rPr lang="de-DE" altLang="de-DE" err="1"/>
              <a:t>payment</a:t>
            </a:r>
            <a:r>
              <a:rPr lang="de-DE" altLang="de-DE"/>
              <a:t> </a:t>
            </a:r>
            <a:r>
              <a:rPr lang="de-DE" altLang="de-DE" err="1"/>
              <a:t>processes</a:t>
            </a:r>
            <a:r>
              <a:rPr lang="de-DE" altLang="de-DE"/>
              <a:t> online. </a:t>
            </a:r>
            <a:r>
              <a:rPr lang="de-DE" altLang="de-DE" err="1"/>
              <a:t>Obstacles</a:t>
            </a:r>
            <a:r>
              <a:rPr lang="de-DE" altLang="de-DE"/>
              <a:t> </a:t>
            </a:r>
            <a:r>
              <a:rPr lang="de-DE" altLang="de-DE" err="1"/>
              <a:t>that</a:t>
            </a:r>
            <a:r>
              <a:rPr lang="de-DE" altLang="de-DE"/>
              <a:t> still </a:t>
            </a:r>
            <a:r>
              <a:rPr lang="de-DE" altLang="de-DE" err="1"/>
              <a:t>need</a:t>
            </a:r>
            <a:r>
              <a:rPr lang="de-DE" altLang="de-DE"/>
              <a:t> to be </a:t>
            </a:r>
            <a:r>
              <a:rPr lang="de-DE" altLang="de-DE" err="1"/>
              <a:t>overcome</a:t>
            </a:r>
            <a:r>
              <a:rPr lang="de-DE" altLang="de-DE"/>
              <a:t> </a:t>
            </a:r>
            <a:r>
              <a:rPr lang="de-DE" altLang="de-DE" err="1"/>
              <a:t>include</a:t>
            </a:r>
            <a:r>
              <a:rPr lang="de-DE" altLang="de-DE"/>
              <a:t> the lack </a:t>
            </a:r>
            <a:r>
              <a:rPr lang="de-DE" altLang="de-DE" err="1"/>
              <a:t>of</a:t>
            </a:r>
            <a:r>
              <a:rPr lang="de-DE" altLang="de-DE"/>
              <a:t> </a:t>
            </a:r>
            <a:r>
              <a:rPr lang="de-DE" altLang="de-DE" err="1"/>
              <a:t>adequate</a:t>
            </a:r>
            <a:r>
              <a:rPr lang="de-DE" altLang="de-DE"/>
              <a:t> </a:t>
            </a:r>
            <a:r>
              <a:rPr lang="de-DE" altLang="de-DE" err="1"/>
              <a:t>skills</a:t>
            </a:r>
            <a:r>
              <a:rPr lang="de-DE" altLang="de-DE"/>
              <a:t> in the </a:t>
            </a:r>
            <a:r>
              <a:rPr lang="de-DE" altLang="de-DE" err="1"/>
              <a:t>government</a:t>
            </a:r>
            <a:r>
              <a:rPr lang="de-DE" altLang="de-DE"/>
              <a:t> and the </a:t>
            </a:r>
            <a:r>
              <a:rPr lang="de-DE" altLang="de-DE" err="1"/>
              <a:t>need</a:t>
            </a:r>
            <a:r>
              <a:rPr lang="de-DE" altLang="de-DE"/>
              <a:t> to </a:t>
            </a:r>
            <a:r>
              <a:rPr lang="de-DE" altLang="de-DE" err="1"/>
              <a:t>ensure</a:t>
            </a:r>
            <a:r>
              <a:rPr lang="de-DE" altLang="de-DE"/>
              <a:t> a wider </a:t>
            </a:r>
            <a:r>
              <a:rPr lang="de-DE" altLang="de-DE" err="1"/>
              <a:t>participation</a:t>
            </a:r>
            <a:r>
              <a:rPr lang="de-DE" altLang="de-DE"/>
              <a:t> </a:t>
            </a:r>
            <a:r>
              <a:rPr lang="de-DE" altLang="de-DE" err="1"/>
              <a:t>by</a:t>
            </a:r>
            <a:r>
              <a:rPr lang="de-DE" altLang="de-DE"/>
              <a:t> </a:t>
            </a:r>
            <a:r>
              <a:rPr lang="de-DE" altLang="de-DE" err="1"/>
              <a:t>suppliers</a:t>
            </a:r>
            <a:r>
              <a:rPr lang="de-DE" altLang="de-DE"/>
              <a:t>. </a:t>
            </a:r>
            <a:r>
              <a:rPr lang="de-DE" altLang="de-DE" err="1"/>
              <a:t>Efforts</a:t>
            </a:r>
            <a:r>
              <a:rPr lang="de-DE" altLang="de-DE"/>
              <a:t> </a:t>
            </a:r>
            <a:r>
              <a:rPr lang="de-DE" altLang="de-DE" err="1"/>
              <a:t>have</a:t>
            </a:r>
            <a:r>
              <a:rPr lang="de-DE" altLang="de-DE"/>
              <a:t> </a:t>
            </a:r>
            <a:r>
              <a:rPr lang="de-DE" altLang="de-DE" err="1"/>
              <a:t>been</a:t>
            </a:r>
            <a:r>
              <a:rPr lang="de-DE" altLang="de-DE"/>
              <a:t> </a:t>
            </a:r>
            <a:r>
              <a:rPr lang="de-DE" altLang="de-DE" err="1"/>
              <a:t>initiated</a:t>
            </a:r>
            <a:r>
              <a:rPr lang="de-DE" altLang="de-DE"/>
              <a:t> in </a:t>
            </a:r>
            <a:r>
              <a:rPr lang="de-DE" altLang="de-DE" err="1"/>
              <a:t>that</a:t>
            </a:r>
            <a:r>
              <a:rPr lang="de-DE" altLang="de-DE"/>
              <a:t> </a:t>
            </a:r>
            <a:r>
              <a:rPr lang="de-DE" altLang="de-DE" err="1"/>
              <a:t>direction</a:t>
            </a:r>
            <a:r>
              <a:rPr lang="de-DE" altLang="de-DE"/>
              <a:t> </a:t>
            </a:r>
            <a:r>
              <a:rPr lang="de-DE" altLang="de-DE" err="1"/>
              <a:t>with</a:t>
            </a:r>
            <a:r>
              <a:rPr lang="de-DE" altLang="de-DE"/>
              <a:t> </a:t>
            </a:r>
            <a:r>
              <a:rPr lang="de-DE" altLang="de-DE" err="1"/>
              <a:t>awareness</a:t>
            </a:r>
            <a:r>
              <a:rPr lang="de-DE" altLang="de-DE"/>
              <a:t> </a:t>
            </a:r>
            <a:r>
              <a:rPr lang="de-DE" altLang="de-DE" err="1"/>
              <a:t>raising</a:t>
            </a:r>
            <a:r>
              <a:rPr lang="de-DE" altLang="de-DE"/>
              <a:t> </a:t>
            </a:r>
            <a:r>
              <a:rPr lang="de-DE" altLang="de-DE" err="1"/>
              <a:t>activities</a:t>
            </a:r>
            <a:r>
              <a:rPr lang="de-DE" altLang="de-DE"/>
              <a:t> </a:t>
            </a:r>
            <a:r>
              <a:rPr lang="de-DE" altLang="de-DE" err="1"/>
              <a:t>as</a:t>
            </a:r>
            <a:r>
              <a:rPr lang="de-DE" altLang="de-DE"/>
              <a:t> </a:t>
            </a:r>
            <a:r>
              <a:rPr lang="de-DE" altLang="de-DE" err="1"/>
              <a:t>well</a:t>
            </a:r>
            <a:r>
              <a:rPr lang="de-DE" altLang="de-DE"/>
              <a:t> </a:t>
            </a:r>
            <a:r>
              <a:rPr lang="de-DE" altLang="de-DE" err="1"/>
              <a:t>as</a:t>
            </a:r>
            <a:r>
              <a:rPr lang="de-DE" altLang="de-DE"/>
              <a:t> </a:t>
            </a:r>
            <a:r>
              <a:rPr lang="de-DE" altLang="de-DE" err="1"/>
              <a:t>training</a:t>
            </a:r>
            <a:r>
              <a:rPr lang="de-DE" altLang="de-DE"/>
              <a:t> </a:t>
            </a:r>
            <a:r>
              <a:rPr lang="de-DE" altLang="de-DE" err="1"/>
              <a:t>for</a:t>
            </a:r>
            <a:r>
              <a:rPr lang="de-DE" altLang="de-DE"/>
              <a:t> </a:t>
            </a:r>
            <a:r>
              <a:rPr lang="de-DE" altLang="de-DE" err="1"/>
              <a:t>both</a:t>
            </a:r>
            <a:r>
              <a:rPr lang="de-DE" altLang="de-DE"/>
              <a:t> </a:t>
            </a:r>
            <a:r>
              <a:rPr lang="de-DE" altLang="de-DE" err="1"/>
              <a:t>public</a:t>
            </a:r>
            <a:r>
              <a:rPr lang="de-DE" altLang="de-DE"/>
              <a:t> </a:t>
            </a:r>
            <a:r>
              <a:rPr lang="de-DE" altLang="de-DE" err="1"/>
              <a:t>sector</a:t>
            </a:r>
            <a:r>
              <a:rPr lang="de-DE" altLang="de-DE"/>
              <a:t> </a:t>
            </a:r>
            <a:r>
              <a:rPr lang="de-DE" altLang="de-DE" err="1"/>
              <a:t>employees</a:t>
            </a:r>
            <a:r>
              <a:rPr lang="de-DE" altLang="de-DE"/>
              <a:t> and </a:t>
            </a:r>
            <a:r>
              <a:rPr lang="de-DE" altLang="de-DE" err="1"/>
              <a:t>suppliers</a:t>
            </a:r>
            <a:r>
              <a:rPr lang="de-DE" altLang="de-DE"/>
              <a:t>. </a:t>
            </a:r>
          </a:p>
          <a:p>
            <a:endParaRPr lang="de-DE" altLang="de-DE"/>
          </a:p>
          <a:p>
            <a:r>
              <a:rPr lang="de-DE" altLang="de-DE"/>
              <a:t>Online </a:t>
            </a:r>
            <a:r>
              <a:rPr lang="de-DE" altLang="de-DE" err="1"/>
              <a:t>purchases</a:t>
            </a:r>
            <a:r>
              <a:rPr lang="de-DE" altLang="de-DE"/>
              <a:t> </a:t>
            </a:r>
            <a:r>
              <a:rPr lang="de-DE" altLang="de-DE" err="1"/>
              <a:t>were</a:t>
            </a:r>
            <a:r>
              <a:rPr lang="de-DE" altLang="de-DE"/>
              <a:t> </a:t>
            </a:r>
            <a:r>
              <a:rPr lang="de-DE" altLang="de-DE" err="1"/>
              <a:t>made</a:t>
            </a:r>
            <a:r>
              <a:rPr lang="de-DE" altLang="de-DE"/>
              <a:t> in </a:t>
            </a:r>
            <a:r>
              <a:rPr lang="de-DE" altLang="de-DE" err="1"/>
              <a:t>two</a:t>
            </a:r>
            <a:r>
              <a:rPr lang="de-DE" altLang="de-DE"/>
              <a:t> </a:t>
            </a:r>
            <a:r>
              <a:rPr lang="de-DE" altLang="de-DE" err="1"/>
              <a:t>important</a:t>
            </a:r>
            <a:r>
              <a:rPr lang="de-DE" altLang="de-DE"/>
              <a:t> </a:t>
            </a:r>
            <a:r>
              <a:rPr lang="de-DE" altLang="de-DE" err="1"/>
              <a:t>sectors</a:t>
            </a:r>
            <a:r>
              <a:rPr lang="de-DE" altLang="de-DE"/>
              <a:t> in the </a:t>
            </a:r>
            <a:r>
              <a:rPr lang="de-DE" altLang="de-DE" err="1"/>
              <a:t>public</a:t>
            </a:r>
            <a:r>
              <a:rPr lang="de-DE" altLang="de-DE"/>
              <a:t> </a:t>
            </a:r>
            <a:r>
              <a:rPr lang="de-DE" altLang="de-DE" err="1"/>
              <a:t>administration</a:t>
            </a:r>
            <a:r>
              <a:rPr lang="de-DE" altLang="de-DE"/>
              <a:t>, the </a:t>
            </a:r>
            <a:r>
              <a:rPr lang="de-DE" altLang="de-DE" err="1"/>
              <a:t>Armed</a:t>
            </a:r>
            <a:r>
              <a:rPr lang="de-DE" altLang="de-DE"/>
              <a:t> Forces and the </a:t>
            </a:r>
            <a:r>
              <a:rPr lang="de-DE" altLang="de-DE" err="1"/>
              <a:t>Ministry</a:t>
            </a:r>
            <a:r>
              <a:rPr lang="de-DE" altLang="de-DE"/>
              <a:t> </a:t>
            </a:r>
            <a:r>
              <a:rPr lang="de-DE" altLang="de-DE" err="1"/>
              <a:t>of</a:t>
            </a:r>
            <a:r>
              <a:rPr lang="de-DE" altLang="de-DE"/>
              <a:t> </a:t>
            </a:r>
            <a:r>
              <a:rPr lang="de-DE" altLang="de-DE" err="1"/>
              <a:t>Health</a:t>
            </a:r>
            <a:r>
              <a:rPr lang="de-DE" altLang="de-DE"/>
              <a:t>. The </a:t>
            </a:r>
            <a:r>
              <a:rPr lang="de-DE" altLang="de-DE" err="1"/>
              <a:t>government</a:t>
            </a:r>
            <a:r>
              <a:rPr lang="de-DE" altLang="de-DE"/>
              <a:t> </a:t>
            </a:r>
            <a:r>
              <a:rPr lang="de-DE" altLang="de-DE" err="1"/>
              <a:t>estimated</a:t>
            </a:r>
            <a:r>
              <a:rPr lang="de-DE" altLang="de-DE"/>
              <a:t> </a:t>
            </a:r>
            <a:r>
              <a:rPr lang="de-DE" altLang="de-DE" err="1"/>
              <a:t>resulting</a:t>
            </a:r>
            <a:r>
              <a:rPr lang="de-DE" altLang="de-DE"/>
              <a:t> </a:t>
            </a:r>
            <a:r>
              <a:rPr lang="de-DE" altLang="de-DE" err="1"/>
              <a:t>average</a:t>
            </a:r>
            <a:r>
              <a:rPr lang="de-DE" altLang="de-DE"/>
              <a:t> </a:t>
            </a:r>
            <a:r>
              <a:rPr lang="de-DE" altLang="de-DE" err="1"/>
              <a:t>savings</a:t>
            </a:r>
            <a:r>
              <a:rPr lang="de-DE" altLang="de-DE"/>
              <a:t> </a:t>
            </a:r>
            <a:r>
              <a:rPr lang="de-DE" altLang="de-DE" err="1"/>
              <a:t>of</a:t>
            </a:r>
            <a:r>
              <a:rPr lang="de-DE" altLang="de-DE"/>
              <a:t> 40% on </a:t>
            </a:r>
            <a:r>
              <a:rPr lang="de-DE" altLang="de-DE" err="1"/>
              <a:t>equipment</a:t>
            </a:r>
            <a:r>
              <a:rPr lang="de-DE" altLang="de-DE"/>
              <a:t> and 14% on </a:t>
            </a:r>
            <a:r>
              <a:rPr lang="de-DE" altLang="de-DE" err="1"/>
              <a:t>hardware</a:t>
            </a:r>
            <a:r>
              <a:rPr lang="de-DE" altLang="de-DE"/>
              <a:t> </a:t>
            </a:r>
            <a:r>
              <a:rPr lang="de-DE" altLang="de-DE" err="1"/>
              <a:t>compared</a:t>
            </a:r>
            <a:r>
              <a:rPr lang="de-DE" altLang="de-DE"/>
              <a:t> to traditional </a:t>
            </a:r>
            <a:r>
              <a:rPr lang="de-DE" altLang="de-DE" err="1"/>
              <a:t>purchasing</a:t>
            </a:r>
            <a:r>
              <a:rPr lang="de-DE" altLang="de-DE"/>
              <a:t> </a:t>
            </a:r>
            <a:r>
              <a:rPr lang="de-DE" altLang="de-DE" err="1"/>
              <a:t>modalities</a:t>
            </a:r>
            <a:r>
              <a:rPr lang="de-DE" altLang="de-DE"/>
              <a:t>. </a:t>
            </a:r>
          </a:p>
          <a:p>
            <a:pPr>
              <a:spcBef>
                <a:spcPct val="0"/>
              </a:spcBef>
              <a:spcAft>
                <a:spcPct val="0"/>
              </a:spcAft>
            </a:pPr>
            <a:endParaRPr lang="de-DE" b="1"/>
          </a:p>
          <a:p>
            <a:pPr>
              <a:spcBef>
                <a:spcPct val="0"/>
              </a:spcBef>
              <a:spcAft>
                <a:spcPct val="0"/>
              </a:spcAft>
            </a:pPr>
            <a:r>
              <a:rPr lang="de-DE" b="1"/>
              <a:t>Source:</a:t>
            </a:r>
            <a:endParaRPr lang="en-US"/>
          </a:p>
          <a:p>
            <a:pPr>
              <a:spcBef>
                <a:spcPct val="0"/>
              </a:spcBef>
              <a:spcAft>
                <a:spcPct val="0"/>
              </a:spcAft>
            </a:pPr>
            <a:r>
              <a:rPr lang="de-DE"/>
              <a:t>OECD (2017). </a:t>
            </a:r>
            <a:r>
              <a:rPr lang="de-DE" err="1"/>
              <a:t>Integrity</a:t>
            </a:r>
            <a:r>
              <a:rPr lang="de-DE"/>
              <a:t> in Public </a:t>
            </a:r>
            <a:r>
              <a:rPr lang="de-DE" err="1"/>
              <a:t>Procurement</a:t>
            </a:r>
            <a:r>
              <a:rPr lang="de-DE"/>
              <a:t>. </a:t>
            </a:r>
            <a:r>
              <a:rPr lang="de-DE" err="1"/>
              <a:t>Good</a:t>
            </a:r>
            <a:r>
              <a:rPr lang="de-DE"/>
              <a:t> Practice </a:t>
            </a:r>
            <a:r>
              <a:rPr lang="de-DE" err="1"/>
              <a:t>from</a:t>
            </a:r>
            <a:r>
              <a:rPr lang="de-DE"/>
              <a:t> A to Z. Paris: OECD Publishing</a:t>
            </a:r>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45</a:t>
            </a:fld>
            <a:endParaRPr lang="de-DE"/>
          </a:p>
        </p:txBody>
      </p:sp>
    </p:spTree>
    <p:extLst>
      <p:ext uri="{BB962C8B-B14F-4D97-AF65-F5344CB8AC3E}">
        <p14:creationId xmlns:p14="http://schemas.microsoft.com/office/powerpoint/2010/main" val="2373446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b="1"/>
              <a:t>Pakistan: </a:t>
            </a:r>
            <a:r>
              <a:rPr lang="de-DE" altLang="de-DE" b="1" err="1"/>
              <a:t>Integrity</a:t>
            </a:r>
            <a:r>
              <a:rPr lang="de-DE" altLang="de-DE" b="1"/>
              <a:t> </a:t>
            </a:r>
            <a:r>
              <a:rPr lang="de-DE" altLang="de-DE" b="1" err="1"/>
              <a:t>Pacts</a:t>
            </a:r>
            <a:r>
              <a:rPr lang="de-DE" altLang="de-DE" b="1"/>
              <a:t>:</a:t>
            </a:r>
          </a:p>
          <a:p>
            <a:endParaRPr lang="de-DE" altLang="de-DE"/>
          </a:p>
          <a:p>
            <a:pPr marL="171450" indent="-171450">
              <a:buFont typeface="Arial" panose="020B0604020202020204" pitchFamily="34" charset="0"/>
              <a:buChar char="•"/>
            </a:pPr>
            <a:r>
              <a:rPr lang="de-DE" altLang="de-DE"/>
              <a:t>In the last </a:t>
            </a:r>
            <a:r>
              <a:rPr lang="de-DE" altLang="de-DE" err="1"/>
              <a:t>seven</a:t>
            </a:r>
            <a:r>
              <a:rPr lang="de-DE" altLang="de-DE"/>
              <a:t> </a:t>
            </a:r>
            <a:r>
              <a:rPr lang="de-DE" altLang="de-DE" err="1"/>
              <a:t>years</a:t>
            </a:r>
            <a:r>
              <a:rPr lang="de-DE" altLang="de-DE"/>
              <a:t>, Pakistan </a:t>
            </a:r>
            <a:r>
              <a:rPr lang="de-DE" altLang="de-DE" err="1"/>
              <a:t>made</a:t>
            </a:r>
            <a:r>
              <a:rPr lang="de-DE" altLang="de-DE"/>
              <a:t> </a:t>
            </a:r>
            <a:r>
              <a:rPr lang="de-DE" altLang="de-DE" err="1"/>
              <a:t>various</a:t>
            </a:r>
            <a:r>
              <a:rPr lang="de-DE" altLang="de-DE"/>
              <a:t> </a:t>
            </a:r>
            <a:r>
              <a:rPr lang="de-DE" altLang="de-DE" err="1"/>
              <a:t>efforts</a:t>
            </a:r>
            <a:r>
              <a:rPr lang="de-DE" altLang="de-DE"/>
              <a:t> to promote </a:t>
            </a:r>
            <a:r>
              <a:rPr lang="de-DE" altLang="de-DE" err="1"/>
              <a:t>good</a:t>
            </a:r>
            <a:r>
              <a:rPr lang="de-DE" altLang="de-DE"/>
              <a:t> </a:t>
            </a:r>
            <a:r>
              <a:rPr lang="de-DE" altLang="de-DE" err="1"/>
              <a:t>governance</a:t>
            </a:r>
            <a:r>
              <a:rPr lang="de-DE" altLang="de-DE"/>
              <a:t> and </a:t>
            </a:r>
            <a:r>
              <a:rPr lang="de-DE" altLang="de-DE" err="1"/>
              <a:t>accountability</a:t>
            </a:r>
            <a:r>
              <a:rPr lang="de-DE" altLang="de-DE"/>
              <a:t> in </a:t>
            </a:r>
            <a:r>
              <a:rPr lang="de-DE" altLang="de-DE" err="1"/>
              <a:t>its</a:t>
            </a:r>
            <a:r>
              <a:rPr lang="de-DE" altLang="de-DE"/>
              <a:t> </a:t>
            </a:r>
            <a:r>
              <a:rPr lang="de-DE" altLang="de-DE" err="1"/>
              <a:t>government</a:t>
            </a:r>
            <a:r>
              <a:rPr lang="de-DE" altLang="de-DE"/>
              <a:t> </a:t>
            </a:r>
            <a:r>
              <a:rPr lang="de-DE" altLang="de-DE" err="1"/>
              <a:t>contracting</a:t>
            </a:r>
            <a:r>
              <a:rPr lang="de-DE" altLang="de-DE"/>
              <a:t> </a:t>
            </a:r>
            <a:r>
              <a:rPr lang="de-DE" altLang="de-DE" err="1"/>
              <a:t>system</a:t>
            </a:r>
            <a:r>
              <a:rPr lang="de-DE" altLang="de-DE"/>
              <a:t>.</a:t>
            </a:r>
          </a:p>
          <a:p>
            <a:pPr marL="171450" indent="-171450">
              <a:buFont typeface="Arial" panose="020B0604020202020204" pitchFamily="34" charset="0"/>
              <a:buChar char="•"/>
            </a:pPr>
            <a:r>
              <a:rPr lang="de-DE" altLang="de-DE"/>
              <a:t>In </a:t>
            </a:r>
            <a:r>
              <a:rPr lang="de-DE" altLang="de-DE" err="1"/>
              <a:t>cooperation</a:t>
            </a:r>
            <a:r>
              <a:rPr lang="de-DE" altLang="de-DE"/>
              <a:t> </a:t>
            </a:r>
            <a:r>
              <a:rPr lang="de-DE" altLang="de-DE" err="1"/>
              <a:t>with</a:t>
            </a:r>
            <a:r>
              <a:rPr lang="de-DE" altLang="de-DE"/>
              <a:t> </a:t>
            </a:r>
            <a:r>
              <a:rPr lang="de-DE" altLang="de-DE" err="1"/>
              <a:t>Transparency</a:t>
            </a:r>
            <a:r>
              <a:rPr lang="de-DE" altLang="de-DE"/>
              <a:t> International (TI) Pakistan, the </a:t>
            </a:r>
            <a:r>
              <a:rPr lang="de-DE" altLang="de-DE" err="1"/>
              <a:t>government</a:t>
            </a:r>
            <a:r>
              <a:rPr lang="de-DE" altLang="de-DE"/>
              <a:t> </a:t>
            </a:r>
            <a:r>
              <a:rPr lang="de-DE" altLang="de-DE" err="1"/>
              <a:t>implemented</a:t>
            </a:r>
            <a:r>
              <a:rPr lang="de-DE" altLang="de-DE"/>
              <a:t> </a:t>
            </a:r>
            <a:r>
              <a:rPr lang="de-DE" altLang="de-DE" b="0" err="1"/>
              <a:t>practical</a:t>
            </a:r>
            <a:r>
              <a:rPr lang="de-DE" altLang="de-DE" b="0"/>
              <a:t> </a:t>
            </a:r>
            <a:r>
              <a:rPr lang="de-DE" altLang="de-DE" b="0" err="1"/>
              <a:t>tools</a:t>
            </a:r>
            <a:r>
              <a:rPr lang="de-DE" altLang="de-DE" b="0"/>
              <a:t> </a:t>
            </a:r>
            <a:r>
              <a:rPr lang="de-DE" altLang="de-DE" b="0" err="1"/>
              <a:t>for</a:t>
            </a:r>
            <a:r>
              <a:rPr lang="de-DE" altLang="de-DE" b="0"/>
              <a:t> </a:t>
            </a:r>
            <a:r>
              <a:rPr lang="de-DE" altLang="de-DE" b="0" err="1"/>
              <a:t>increasing</a:t>
            </a:r>
            <a:r>
              <a:rPr lang="de-DE" altLang="de-DE" b="0"/>
              <a:t> </a:t>
            </a:r>
            <a:r>
              <a:rPr lang="de-DE" altLang="de-DE" b="0" err="1"/>
              <a:t>transparency</a:t>
            </a:r>
            <a:r>
              <a:rPr lang="de-DE" altLang="de-DE" b="0"/>
              <a:t>, </a:t>
            </a:r>
            <a:r>
              <a:rPr lang="de-DE" altLang="de-DE" b="0" err="1"/>
              <a:t>particularly</a:t>
            </a:r>
            <a:r>
              <a:rPr lang="de-DE" altLang="de-DE" b="0"/>
              <a:t> the </a:t>
            </a:r>
            <a:r>
              <a:rPr lang="de-DE" altLang="de-DE" b="0" err="1"/>
              <a:t>Integrity</a:t>
            </a:r>
            <a:r>
              <a:rPr lang="de-DE" altLang="de-DE" b="0"/>
              <a:t> </a:t>
            </a:r>
            <a:r>
              <a:rPr lang="de-DE" altLang="de-DE" b="0" err="1"/>
              <a:t>Pact</a:t>
            </a:r>
            <a:r>
              <a:rPr lang="de-DE" altLang="de-DE" b="0"/>
              <a:t> </a:t>
            </a:r>
            <a:r>
              <a:rPr lang="de-DE" altLang="de-DE" b="0" err="1"/>
              <a:t>that</a:t>
            </a:r>
            <a:r>
              <a:rPr lang="de-DE" altLang="de-DE" b="0"/>
              <a:t> was </a:t>
            </a:r>
            <a:r>
              <a:rPr lang="de-DE" altLang="de-DE" b="0" err="1"/>
              <a:t>first</a:t>
            </a:r>
            <a:r>
              <a:rPr lang="de-DE" altLang="de-DE" b="0"/>
              <a:t> </a:t>
            </a:r>
            <a:r>
              <a:rPr lang="de-DE" altLang="de-DE" b="0" err="1"/>
              <a:t>applied</a:t>
            </a:r>
            <a:r>
              <a:rPr lang="de-DE" altLang="de-DE" b="0"/>
              <a:t> </a:t>
            </a:r>
            <a:r>
              <a:rPr lang="de-DE" altLang="de-DE" b="0" err="1"/>
              <a:t>for</a:t>
            </a:r>
            <a:r>
              <a:rPr lang="de-DE" altLang="de-DE" b="0"/>
              <a:t> the </a:t>
            </a:r>
            <a:r>
              <a:rPr lang="de-DE" altLang="de-DE" b="0" err="1"/>
              <a:t>project</a:t>
            </a:r>
            <a:r>
              <a:rPr lang="de-DE" altLang="de-DE" b="0"/>
              <a:t> </a:t>
            </a:r>
            <a:r>
              <a:rPr lang="de-DE" altLang="de-DE" b="0" err="1"/>
              <a:t>of</a:t>
            </a:r>
            <a:r>
              <a:rPr lang="de-DE" altLang="de-DE" b="0"/>
              <a:t> K–III </a:t>
            </a:r>
            <a:r>
              <a:rPr lang="de-DE" altLang="de-DE" b="0" err="1"/>
              <a:t>Greater</a:t>
            </a:r>
            <a:r>
              <a:rPr lang="de-DE" altLang="de-DE" b="0"/>
              <a:t> Karachi </a:t>
            </a:r>
            <a:r>
              <a:rPr lang="de-DE" altLang="de-DE" b="0" err="1"/>
              <a:t>Water</a:t>
            </a:r>
            <a:r>
              <a:rPr lang="de-DE" altLang="de-DE" b="0"/>
              <a:t> Supply </a:t>
            </a:r>
            <a:r>
              <a:rPr lang="de-DE" altLang="de-DE" b="0" err="1"/>
              <a:t>Scheme</a:t>
            </a:r>
            <a:r>
              <a:rPr lang="de-DE" altLang="de-DE" b="0"/>
              <a:t> in 2001.</a:t>
            </a:r>
          </a:p>
          <a:p>
            <a:pPr marL="171450" indent="-171450">
              <a:buFont typeface="Arial" panose="020B0604020202020204" pitchFamily="34" charset="0"/>
              <a:buChar char="•"/>
            </a:pPr>
            <a:r>
              <a:rPr lang="de-DE" altLang="de-DE" b="0"/>
              <a:t>This </a:t>
            </a:r>
            <a:r>
              <a:rPr lang="de-DE" altLang="de-DE" b="0" err="1"/>
              <a:t>project</a:t>
            </a:r>
            <a:r>
              <a:rPr lang="de-DE" altLang="de-DE" b="0"/>
              <a:t> </a:t>
            </a:r>
            <a:r>
              <a:rPr lang="de-DE" altLang="de-DE" b="0" err="1"/>
              <a:t>consisted</a:t>
            </a:r>
            <a:r>
              <a:rPr lang="de-DE" altLang="de-DE" b="0"/>
              <a:t> </a:t>
            </a:r>
            <a:r>
              <a:rPr lang="de-DE" altLang="de-DE" b="0" err="1"/>
              <a:t>of</a:t>
            </a:r>
            <a:r>
              <a:rPr lang="de-DE" altLang="de-DE" b="0"/>
              <a:t> </a:t>
            </a:r>
            <a:r>
              <a:rPr lang="de-DE" altLang="de-DE" b="0" err="1"/>
              <a:t>two</a:t>
            </a:r>
            <a:r>
              <a:rPr lang="de-DE" altLang="de-DE" b="0"/>
              <a:t> </a:t>
            </a:r>
            <a:r>
              <a:rPr lang="de-DE" altLang="de-DE" b="0" err="1"/>
              <a:t>successive</a:t>
            </a:r>
            <a:r>
              <a:rPr lang="de-DE" altLang="de-DE" b="0"/>
              <a:t> </a:t>
            </a:r>
            <a:r>
              <a:rPr lang="de-DE" altLang="de-DE" b="0" err="1"/>
              <a:t>phases</a:t>
            </a:r>
            <a:r>
              <a:rPr lang="de-DE" altLang="de-DE" b="0"/>
              <a:t> </a:t>
            </a:r>
            <a:r>
              <a:rPr lang="de-DE" altLang="de-DE" b="0" err="1"/>
              <a:t>assisted</a:t>
            </a:r>
            <a:r>
              <a:rPr lang="de-DE" altLang="de-DE" b="0"/>
              <a:t> and </a:t>
            </a:r>
            <a:r>
              <a:rPr lang="de-DE" altLang="de-DE" b="0" err="1"/>
              <a:t>monitored</a:t>
            </a:r>
            <a:r>
              <a:rPr lang="de-DE" altLang="de-DE" b="0"/>
              <a:t> </a:t>
            </a:r>
            <a:r>
              <a:rPr lang="de-DE" altLang="de-DE" b="0" err="1"/>
              <a:t>by</a:t>
            </a:r>
            <a:r>
              <a:rPr lang="de-DE" altLang="de-DE" b="0"/>
              <a:t> TI to </a:t>
            </a:r>
            <a:r>
              <a:rPr lang="de-DE" altLang="de-DE" b="0" err="1"/>
              <a:t>help</a:t>
            </a:r>
            <a:r>
              <a:rPr lang="de-DE" altLang="de-DE" b="0"/>
              <a:t> </a:t>
            </a:r>
            <a:r>
              <a:rPr lang="de-DE" altLang="de-DE" b="0" err="1"/>
              <a:t>implement</a:t>
            </a:r>
            <a:r>
              <a:rPr lang="de-DE" altLang="de-DE" b="0"/>
              <a:t> the </a:t>
            </a:r>
            <a:r>
              <a:rPr lang="de-DE" altLang="de-DE" b="0" err="1"/>
              <a:t>Integrity</a:t>
            </a:r>
            <a:r>
              <a:rPr lang="de-DE" altLang="de-DE" b="0"/>
              <a:t> </a:t>
            </a:r>
            <a:r>
              <a:rPr lang="de-DE" altLang="de-DE" b="0" err="1"/>
              <a:t>Pact</a:t>
            </a:r>
            <a:r>
              <a:rPr lang="de-DE" altLang="de-DE" b="0"/>
              <a:t>: the </a:t>
            </a:r>
            <a:r>
              <a:rPr lang="de-DE" altLang="de-DE" b="0" err="1"/>
              <a:t>selection</a:t>
            </a:r>
            <a:r>
              <a:rPr lang="de-DE" altLang="de-DE" b="0"/>
              <a:t> </a:t>
            </a:r>
            <a:r>
              <a:rPr lang="de-DE" altLang="de-DE" b="0" err="1"/>
              <a:t>of</a:t>
            </a:r>
            <a:r>
              <a:rPr lang="de-DE" altLang="de-DE" b="0"/>
              <a:t> </a:t>
            </a:r>
            <a:r>
              <a:rPr lang="de-DE" altLang="de-DE" b="0" err="1"/>
              <a:t>consultants</a:t>
            </a:r>
            <a:r>
              <a:rPr lang="de-DE" altLang="de-DE" b="0"/>
              <a:t> </a:t>
            </a:r>
            <a:r>
              <a:rPr lang="de-DE" altLang="de-DE" b="0" err="1"/>
              <a:t>for</a:t>
            </a:r>
            <a:r>
              <a:rPr lang="de-DE" altLang="de-DE" b="0"/>
              <a:t> the design and </a:t>
            </a:r>
            <a:r>
              <a:rPr lang="de-DE" altLang="de-DE" b="0" err="1"/>
              <a:t>supervision</a:t>
            </a:r>
            <a:r>
              <a:rPr lang="de-DE" altLang="de-DE" b="0"/>
              <a:t>; and the </a:t>
            </a:r>
            <a:r>
              <a:rPr lang="de-DE" altLang="de-DE" b="0" err="1"/>
              <a:t>selection</a:t>
            </a:r>
            <a:r>
              <a:rPr lang="de-DE" altLang="de-DE" b="0"/>
              <a:t> </a:t>
            </a:r>
            <a:r>
              <a:rPr lang="de-DE" altLang="de-DE" b="0" err="1"/>
              <a:t>of</a:t>
            </a:r>
            <a:r>
              <a:rPr lang="de-DE" altLang="de-DE" b="0"/>
              <a:t> </a:t>
            </a:r>
            <a:r>
              <a:rPr lang="de-DE" altLang="de-DE" b="0" err="1"/>
              <a:t>contractors</a:t>
            </a:r>
            <a:r>
              <a:rPr lang="de-DE" altLang="de-DE" b="0"/>
              <a:t>.</a:t>
            </a:r>
          </a:p>
          <a:p>
            <a:pPr marL="171450" indent="-171450">
              <a:buFont typeface="Arial" panose="020B0604020202020204" pitchFamily="34" charset="0"/>
              <a:buChar char="•"/>
            </a:pPr>
            <a:r>
              <a:rPr lang="de-DE" altLang="de-DE"/>
              <a:t>In </a:t>
            </a:r>
            <a:r>
              <a:rPr lang="de-DE" altLang="de-DE" b="0"/>
              <a:t>the </a:t>
            </a:r>
            <a:r>
              <a:rPr lang="de-DE" altLang="de-DE" b="0" err="1"/>
              <a:t>first</a:t>
            </a:r>
            <a:r>
              <a:rPr lang="de-DE" altLang="de-DE" b="0"/>
              <a:t> </a:t>
            </a:r>
            <a:r>
              <a:rPr lang="de-DE" altLang="de-DE" b="0" err="1"/>
              <a:t>phase</a:t>
            </a:r>
            <a:r>
              <a:rPr lang="de-DE" altLang="de-DE" b="0"/>
              <a:t> </a:t>
            </a:r>
            <a:r>
              <a:rPr lang="de-DE" altLang="de-DE" b="0" err="1"/>
              <a:t>of</a:t>
            </a:r>
            <a:r>
              <a:rPr lang="de-DE" altLang="de-DE" b="0"/>
              <a:t> the </a:t>
            </a:r>
            <a:r>
              <a:rPr lang="de-DE" altLang="de-DE" b="0" err="1"/>
              <a:t>project</a:t>
            </a:r>
            <a:r>
              <a:rPr lang="de-DE" altLang="de-DE" b="0"/>
              <a:t>, the IP </a:t>
            </a:r>
            <a:r>
              <a:rPr lang="de-DE" altLang="de-DE" b="0" err="1"/>
              <a:t>for</a:t>
            </a:r>
            <a:r>
              <a:rPr lang="de-DE" altLang="de-DE" b="0"/>
              <a:t> </a:t>
            </a:r>
            <a:r>
              <a:rPr lang="de-DE" altLang="de-DE" b="0" err="1"/>
              <a:t>contracts</a:t>
            </a:r>
            <a:r>
              <a:rPr lang="de-DE" altLang="de-DE" b="0"/>
              <a:t> </a:t>
            </a:r>
            <a:r>
              <a:rPr lang="de-DE" altLang="de-DE" b="0" err="1"/>
              <a:t>related</a:t>
            </a:r>
            <a:r>
              <a:rPr lang="de-DE" altLang="de-DE" b="0"/>
              <a:t> to the K–III was </a:t>
            </a:r>
            <a:r>
              <a:rPr lang="de-DE" altLang="de-DE" b="0" err="1"/>
              <a:t>signed</a:t>
            </a:r>
            <a:r>
              <a:rPr lang="de-DE" altLang="de-DE" b="0"/>
              <a:t> </a:t>
            </a:r>
            <a:r>
              <a:rPr lang="de-DE" altLang="de-DE" b="0" err="1"/>
              <a:t>by</a:t>
            </a:r>
            <a:r>
              <a:rPr lang="de-DE" altLang="de-DE" b="0"/>
              <a:t> all </a:t>
            </a:r>
            <a:r>
              <a:rPr lang="de-DE" altLang="de-DE" b="0" err="1"/>
              <a:t>consultants</a:t>
            </a:r>
            <a:r>
              <a:rPr lang="de-DE" altLang="de-DE" b="0"/>
              <a:t> and </a:t>
            </a:r>
            <a:r>
              <a:rPr lang="de-DE" altLang="de-DE" b="0" err="1"/>
              <a:t>contractors</a:t>
            </a:r>
            <a:r>
              <a:rPr lang="de-DE" altLang="de-DE" b="0"/>
              <a:t> </a:t>
            </a:r>
            <a:r>
              <a:rPr lang="de-DE" altLang="de-DE" b="0" err="1"/>
              <a:t>participating</a:t>
            </a:r>
            <a:r>
              <a:rPr lang="de-DE" altLang="de-DE" b="0"/>
              <a:t> in the </a:t>
            </a:r>
            <a:r>
              <a:rPr lang="de-DE" altLang="de-DE" b="0" err="1"/>
              <a:t>bidding</a:t>
            </a:r>
            <a:r>
              <a:rPr lang="de-DE" altLang="de-DE" b="0"/>
              <a:t>. </a:t>
            </a:r>
            <a:r>
              <a:rPr lang="de-DE" altLang="de-DE" b="0" err="1"/>
              <a:t>For</a:t>
            </a:r>
            <a:r>
              <a:rPr lang="de-DE" altLang="de-DE" b="0"/>
              <a:t> the </a:t>
            </a:r>
            <a:r>
              <a:rPr lang="de-DE" altLang="de-DE" b="0" err="1"/>
              <a:t>selection</a:t>
            </a:r>
            <a:r>
              <a:rPr lang="de-DE" altLang="de-DE" b="0"/>
              <a:t> </a:t>
            </a:r>
            <a:r>
              <a:rPr lang="de-DE" altLang="de-DE" b="0" err="1"/>
              <a:t>of</a:t>
            </a:r>
            <a:r>
              <a:rPr lang="de-DE" altLang="de-DE" b="0"/>
              <a:t> the </a:t>
            </a:r>
            <a:r>
              <a:rPr lang="de-DE" altLang="de-DE" b="0" err="1"/>
              <a:t>consultants</a:t>
            </a:r>
            <a:r>
              <a:rPr lang="de-DE" altLang="de-DE" b="0"/>
              <a:t> TI Pakistan </a:t>
            </a:r>
            <a:r>
              <a:rPr lang="de-DE" altLang="de-DE" b="0" err="1"/>
              <a:t>assisted</a:t>
            </a:r>
            <a:r>
              <a:rPr lang="de-DE" altLang="de-DE" b="0"/>
              <a:t> in the transparent </a:t>
            </a:r>
            <a:r>
              <a:rPr lang="de-DE" altLang="de-DE" b="0" err="1"/>
              <a:t>short</a:t>
            </a:r>
            <a:r>
              <a:rPr lang="de-DE" altLang="de-DE" b="0"/>
              <a:t> </a:t>
            </a:r>
            <a:r>
              <a:rPr lang="de-DE" altLang="de-DE" b="0" err="1"/>
              <a:t>listing</a:t>
            </a:r>
            <a:r>
              <a:rPr lang="de-DE" altLang="de-DE" b="0"/>
              <a:t> </a:t>
            </a:r>
            <a:r>
              <a:rPr lang="de-DE" altLang="de-DE" b="0" err="1"/>
              <a:t>of</a:t>
            </a:r>
            <a:r>
              <a:rPr lang="de-DE" altLang="de-DE" b="0"/>
              <a:t> </a:t>
            </a:r>
            <a:r>
              <a:rPr lang="de-DE" altLang="de-DE" b="0" err="1"/>
              <a:t>consultants</a:t>
            </a:r>
            <a:r>
              <a:rPr lang="de-DE" altLang="de-DE" b="0"/>
              <a:t> </a:t>
            </a:r>
            <a:r>
              <a:rPr lang="de-DE" altLang="de-DE" b="0" err="1"/>
              <a:t>based</a:t>
            </a:r>
            <a:r>
              <a:rPr lang="de-DE" altLang="de-DE" b="0"/>
              <a:t> on </a:t>
            </a:r>
            <a:r>
              <a:rPr lang="de-DE" altLang="de-DE" b="0" err="1"/>
              <a:t>clear</a:t>
            </a:r>
            <a:r>
              <a:rPr lang="de-DE" altLang="de-DE" b="0"/>
              <a:t> and </a:t>
            </a:r>
            <a:r>
              <a:rPr lang="de-DE" altLang="de-DE" b="0" err="1"/>
              <a:t>objective</a:t>
            </a:r>
            <a:r>
              <a:rPr lang="de-DE" altLang="de-DE" b="0"/>
              <a:t> </a:t>
            </a:r>
            <a:r>
              <a:rPr lang="de-DE" altLang="de-DE" b="0" err="1"/>
              <a:t>evaluation</a:t>
            </a:r>
            <a:r>
              <a:rPr lang="de-DE" altLang="de-DE" b="0"/>
              <a:t> </a:t>
            </a:r>
            <a:r>
              <a:rPr lang="de-DE" altLang="de-DE" b="0" err="1"/>
              <a:t>criteria</a:t>
            </a:r>
            <a:r>
              <a:rPr lang="de-DE" altLang="de-DE" b="0"/>
              <a:t> </a:t>
            </a:r>
            <a:r>
              <a:rPr lang="de-DE" altLang="de-DE" b="0" err="1"/>
              <a:t>included</a:t>
            </a:r>
            <a:r>
              <a:rPr lang="de-DE" altLang="de-DE" b="0"/>
              <a:t> in the “Letter </a:t>
            </a:r>
            <a:r>
              <a:rPr lang="de-DE" altLang="de-DE" b="0" err="1"/>
              <a:t>of</a:t>
            </a:r>
            <a:r>
              <a:rPr lang="de-DE" altLang="de-DE" b="0"/>
              <a:t> Invitation”.</a:t>
            </a:r>
          </a:p>
          <a:p>
            <a:pPr marL="171450" indent="-171450">
              <a:buFont typeface="Arial" panose="020B0604020202020204" pitchFamily="34" charset="0"/>
              <a:buChar char="•"/>
            </a:pPr>
            <a:r>
              <a:rPr lang="de-DE" altLang="de-DE" b="0"/>
              <a:t>The </a:t>
            </a:r>
            <a:r>
              <a:rPr lang="de-DE" altLang="de-DE" b="0" err="1"/>
              <a:t>selection</a:t>
            </a:r>
            <a:r>
              <a:rPr lang="de-DE" altLang="de-DE" b="0"/>
              <a:t> was </a:t>
            </a:r>
            <a:r>
              <a:rPr lang="de-DE" altLang="de-DE" b="0" err="1"/>
              <a:t>based</a:t>
            </a:r>
            <a:r>
              <a:rPr lang="de-DE" altLang="de-DE" b="0"/>
              <a:t> on the </a:t>
            </a:r>
            <a:r>
              <a:rPr lang="de-DE" altLang="de-DE" b="0" err="1"/>
              <a:t>two-envelope</a:t>
            </a:r>
            <a:r>
              <a:rPr lang="de-DE" altLang="de-DE" b="0"/>
              <a:t> </a:t>
            </a:r>
            <a:r>
              <a:rPr lang="de-DE" altLang="de-DE" b="0" err="1"/>
              <a:t>system</a:t>
            </a:r>
            <a:r>
              <a:rPr lang="de-DE" altLang="de-DE" b="0"/>
              <a:t>, </a:t>
            </a:r>
            <a:r>
              <a:rPr lang="de-DE" altLang="de-DE" b="0" err="1"/>
              <a:t>that</a:t>
            </a:r>
            <a:r>
              <a:rPr lang="de-DE" altLang="de-DE" b="0"/>
              <a:t> </a:t>
            </a:r>
            <a:r>
              <a:rPr lang="de-DE" altLang="de-DE" b="0" err="1"/>
              <a:t>is</a:t>
            </a:r>
            <a:r>
              <a:rPr lang="de-DE" altLang="de-DE" b="0"/>
              <a:t>, </a:t>
            </a:r>
            <a:r>
              <a:rPr lang="de-DE" altLang="de-DE" b="0" err="1"/>
              <a:t>two</a:t>
            </a:r>
            <a:r>
              <a:rPr lang="de-DE" altLang="de-DE" b="0"/>
              <a:t> separate </a:t>
            </a:r>
            <a:r>
              <a:rPr lang="de-DE" altLang="de-DE" b="0" err="1"/>
              <a:t>envelopes</a:t>
            </a:r>
            <a:r>
              <a:rPr lang="de-DE" altLang="de-DE" b="0"/>
              <a:t>; </a:t>
            </a:r>
            <a:r>
              <a:rPr lang="de-DE" altLang="de-DE" b="0" err="1"/>
              <a:t>one</a:t>
            </a:r>
            <a:r>
              <a:rPr lang="de-DE" altLang="de-DE" b="0"/>
              <a:t> </a:t>
            </a:r>
            <a:r>
              <a:rPr lang="de-DE" altLang="de-DE" b="0" err="1"/>
              <a:t>for</a:t>
            </a:r>
            <a:r>
              <a:rPr lang="de-DE" altLang="de-DE" b="0"/>
              <a:t> the </a:t>
            </a:r>
            <a:r>
              <a:rPr lang="de-DE" altLang="de-DE" b="0" err="1"/>
              <a:t>technical</a:t>
            </a:r>
            <a:r>
              <a:rPr lang="de-DE" altLang="de-DE" b="0"/>
              <a:t> and </a:t>
            </a:r>
            <a:r>
              <a:rPr lang="de-DE" altLang="de-DE" b="0" err="1"/>
              <a:t>one</a:t>
            </a:r>
            <a:r>
              <a:rPr lang="de-DE" altLang="de-DE" b="0"/>
              <a:t> </a:t>
            </a:r>
            <a:r>
              <a:rPr lang="de-DE" altLang="de-DE" b="0" err="1"/>
              <a:t>for</a:t>
            </a:r>
            <a:r>
              <a:rPr lang="de-DE" altLang="de-DE" b="0"/>
              <a:t> the </a:t>
            </a:r>
            <a:r>
              <a:rPr lang="de-DE" altLang="de-DE" b="0" err="1"/>
              <a:t>financial</a:t>
            </a:r>
            <a:r>
              <a:rPr lang="de-DE" altLang="de-DE" b="0"/>
              <a:t> </a:t>
            </a:r>
            <a:r>
              <a:rPr lang="de-DE" altLang="de-DE" b="0" err="1"/>
              <a:t>proposals</a:t>
            </a:r>
            <a:r>
              <a:rPr lang="de-DE" altLang="de-DE" b="0"/>
              <a:t>. </a:t>
            </a:r>
            <a:r>
              <a:rPr lang="de-DE" altLang="de-DE" b="0" err="1"/>
              <a:t>Opening</a:t>
            </a:r>
            <a:r>
              <a:rPr lang="de-DE" altLang="de-DE" b="0"/>
              <a:t> the </a:t>
            </a:r>
            <a:r>
              <a:rPr lang="de-DE" altLang="de-DE" b="0" err="1"/>
              <a:t>envelopes</a:t>
            </a:r>
            <a:r>
              <a:rPr lang="de-DE" altLang="de-DE" b="0"/>
              <a:t> </a:t>
            </a:r>
            <a:r>
              <a:rPr lang="de-DE" altLang="de-DE" b="0" err="1"/>
              <a:t>with</a:t>
            </a:r>
            <a:r>
              <a:rPr lang="de-DE" altLang="de-DE" b="0"/>
              <a:t> the </a:t>
            </a:r>
            <a:r>
              <a:rPr lang="de-DE" altLang="de-DE" b="0" err="1"/>
              <a:t>financial</a:t>
            </a:r>
            <a:r>
              <a:rPr lang="de-DE" altLang="de-DE" b="0"/>
              <a:t> </a:t>
            </a:r>
            <a:r>
              <a:rPr lang="de-DE" altLang="de-DE" b="0" err="1"/>
              <a:t>proposals</a:t>
            </a:r>
            <a:r>
              <a:rPr lang="de-DE" altLang="de-DE" b="0"/>
              <a:t> </a:t>
            </a:r>
            <a:r>
              <a:rPr lang="de-DE" altLang="de-DE" b="0" err="1"/>
              <a:t>is</a:t>
            </a:r>
            <a:r>
              <a:rPr lang="de-DE" altLang="de-DE" b="0"/>
              <a:t> </a:t>
            </a:r>
            <a:r>
              <a:rPr lang="de-DE" altLang="de-DE" b="0" err="1"/>
              <a:t>preceded</a:t>
            </a:r>
            <a:r>
              <a:rPr lang="de-DE" altLang="de-DE" b="0"/>
              <a:t> </a:t>
            </a:r>
            <a:r>
              <a:rPr lang="de-DE" altLang="de-DE" b="0" err="1"/>
              <a:t>by</a:t>
            </a:r>
            <a:r>
              <a:rPr lang="de-DE" altLang="de-DE" b="0"/>
              <a:t> the </a:t>
            </a:r>
            <a:r>
              <a:rPr lang="de-DE" altLang="de-DE" b="0" err="1"/>
              <a:t>verification</a:t>
            </a:r>
            <a:r>
              <a:rPr lang="de-DE" altLang="de-DE" b="0"/>
              <a:t> and </a:t>
            </a:r>
            <a:r>
              <a:rPr lang="de-DE" altLang="de-DE" b="0" err="1"/>
              <a:t>approval</a:t>
            </a:r>
            <a:r>
              <a:rPr lang="de-DE" altLang="de-DE" b="0"/>
              <a:t> </a:t>
            </a:r>
            <a:r>
              <a:rPr lang="de-DE" altLang="de-DE" b="0" err="1"/>
              <a:t>of</a:t>
            </a:r>
            <a:r>
              <a:rPr lang="de-DE" altLang="de-DE" b="0"/>
              <a:t> the </a:t>
            </a:r>
            <a:r>
              <a:rPr lang="de-DE" altLang="de-DE" b="0" err="1"/>
              <a:t>technical</a:t>
            </a:r>
            <a:r>
              <a:rPr lang="de-DE" altLang="de-DE" b="0"/>
              <a:t> </a:t>
            </a:r>
            <a:r>
              <a:rPr lang="de-DE" altLang="de-DE" b="0" err="1"/>
              <a:t>proposal</a:t>
            </a:r>
            <a:r>
              <a:rPr lang="de-DE" altLang="de-DE" b="0"/>
              <a:t>. This </a:t>
            </a:r>
            <a:r>
              <a:rPr lang="de-DE" altLang="de-DE" b="0" err="1"/>
              <a:t>system</a:t>
            </a:r>
            <a:r>
              <a:rPr lang="de-DE" altLang="de-DE" b="0"/>
              <a:t> </a:t>
            </a:r>
            <a:r>
              <a:rPr lang="de-DE" altLang="de-DE" b="0" err="1"/>
              <a:t>ensures</a:t>
            </a:r>
            <a:r>
              <a:rPr lang="de-DE" altLang="de-DE" b="0"/>
              <a:t> </a:t>
            </a:r>
            <a:r>
              <a:rPr lang="de-DE" altLang="de-DE" b="0" err="1"/>
              <a:t>that</a:t>
            </a:r>
            <a:r>
              <a:rPr lang="de-DE" altLang="de-DE" b="0"/>
              <a:t> the </a:t>
            </a:r>
            <a:r>
              <a:rPr lang="de-DE" altLang="de-DE" b="0" err="1"/>
              <a:t>evaluation</a:t>
            </a:r>
            <a:r>
              <a:rPr lang="de-DE" altLang="de-DE" b="0"/>
              <a:t> not </a:t>
            </a:r>
            <a:r>
              <a:rPr lang="de-DE" altLang="de-DE" b="0" err="1"/>
              <a:t>only</a:t>
            </a:r>
            <a:r>
              <a:rPr lang="de-DE" altLang="de-DE" b="0"/>
              <a:t> </a:t>
            </a:r>
            <a:r>
              <a:rPr lang="de-DE" altLang="de-DE" b="0" err="1"/>
              <a:t>takes</a:t>
            </a:r>
            <a:r>
              <a:rPr lang="de-DE" altLang="de-DE" b="0"/>
              <a:t> </a:t>
            </a:r>
            <a:r>
              <a:rPr lang="de-DE" altLang="de-DE" b="0" err="1"/>
              <a:t>into</a:t>
            </a:r>
            <a:r>
              <a:rPr lang="de-DE" altLang="de-DE" b="0"/>
              <a:t> </a:t>
            </a:r>
            <a:r>
              <a:rPr lang="de-DE" altLang="de-DE" b="0" err="1"/>
              <a:t>account</a:t>
            </a:r>
            <a:r>
              <a:rPr lang="de-DE" altLang="de-DE" b="0"/>
              <a:t> the </a:t>
            </a:r>
            <a:r>
              <a:rPr lang="de-DE" altLang="de-DE" b="0" err="1"/>
              <a:t>price</a:t>
            </a:r>
            <a:r>
              <a:rPr lang="de-DE" altLang="de-DE" b="0"/>
              <a:t> but also the </a:t>
            </a:r>
            <a:r>
              <a:rPr lang="de-DE" altLang="de-DE" b="0" err="1"/>
              <a:t>quality</a:t>
            </a:r>
            <a:r>
              <a:rPr lang="de-DE" altLang="de-DE" b="0"/>
              <a:t> </a:t>
            </a:r>
            <a:r>
              <a:rPr lang="de-DE" altLang="de-DE" b="0" err="1"/>
              <a:t>of</a:t>
            </a:r>
            <a:r>
              <a:rPr lang="de-DE" altLang="de-DE" b="0"/>
              <a:t> </a:t>
            </a:r>
            <a:r>
              <a:rPr lang="de-DE" altLang="de-DE" b="0" err="1"/>
              <a:t>each</a:t>
            </a:r>
            <a:r>
              <a:rPr lang="de-DE" altLang="de-DE" b="0"/>
              <a:t> </a:t>
            </a:r>
            <a:r>
              <a:rPr lang="de-DE" altLang="de-DE" b="0" err="1"/>
              <a:t>bid</a:t>
            </a:r>
            <a:r>
              <a:rPr lang="de-DE" altLang="de-DE" b="0"/>
              <a:t>.</a:t>
            </a:r>
          </a:p>
          <a:p>
            <a:pPr marL="171450" indent="-171450">
              <a:buFont typeface="Arial" panose="020B0604020202020204" pitchFamily="34" charset="0"/>
              <a:buChar char="•"/>
            </a:pPr>
            <a:r>
              <a:rPr lang="de-DE" altLang="de-DE" b="0"/>
              <a:t>The </a:t>
            </a:r>
            <a:r>
              <a:rPr lang="de-DE" altLang="de-DE" b="0" err="1"/>
              <a:t>contract</a:t>
            </a:r>
            <a:r>
              <a:rPr lang="de-DE" altLang="de-DE" b="0"/>
              <a:t> was </a:t>
            </a:r>
            <a:r>
              <a:rPr lang="de-DE" altLang="de-DE" b="0" err="1"/>
              <a:t>finally</a:t>
            </a:r>
            <a:r>
              <a:rPr lang="de-DE" altLang="de-DE" b="0"/>
              <a:t> </a:t>
            </a:r>
            <a:r>
              <a:rPr lang="de-DE" altLang="de-DE" b="0" err="1"/>
              <a:t>awarded</a:t>
            </a:r>
            <a:r>
              <a:rPr lang="de-DE" altLang="de-DE" b="0"/>
              <a:t> to the </a:t>
            </a:r>
            <a:r>
              <a:rPr lang="de-DE" altLang="de-DE" b="0" err="1"/>
              <a:t>proposal</a:t>
            </a:r>
            <a:r>
              <a:rPr lang="de-DE" altLang="de-DE" b="0"/>
              <a:t> </a:t>
            </a:r>
            <a:r>
              <a:rPr lang="de-DE" altLang="de-DE" b="0" err="1"/>
              <a:t>with</a:t>
            </a:r>
            <a:r>
              <a:rPr lang="de-DE" altLang="de-DE" b="0"/>
              <a:t> the </a:t>
            </a:r>
            <a:r>
              <a:rPr lang="de-DE" altLang="de-DE" b="0" err="1"/>
              <a:t>highest</a:t>
            </a:r>
            <a:r>
              <a:rPr lang="de-DE" altLang="de-DE" b="0"/>
              <a:t> </a:t>
            </a:r>
            <a:r>
              <a:rPr lang="de-DE" altLang="de-DE" b="0" err="1"/>
              <a:t>technical</a:t>
            </a:r>
            <a:r>
              <a:rPr lang="de-DE" altLang="de-DE" b="0"/>
              <a:t> </a:t>
            </a:r>
            <a:r>
              <a:rPr lang="de-DE" altLang="de-DE" b="0" err="1"/>
              <a:t>requirements</a:t>
            </a:r>
            <a:r>
              <a:rPr lang="de-DE" altLang="de-DE" b="0"/>
              <a:t> and the </a:t>
            </a:r>
            <a:r>
              <a:rPr lang="de-DE" altLang="de-DE" b="0" err="1"/>
              <a:t>possible</a:t>
            </a:r>
            <a:r>
              <a:rPr lang="de-DE" altLang="de-DE" b="0"/>
              <a:t> </a:t>
            </a:r>
            <a:r>
              <a:rPr lang="de-DE" altLang="de-DE" b="0" err="1"/>
              <a:t>best</a:t>
            </a:r>
            <a:r>
              <a:rPr lang="de-DE" altLang="de-DE" b="0"/>
              <a:t> </a:t>
            </a:r>
            <a:r>
              <a:rPr lang="de-DE" altLang="de-DE" b="0" err="1"/>
              <a:t>price</a:t>
            </a:r>
            <a:r>
              <a:rPr lang="de-DE" altLang="de-DE" b="0"/>
              <a:t> </a:t>
            </a:r>
            <a:r>
              <a:rPr lang="de-DE" altLang="de-DE" b="0" err="1"/>
              <a:t>for</a:t>
            </a:r>
            <a:r>
              <a:rPr lang="de-DE" altLang="de-DE" b="0"/>
              <a:t> </a:t>
            </a:r>
            <a:r>
              <a:rPr lang="de-DE" altLang="de-DE" b="0" err="1"/>
              <a:t>this</a:t>
            </a:r>
            <a:r>
              <a:rPr lang="de-DE" altLang="de-DE" b="0"/>
              <a:t> </a:t>
            </a:r>
            <a:r>
              <a:rPr lang="de-DE" altLang="de-DE" b="0" err="1"/>
              <a:t>technical</a:t>
            </a:r>
            <a:r>
              <a:rPr lang="de-DE" altLang="de-DE" b="0"/>
              <a:t> </a:t>
            </a:r>
            <a:r>
              <a:rPr lang="de-DE" altLang="de-DE" b="0" err="1"/>
              <a:t>level</a:t>
            </a:r>
            <a:r>
              <a:rPr lang="de-DE" altLang="de-DE" b="0"/>
              <a:t>.</a:t>
            </a:r>
          </a:p>
          <a:p>
            <a:pPr marL="171450" indent="-171450">
              <a:buFont typeface="Arial" panose="020B0604020202020204" pitchFamily="34" charset="0"/>
              <a:buChar char="•"/>
            </a:pPr>
            <a:r>
              <a:rPr lang="de-DE" altLang="de-DE" b="0"/>
              <a:t>The </a:t>
            </a:r>
            <a:r>
              <a:rPr lang="de-DE" altLang="de-DE" b="0" err="1"/>
              <a:t>second</a:t>
            </a:r>
            <a:r>
              <a:rPr lang="de-DE" altLang="de-DE" b="0"/>
              <a:t> </a:t>
            </a:r>
            <a:r>
              <a:rPr lang="de-DE" altLang="de-DE" b="0" err="1"/>
              <a:t>phase</a:t>
            </a:r>
            <a:r>
              <a:rPr lang="de-DE" altLang="de-DE" b="0"/>
              <a:t> </a:t>
            </a:r>
            <a:r>
              <a:rPr lang="de-DE" altLang="de-DE" b="0" err="1"/>
              <a:t>of</a:t>
            </a:r>
            <a:r>
              <a:rPr lang="de-DE" altLang="de-DE" b="0"/>
              <a:t> the </a:t>
            </a:r>
            <a:r>
              <a:rPr lang="de-DE" altLang="de-DE" b="0" err="1"/>
              <a:t>project</a:t>
            </a:r>
            <a:r>
              <a:rPr lang="de-DE" altLang="de-DE" b="0"/>
              <a:t>, </a:t>
            </a:r>
            <a:r>
              <a:rPr lang="de-DE" altLang="de-DE" b="0" err="1"/>
              <a:t>that</a:t>
            </a:r>
            <a:r>
              <a:rPr lang="de-DE" altLang="de-DE" b="0"/>
              <a:t> </a:t>
            </a:r>
            <a:r>
              <a:rPr lang="de-DE" altLang="de-DE" b="0" err="1"/>
              <a:t>is</a:t>
            </a:r>
            <a:r>
              <a:rPr lang="de-DE" altLang="de-DE" b="0"/>
              <a:t>, the </a:t>
            </a:r>
            <a:r>
              <a:rPr lang="de-DE" altLang="de-DE" b="0" err="1"/>
              <a:t>bidding</a:t>
            </a:r>
            <a:r>
              <a:rPr lang="de-DE" altLang="de-DE" b="0"/>
              <a:t> </a:t>
            </a:r>
            <a:r>
              <a:rPr lang="de-DE" altLang="de-DE" b="0" err="1"/>
              <a:t>process</a:t>
            </a:r>
            <a:r>
              <a:rPr lang="de-DE" altLang="de-DE" b="0"/>
              <a:t> </a:t>
            </a:r>
            <a:r>
              <a:rPr lang="de-DE" altLang="de-DE" b="0" err="1"/>
              <a:t>for</a:t>
            </a:r>
            <a:r>
              <a:rPr lang="de-DE" altLang="de-DE" b="0"/>
              <a:t> the </a:t>
            </a:r>
            <a:r>
              <a:rPr lang="de-DE" altLang="de-DE" b="0" err="1"/>
              <a:t>contractors</a:t>
            </a:r>
            <a:r>
              <a:rPr lang="de-DE" altLang="de-DE" b="0"/>
              <a:t> was </a:t>
            </a:r>
            <a:r>
              <a:rPr lang="de-DE" altLang="de-DE" b="0" err="1"/>
              <a:t>concluded</a:t>
            </a:r>
            <a:r>
              <a:rPr lang="de-DE" altLang="de-DE" b="0"/>
              <a:t> in September 2003, and the </a:t>
            </a:r>
            <a:r>
              <a:rPr lang="de-DE" altLang="de-DE" b="0" err="1"/>
              <a:t>overall</a:t>
            </a:r>
            <a:r>
              <a:rPr lang="de-DE" altLang="de-DE" b="0"/>
              <a:t> </a:t>
            </a:r>
            <a:r>
              <a:rPr lang="de-DE" altLang="de-DE" b="0" err="1"/>
              <a:t>cost</a:t>
            </a:r>
            <a:r>
              <a:rPr lang="de-DE" altLang="de-DE" b="0"/>
              <a:t> </a:t>
            </a:r>
            <a:r>
              <a:rPr lang="de-DE" altLang="de-DE" b="0" err="1"/>
              <a:t>attained</a:t>
            </a:r>
            <a:r>
              <a:rPr lang="de-DE" altLang="de-DE" b="0"/>
              <a:t> </a:t>
            </a:r>
            <a:r>
              <a:rPr lang="de-DE" altLang="de-DE" b="0" err="1"/>
              <a:t>nearly</a:t>
            </a:r>
            <a:r>
              <a:rPr lang="de-DE" altLang="de-DE" b="0"/>
              <a:t> PKR 4 485 </a:t>
            </a:r>
            <a:r>
              <a:rPr lang="de-DE" altLang="de-DE" b="0" err="1"/>
              <a:t>million</a:t>
            </a:r>
            <a:r>
              <a:rPr lang="de-DE" altLang="de-DE" b="0"/>
              <a:t> (Pakistan </a:t>
            </a:r>
            <a:r>
              <a:rPr lang="de-DE" altLang="de-DE" b="0" err="1"/>
              <a:t>rupee</a:t>
            </a:r>
            <a:r>
              <a:rPr lang="de-DE" altLang="de-DE" b="0"/>
              <a:t>). TI Pakistan </a:t>
            </a:r>
            <a:r>
              <a:rPr lang="de-DE" altLang="de-DE" b="0" err="1"/>
              <a:t>estimated</a:t>
            </a:r>
            <a:r>
              <a:rPr lang="de-DE" altLang="de-DE" b="0"/>
              <a:t> the </a:t>
            </a:r>
            <a:r>
              <a:rPr lang="de-DE" altLang="de-DE" b="0" err="1"/>
              <a:t>net</a:t>
            </a:r>
            <a:r>
              <a:rPr lang="de-DE" altLang="de-DE" b="0"/>
              <a:t> </a:t>
            </a:r>
            <a:r>
              <a:rPr lang="de-DE" altLang="de-DE" b="0" err="1"/>
              <a:t>savings</a:t>
            </a:r>
            <a:r>
              <a:rPr lang="de-DE" altLang="de-DE" b="0"/>
              <a:t> at PKR 837 </a:t>
            </a:r>
            <a:r>
              <a:rPr lang="de-DE" altLang="de-DE" b="0" err="1"/>
              <a:t>million</a:t>
            </a:r>
            <a:r>
              <a:rPr lang="de-DE" altLang="de-DE" b="0"/>
              <a:t>. </a:t>
            </a:r>
            <a:endParaRPr lang="de-DE" sz="1200" b="0">
              <a:cs typeface="Segoe UI"/>
            </a:endParaRPr>
          </a:p>
          <a:p>
            <a:endParaRPr lang="de-DE" sz="1200" b="1">
              <a:cs typeface="Segoe UI"/>
            </a:endParaRPr>
          </a:p>
          <a:p>
            <a:r>
              <a:rPr lang="de-DE" sz="1200" b="1">
                <a:cs typeface="Segoe UI"/>
              </a:rPr>
              <a:t>Source:</a:t>
            </a:r>
            <a:r>
              <a:rPr lang="en-US" sz="1200">
                <a:cs typeface="Segoe UI"/>
              </a:rPr>
              <a:t>​</a:t>
            </a:r>
          </a:p>
          <a:p>
            <a:r>
              <a:rPr lang="de-DE" sz="1200" err="1">
                <a:cs typeface="Segoe UI"/>
              </a:rPr>
              <a:t>Transparency</a:t>
            </a:r>
            <a:r>
              <a:rPr lang="de-DE" sz="1200">
                <a:cs typeface="Segoe UI"/>
              </a:rPr>
              <a:t> International Pakistan (n. y.). </a:t>
            </a:r>
            <a:r>
              <a:rPr lang="de-DE" sz="1200" err="1">
                <a:cs typeface="Segoe UI"/>
              </a:rPr>
              <a:t>How</a:t>
            </a:r>
            <a:r>
              <a:rPr lang="de-DE" sz="1200">
                <a:cs typeface="Segoe UI"/>
              </a:rPr>
              <a:t> </a:t>
            </a:r>
            <a:r>
              <a:rPr lang="de-DE" sz="1200" err="1">
                <a:cs typeface="Segoe UI"/>
              </a:rPr>
              <a:t>Integrity</a:t>
            </a:r>
            <a:r>
              <a:rPr lang="de-DE" sz="1200">
                <a:cs typeface="Segoe UI"/>
              </a:rPr>
              <a:t> </a:t>
            </a:r>
            <a:r>
              <a:rPr lang="de-DE" sz="1200" err="1">
                <a:cs typeface="Segoe UI"/>
              </a:rPr>
              <a:t>Pacts</a:t>
            </a:r>
            <a:r>
              <a:rPr lang="de-DE" sz="1200">
                <a:cs typeface="Segoe UI"/>
              </a:rPr>
              <a:t> </a:t>
            </a:r>
            <a:r>
              <a:rPr lang="de-DE" sz="1200" err="1">
                <a:cs typeface="Segoe UI"/>
              </a:rPr>
              <a:t>helped</a:t>
            </a:r>
            <a:r>
              <a:rPr lang="de-DE" sz="1200">
                <a:cs typeface="Segoe UI"/>
              </a:rPr>
              <a:t> </a:t>
            </a:r>
            <a:r>
              <a:rPr lang="de-DE" sz="1200" err="1">
                <a:cs typeface="Segoe UI"/>
              </a:rPr>
              <a:t>generate</a:t>
            </a:r>
            <a:r>
              <a:rPr lang="de-DE" sz="1200">
                <a:cs typeface="Segoe UI"/>
              </a:rPr>
              <a:t> </a:t>
            </a:r>
            <a:r>
              <a:rPr lang="de-DE" sz="1200" err="1">
                <a:cs typeface="Segoe UI"/>
              </a:rPr>
              <a:t>market</a:t>
            </a:r>
            <a:r>
              <a:rPr lang="de-DE" sz="1200">
                <a:cs typeface="Segoe UI"/>
              </a:rPr>
              <a:t> </a:t>
            </a:r>
            <a:r>
              <a:rPr lang="de-DE" sz="1200" err="1">
                <a:cs typeface="Segoe UI"/>
              </a:rPr>
              <a:t>competition</a:t>
            </a:r>
            <a:r>
              <a:rPr lang="de-DE" sz="1200">
                <a:cs typeface="Segoe UI"/>
              </a:rPr>
              <a:t> in Pakistan. </a:t>
            </a:r>
            <a:r>
              <a:rPr lang="de-DE" sz="1200" err="1">
                <a:cs typeface="Segoe UI"/>
              </a:rPr>
              <a:t>Retrieved</a:t>
            </a:r>
            <a:r>
              <a:rPr lang="de-DE" sz="1200">
                <a:cs typeface="Segoe UI"/>
              </a:rPr>
              <a:t> </a:t>
            </a:r>
            <a:r>
              <a:rPr lang="de-DE" sz="1200" err="1">
                <a:cs typeface="Segoe UI"/>
              </a:rPr>
              <a:t>from</a:t>
            </a:r>
            <a:r>
              <a:rPr lang="de-DE" sz="1200">
                <a:cs typeface="Segoe UI"/>
              </a:rPr>
              <a:t> </a:t>
            </a:r>
            <a:r>
              <a:rPr lang="de-DE" sz="1200">
                <a:solidFill>
                  <a:srgbClr val="0563C1"/>
                </a:solidFill>
                <a:cs typeface="Segoe UI"/>
                <a:hlinkClick r:id="rId3"/>
              </a:rPr>
              <a:t>http://www.transparency.org.pk/documents/integrity_pact.pdf</a:t>
            </a:r>
            <a:r>
              <a:rPr lang="de-DE">
                <a:cs typeface="Segoe UI"/>
              </a:rPr>
              <a:t> </a:t>
            </a:r>
          </a:p>
        </p:txBody>
      </p:sp>
      <p:sp>
        <p:nvSpPr>
          <p:cNvPr id="4" name="Slide Number Placeholder 3"/>
          <p:cNvSpPr>
            <a:spLocks noGrp="1"/>
          </p:cNvSpPr>
          <p:nvPr>
            <p:ph type="sldNum" sz="quarter" idx="5"/>
          </p:nvPr>
        </p:nvSpPr>
        <p:spPr/>
        <p:txBody>
          <a:bodyPr/>
          <a:lstStyle/>
          <a:p>
            <a:fld id="{E9032092-6271-034C-A373-FC28AFF6325A}" type="slidenum">
              <a:rPr lang="de-DE" smtClean="0"/>
              <a:t>46</a:t>
            </a:fld>
            <a:endParaRPr lang="de-DE"/>
          </a:p>
        </p:txBody>
      </p:sp>
    </p:spTree>
    <p:extLst>
      <p:ext uri="{BB962C8B-B14F-4D97-AF65-F5344CB8AC3E}">
        <p14:creationId xmlns:p14="http://schemas.microsoft.com/office/powerpoint/2010/main" val="388782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476447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b="0" dirty="0"/>
              <a:t>UNODC (2020b). G20 </a:t>
            </a:r>
            <a:r>
              <a:rPr lang="de-DE" sz="800" dirty="0" err="1"/>
              <a:t>Good</a:t>
            </a:r>
            <a:r>
              <a:rPr lang="de-DE" sz="800" dirty="0"/>
              <a:t> Practices </a:t>
            </a:r>
            <a:r>
              <a:rPr lang="de-DE" sz="800" dirty="0" err="1"/>
              <a:t>Compendium</a:t>
            </a:r>
            <a:r>
              <a:rPr lang="de-DE" sz="800" dirty="0"/>
              <a:t> on </a:t>
            </a:r>
            <a:r>
              <a:rPr lang="de-DE" sz="800" dirty="0" err="1"/>
              <a:t>Combatting</a:t>
            </a:r>
            <a:r>
              <a:rPr lang="de-DE" sz="800" dirty="0"/>
              <a:t> </a:t>
            </a:r>
            <a:r>
              <a:rPr lang="de-DE" sz="800" dirty="0" err="1"/>
              <a:t>Corruption</a:t>
            </a:r>
            <a:r>
              <a:rPr lang="de-DE" sz="800" dirty="0"/>
              <a:t> in </a:t>
            </a:r>
            <a:r>
              <a:rPr lang="de-DE" sz="800" dirty="0" err="1"/>
              <a:t>the</a:t>
            </a:r>
            <a:r>
              <a:rPr lang="de-DE" sz="800" dirty="0"/>
              <a:t> Response </a:t>
            </a:r>
            <a:r>
              <a:rPr lang="de-DE" sz="800" dirty="0" err="1"/>
              <a:t>to</a:t>
            </a:r>
            <a:r>
              <a:rPr lang="de-DE" sz="800" dirty="0"/>
              <a:t> COVID-19, pp. 23-35. </a:t>
            </a:r>
            <a:r>
              <a:rPr lang="de-DE" sz="800" dirty="0" err="1"/>
              <a:t>Retrieved</a:t>
            </a:r>
            <a:r>
              <a:rPr lang="de-DE" sz="800" dirty="0"/>
              <a:t> </a:t>
            </a:r>
            <a:r>
              <a:rPr lang="de-DE" sz="800" dirty="0" err="1"/>
              <a:t>from</a:t>
            </a:r>
            <a:r>
              <a:rPr lang="de-DE" sz="800" dirty="0"/>
              <a:t> </a:t>
            </a:r>
            <a:r>
              <a:rPr lang="de-DE" sz="800" dirty="0">
                <a:hlinkClick r:id="rId3"/>
              </a:rPr>
              <a:t>https://www.unodc.org/pdf/corruption/G20_Compendium_COVID-19_FINAL.pdf</a:t>
            </a:r>
            <a:r>
              <a:rPr lang="de-DE" sz="800" dirty="0"/>
              <a:t> (last </a:t>
            </a:r>
            <a:r>
              <a:rPr lang="de-DE" sz="800" dirty="0" err="1"/>
              <a:t>accessed</a:t>
            </a:r>
            <a:r>
              <a:rPr lang="de-DE" sz="800" dirty="0"/>
              <a:t> on </a:t>
            </a:r>
            <a:r>
              <a:rPr lang="de-DE" sz="800" dirty="0" err="1"/>
              <a:t>January</a:t>
            </a:r>
            <a:r>
              <a:rPr lang="de-DE" sz="800" dirty="0"/>
              <a:t> 25, 2021).</a:t>
            </a:r>
            <a:endParaRPr lang="en-US" b="1" dirty="0">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47</a:t>
            </a:fld>
            <a:endParaRPr lang="de-DE"/>
          </a:p>
        </p:txBody>
      </p:sp>
    </p:spTree>
    <p:extLst>
      <p:ext uri="{BB962C8B-B14F-4D97-AF65-F5344CB8AC3E}">
        <p14:creationId xmlns:p14="http://schemas.microsoft.com/office/powerpoint/2010/main" val="3216305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Case study: COVID-19 and public procurement in hospitals (1):</a:t>
            </a:r>
            <a:endParaRPr lang="de-DE" dirty="0"/>
          </a:p>
          <a:p>
            <a:r>
              <a:rPr lang="en-US" b="1" dirty="0"/>
              <a:t> </a:t>
            </a:r>
            <a:endParaRPr lang="de-DE" dirty="0"/>
          </a:p>
          <a:p>
            <a:r>
              <a:rPr lang="en-US" b="1" dirty="0"/>
              <a:t>Why?</a:t>
            </a:r>
            <a:endParaRPr lang="de-DE" dirty="0"/>
          </a:p>
          <a:p>
            <a:pPr marL="171450" indent="-171450">
              <a:buFont typeface="Arial,Sans-Serif"/>
              <a:buChar char="•"/>
            </a:pPr>
            <a:r>
              <a:rPr lang="en-US" dirty="0"/>
              <a:t>The purpose of this activity is for the participants to discuss in small groups an ethical dilemma faced by many public hospitals around the world due to the need for rapidly procuring sufficient medical equipment and supplies to treat COVID-19 patients.</a:t>
            </a:r>
            <a:endParaRPr lang="de-DE" dirty="0"/>
          </a:p>
          <a:p>
            <a:r>
              <a:rPr lang="en-US" dirty="0"/>
              <a:t> </a:t>
            </a:r>
            <a:endParaRPr lang="en-US" dirty="0">
              <a:cs typeface="Calibri"/>
            </a:endParaRPr>
          </a:p>
          <a:p>
            <a:r>
              <a:rPr lang="en-US" b="1" dirty="0"/>
              <a:t>What?</a:t>
            </a:r>
            <a:endParaRPr lang="de-DE" dirty="0"/>
          </a:p>
          <a:p>
            <a:pPr marL="171450" indent="-171450">
              <a:buFont typeface="Arial,Sans-Serif"/>
              <a:buChar char="•"/>
            </a:pPr>
            <a:r>
              <a:rPr lang="en-US" dirty="0"/>
              <a:t>Participants should form a small group. Each group should select a note-taker and rapporteur.</a:t>
            </a:r>
            <a:endParaRPr lang="en-US" dirty="0">
              <a:cs typeface="Calibri"/>
            </a:endParaRPr>
          </a:p>
          <a:p>
            <a:pPr marL="171450" indent="-171450">
              <a:buFont typeface="Arial,Sans-Serif"/>
              <a:buChar char="•"/>
            </a:pPr>
            <a:r>
              <a:rPr lang="en-US" dirty="0"/>
              <a:t>Each group has 15 minutes to discuss the case and the related guiding questions </a:t>
            </a:r>
            <a:r>
              <a:rPr lang="de-DE" dirty="0"/>
              <a:t>on </a:t>
            </a:r>
            <a:r>
              <a:rPr lang="de-DE" dirty="0" err="1"/>
              <a:t>the</a:t>
            </a:r>
            <a:r>
              <a:rPr lang="de-DE" dirty="0"/>
              <a:t> </a:t>
            </a:r>
            <a:r>
              <a:rPr lang="de-DE" dirty="0" err="1"/>
              <a:t>following</a:t>
            </a:r>
            <a:r>
              <a:rPr lang="de-DE" dirty="0"/>
              <a:t> </a:t>
            </a:r>
            <a:r>
              <a:rPr lang="de-DE" dirty="0" err="1"/>
              <a:t>slides</a:t>
            </a:r>
            <a:r>
              <a:rPr lang="de-DE" dirty="0"/>
              <a:t>.</a:t>
            </a:r>
            <a:endParaRPr lang="en-US" dirty="0"/>
          </a:p>
          <a:p>
            <a:pPr marL="171450" indent="-171450">
              <a:buFont typeface="Arial,Sans-Serif"/>
              <a:buChar char="•"/>
            </a:pPr>
            <a:r>
              <a:rPr lang="en-US" dirty="0"/>
              <a:t>Then, the rapporteur of each group is asked to present the group’s findings and ethical reasoning to others in a 3-minute presentation.</a:t>
            </a:r>
            <a:endParaRPr lang="de-DE" dirty="0"/>
          </a:p>
          <a:p>
            <a:pPr marL="171450" indent="-171450">
              <a:buFont typeface="Arial,Sans-Serif"/>
              <a:buChar char="•"/>
            </a:pPr>
            <a:r>
              <a:rPr lang="en-US" dirty="0"/>
              <a:t>The presentations are followed by a 5-minute discussion with the whole forum.</a:t>
            </a:r>
            <a:endParaRPr lang="de-DE" dirty="0"/>
          </a:p>
          <a:p>
            <a:pPr marL="171450" indent="-171450">
              <a:buFont typeface="Arial,Sans-Serif"/>
              <a:buChar char="•"/>
            </a:pPr>
            <a:endParaRPr lang="de-DE" dirty="0"/>
          </a:p>
          <a:p>
            <a:r>
              <a:rPr lang="en-US" b="1" dirty="0"/>
              <a:t>Time:</a:t>
            </a:r>
            <a:endParaRPr lang="de-DE" dirty="0"/>
          </a:p>
          <a:p>
            <a:pPr marL="171450" indent="-171450">
              <a:buFont typeface="Arial,Sans-Serif"/>
              <a:buChar char="•"/>
            </a:pPr>
            <a:r>
              <a:rPr lang="en-US" dirty="0"/>
              <a:t> Overall, ca. 30 minutes can be dedicated to the completion of this activity.</a:t>
            </a:r>
            <a:endParaRPr lang="de-DE" dirty="0"/>
          </a:p>
          <a:p>
            <a:pPr marL="171450" indent="-171450">
              <a:buFont typeface="Arial,Sans-Serif"/>
              <a:buChar char="•"/>
            </a:pPr>
            <a:endParaRPr lang="de-DE" dirty="0"/>
          </a:p>
          <a:p>
            <a:r>
              <a:rPr lang="en-US" b="1" dirty="0"/>
              <a:t>Resources:</a:t>
            </a:r>
            <a:endParaRPr lang="en-US" dirty="0"/>
          </a:p>
          <a:p>
            <a:pPr marL="171450" indent="-171450">
              <a:buFont typeface="Arial,Sans-Serif"/>
              <a:buChar char="•"/>
            </a:pPr>
            <a:r>
              <a:rPr lang="de-DE" dirty="0"/>
              <a:t>The </a:t>
            </a:r>
            <a:r>
              <a:rPr lang="de-DE" dirty="0" err="1"/>
              <a:t>case</a:t>
            </a:r>
            <a:r>
              <a:rPr lang="de-DE" dirty="0"/>
              <a:t> </a:t>
            </a:r>
            <a:r>
              <a:rPr lang="de-DE" dirty="0" err="1"/>
              <a:t>study</a:t>
            </a:r>
            <a:r>
              <a:rPr lang="de-DE" dirty="0"/>
              <a:t> and </a:t>
            </a:r>
            <a:r>
              <a:rPr lang="de-DE" dirty="0" err="1"/>
              <a:t>guiding</a:t>
            </a:r>
            <a:r>
              <a:rPr lang="de-DE" dirty="0"/>
              <a:t> </a:t>
            </a:r>
            <a:r>
              <a:rPr lang="de-DE" dirty="0" err="1"/>
              <a:t>questions</a:t>
            </a:r>
            <a:r>
              <a:rPr lang="de-DE" dirty="0"/>
              <a:t> </a:t>
            </a:r>
            <a:r>
              <a:rPr lang="de-DE" dirty="0" err="1"/>
              <a:t>are</a:t>
            </a:r>
            <a:r>
              <a:rPr lang="de-DE" dirty="0"/>
              <a:t> </a:t>
            </a:r>
            <a:r>
              <a:rPr lang="de-DE" dirty="0" err="1"/>
              <a:t>presented</a:t>
            </a:r>
            <a:r>
              <a:rPr lang="de-DE" dirty="0"/>
              <a:t> on </a:t>
            </a:r>
            <a:r>
              <a:rPr lang="de-DE" dirty="0" err="1"/>
              <a:t>the</a:t>
            </a:r>
            <a:r>
              <a:rPr lang="de-DE" dirty="0"/>
              <a:t> </a:t>
            </a:r>
            <a:r>
              <a:rPr lang="de-DE" dirty="0" err="1"/>
              <a:t>following</a:t>
            </a:r>
            <a:r>
              <a:rPr lang="de-DE" dirty="0"/>
              <a:t> </a:t>
            </a:r>
            <a:r>
              <a:rPr lang="de-DE" dirty="0" err="1"/>
              <a:t>slides</a:t>
            </a:r>
            <a:r>
              <a:rPr lang="de-DE" dirty="0"/>
              <a:t> and </a:t>
            </a:r>
            <a:r>
              <a:rPr lang="de-DE" dirty="0" err="1"/>
              <a:t>can</a:t>
            </a:r>
            <a:r>
              <a:rPr lang="de-DE" dirty="0"/>
              <a:t> </a:t>
            </a:r>
            <a:r>
              <a:rPr lang="de-DE" dirty="0" err="1"/>
              <a:t>be</a:t>
            </a:r>
            <a:r>
              <a:rPr lang="de-DE" dirty="0"/>
              <a:t> </a:t>
            </a:r>
            <a:r>
              <a:rPr lang="de-DE" dirty="0" err="1"/>
              <a:t>handed</a:t>
            </a:r>
            <a:r>
              <a:rPr lang="de-DE" dirty="0"/>
              <a:t> out </a:t>
            </a:r>
            <a:r>
              <a:rPr lang="de-DE" dirty="0" err="1"/>
              <a:t>to</a:t>
            </a:r>
            <a:r>
              <a:rPr lang="de-DE" dirty="0"/>
              <a:t> </a:t>
            </a:r>
            <a:r>
              <a:rPr lang="de-DE" dirty="0" err="1"/>
              <a:t>participants</a:t>
            </a:r>
            <a:r>
              <a:rPr lang="de-DE" dirty="0"/>
              <a:t> </a:t>
            </a:r>
            <a:r>
              <a:rPr lang="de-DE" dirty="0" err="1"/>
              <a:t>separately</a:t>
            </a:r>
            <a:r>
              <a:rPr lang="de-DE" dirty="0"/>
              <a:t>.</a:t>
            </a:r>
            <a:endParaRPr lang="en-US" dirty="0"/>
          </a:p>
        </p:txBody>
      </p:sp>
      <p:sp>
        <p:nvSpPr>
          <p:cNvPr id="4" name="Foliennummernplatzhalter 3"/>
          <p:cNvSpPr>
            <a:spLocks noGrp="1"/>
          </p:cNvSpPr>
          <p:nvPr>
            <p:ph type="sldNum" sz="quarter" idx="10"/>
          </p:nvPr>
        </p:nvSpPr>
        <p:spPr/>
        <p:txBody>
          <a:bodyPr/>
          <a:lstStyle/>
          <a:p>
            <a:fld id="{E9032092-6271-034C-A373-FC28AFF6325A}" type="slidenum">
              <a:rPr lang="de-DE" smtClean="0"/>
              <a:t>50</a:t>
            </a:fld>
            <a:endParaRPr lang="de-DE"/>
          </a:p>
        </p:txBody>
      </p:sp>
    </p:spTree>
    <p:extLst>
      <p:ext uri="{BB962C8B-B14F-4D97-AF65-F5344CB8AC3E}">
        <p14:creationId xmlns:p14="http://schemas.microsoft.com/office/powerpoint/2010/main" val="3317684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Case </a:t>
            </a:r>
            <a:r>
              <a:rPr lang="de-DE" sz="1200" b="1" dirty="0" err="1"/>
              <a:t>study</a:t>
            </a:r>
            <a:r>
              <a:rPr lang="de-DE" sz="1200" b="1" dirty="0"/>
              <a:t>: </a:t>
            </a:r>
            <a:r>
              <a:rPr lang="en-US" sz="1200" b="1" dirty="0"/>
              <a:t>COVID-19 and public procurement in hospitals (2):</a:t>
            </a:r>
          </a:p>
          <a:p>
            <a:endParaRPr lang="de-DE"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Theodore, Director of Procurement in a large public hospital in a large city in the grips of the COVID-19 pandemic, is in charge of ensuring that the hospital has sufficient equipment and supplies to treat the large surge of patients needing medical care due to COVID-19.</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situation is dire and urgent as the hospital does not currently have the sufficient equipment and supplies to treat people coming in with COVID-19 symptoms. Also, doctors and nurses feel vulnerable, as they do not have sufficient personal protective equipment and many of them are falling ill, creating staff shortage.</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Theodore is under pressure and feels relieved when he remembers his old friend George owns a medical equipment and supplies company named WellCare. Theodore calls George and at the end of the call they have an agreement that Theodore’s order for equipment and supplies will gets utmost priority in WellCare’s manufacturing orders, putting other smaller hospitals behind this order. George also agreed that, as the order that Theodore would be placing is so large, he would get a 10 per cent discount on it.</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Theodore is very happy, as he has managed to ensure that the hospital will have the equipment and supplies needed on time and that he managed to save much needed funds for the hospital. However, in order to proceed with the deal with WellCare, Theodore decides to bypass the hospital’s public procurement review board, as this would slow down the process by two weeks a critical period during which patients would die and doctors and nurses would remain vulnerable to the virus.</a:t>
            </a:r>
            <a:r>
              <a:rPr lang="en-US" dirty="0"/>
              <a:t> </a:t>
            </a:r>
            <a:endParaRPr lang="de-DE">
              <a:cs typeface="Calibri"/>
            </a:endParaRPr>
          </a:p>
          <a:p>
            <a:endParaRPr lang="en-US" b="1"/>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Guiding questions:</a:t>
            </a:r>
            <a:endParaRPr lang="en-US" sz="1200" b="1" kern="1200" dirty="0">
              <a:solidFill>
                <a:schemeClr val="tx1"/>
              </a:solidFill>
              <a:effectLst/>
              <a:latin typeface="+mn-lt"/>
              <a:cs typeface="Calibri"/>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Did Theodore act ethically? Why/why not? What should he have done?</a:t>
            </a:r>
            <a:r>
              <a:rPr lang="en-US" dirty="0"/>
              <a:t> </a:t>
            </a:r>
            <a:endParaRPr lang="de-DE" sz="1200" b="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Did George act ethically? Why/why not? What should he have done?</a:t>
            </a:r>
            <a:endParaRPr lang="en-US" sz="1200" b="0" kern="1200" dirty="0">
              <a:solidFill>
                <a:schemeClr val="tx1"/>
              </a:solidFill>
              <a:effectLst/>
              <a:latin typeface="+mn-lt"/>
              <a:cs typeface="Calibri"/>
            </a:endParaRPr>
          </a:p>
          <a:p>
            <a:pPr marL="171450" indent="-171450">
              <a:buFont typeface="Arial" panose="020B0604020202020204" pitchFamily="34" charset="0"/>
              <a:buChar char="•"/>
            </a:pPr>
            <a:endParaRPr lang="en-US" sz="1200" b="0" kern="120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Credits for visuals:</a:t>
            </a:r>
            <a:endParaRPr lang="en-US" sz="1200" b="1" kern="1200" dirty="0">
              <a:solidFill>
                <a:schemeClr val="tx1"/>
              </a:solidFill>
              <a:effectLst/>
              <a:latin typeface="+mn-lt"/>
              <a:cs typeface="Calibri"/>
            </a:endParaRPr>
          </a:p>
          <a:p>
            <a:pPr>
              <a:buFont typeface="Arial" panose="020B0604020202020204" pitchFamily="34" charset="0"/>
              <a:defRPr/>
            </a:pP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 </a:t>
            </a: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Coronavirus infection with copy space. Retrieved from </a:t>
            </a:r>
            <a:r>
              <a:rPr lang="en-US" sz="1200" b="0" kern="1200" dirty="0">
                <a:solidFill>
                  <a:schemeClr val="tx1"/>
                </a:solidFill>
                <a:effectLst/>
                <a:latin typeface="+mn-lt"/>
                <a:ea typeface="+mn-ea"/>
                <a:cs typeface="+mn-cs"/>
                <a:hlinkClick r:id="rId3"/>
              </a:rPr>
              <a:t>https://www.freepik.com/free-photo/coronavirus-infection-with-copy-space_7248142.htm#page=1&amp;query=corona%20virus&amp;position=0</a:t>
            </a:r>
            <a:r>
              <a:rPr lang="en-US" dirty="0"/>
              <a:t> (</a:t>
            </a:r>
            <a:r>
              <a:rPr lang="en-US" sz="1200" b="0" kern="1200" dirty="0">
                <a:solidFill>
                  <a:schemeClr val="tx1"/>
                </a:solidFill>
                <a:effectLst/>
                <a:latin typeface="+mn-lt"/>
                <a:ea typeface="+mn-ea"/>
                <a:cs typeface="+mn-cs"/>
              </a:rPr>
              <a:t>last accessed on September 30, 2020).</a:t>
            </a:r>
            <a:endParaRPr lang="en-US" sz="1200" b="0" kern="1200" dirty="0">
              <a:solidFill>
                <a:schemeClr val="tx1"/>
              </a:solidFill>
              <a:effectLst/>
              <a:latin typeface="+mn-lt"/>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51</a:t>
            </a:fld>
            <a:endParaRPr lang="de-DE"/>
          </a:p>
        </p:txBody>
      </p:sp>
    </p:spTree>
    <p:extLst>
      <p:ext uri="{BB962C8B-B14F-4D97-AF65-F5344CB8AC3E}">
        <p14:creationId xmlns:p14="http://schemas.microsoft.com/office/powerpoint/2010/main" val="73062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Credits for visuals: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 </a:t>
            </a: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Coronavirus infection with copy space. Retrieved from </a:t>
            </a:r>
            <a:r>
              <a:rPr lang="en-US" sz="1200" b="0" kern="1200" dirty="0">
                <a:solidFill>
                  <a:schemeClr val="tx1"/>
                </a:solidFill>
                <a:effectLst/>
                <a:latin typeface="+mn-lt"/>
                <a:ea typeface="+mn-ea"/>
                <a:cs typeface="+mn-cs"/>
                <a:hlinkClick r:id="rId3"/>
              </a:rPr>
              <a:t>https://www.freepik.com/free-photo/coronavirus-infection-with-copy-space_7248142.htm#page=1&amp;query=corona%20virus&amp;position=0</a:t>
            </a:r>
            <a:r>
              <a:rPr lang="en-US" sz="1200" b="0" kern="1200" dirty="0">
                <a:solidFill>
                  <a:schemeClr val="tx1"/>
                </a:solidFill>
                <a:effectLst/>
                <a:latin typeface="+mn-lt"/>
                <a:ea typeface="+mn-ea"/>
                <a:cs typeface="+mn-cs"/>
              </a:rPr>
              <a:t> </a:t>
            </a:r>
            <a:r>
              <a:rPr lang="en-US" dirty="0"/>
              <a:t>(</a:t>
            </a:r>
            <a:r>
              <a:rPr lang="en-US" sz="1200" b="0" kern="1200" dirty="0">
                <a:solidFill>
                  <a:schemeClr val="tx1"/>
                </a:solidFill>
                <a:effectLst/>
                <a:latin typeface="+mn-lt"/>
                <a:ea typeface="+mn-ea"/>
                <a:cs typeface="+mn-cs"/>
              </a:rPr>
              <a:t>last accessed on September 30, 2020).</a:t>
            </a:r>
          </a:p>
        </p:txBody>
      </p:sp>
      <p:sp>
        <p:nvSpPr>
          <p:cNvPr id="4" name="Foliennummernplatzhalter 3"/>
          <p:cNvSpPr>
            <a:spLocks noGrp="1"/>
          </p:cNvSpPr>
          <p:nvPr>
            <p:ph type="sldNum" sz="quarter" idx="5"/>
          </p:nvPr>
        </p:nvSpPr>
        <p:spPr/>
        <p:txBody>
          <a:bodyPr/>
          <a:lstStyle/>
          <a:p>
            <a:fld id="{E9032092-6271-034C-A373-FC28AFF6325A}" type="slidenum">
              <a:rPr lang="de-DE" smtClean="0"/>
              <a:t>52</a:t>
            </a:fld>
            <a:endParaRPr lang="de-DE"/>
          </a:p>
        </p:txBody>
      </p:sp>
    </p:spTree>
    <p:extLst>
      <p:ext uri="{BB962C8B-B14F-4D97-AF65-F5344CB8AC3E}">
        <p14:creationId xmlns:p14="http://schemas.microsoft.com/office/powerpoint/2010/main" val="4192221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Credits for visuals:</a:t>
            </a:r>
          </a:p>
          <a:p>
            <a:pPr>
              <a:buFont typeface="Arial" panose="020B0604020202020204" pitchFamily="34" charset="0"/>
              <a:defRPr/>
            </a:pP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 </a:t>
            </a: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Coronavirus infection with copy space. Retrieved from </a:t>
            </a:r>
            <a:r>
              <a:rPr lang="en-US" sz="1200" b="0" kern="1200" dirty="0">
                <a:solidFill>
                  <a:schemeClr val="tx1"/>
                </a:solidFill>
                <a:effectLst/>
                <a:latin typeface="+mn-lt"/>
                <a:ea typeface="+mn-ea"/>
                <a:cs typeface="+mn-cs"/>
                <a:hlinkClick r:id="rId3"/>
              </a:rPr>
              <a:t>https://www.freepik.com/free-photo/coronavirus-infection-with-copy-space_7248142.htm#page=1&amp;query=corona%20virus&amp;position=</a:t>
            </a:r>
            <a:r>
              <a:rPr lang="en-US" dirty="0">
                <a:hlinkClick r:id="rId3"/>
              </a:rPr>
              <a:t>0</a:t>
            </a:r>
            <a:r>
              <a:rPr lang="en-US" dirty="0"/>
              <a:t> (last</a:t>
            </a:r>
            <a:r>
              <a:rPr lang="en-US" sz="1200" b="0" kern="1200" dirty="0">
                <a:solidFill>
                  <a:schemeClr val="tx1"/>
                </a:solidFill>
                <a:effectLst/>
                <a:latin typeface="+mn-lt"/>
                <a:ea typeface="+mn-ea"/>
                <a:cs typeface="+mn-cs"/>
              </a:rPr>
              <a:t> accessed on September 30, 2020).</a:t>
            </a:r>
            <a:endParaRPr lang="en-US" sz="1200" b="0" kern="1200" dirty="0">
              <a:solidFill>
                <a:schemeClr val="tx1"/>
              </a:solidFill>
              <a:effectLst/>
              <a:latin typeface="+mn-lt"/>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53</a:t>
            </a:fld>
            <a:endParaRPr lang="de-DE"/>
          </a:p>
        </p:txBody>
      </p:sp>
    </p:spTree>
    <p:extLst>
      <p:ext uri="{BB962C8B-B14F-4D97-AF65-F5344CB8AC3E}">
        <p14:creationId xmlns:p14="http://schemas.microsoft.com/office/powerpoint/2010/main" val="4175721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Credits for visuals:</a:t>
            </a:r>
          </a:p>
          <a:p>
            <a:pPr>
              <a:buFont typeface="Arial" panose="020B0604020202020204" pitchFamily="34" charset="0"/>
              <a:defRPr/>
            </a:pP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 </a:t>
            </a: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Coronavirus infection with copy space. Retrieved from </a:t>
            </a:r>
            <a:r>
              <a:rPr lang="en-US" sz="1200" b="0" kern="1200" dirty="0">
                <a:solidFill>
                  <a:schemeClr val="tx1"/>
                </a:solidFill>
                <a:effectLst/>
                <a:latin typeface="+mn-lt"/>
                <a:ea typeface="+mn-ea"/>
                <a:cs typeface="+mn-cs"/>
                <a:hlinkClick r:id="rId3"/>
              </a:rPr>
              <a:t>https://www.freepik.com/free-photo/coronavirus-infection-with-copy-space_7248142.htm#page=1&amp;query=corona%20virus&amp;position=</a:t>
            </a:r>
            <a:r>
              <a:rPr lang="en-US" dirty="0">
                <a:hlinkClick r:id="rId3"/>
              </a:rPr>
              <a:t>0</a:t>
            </a:r>
            <a:r>
              <a:rPr lang="en-US" dirty="0"/>
              <a:t> (last</a:t>
            </a:r>
            <a:r>
              <a:rPr lang="en-US" sz="1200" b="0" kern="1200" dirty="0">
                <a:solidFill>
                  <a:schemeClr val="tx1"/>
                </a:solidFill>
                <a:effectLst/>
                <a:latin typeface="+mn-lt"/>
                <a:ea typeface="+mn-ea"/>
                <a:cs typeface="+mn-cs"/>
              </a:rPr>
              <a:t> accessed on September 30, 2020).</a:t>
            </a:r>
            <a:endParaRPr lang="en-US" sz="1200" b="0" kern="1200" dirty="0">
              <a:solidFill>
                <a:schemeClr val="tx1"/>
              </a:solidFill>
              <a:effectLst/>
              <a:latin typeface="+mn-lt"/>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54</a:t>
            </a:fld>
            <a:endParaRPr lang="de-DE"/>
          </a:p>
        </p:txBody>
      </p:sp>
    </p:spTree>
    <p:extLst>
      <p:ext uri="{BB962C8B-B14F-4D97-AF65-F5344CB8AC3E}">
        <p14:creationId xmlns:p14="http://schemas.microsoft.com/office/powerpoint/2010/main" val="941297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Credits for visuals:</a:t>
            </a:r>
          </a:p>
          <a:p>
            <a:pPr>
              <a:buFont typeface="Arial" panose="020B0604020202020204" pitchFamily="34" charset="0"/>
              <a:defRPr/>
            </a:pP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 </a:t>
            </a:r>
            <a:r>
              <a:rPr lang="en-US" sz="1200" b="0" kern="1200" dirty="0" err="1">
                <a:solidFill>
                  <a:schemeClr val="tx1"/>
                </a:solidFill>
                <a:effectLst/>
                <a:latin typeface="+mn-lt"/>
                <a:ea typeface="+mn-ea"/>
                <a:cs typeface="+mn-cs"/>
              </a:rPr>
              <a:t>freepik</a:t>
            </a:r>
            <a:r>
              <a:rPr lang="en-US" sz="1200" b="0" kern="1200" dirty="0">
                <a:solidFill>
                  <a:schemeClr val="tx1"/>
                </a:solidFill>
                <a:effectLst/>
                <a:latin typeface="+mn-lt"/>
                <a:ea typeface="+mn-ea"/>
                <a:cs typeface="+mn-cs"/>
              </a:rPr>
              <a:t>. Coronavirus infection with copy space. Retrieved from </a:t>
            </a:r>
            <a:r>
              <a:rPr lang="en-US" sz="1200" b="0" kern="1200" dirty="0">
                <a:solidFill>
                  <a:schemeClr val="tx1"/>
                </a:solidFill>
                <a:effectLst/>
                <a:latin typeface="+mn-lt"/>
                <a:ea typeface="+mn-ea"/>
                <a:cs typeface="+mn-cs"/>
                <a:hlinkClick r:id="rId3"/>
              </a:rPr>
              <a:t>https://www.freepik.com/free-photo/coronavirus-infection-with-copy-space_7248142.htm#page=1&amp;query=corona%20virus&amp;position=</a:t>
            </a:r>
            <a:r>
              <a:rPr lang="en-US" dirty="0">
                <a:hlinkClick r:id="rId3"/>
              </a:rPr>
              <a:t>0</a:t>
            </a:r>
            <a:r>
              <a:rPr lang="en-US" dirty="0"/>
              <a:t> (last</a:t>
            </a:r>
            <a:r>
              <a:rPr lang="en-US" sz="1200" b="0" kern="1200" dirty="0">
                <a:solidFill>
                  <a:schemeClr val="tx1"/>
                </a:solidFill>
                <a:effectLst/>
                <a:latin typeface="+mn-lt"/>
                <a:ea typeface="+mn-ea"/>
                <a:cs typeface="+mn-cs"/>
              </a:rPr>
              <a:t> accessed on September 30, 2020).</a:t>
            </a:r>
            <a:endParaRPr lang="en-US" sz="1200" b="0" kern="1200" dirty="0">
              <a:solidFill>
                <a:schemeClr val="tx1"/>
              </a:solidFill>
              <a:effectLst/>
              <a:latin typeface="+mn-lt"/>
              <a:cs typeface="Calibr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55</a:t>
            </a:fld>
            <a:endParaRPr lang="de-DE"/>
          </a:p>
        </p:txBody>
      </p:sp>
    </p:spTree>
    <p:extLst>
      <p:ext uri="{BB962C8B-B14F-4D97-AF65-F5344CB8AC3E}">
        <p14:creationId xmlns:p14="http://schemas.microsoft.com/office/powerpoint/2010/main" val="4093236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Correct</a:t>
            </a:r>
            <a:r>
              <a:rPr lang="de-DE"/>
              <a:t> </a:t>
            </a:r>
            <a:r>
              <a:rPr lang="de-DE" err="1"/>
              <a:t>answers</a:t>
            </a:r>
            <a:r>
              <a:rPr lang="de-DE"/>
              <a:t>:</a:t>
            </a:r>
          </a:p>
          <a:p>
            <a:pPr marL="171450" indent="-171450">
              <a:buFont typeface="Arial" panose="020B0604020202020204" pitchFamily="34" charset="0"/>
              <a:buChar char="•"/>
            </a:pPr>
            <a:r>
              <a:rPr lang="de-DE"/>
              <a:t>1D.</a:t>
            </a:r>
          </a:p>
          <a:p>
            <a:pPr marL="171450" indent="-171450">
              <a:buFont typeface="Arial" panose="020B0604020202020204" pitchFamily="34" charset="0"/>
              <a:buChar char="•"/>
            </a:pPr>
            <a:r>
              <a:rPr lang="de-DE"/>
              <a:t>2A., 2B., 2C, 2D.</a:t>
            </a:r>
          </a:p>
        </p:txBody>
      </p:sp>
      <p:sp>
        <p:nvSpPr>
          <p:cNvPr id="4" name="Foliennummernplatzhalter 3"/>
          <p:cNvSpPr>
            <a:spLocks noGrp="1"/>
          </p:cNvSpPr>
          <p:nvPr>
            <p:ph type="sldNum" sz="quarter" idx="5"/>
          </p:nvPr>
        </p:nvSpPr>
        <p:spPr/>
        <p:txBody>
          <a:bodyPr/>
          <a:lstStyle/>
          <a:p>
            <a:fld id="{E9032092-6271-034C-A373-FC28AFF6325A}" type="slidenum">
              <a:rPr lang="de-DE" smtClean="0"/>
              <a:t>56</a:t>
            </a:fld>
            <a:endParaRPr lang="de-DE"/>
          </a:p>
        </p:txBody>
      </p:sp>
    </p:spTree>
    <p:extLst>
      <p:ext uri="{BB962C8B-B14F-4D97-AF65-F5344CB8AC3E}">
        <p14:creationId xmlns:p14="http://schemas.microsoft.com/office/powerpoint/2010/main" val="4038084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Correct</a:t>
            </a:r>
            <a:r>
              <a:rPr lang="de-DE"/>
              <a:t> </a:t>
            </a:r>
            <a:r>
              <a:rPr lang="de-DE" err="1"/>
              <a:t>answers</a:t>
            </a:r>
            <a:r>
              <a:rPr lang="de-DE"/>
              <a:t>:</a:t>
            </a:r>
          </a:p>
          <a:p>
            <a:pPr marL="171450" indent="-171450">
              <a:buFont typeface="Arial" panose="020B0604020202020204" pitchFamily="34" charset="0"/>
              <a:buChar char="•"/>
            </a:pPr>
            <a:r>
              <a:rPr lang="de-DE"/>
              <a:t>3A., 3C., 3D., 3E.</a:t>
            </a:r>
          </a:p>
          <a:p>
            <a:pPr marL="171450" indent="-171450">
              <a:buFont typeface="Arial" panose="020B0604020202020204" pitchFamily="34" charset="0"/>
              <a:buChar char="•"/>
            </a:pPr>
            <a:r>
              <a:rPr lang="de-DE"/>
              <a:t>4A., 4B., 4D.</a:t>
            </a:r>
          </a:p>
        </p:txBody>
      </p:sp>
      <p:sp>
        <p:nvSpPr>
          <p:cNvPr id="4" name="Foliennummernplatzhalter 3"/>
          <p:cNvSpPr>
            <a:spLocks noGrp="1"/>
          </p:cNvSpPr>
          <p:nvPr>
            <p:ph type="sldNum" sz="quarter" idx="5"/>
          </p:nvPr>
        </p:nvSpPr>
        <p:spPr/>
        <p:txBody>
          <a:bodyPr/>
          <a:lstStyle/>
          <a:p>
            <a:fld id="{E9032092-6271-034C-A373-FC28AFF6325A}" type="slidenum">
              <a:rPr lang="de-DE" smtClean="0"/>
              <a:t>57</a:t>
            </a:fld>
            <a:endParaRPr lang="de-DE"/>
          </a:p>
        </p:txBody>
      </p:sp>
    </p:spTree>
    <p:extLst>
      <p:ext uri="{BB962C8B-B14F-4D97-AF65-F5344CB8AC3E}">
        <p14:creationId xmlns:p14="http://schemas.microsoft.com/office/powerpoint/2010/main" val="2498274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Correct</a:t>
            </a:r>
            <a:r>
              <a:rPr lang="de-DE"/>
              <a:t> </a:t>
            </a:r>
            <a:r>
              <a:rPr lang="de-DE" err="1"/>
              <a:t>answers</a:t>
            </a:r>
            <a:r>
              <a:rPr lang="de-DE"/>
              <a:t>:</a:t>
            </a:r>
          </a:p>
          <a:p>
            <a:pPr marL="171450" indent="-171450">
              <a:buFont typeface="Arial" panose="020B0604020202020204" pitchFamily="34" charset="0"/>
              <a:buChar char="•"/>
            </a:pPr>
            <a:r>
              <a:rPr lang="de-DE"/>
              <a:t>5A.</a:t>
            </a:r>
          </a:p>
        </p:txBody>
      </p:sp>
      <p:sp>
        <p:nvSpPr>
          <p:cNvPr id="4" name="Foliennummernplatzhalter 3"/>
          <p:cNvSpPr>
            <a:spLocks noGrp="1"/>
          </p:cNvSpPr>
          <p:nvPr>
            <p:ph type="sldNum" sz="quarter" idx="5"/>
          </p:nvPr>
        </p:nvSpPr>
        <p:spPr/>
        <p:txBody>
          <a:bodyPr/>
          <a:lstStyle/>
          <a:p>
            <a:fld id="{E9032092-6271-034C-A373-FC28AFF6325A}" type="slidenum">
              <a:rPr lang="de-DE" smtClean="0"/>
              <a:t>58</a:t>
            </a:fld>
            <a:endParaRPr lang="de-DE"/>
          </a:p>
        </p:txBody>
      </p:sp>
    </p:spTree>
    <p:extLst>
      <p:ext uri="{BB962C8B-B14F-4D97-AF65-F5344CB8AC3E}">
        <p14:creationId xmlns:p14="http://schemas.microsoft.com/office/powerpoint/2010/main" val="213688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err="1"/>
              <a:t>Sustainable</a:t>
            </a:r>
            <a:r>
              <a:rPr lang="de-DE" sz="1200" b="1" dirty="0"/>
              <a:t> </a:t>
            </a:r>
            <a:r>
              <a:rPr lang="de-DE" sz="1200" b="1" dirty="0" err="1"/>
              <a:t>public</a:t>
            </a:r>
            <a:r>
              <a:rPr lang="de-DE" sz="1200" b="1" dirty="0"/>
              <a:t> </a:t>
            </a:r>
            <a:r>
              <a:rPr lang="de-DE" sz="1200" b="1" dirty="0" err="1"/>
              <a:t>procurement</a:t>
            </a:r>
            <a:r>
              <a:rPr lang="de-DE" sz="1200" b="1" dirty="0"/>
              <a:t> (SPP):</a:t>
            </a:r>
          </a:p>
          <a:p>
            <a:endParaRPr lang="de-DE" sz="1200" b="1" dirty="0"/>
          </a:p>
          <a:p>
            <a:pPr marL="171450" indent="-171450">
              <a:buFont typeface="Arial" panose="020B0604020202020204" pitchFamily="34" charset="0"/>
              <a:buChar char="•"/>
            </a:pPr>
            <a:r>
              <a:rPr lang="en-US" sz="1200" dirty="0"/>
              <a:t>SPP can be key policy instrument for achieving the SDGs.</a:t>
            </a:r>
          </a:p>
          <a:p>
            <a:pPr marL="171450" indent="-171450">
              <a:buFont typeface="Arial" panose="020B0604020202020204" pitchFamily="34" charset="0"/>
              <a:buChar char="•"/>
            </a:pPr>
            <a:r>
              <a:rPr lang="en-US" sz="1200" dirty="0"/>
              <a:t>Sustainability factors should be integrated into procurement processes in line with SDG target 12.7 rather than seeing SPP as an alternative to traditional approaches, which often use the lowest cost as a main consideration in procurement decisions.</a:t>
            </a:r>
          </a:p>
          <a:p>
            <a:pPr marL="171450" indent="-171450">
              <a:buFont typeface="Arial" panose="020B0604020202020204" pitchFamily="34" charset="0"/>
              <a:buChar char="•"/>
            </a:pPr>
            <a:r>
              <a:rPr lang="en-US" sz="1200" dirty="0"/>
              <a:t>Public buyers and sellers can integrate corporate social responsibility (CSR) principles in public procurement processes and decisions, that is considerations of human rights, labor practices, environment, fair operating practices, consumer issues, community involvement and development.</a:t>
            </a:r>
          </a:p>
          <a:p>
            <a:pPr marL="171450" indent="-171450">
              <a:buFont typeface="Arial" panose="020B0604020202020204" pitchFamily="34" charset="0"/>
              <a:buChar char="•"/>
            </a:pPr>
            <a:r>
              <a:rPr lang="en-US" sz="1200" dirty="0"/>
              <a:t>The capacity to manage SPP processes is a major challenge in many countries, calling for skills development, resources and a change in attitudes. </a:t>
            </a:r>
          </a:p>
          <a:p>
            <a:pPr marL="171450" indent="-171450">
              <a:buFont typeface="Arial" panose="020B0604020202020204" pitchFamily="34" charset="0"/>
              <a:buChar char="•"/>
            </a:pPr>
            <a:r>
              <a:rPr lang="en-US" sz="1200" dirty="0"/>
              <a:t>Enhancement of skill sets could be provided through targeted training with a view to ensuring that procurers are fully aware of the SPP methods and tools available to them (United Nations Department of Economic and Social Affairs 2020).</a:t>
            </a:r>
            <a:endParaRPr lang="de-DE" sz="1200" b="1" dirty="0"/>
          </a:p>
          <a:p>
            <a:endParaRPr lang="de-DE" sz="1200" b="1" dirty="0"/>
          </a:p>
          <a:p>
            <a:r>
              <a:rPr lang="de-DE" sz="1200" b="1" dirty="0"/>
              <a:t>Source:</a:t>
            </a:r>
            <a:endParaRPr lang="de-D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b="0" dirty="0"/>
              <a:t>United </a:t>
            </a:r>
            <a:r>
              <a:rPr lang="de-DE" sz="800" b="0" dirty="0" err="1"/>
              <a:t>Nations</a:t>
            </a:r>
            <a:r>
              <a:rPr lang="de-DE" sz="800" b="0" dirty="0"/>
              <a:t> Department </a:t>
            </a:r>
            <a:r>
              <a:rPr lang="de-DE" sz="800" b="0" dirty="0" err="1"/>
              <a:t>of</a:t>
            </a:r>
            <a:r>
              <a:rPr lang="de-DE" sz="800" b="0" dirty="0"/>
              <a:t> </a:t>
            </a:r>
            <a:r>
              <a:rPr lang="de-DE" sz="800" b="0" dirty="0" err="1"/>
              <a:t>Economic</a:t>
            </a:r>
            <a:r>
              <a:rPr lang="de-DE" sz="800" b="0" dirty="0"/>
              <a:t> </a:t>
            </a:r>
            <a:r>
              <a:rPr lang="de-DE" sz="800" b="0" dirty="0" err="1"/>
              <a:t>and</a:t>
            </a:r>
            <a:r>
              <a:rPr lang="de-DE" sz="800" b="0" dirty="0"/>
              <a:t> </a:t>
            </a:r>
            <a:r>
              <a:rPr lang="de-DE" sz="800" b="0" dirty="0" err="1"/>
              <a:t>Social</a:t>
            </a:r>
            <a:r>
              <a:rPr lang="de-DE" sz="800" b="0" dirty="0"/>
              <a:t> </a:t>
            </a:r>
            <a:r>
              <a:rPr lang="de-DE" sz="800" b="0" dirty="0" err="1"/>
              <a:t>Affairs</a:t>
            </a:r>
            <a:r>
              <a:rPr lang="de-DE" sz="800" b="0" dirty="0"/>
              <a:t> (2020). </a:t>
            </a:r>
            <a:r>
              <a:rPr lang="de-DE" sz="800" dirty="0" err="1"/>
              <a:t>Institutions</a:t>
            </a:r>
            <a:r>
              <a:rPr lang="de-DE" sz="800" dirty="0"/>
              <a:t> </a:t>
            </a:r>
            <a:r>
              <a:rPr lang="de-DE" sz="800" dirty="0" err="1"/>
              <a:t>and</a:t>
            </a:r>
            <a:r>
              <a:rPr lang="de-DE" sz="800" dirty="0"/>
              <a:t> </a:t>
            </a:r>
            <a:r>
              <a:rPr lang="de-DE" sz="800" dirty="0" err="1"/>
              <a:t>governance</a:t>
            </a:r>
            <a:r>
              <a:rPr lang="de-DE" sz="800" dirty="0"/>
              <a:t> </a:t>
            </a:r>
            <a:r>
              <a:rPr lang="de-DE" sz="800" dirty="0" err="1"/>
              <a:t>for</a:t>
            </a:r>
            <a:r>
              <a:rPr lang="de-DE" sz="800" dirty="0"/>
              <a:t> </a:t>
            </a:r>
            <a:r>
              <a:rPr lang="de-DE" sz="800" dirty="0" err="1"/>
              <a:t>accelerating</a:t>
            </a:r>
            <a:r>
              <a:rPr lang="de-DE" sz="800" dirty="0"/>
              <a:t> </a:t>
            </a:r>
            <a:r>
              <a:rPr lang="de-DE" sz="800" dirty="0" err="1"/>
              <a:t>sustainable</a:t>
            </a:r>
            <a:r>
              <a:rPr lang="de-DE" sz="800" dirty="0"/>
              <a:t> </a:t>
            </a:r>
            <a:r>
              <a:rPr lang="de-DE" sz="800" dirty="0" err="1"/>
              <a:t>public</a:t>
            </a:r>
            <a:r>
              <a:rPr lang="de-DE" sz="800" dirty="0"/>
              <a:t> </a:t>
            </a:r>
            <a:r>
              <a:rPr lang="de-DE" sz="800" dirty="0" err="1"/>
              <a:t>procurement</a:t>
            </a:r>
            <a:r>
              <a:rPr lang="de-DE" sz="800" dirty="0"/>
              <a:t>. Report </a:t>
            </a:r>
            <a:r>
              <a:rPr lang="de-DE" sz="800" dirty="0" err="1"/>
              <a:t>of</a:t>
            </a:r>
            <a:r>
              <a:rPr lang="de-DE" sz="800" dirty="0"/>
              <a:t> </a:t>
            </a:r>
            <a:r>
              <a:rPr lang="de-DE" sz="800" dirty="0" err="1"/>
              <a:t>the</a:t>
            </a:r>
            <a:r>
              <a:rPr lang="de-DE" sz="800" dirty="0"/>
              <a:t> </a:t>
            </a:r>
            <a:r>
              <a:rPr lang="de-DE" sz="800" dirty="0" err="1"/>
              <a:t>virtual</a:t>
            </a:r>
            <a:r>
              <a:rPr lang="de-DE" sz="800" dirty="0"/>
              <a:t> expert </a:t>
            </a:r>
            <a:r>
              <a:rPr lang="de-DE" sz="800" dirty="0" err="1"/>
              <a:t>group</a:t>
            </a:r>
            <a:r>
              <a:rPr lang="de-DE" sz="800" dirty="0"/>
              <a:t> </a:t>
            </a:r>
            <a:r>
              <a:rPr lang="de-DE" sz="800" dirty="0" err="1"/>
              <a:t>meeting</a:t>
            </a:r>
            <a:r>
              <a:rPr lang="de-DE" sz="800" dirty="0"/>
              <a:t> </a:t>
            </a:r>
            <a:r>
              <a:rPr lang="de-DE" sz="800" dirty="0" err="1"/>
              <a:t>convened</a:t>
            </a:r>
            <a:r>
              <a:rPr lang="de-DE" sz="800" dirty="0"/>
              <a:t> </a:t>
            </a:r>
            <a:r>
              <a:rPr lang="de-DE" sz="800" dirty="0" err="1"/>
              <a:t>by</a:t>
            </a:r>
            <a:r>
              <a:rPr lang="de-DE" sz="800" dirty="0"/>
              <a:t> </a:t>
            </a:r>
            <a:r>
              <a:rPr lang="de-DE" sz="800" dirty="0" err="1"/>
              <a:t>the</a:t>
            </a:r>
            <a:r>
              <a:rPr lang="de-DE" sz="800" dirty="0"/>
              <a:t> CEPA </a:t>
            </a:r>
            <a:r>
              <a:rPr lang="de-DE" sz="800" dirty="0" err="1"/>
              <a:t>working</a:t>
            </a:r>
            <a:r>
              <a:rPr lang="de-DE" sz="800" dirty="0"/>
              <a:t> </a:t>
            </a:r>
            <a:r>
              <a:rPr lang="de-DE" sz="800" dirty="0" err="1"/>
              <a:t>group</a:t>
            </a:r>
            <a:r>
              <a:rPr lang="de-DE" sz="800" dirty="0"/>
              <a:t> on </a:t>
            </a:r>
            <a:r>
              <a:rPr lang="de-DE" sz="800" dirty="0" err="1"/>
              <a:t>sustainable</a:t>
            </a:r>
            <a:r>
              <a:rPr lang="de-DE" sz="800" dirty="0"/>
              <a:t> </a:t>
            </a:r>
            <a:r>
              <a:rPr lang="de-DE" sz="800" dirty="0" err="1"/>
              <a:t>public</a:t>
            </a:r>
            <a:r>
              <a:rPr lang="de-DE" sz="800" dirty="0"/>
              <a:t> </a:t>
            </a:r>
            <a:r>
              <a:rPr lang="de-DE" sz="800" dirty="0" err="1"/>
              <a:t>procurement</a:t>
            </a:r>
            <a:r>
              <a:rPr lang="de-DE" sz="800" dirty="0"/>
              <a:t> on 24 November 2020. </a:t>
            </a:r>
            <a:r>
              <a:rPr lang="de-DE" sz="800" dirty="0" err="1"/>
              <a:t>Retrieved</a:t>
            </a:r>
            <a:r>
              <a:rPr lang="de-DE" sz="800" dirty="0"/>
              <a:t> </a:t>
            </a:r>
            <a:r>
              <a:rPr lang="de-DE" sz="800" dirty="0" err="1"/>
              <a:t>from</a:t>
            </a:r>
            <a:r>
              <a:rPr lang="de-DE" sz="800" dirty="0"/>
              <a:t> </a:t>
            </a:r>
            <a:r>
              <a:rPr lang="de-DE" sz="800" dirty="0">
                <a:hlinkClick r:id="rId3"/>
              </a:rPr>
              <a:t>https://publicadministration.un.org/Portals/1/Report%20CEPA%20EGM%20on%20SPP%2024%20Nov%202020%20FINAL.pdf</a:t>
            </a:r>
            <a:r>
              <a:rPr lang="de-DE" sz="800" dirty="0"/>
              <a:t> (last </a:t>
            </a:r>
            <a:r>
              <a:rPr lang="de-DE" sz="800" dirty="0" err="1"/>
              <a:t>accessed</a:t>
            </a:r>
            <a:r>
              <a:rPr lang="de-DE" sz="800" dirty="0"/>
              <a:t> on March 16, 2021).</a:t>
            </a:r>
          </a:p>
          <a:p>
            <a:endParaRPr lang="de-DE" sz="1200" dirty="0"/>
          </a:p>
        </p:txBody>
      </p:sp>
      <p:sp>
        <p:nvSpPr>
          <p:cNvPr id="4" name="Slide Number Placeholder 3"/>
          <p:cNvSpPr>
            <a:spLocks noGrp="1"/>
          </p:cNvSpPr>
          <p:nvPr>
            <p:ph type="sldNum" sz="quarter" idx="5"/>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3212518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59</a:t>
            </a:fld>
            <a:endParaRPr lang="de-DE"/>
          </a:p>
        </p:txBody>
      </p:sp>
    </p:spTree>
    <p:extLst>
      <p:ext uri="{BB962C8B-B14F-4D97-AF65-F5344CB8AC3E}">
        <p14:creationId xmlns:p14="http://schemas.microsoft.com/office/powerpoint/2010/main" val="2440352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60</a:t>
            </a:fld>
            <a:endParaRPr lang="de-DE"/>
          </a:p>
        </p:txBody>
      </p:sp>
    </p:spTree>
    <p:extLst>
      <p:ext uri="{BB962C8B-B14F-4D97-AF65-F5344CB8AC3E}">
        <p14:creationId xmlns:p14="http://schemas.microsoft.com/office/powerpoint/2010/main" val="399693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61</a:t>
            </a:fld>
            <a:endParaRPr lang="de-DE"/>
          </a:p>
        </p:txBody>
      </p:sp>
    </p:spTree>
    <p:extLst>
      <p:ext uri="{BB962C8B-B14F-4D97-AF65-F5344CB8AC3E}">
        <p14:creationId xmlns:p14="http://schemas.microsoft.com/office/powerpoint/2010/main" val="1174415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62</a:t>
            </a:fld>
            <a:endParaRPr lang="de-DE"/>
          </a:p>
        </p:txBody>
      </p:sp>
    </p:spTree>
    <p:extLst>
      <p:ext uri="{BB962C8B-B14F-4D97-AF65-F5344CB8AC3E}">
        <p14:creationId xmlns:p14="http://schemas.microsoft.com/office/powerpoint/2010/main" val="3555834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63</a:t>
            </a:fld>
            <a:endParaRPr lang="de-DE"/>
          </a:p>
        </p:txBody>
      </p:sp>
    </p:spTree>
    <p:extLst>
      <p:ext uri="{BB962C8B-B14F-4D97-AF65-F5344CB8AC3E}">
        <p14:creationId xmlns:p14="http://schemas.microsoft.com/office/powerpoint/2010/main" val="151282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dirty="0" err="1">
                <a:solidFill>
                  <a:schemeClr val="tx1"/>
                </a:solidFill>
                <a:effectLst/>
                <a:latin typeface="+mn-lt"/>
                <a:ea typeface="+mn-ea"/>
                <a:cs typeface="+mn-cs"/>
              </a:rPr>
              <a:t>Types</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of</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in </a:t>
            </a:r>
            <a:r>
              <a:rPr lang="de-DE" sz="1200" b="1" i="0" u="none" strike="noStrike" kern="1200" dirty="0" err="1">
                <a:solidFill>
                  <a:schemeClr val="tx1"/>
                </a:solidFill>
                <a:effectLst/>
                <a:latin typeface="+mn-lt"/>
                <a:ea typeface="+mn-ea"/>
                <a:cs typeface="+mn-cs"/>
              </a:rPr>
              <a:t>public</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procurement</a:t>
            </a:r>
            <a:r>
              <a:rPr lang="de-DE" sz="1200" b="1" i="0" u="none" strike="noStrike" kern="1200" dirty="0">
                <a:solidFill>
                  <a:schemeClr val="tx1"/>
                </a:solidFill>
                <a:effectLst/>
                <a:latin typeface="+mn-lt"/>
                <a:ea typeface="+mn-ea"/>
                <a:cs typeface="+mn-cs"/>
              </a:rPr>
              <a:t>:</a:t>
            </a:r>
            <a:endParaRPr lang="de-DE" sz="1200" b="0" i="0" kern="1200" dirty="0">
              <a:solidFill>
                <a:schemeClr val="tx1"/>
              </a:solidFill>
              <a:effectLst/>
              <a:latin typeface="+mn-lt"/>
              <a:ea typeface="+mn-ea"/>
              <a:cs typeface="+mn-cs"/>
            </a:endParaRPr>
          </a:p>
          <a:p>
            <a:pPr rtl="0" fontAlgn="base"/>
            <a:r>
              <a:rPr lang="de-DE" sz="1200" b="0" i="0" kern="1200" dirty="0">
                <a:solidFill>
                  <a:schemeClr val="tx1"/>
                </a:solidFill>
                <a:effectLst/>
                <a:latin typeface="+mn-lt"/>
                <a:ea typeface="+mn-ea"/>
                <a:cs typeface="+mn-cs"/>
              </a:rPr>
              <a:t>​</a:t>
            </a:r>
            <a:endParaRPr lang="de-DE" sz="1200" b="0" i="0" kern="1200" dirty="0">
              <a:solidFill>
                <a:schemeClr val="tx1"/>
              </a:solidFill>
              <a:effectLst/>
              <a:latin typeface="+mn-lt"/>
              <a:cs typeface="Calibri"/>
            </a:endParaRPr>
          </a:p>
          <a:p>
            <a:pPr marL="171450" indent="-171450" eaLnBrk="1" fontAlgn="auto" hangingPunct="1">
              <a:spcBef>
                <a:spcPts val="0"/>
              </a:spcBef>
              <a:spcAft>
                <a:spcPts val="0"/>
              </a:spcAft>
              <a:buFont typeface="Arial" panose="020B0604020202020204" pitchFamily="34" charset="0"/>
              <a:buChar char="•"/>
              <a:defRPr/>
            </a:pPr>
            <a:r>
              <a:rPr lang="de-DE" b="1" dirty="0"/>
              <a:t>Kickback </a:t>
            </a:r>
            <a:r>
              <a:rPr lang="de-DE" dirty="0" err="1"/>
              <a:t>is</a:t>
            </a:r>
            <a:r>
              <a:rPr lang="de-DE" dirty="0"/>
              <a:t> a type </a:t>
            </a:r>
            <a:r>
              <a:rPr lang="de-DE" dirty="0" err="1"/>
              <a:t>of</a:t>
            </a:r>
            <a:r>
              <a:rPr lang="de-DE" dirty="0"/>
              <a:t> </a:t>
            </a:r>
            <a:r>
              <a:rPr lang="de-DE" dirty="0" err="1"/>
              <a:t>bribe</a:t>
            </a:r>
            <a:r>
              <a:rPr lang="de-DE" dirty="0"/>
              <a:t> in </a:t>
            </a:r>
            <a:r>
              <a:rPr lang="de-DE" dirty="0" err="1"/>
              <a:t>which</a:t>
            </a:r>
            <a:r>
              <a:rPr lang="de-DE" dirty="0"/>
              <a:t> </a:t>
            </a:r>
            <a:r>
              <a:rPr lang="de-DE" dirty="0" err="1"/>
              <a:t>the</a:t>
            </a:r>
            <a:r>
              <a:rPr lang="de-DE" dirty="0"/>
              <a:t> </a:t>
            </a:r>
            <a:r>
              <a:rPr lang="de-DE" dirty="0" err="1"/>
              <a:t>public</a:t>
            </a:r>
            <a:r>
              <a:rPr lang="de-DE" dirty="0"/>
              <a:t> </a:t>
            </a:r>
            <a:r>
              <a:rPr lang="de-DE" dirty="0" err="1"/>
              <a:t>servant</a:t>
            </a:r>
            <a:r>
              <a:rPr lang="de-DE" dirty="0"/>
              <a:t> </a:t>
            </a:r>
            <a:r>
              <a:rPr lang="de-DE" dirty="0" err="1"/>
              <a:t>who</a:t>
            </a:r>
            <a:r>
              <a:rPr lang="de-DE" dirty="0"/>
              <a:t> </a:t>
            </a:r>
            <a:r>
              <a:rPr lang="de-DE" dirty="0" err="1"/>
              <a:t>influences</a:t>
            </a:r>
            <a:r>
              <a:rPr lang="de-DE" dirty="0"/>
              <a:t> </a:t>
            </a:r>
            <a:r>
              <a:rPr lang="de-DE" dirty="0" err="1"/>
              <a:t>the</a:t>
            </a:r>
            <a:r>
              <a:rPr lang="de-DE" dirty="0"/>
              <a:t> </a:t>
            </a:r>
            <a:r>
              <a:rPr lang="de-DE" dirty="0" err="1"/>
              <a:t>procurement</a:t>
            </a:r>
            <a:r>
              <a:rPr lang="de-DE" dirty="0"/>
              <a:t> </a:t>
            </a:r>
            <a:r>
              <a:rPr lang="de-DE" dirty="0" err="1"/>
              <a:t>process</a:t>
            </a:r>
            <a:r>
              <a:rPr lang="de-DE" dirty="0"/>
              <a:t> </a:t>
            </a:r>
            <a:r>
              <a:rPr lang="de-DE" dirty="0" err="1"/>
              <a:t>receives</a:t>
            </a:r>
            <a:r>
              <a:rPr lang="de-DE" dirty="0"/>
              <a:t> a </a:t>
            </a:r>
            <a:r>
              <a:rPr lang="de-DE" dirty="0" err="1"/>
              <a:t>proportion</a:t>
            </a:r>
            <a:r>
              <a:rPr lang="de-DE" dirty="0"/>
              <a:t> </a:t>
            </a:r>
            <a:r>
              <a:rPr lang="de-DE" dirty="0" err="1"/>
              <a:t>of</a:t>
            </a:r>
            <a:r>
              <a:rPr lang="de-DE" dirty="0"/>
              <a:t> </a:t>
            </a:r>
            <a:r>
              <a:rPr lang="de-DE" dirty="0" err="1"/>
              <a:t>the</a:t>
            </a:r>
            <a:r>
              <a:rPr lang="de-DE" dirty="0"/>
              <a:t> extra </a:t>
            </a:r>
            <a:r>
              <a:rPr lang="de-DE" dirty="0" err="1"/>
              <a:t>earnings</a:t>
            </a:r>
            <a:r>
              <a:rPr lang="de-DE" dirty="0"/>
              <a:t> </a:t>
            </a:r>
            <a:r>
              <a:rPr lang="de-DE" dirty="0" err="1"/>
              <a:t>that</a:t>
            </a:r>
            <a:r>
              <a:rPr lang="de-DE" dirty="0"/>
              <a:t> </a:t>
            </a:r>
            <a:r>
              <a:rPr lang="de-DE" dirty="0" err="1"/>
              <a:t>the</a:t>
            </a:r>
            <a:r>
              <a:rPr lang="de-DE" dirty="0"/>
              <a:t> private </a:t>
            </a:r>
            <a:r>
              <a:rPr lang="de-DE" dirty="0" err="1"/>
              <a:t>company</a:t>
            </a:r>
            <a:r>
              <a:rPr lang="de-DE" dirty="0"/>
              <a:t> will </a:t>
            </a:r>
            <a:r>
              <a:rPr lang="de-DE" dirty="0" err="1"/>
              <a:t>accrue</a:t>
            </a:r>
            <a:r>
              <a:rPr lang="de-DE" dirty="0"/>
              <a:t> due </a:t>
            </a:r>
            <a:r>
              <a:rPr lang="de-DE" dirty="0" err="1"/>
              <a:t>to</a:t>
            </a:r>
            <a:r>
              <a:rPr lang="de-DE" dirty="0"/>
              <a:t> </a:t>
            </a:r>
            <a:r>
              <a:rPr lang="de-DE" dirty="0" err="1"/>
              <a:t>the</a:t>
            </a:r>
            <a:r>
              <a:rPr lang="de-DE" dirty="0"/>
              <a:t> </a:t>
            </a:r>
            <a:r>
              <a:rPr lang="de-DE" dirty="0" err="1"/>
              <a:t>corrupt</a:t>
            </a:r>
            <a:r>
              <a:rPr lang="de-DE" dirty="0"/>
              <a:t> </a:t>
            </a:r>
            <a:r>
              <a:rPr lang="de-DE" dirty="0" err="1"/>
              <a:t>actions</a:t>
            </a:r>
            <a:r>
              <a:rPr lang="de-DE" dirty="0"/>
              <a:t>.</a:t>
            </a:r>
            <a:endParaRPr lang="en-US" dirty="0"/>
          </a:p>
          <a:p>
            <a:pPr marL="171450" indent="-171450">
              <a:buFont typeface="Arial" panose="020B0604020202020204" pitchFamily="34" charset="0"/>
              <a:buChar char="•"/>
              <a:defRPr/>
            </a:pPr>
            <a:r>
              <a:rPr lang="de-DE" b="1" dirty="0" err="1"/>
              <a:t>Bid</a:t>
            </a:r>
            <a:r>
              <a:rPr lang="de-DE" b="1" dirty="0"/>
              <a:t> </a:t>
            </a:r>
            <a:r>
              <a:rPr lang="de-DE" b="1" dirty="0" err="1"/>
              <a:t>rigging</a:t>
            </a:r>
            <a:r>
              <a:rPr lang="de-DE" b="1" dirty="0"/>
              <a:t> </a:t>
            </a:r>
            <a:r>
              <a:rPr lang="de-DE" dirty="0" err="1"/>
              <a:t>takes</a:t>
            </a:r>
            <a:r>
              <a:rPr lang="de-DE" dirty="0"/>
              <a:t> </a:t>
            </a:r>
            <a:r>
              <a:rPr lang="de-DE" dirty="0" err="1"/>
              <a:t>place</a:t>
            </a:r>
            <a:r>
              <a:rPr lang="de-DE" dirty="0"/>
              <a:t> </a:t>
            </a:r>
            <a:r>
              <a:rPr lang="de-DE" dirty="0" err="1"/>
              <a:t>when</a:t>
            </a:r>
            <a:r>
              <a:rPr lang="de-DE" dirty="0"/>
              <a:t> </a:t>
            </a:r>
            <a:r>
              <a:rPr lang="de-DE" dirty="0" err="1"/>
              <a:t>companies</a:t>
            </a:r>
            <a:r>
              <a:rPr lang="de-DE" dirty="0"/>
              <a:t> </a:t>
            </a:r>
            <a:r>
              <a:rPr lang="de-DE" dirty="0" err="1"/>
              <a:t>conspire</a:t>
            </a:r>
            <a:r>
              <a:rPr lang="de-DE" dirty="0"/>
              <a:t> </a:t>
            </a:r>
            <a:r>
              <a:rPr lang="de-DE" dirty="0" err="1"/>
              <a:t>to</a:t>
            </a:r>
            <a:r>
              <a:rPr lang="de-DE" dirty="0"/>
              <a:t> fix </a:t>
            </a:r>
            <a:r>
              <a:rPr lang="de-DE" dirty="0" err="1"/>
              <a:t>the</a:t>
            </a:r>
            <a:r>
              <a:rPr lang="de-DE" dirty="0"/>
              <a:t> </a:t>
            </a:r>
            <a:r>
              <a:rPr lang="de-DE" dirty="0" err="1"/>
              <a:t>outcome</a:t>
            </a:r>
            <a:r>
              <a:rPr lang="de-DE" dirty="0"/>
              <a:t> </a:t>
            </a:r>
            <a:r>
              <a:rPr lang="de-DE" dirty="0" err="1"/>
              <a:t>of</a:t>
            </a:r>
            <a:r>
              <a:rPr lang="de-DE" dirty="0"/>
              <a:t> a </a:t>
            </a:r>
            <a:r>
              <a:rPr lang="de-DE" dirty="0" err="1"/>
              <a:t>bid</a:t>
            </a:r>
            <a:r>
              <a:rPr lang="de-DE" dirty="0"/>
              <a:t> </a:t>
            </a:r>
            <a:r>
              <a:rPr lang="de-DE" dirty="0" err="1"/>
              <a:t>for</a:t>
            </a:r>
            <a:r>
              <a:rPr lang="de-DE" dirty="0"/>
              <a:t> </a:t>
            </a:r>
            <a:r>
              <a:rPr lang="de-DE" dirty="0" err="1"/>
              <a:t>goods</a:t>
            </a:r>
            <a:r>
              <a:rPr lang="de-DE" dirty="0"/>
              <a:t> and </a:t>
            </a:r>
            <a:r>
              <a:rPr lang="de-DE" dirty="0" err="1"/>
              <a:t>services</a:t>
            </a:r>
            <a:r>
              <a:rPr lang="de-DE" dirty="0"/>
              <a:t> </a:t>
            </a:r>
            <a:r>
              <a:rPr lang="de-DE" dirty="0" err="1"/>
              <a:t>purchased</a:t>
            </a:r>
            <a:r>
              <a:rPr lang="de-DE" dirty="0"/>
              <a:t> </a:t>
            </a:r>
            <a:r>
              <a:rPr lang="de-DE" dirty="0" err="1"/>
              <a:t>through</a:t>
            </a:r>
            <a:r>
              <a:rPr lang="de-DE" dirty="0"/>
              <a:t> a </a:t>
            </a:r>
            <a:r>
              <a:rPr lang="de-DE" dirty="0" err="1"/>
              <a:t>bidding</a:t>
            </a:r>
            <a:r>
              <a:rPr lang="de-DE" dirty="0"/>
              <a:t> </a:t>
            </a:r>
            <a:r>
              <a:rPr lang="de-DE" dirty="0" err="1"/>
              <a:t>competition</a:t>
            </a:r>
            <a:r>
              <a:rPr lang="de-DE" dirty="0"/>
              <a:t>. This </a:t>
            </a:r>
            <a:r>
              <a:rPr lang="de-DE" dirty="0" err="1"/>
              <a:t>might</a:t>
            </a:r>
            <a:r>
              <a:rPr lang="de-DE" dirty="0"/>
              <a:t> </a:t>
            </a:r>
            <a:r>
              <a:rPr lang="de-DE" dirty="0" err="1"/>
              <a:t>include</a:t>
            </a:r>
            <a:r>
              <a:rPr lang="de-DE" dirty="0"/>
              <a:t> </a:t>
            </a:r>
            <a:r>
              <a:rPr lang="de-DE" i="1" dirty="0" err="1"/>
              <a:t>c</a:t>
            </a:r>
            <a:r>
              <a:rPr lang="de-DE" dirty="0" err="1"/>
              <a:t>omplementary</a:t>
            </a:r>
            <a:r>
              <a:rPr lang="de-DE" dirty="0"/>
              <a:t> </a:t>
            </a:r>
            <a:r>
              <a:rPr lang="de-DE" dirty="0" err="1"/>
              <a:t>bidding</a:t>
            </a:r>
            <a:r>
              <a:rPr lang="de-DE" dirty="0"/>
              <a:t>, </a:t>
            </a:r>
            <a:r>
              <a:rPr lang="de-DE" dirty="0" err="1"/>
              <a:t>bid</a:t>
            </a:r>
            <a:r>
              <a:rPr lang="de-DE" dirty="0"/>
              <a:t> </a:t>
            </a:r>
            <a:r>
              <a:rPr lang="de-DE" dirty="0" err="1"/>
              <a:t>supression</a:t>
            </a:r>
            <a:r>
              <a:rPr lang="de-DE" dirty="0"/>
              <a:t> </a:t>
            </a:r>
            <a:r>
              <a:rPr lang="de-DE" dirty="0" err="1"/>
              <a:t>or</a:t>
            </a:r>
            <a:r>
              <a:rPr lang="de-DE" dirty="0"/>
              <a:t> </a:t>
            </a:r>
            <a:r>
              <a:rPr lang="de-DE" dirty="0" err="1"/>
              <a:t>market</a:t>
            </a:r>
            <a:r>
              <a:rPr lang="de-DE" dirty="0"/>
              <a:t> </a:t>
            </a:r>
            <a:r>
              <a:rPr lang="de-DE" dirty="0" err="1"/>
              <a:t>division</a:t>
            </a:r>
            <a:r>
              <a:rPr lang="de-DE" dirty="0"/>
              <a:t>.</a:t>
            </a:r>
            <a:endParaRPr lang="en-US" dirty="0"/>
          </a:p>
          <a:p>
            <a:pPr marL="171450" indent="-171450" eaLnBrk="1" fontAlgn="auto" hangingPunct="1">
              <a:spcBef>
                <a:spcPts val="0"/>
              </a:spcBef>
              <a:spcAft>
                <a:spcPts val="0"/>
              </a:spcAft>
              <a:buFont typeface="Arial" panose="020B0604020202020204" pitchFamily="34" charset="0"/>
              <a:buChar char="•"/>
              <a:defRPr/>
            </a:pPr>
            <a:r>
              <a:rPr lang="de-DE" b="1" dirty="0" err="1"/>
              <a:t>Embezzlement</a:t>
            </a:r>
            <a:r>
              <a:rPr lang="de-DE" b="1" dirty="0"/>
              <a:t> </a:t>
            </a:r>
            <a:r>
              <a:rPr lang="de-DE" dirty="0" err="1"/>
              <a:t>is</a:t>
            </a:r>
            <a:r>
              <a:rPr lang="de-DE" dirty="0"/>
              <a:t> </a:t>
            </a:r>
            <a:r>
              <a:rPr lang="de-DE" dirty="0" err="1"/>
              <a:t>commonly</a:t>
            </a:r>
            <a:r>
              <a:rPr lang="de-DE" dirty="0"/>
              <a:t> </a:t>
            </a:r>
            <a:r>
              <a:rPr lang="de-DE" dirty="0" err="1"/>
              <a:t>defined</a:t>
            </a:r>
            <a:r>
              <a:rPr lang="de-DE" dirty="0"/>
              <a:t> </a:t>
            </a:r>
            <a:r>
              <a:rPr lang="de-DE" dirty="0" err="1"/>
              <a:t>as</a:t>
            </a:r>
            <a:r>
              <a:rPr lang="de-DE" dirty="0"/>
              <a:t> </a:t>
            </a:r>
            <a:r>
              <a:rPr lang="de-DE" dirty="0" err="1"/>
              <a:t>the</a:t>
            </a:r>
            <a:r>
              <a:rPr lang="de-DE" dirty="0"/>
              <a:t> illegal </a:t>
            </a:r>
            <a:r>
              <a:rPr lang="de-DE" dirty="0" err="1"/>
              <a:t>appropriation</a:t>
            </a:r>
            <a:r>
              <a:rPr lang="de-DE" dirty="0"/>
              <a:t> </a:t>
            </a:r>
            <a:r>
              <a:rPr lang="de-DE" dirty="0" err="1"/>
              <a:t>of</a:t>
            </a:r>
            <a:r>
              <a:rPr lang="de-DE" dirty="0"/>
              <a:t> </a:t>
            </a:r>
            <a:r>
              <a:rPr lang="de-DE" dirty="0" err="1"/>
              <a:t>property</a:t>
            </a:r>
            <a:r>
              <a:rPr lang="de-DE" dirty="0"/>
              <a:t> </a:t>
            </a:r>
            <a:r>
              <a:rPr lang="de-DE" dirty="0" err="1"/>
              <a:t>or</a:t>
            </a:r>
            <a:r>
              <a:rPr lang="de-DE" dirty="0"/>
              <a:t> </a:t>
            </a:r>
            <a:r>
              <a:rPr lang="de-DE" dirty="0" err="1"/>
              <a:t>money</a:t>
            </a:r>
            <a:r>
              <a:rPr lang="de-DE" dirty="0"/>
              <a:t> </a:t>
            </a:r>
            <a:r>
              <a:rPr lang="de-DE" dirty="0" err="1"/>
              <a:t>entrusted</a:t>
            </a:r>
            <a:r>
              <a:rPr lang="de-DE" dirty="0"/>
              <a:t> </a:t>
            </a:r>
            <a:r>
              <a:rPr lang="de-DE" dirty="0" err="1"/>
              <a:t>to</a:t>
            </a:r>
            <a:r>
              <a:rPr lang="de-DE" dirty="0"/>
              <a:t> </a:t>
            </a:r>
            <a:r>
              <a:rPr lang="de-DE" dirty="0" err="1"/>
              <a:t>one</a:t>
            </a:r>
            <a:r>
              <a:rPr lang="de-DE" dirty="0"/>
              <a:t> </a:t>
            </a:r>
            <a:r>
              <a:rPr lang="de-DE" dirty="0" err="1"/>
              <a:t>person</a:t>
            </a:r>
            <a:r>
              <a:rPr lang="de-DE" dirty="0"/>
              <a:t> but </a:t>
            </a:r>
            <a:r>
              <a:rPr lang="de-DE" dirty="0" err="1"/>
              <a:t>owned</a:t>
            </a:r>
            <a:r>
              <a:rPr lang="de-DE" dirty="0"/>
              <a:t> </a:t>
            </a:r>
            <a:r>
              <a:rPr lang="de-DE" dirty="0" err="1"/>
              <a:t>by</a:t>
            </a:r>
            <a:r>
              <a:rPr lang="de-DE" dirty="0"/>
              <a:t> </a:t>
            </a:r>
            <a:r>
              <a:rPr lang="de-DE" dirty="0" err="1"/>
              <a:t>others</a:t>
            </a:r>
            <a:r>
              <a:rPr lang="de-DE" dirty="0"/>
              <a:t>.</a:t>
            </a:r>
            <a:endParaRPr lang="en-US" dirty="0"/>
          </a:p>
          <a:p>
            <a:pPr marL="171450" indent="-171450">
              <a:buFont typeface="Arial" panose="020B0604020202020204" pitchFamily="34" charset="0"/>
              <a:buChar char="•"/>
              <a:defRPr/>
            </a:pPr>
            <a:r>
              <a:rPr lang="de-DE" b="1" dirty="0"/>
              <a:t>Fraud </a:t>
            </a:r>
            <a:r>
              <a:rPr lang="de-DE" dirty="0" err="1"/>
              <a:t>refers</a:t>
            </a:r>
            <a:r>
              <a:rPr lang="de-DE" dirty="0"/>
              <a:t> </a:t>
            </a:r>
            <a:r>
              <a:rPr lang="de-DE" dirty="0" err="1"/>
              <a:t>to</a:t>
            </a:r>
            <a:r>
              <a:rPr lang="de-DE" dirty="0"/>
              <a:t> </a:t>
            </a:r>
            <a:r>
              <a:rPr lang="de-DE" dirty="0" err="1"/>
              <a:t>deceitful</a:t>
            </a:r>
            <a:r>
              <a:rPr lang="de-DE" dirty="0"/>
              <a:t> </a:t>
            </a:r>
            <a:r>
              <a:rPr lang="de-DE" dirty="0" err="1"/>
              <a:t>manipulation</a:t>
            </a:r>
            <a:r>
              <a:rPr lang="de-DE" dirty="0"/>
              <a:t> </a:t>
            </a:r>
            <a:r>
              <a:rPr lang="de-DE" dirty="0" err="1"/>
              <a:t>or</a:t>
            </a:r>
            <a:r>
              <a:rPr lang="de-DE" dirty="0"/>
              <a:t> </a:t>
            </a:r>
            <a:r>
              <a:rPr lang="de-DE" dirty="0" err="1"/>
              <a:t>distortion</a:t>
            </a:r>
            <a:r>
              <a:rPr lang="de-DE" dirty="0"/>
              <a:t> </a:t>
            </a:r>
            <a:r>
              <a:rPr lang="de-DE" dirty="0" err="1"/>
              <a:t>of</a:t>
            </a:r>
            <a:r>
              <a:rPr lang="de-DE" dirty="0"/>
              <a:t> </a:t>
            </a:r>
            <a:r>
              <a:rPr lang="de-DE" dirty="0" err="1"/>
              <a:t>information</a:t>
            </a:r>
            <a:r>
              <a:rPr lang="de-DE" dirty="0"/>
              <a:t> </a:t>
            </a:r>
            <a:r>
              <a:rPr lang="de-DE" dirty="0" err="1"/>
              <a:t>by</a:t>
            </a:r>
            <a:r>
              <a:rPr lang="de-DE" dirty="0"/>
              <a:t> a </a:t>
            </a:r>
            <a:r>
              <a:rPr lang="de-DE" dirty="0" err="1"/>
              <a:t>public</a:t>
            </a:r>
            <a:r>
              <a:rPr lang="de-DE" dirty="0"/>
              <a:t> </a:t>
            </a:r>
            <a:r>
              <a:rPr lang="de-DE" dirty="0" err="1"/>
              <a:t>official</a:t>
            </a:r>
            <a:r>
              <a:rPr lang="de-DE" dirty="0"/>
              <a:t> </a:t>
            </a:r>
            <a:r>
              <a:rPr lang="de-DE" dirty="0" err="1"/>
              <a:t>for</a:t>
            </a:r>
            <a:r>
              <a:rPr lang="de-DE" dirty="0"/>
              <a:t> </a:t>
            </a:r>
            <a:r>
              <a:rPr lang="de-DE" dirty="0" err="1"/>
              <a:t>the</a:t>
            </a:r>
            <a:r>
              <a:rPr lang="de-DE" dirty="0"/>
              <a:t> </a:t>
            </a:r>
            <a:r>
              <a:rPr lang="de-DE" dirty="0" err="1"/>
              <a:t>purpose</a:t>
            </a:r>
            <a:r>
              <a:rPr lang="de-DE" dirty="0"/>
              <a:t> </a:t>
            </a:r>
            <a:r>
              <a:rPr lang="de-DE" dirty="0" err="1"/>
              <a:t>of</a:t>
            </a:r>
            <a:r>
              <a:rPr lang="de-DE" dirty="0"/>
              <a:t> personal </a:t>
            </a:r>
            <a:r>
              <a:rPr lang="de-DE" dirty="0" err="1"/>
              <a:t>gain</a:t>
            </a:r>
            <a:r>
              <a:rPr lang="de-DE" dirty="0"/>
              <a:t>.</a:t>
            </a:r>
            <a:endParaRPr lang="en-US" dirty="0"/>
          </a:p>
          <a:p>
            <a:pPr marL="171450" indent="-171450">
              <a:buFont typeface="Arial" panose="020B0604020202020204" pitchFamily="34" charset="0"/>
              <a:buChar char="•"/>
              <a:defRPr/>
            </a:pPr>
            <a:r>
              <a:rPr lang="de-DE" b="1" dirty="0" err="1"/>
              <a:t>Extortion</a:t>
            </a:r>
            <a:r>
              <a:rPr lang="de-DE" b="1" dirty="0"/>
              <a:t> </a:t>
            </a:r>
            <a:r>
              <a:rPr lang="de-DE" b="1" dirty="0" err="1"/>
              <a:t>is</a:t>
            </a:r>
            <a:r>
              <a:rPr lang="de-DE" b="1" dirty="0"/>
              <a:t> </a:t>
            </a:r>
            <a:r>
              <a:rPr lang="de-DE" dirty="0"/>
              <a:t>a form </a:t>
            </a:r>
            <a:r>
              <a:rPr lang="de-DE" dirty="0" err="1"/>
              <a:t>of</a:t>
            </a:r>
            <a:r>
              <a:rPr lang="de-DE" dirty="0"/>
              <a:t> </a:t>
            </a:r>
            <a:r>
              <a:rPr lang="de-DE" dirty="0" err="1"/>
              <a:t>corruption</a:t>
            </a:r>
            <a:r>
              <a:rPr lang="de-DE" dirty="0"/>
              <a:t> </a:t>
            </a:r>
            <a:r>
              <a:rPr lang="de-DE" dirty="0" err="1"/>
              <a:t>if</a:t>
            </a:r>
            <a:r>
              <a:rPr lang="de-DE" dirty="0"/>
              <a:t> a </a:t>
            </a:r>
            <a:r>
              <a:rPr lang="de-DE" dirty="0" err="1"/>
              <a:t>public</a:t>
            </a:r>
            <a:r>
              <a:rPr lang="de-DE" dirty="0"/>
              <a:t> </a:t>
            </a:r>
            <a:r>
              <a:rPr lang="de-DE" dirty="0" err="1"/>
              <a:t>servant</a:t>
            </a:r>
            <a:r>
              <a:rPr lang="de-DE" dirty="0"/>
              <a:t> </a:t>
            </a:r>
            <a:r>
              <a:rPr lang="de-DE" dirty="0" err="1"/>
              <a:t>misuses</a:t>
            </a:r>
            <a:r>
              <a:rPr lang="de-DE" dirty="0"/>
              <a:t> </a:t>
            </a:r>
            <a:r>
              <a:rPr lang="de-DE" dirty="0" err="1"/>
              <a:t>his</a:t>
            </a:r>
            <a:r>
              <a:rPr lang="de-DE" dirty="0"/>
              <a:t>/her power </a:t>
            </a:r>
            <a:r>
              <a:rPr lang="de-DE" dirty="0" err="1"/>
              <a:t>to</a:t>
            </a:r>
            <a:r>
              <a:rPr lang="de-DE" dirty="0"/>
              <a:t> </a:t>
            </a:r>
            <a:r>
              <a:rPr lang="de-DE" dirty="0" err="1"/>
              <a:t>pressure</a:t>
            </a:r>
            <a:r>
              <a:rPr lang="de-DE" dirty="0"/>
              <a:t> private </a:t>
            </a:r>
            <a:r>
              <a:rPr lang="de-DE" dirty="0" err="1"/>
              <a:t>actors</a:t>
            </a:r>
            <a:r>
              <a:rPr lang="de-DE" dirty="0"/>
              <a:t>, </a:t>
            </a:r>
            <a:r>
              <a:rPr lang="de-DE" dirty="0" err="1"/>
              <a:t>or</a:t>
            </a:r>
            <a:r>
              <a:rPr lang="de-DE" dirty="0"/>
              <a:t> </a:t>
            </a:r>
            <a:r>
              <a:rPr lang="de-DE" dirty="0" err="1"/>
              <a:t>if</a:t>
            </a:r>
            <a:r>
              <a:rPr lang="de-DE" dirty="0"/>
              <a:t> private </a:t>
            </a:r>
            <a:r>
              <a:rPr lang="de-DE" dirty="0" err="1"/>
              <a:t>actors</a:t>
            </a:r>
            <a:r>
              <a:rPr lang="de-DE" dirty="0"/>
              <a:t> </a:t>
            </a:r>
            <a:r>
              <a:rPr lang="de-DE" dirty="0" err="1"/>
              <a:t>misuse</a:t>
            </a:r>
            <a:r>
              <a:rPr lang="de-DE" dirty="0"/>
              <a:t> </a:t>
            </a:r>
            <a:r>
              <a:rPr lang="de-DE" dirty="0" err="1"/>
              <a:t>their</a:t>
            </a:r>
            <a:r>
              <a:rPr lang="de-DE" dirty="0"/>
              <a:t> </a:t>
            </a:r>
            <a:r>
              <a:rPr lang="de-DE" dirty="0" err="1"/>
              <a:t>networks</a:t>
            </a:r>
            <a:r>
              <a:rPr lang="de-DE" dirty="0"/>
              <a:t> and informal power </a:t>
            </a:r>
            <a:r>
              <a:rPr lang="de-DE" dirty="0" err="1"/>
              <a:t>to</a:t>
            </a:r>
            <a:r>
              <a:rPr lang="de-DE" dirty="0"/>
              <a:t> </a:t>
            </a:r>
            <a:r>
              <a:rPr lang="de-DE" dirty="0" err="1"/>
              <a:t>threaten</a:t>
            </a:r>
            <a:r>
              <a:rPr lang="de-DE" dirty="0"/>
              <a:t> </a:t>
            </a:r>
            <a:r>
              <a:rPr lang="de-DE" dirty="0" err="1"/>
              <a:t>public</a:t>
            </a:r>
            <a:r>
              <a:rPr lang="de-DE" dirty="0"/>
              <a:t> </a:t>
            </a:r>
            <a:r>
              <a:rPr lang="de-DE" dirty="0" err="1"/>
              <a:t>servants</a:t>
            </a:r>
            <a:r>
              <a:rPr lang="de-DE" dirty="0"/>
              <a:t>. </a:t>
            </a:r>
            <a:r>
              <a:rPr lang="de-DE" dirty="0" err="1"/>
              <a:t>Extortion</a:t>
            </a:r>
            <a:r>
              <a:rPr lang="de-DE" dirty="0"/>
              <a:t> </a:t>
            </a:r>
            <a:r>
              <a:rPr lang="de-DE" dirty="0" err="1"/>
              <a:t>may</a:t>
            </a:r>
            <a:r>
              <a:rPr lang="de-DE" dirty="0"/>
              <a:t> </a:t>
            </a:r>
            <a:r>
              <a:rPr lang="de-DE" dirty="0" err="1"/>
              <a:t>entail</a:t>
            </a:r>
            <a:r>
              <a:rPr lang="de-DE" dirty="0"/>
              <a:t> </a:t>
            </a:r>
            <a:r>
              <a:rPr lang="de-DE" dirty="0" err="1"/>
              <a:t>causing</a:t>
            </a:r>
            <a:r>
              <a:rPr lang="de-DE" dirty="0"/>
              <a:t> </a:t>
            </a:r>
            <a:r>
              <a:rPr lang="de-DE" dirty="0" err="1"/>
              <a:t>or</a:t>
            </a:r>
            <a:r>
              <a:rPr lang="de-DE" dirty="0"/>
              <a:t> </a:t>
            </a:r>
            <a:r>
              <a:rPr lang="de-DE" dirty="0" err="1"/>
              <a:t>threatening</a:t>
            </a:r>
            <a:r>
              <a:rPr lang="de-DE" dirty="0"/>
              <a:t> </a:t>
            </a:r>
            <a:r>
              <a:rPr lang="de-DE" dirty="0" err="1"/>
              <a:t>harm</a:t>
            </a:r>
            <a:r>
              <a:rPr lang="de-DE" dirty="0"/>
              <a:t> </a:t>
            </a:r>
            <a:r>
              <a:rPr lang="de-DE" dirty="0" err="1"/>
              <a:t>to</a:t>
            </a:r>
            <a:r>
              <a:rPr lang="de-DE" dirty="0"/>
              <a:t> a </a:t>
            </a:r>
            <a:r>
              <a:rPr lang="de-DE" dirty="0" err="1"/>
              <a:t>person</a:t>
            </a:r>
            <a:r>
              <a:rPr lang="de-DE" dirty="0"/>
              <a:t> in </a:t>
            </a:r>
            <a:r>
              <a:rPr lang="de-DE" dirty="0" err="1"/>
              <a:t>order</a:t>
            </a:r>
            <a:r>
              <a:rPr lang="de-DE" dirty="0"/>
              <a:t> </a:t>
            </a:r>
            <a:r>
              <a:rPr lang="de-DE" dirty="0" err="1"/>
              <a:t>to</a:t>
            </a:r>
            <a:r>
              <a:rPr lang="de-DE" dirty="0"/>
              <a:t> </a:t>
            </a:r>
            <a:r>
              <a:rPr lang="de-DE" dirty="0" err="1"/>
              <a:t>obtain</a:t>
            </a:r>
            <a:r>
              <a:rPr lang="de-DE" dirty="0"/>
              <a:t> an </a:t>
            </a:r>
            <a:r>
              <a:rPr lang="de-DE" dirty="0" err="1"/>
              <a:t>advantage</a:t>
            </a:r>
            <a:r>
              <a:rPr lang="de-DE" dirty="0"/>
              <a:t>, so </a:t>
            </a:r>
            <a:r>
              <a:rPr lang="de-DE" dirty="0" err="1"/>
              <a:t>it</a:t>
            </a:r>
            <a:r>
              <a:rPr lang="de-DE" dirty="0"/>
              <a:t> </a:t>
            </a:r>
            <a:r>
              <a:rPr lang="de-DE" dirty="0" err="1"/>
              <a:t>does</a:t>
            </a:r>
            <a:r>
              <a:rPr lang="de-DE" dirty="0"/>
              <a:t> not </a:t>
            </a:r>
            <a:r>
              <a:rPr lang="de-DE" dirty="0" err="1"/>
              <a:t>constitute</a:t>
            </a:r>
            <a:r>
              <a:rPr lang="de-DE" dirty="0"/>
              <a:t> a </a:t>
            </a:r>
            <a:r>
              <a:rPr lang="de-DE" dirty="0" err="1"/>
              <a:t>win-win</a:t>
            </a:r>
            <a:r>
              <a:rPr lang="de-DE" dirty="0"/>
              <a:t> </a:t>
            </a:r>
            <a:r>
              <a:rPr lang="de-DE" dirty="0" err="1"/>
              <a:t>situation</a:t>
            </a:r>
            <a:r>
              <a:rPr lang="de-DE" dirty="0"/>
              <a:t> </a:t>
            </a:r>
            <a:r>
              <a:rPr lang="de-DE" dirty="0" err="1"/>
              <a:t>for</a:t>
            </a:r>
            <a:r>
              <a:rPr lang="de-DE" dirty="0"/>
              <a:t> </a:t>
            </a:r>
            <a:r>
              <a:rPr lang="de-DE" dirty="0" err="1"/>
              <a:t>the</a:t>
            </a:r>
            <a:r>
              <a:rPr lang="de-DE" dirty="0"/>
              <a:t> </a:t>
            </a:r>
            <a:r>
              <a:rPr lang="de-DE" dirty="0" err="1"/>
              <a:t>parties</a:t>
            </a:r>
            <a:r>
              <a:rPr lang="de-DE" dirty="0"/>
              <a:t> in </a:t>
            </a:r>
            <a:r>
              <a:rPr lang="de-DE" dirty="0" err="1"/>
              <a:t>the</a:t>
            </a:r>
            <a:r>
              <a:rPr lang="de-DE" dirty="0"/>
              <a:t> same </a:t>
            </a:r>
            <a:r>
              <a:rPr lang="de-DE" dirty="0" err="1"/>
              <a:t>way</a:t>
            </a:r>
            <a:r>
              <a:rPr lang="de-DE" dirty="0"/>
              <a:t> </a:t>
            </a:r>
            <a:r>
              <a:rPr lang="de-DE" dirty="0" err="1"/>
              <a:t>as</a:t>
            </a:r>
            <a:r>
              <a:rPr lang="de-DE" dirty="0"/>
              <a:t> do </a:t>
            </a:r>
            <a:r>
              <a:rPr lang="de-DE" dirty="0" err="1"/>
              <a:t>some</a:t>
            </a:r>
            <a:r>
              <a:rPr lang="de-DE" dirty="0"/>
              <a:t> </a:t>
            </a:r>
            <a:r>
              <a:rPr lang="de-DE" dirty="0" err="1"/>
              <a:t>other</a:t>
            </a:r>
            <a:r>
              <a:rPr lang="de-DE" dirty="0"/>
              <a:t> </a:t>
            </a:r>
            <a:r>
              <a:rPr lang="de-DE" dirty="0" err="1"/>
              <a:t>forms</a:t>
            </a:r>
            <a:r>
              <a:rPr lang="de-DE" dirty="0"/>
              <a:t> </a:t>
            </a:r>
            <a:r>
              <a:rPr lang="de-DE" dirty="0" err="1"/>
              <a:t>of</a:t>
            </a:r>
            <a:r>
              <a:rPr lang="de-DE" dirty="0"/>
              <a:t> </a:t>
            </a:r>
            <a:r>
              <a:rPr lang="de-DE" dirty="0" err="1"/>
              <a:t>corruption</a:t>
            </a:r>
            <a:r>
              <a:rPr lang="de-DE" dirty="0"/>
              <a:t>. </a:t>
            </a:r>
            <a:endParaRPr lang="en-US"/>
          </a:p>
          <a:p>
            <a:pPr marL="171450" indent="-171450" eaLnBrk="1" fontAlgn="auto" hangingPunct="1">
              <a:spcBef>
                <a:spcPts val="0"/>
              </a:spcBef>
              <a:spcAft>
                <a:spcPts val="0"/>
              </a:spcAft>
              <a:buFont typeface="Arial" panose="020B0604020202020204" pitchFamily="34" charset="0"/>
              <a:buChar char="•"/>
              <a:defRPr/>
            </a:pPr>
            <a:r>
              <a:rPr lang="de-DE" b="1" dirty="0"/>
              <a:t>Patronage</a:t>
            </a:r>
            <a:r>
              <a:rPr lang="de-DE" b="1" i="1" dirty="0"/>
              <a:t>: </a:t>
            </a:r>
            <a:r>
              <a:rPr lang="de-DE" b="0" i="0" dirty="0"/>
              <a:t>O</a:t>
            </a:r>
            <a:r>
              <a:rPr lang="de-DE" dirty="0"/>
              <a:t>ffice </a:t>
            </a:r>
            <a:r>
              <a:rPr lang="de-DE" dirty="0" err="1"/>
              <a:t>holders</a:t>
            </a:r>
            <a:r>
              <a:rPr lang="de-DE" dirty="0"/>
              <a:t> </a:t>
            </a:r>
            <a:r>
              <a:rPr lang="de-DE" dirty="0" err="1"/>
              <a:t>may</a:t>
            </a:r>
            <a:r>
              <a:rPr lang="de-DE" dirty="0"/>
              <a:t> </a:t>
            </a:r>
            <a:r>
              <a:rPr lang="de-DE" dirty="0" err="1"/>
              <a:t>grant</a:t>
            </a:r>
            <a:r>
              <a:rPr lang="de-DE" dirty="0"/>
              <a:t> </a:t>
            </a:r>
            <a:r>
              <a:rPr lang="de-DE" dirty="0" err="1"/>
              <a:t>favours</a:t>
            </a:r>
            <a:r>
              <a:rPr lang="de-DE" dirty="0"/>
              <a:t>, </a:t>
            </a:r>
            <a:r>
              <a:rPr lang="de-DE" dirty="0" err="1"/>
              <a:t>jobs</a:t>
            </a:r>
            <a:r>
              <a:rPr lang="de-DE" dirty="0"/>
              <a:t>, and </a:t>
            </a:r>
            <a:r>
              <a:rPr lang="de-DE" dirty="0" err="1"/>
              <a:t>contracts</a:t>
            </a:r>
            <a:r>
              <a:rPr lang="de-DE" dirty="0"/>
              <a:t> in </a:t>
            </a:r>
            <a:r>
              <a:rPr lang="de-DE" dirty="0" err="1"/>
              <a:t>return</a:t>
            </a:r>
            <a:r>
              <a:rPr lang="de-DE" dirty="0"/>
              <a:t> </a:t>
            </a:r>
            <a:r>
              <a:rPr lang="de-DE" dirty="0" err="1"/>
              <a:t>for</a:t>
            </a:r>
            <a:r>
              <a:rPr lang="de-DE" dirty="0"/>
              <a:t> </a:t>
            </a:r>
            <a:r>
              <a:rPr lang="de-DE" dirty="0" err="1"/>
              <a:t>political</a:t>
            </a:r>
            <a:r>
              <a:rPr lang="de-DE" dirty="0"/>
              <a:t> support. Such </a:t>
            </a:r>
            <a:r>
              <a:rPr lang="de-DE" dirty="0" err="1"/>
              <a:t>systems</a:t>
            </a:r>
            <a:r>
              <a:rPr lang="de-DE" dirty="0"/>
              <a:t> </a:t>
            </a:r>
            <a:r>
              <a:rPr lang="de-DE" dirty="0" err="1"/>
              <a:t>tend</a:t>
            </a:r>
            <a:r>
              <a:rPr lang="de-DE" dirty="0"/>
              <a:t> </a:t>
            </a:r>
            <a:r>
              <a:rPr lang="de-DE" dirty="0" err="1"/>
              <a:t>to</a:t>
            </a:r>
            <a:r>
              <a:rPr lang="de-DE" dirty="0"/>
              <a:t> </a:t>
            </a:r>
            <a:r>
              <a:rPr lang="de-DE" dirty="0" err="1"/>
              <a:t>disregard</a:t>
            </a:r>
            <a:r>
              <a:rPr lang="de-DE" dirty="0"/>
              <a:t> formal </a:t>
            </a:r>
            <a:r>
              <a:rPr lang="de-DE" dirty="0" err="1"/>
              <a:t>rules</a:t>
            </a:r>
            <a:r>
              <a:rPr lang="de-DE" dirty="0"/>
              <a:t>, </a:t>
            </a:r>
            <a:r>
              <a:rPr lang="de-DE" dirty="0" err="1"/>
              <a:t>instead</a:t>
            </a:r>
            <a:r>
              <a:rPr lang="de-DE" dirty="0"/>
              <a:t> </a:t>
            </a:r>
            <a:r>
              <a:rPr lang="de-DE" dirty="0" err="1"/>
              <a:t>giving</a:t>
            </a:r>
            <a:r>
              <a:rPr lang="de-DE" dirty="0"/>
              <a:t> </a:t>
            </a:r>
            <a:r>
              <a:rPr lang="de-DE" dirty="0" err="1"/>
              <a:t>importance</a:t>
            </a:r>
            <a:r>
              <a:rPr lang="de-DE" dirty="0"/>
              <a:t> </a:t>
            </a:r>
            <a:r>
              <a:rPr lang="de-DE" dirty="0" err="1"/>
              <a:t>to</a:t>
            </a:r>
            <a:r>
              <a:rPr lang="de-DE" dirty="0"/>
              <a:t> personal </a:t>
            </a:r>
            <a:r>
              <a:rPr lang="de-DE" dirty="0" err="1"/>
              <a:t>channels</a:t>
            </a:r>
            <a:r>
              <a:rPr lang="de-DE" dirty="0"/>
              <a:t>.</a:t>
            </a:r>
            <a:endParaRPr lang="de-DE" dirty="0">
              <a:cs typeface="Calibri"/>
            </a:endParaRPr>
          </a:p>
          <a:p>
            <a:pPr marL="171450" indent="-171450">
              <a:buFont typeface="Arial" panose="020B0604020202020204" pitchFamily="34" charset="0"/>
              <a:buChar char="•"/>
              <a:defRPr/>
            </a:pPr>
            <a:r>
              <a:rPr lang="de-DE" b="1" dirty="0" err="1"/>
              <a:t>Nepotism</a:t>
            </a:r>
            <a:r>
              <a:rPr lang="de-DE" b="1" dirty="0"/>
              <a:t>: </a:t>
            </a:r>
            <a:r>
              <a:rPr lang="de-DE" dirty="0"/>
              <a:t>Relatives </a:t>
            </a:r>
            <a:r>
              <a:rPr lang="de-DE" dirty="0" err="1"/>
              <a:t>may</a:t>
            </a:r>
            <a:r>
              <a:rPr lang="de-DE" dirty="0"/>
              <a:t> </a:t>
            </a:r>
            <a:r>
              <a:rPr lang="de-DE" dirty="0" err="1"/>
              <a:t>receive</a:t>
            </a:r>
            <a:r>
              <a:rPr lang="de-DE" dirty="0"/>
              <a:t> </a:t>
            </a:r>
            <a:r>
              <a:rPr lang="de-DE" dirty="0" err="1"/>
              <a:t>favor</a:t>
            </a:r>
            <a:r>
              <a:rPr lang="de-DE" dirty="0"/>
              <a:t> in </a:t>
            </a:r>
            <a:r>
              <a:rPr lang="de-DE" dirty="0" err="1"/>
              <a:t>the</a:t>
            </a:r>
            <a:r>
              <a:rPr lang="de-DE" dirty="0"/>
              <a:t> </a:t>
            </a:r>
            <a:r>
              <a:rPr lang="de-DE" dirty="0" err="1"/>
              <a:t>granting</a:t>
            </a:r>
            <a:r>
              <a:rPr lang="de-DE" dirty="0"/>
              <a:t> </a:t>
            </a:r>
            <a:r>
              <a:rPr lang="de-DE" dirty="0" err="1"/>
              <a:t>of</a:t>
            </a:r>
            <a:r>
              <a:rPr lang="de-DE" dirty="0"/>
              <a:t> </a:t>
            </a:r>
            <a:r>
              <a:rPr lang="de-DE" dirty="0" err="1"/>
              <a:t>jobs</a:t>
            </a:r>
            <a:r>
              <a:rPr lang="de-DE" dirty="0"/>
              <a:t> </a:t>
            </a:r>
            <a:r>
              <a:rPr lang="de-DE" dirty="0" err="1"/>
              <a:t>or</a:t>
            </a:r>
            <a:r>
              <a:rPr lang="de-DE" dirty="0"/>
              <a:t> </a:t>
            </a:r>
            <a:r>
              <a:rPr lang="de-DE" dirty="0" err="1"/>
              <a:t>benefits</a:t>
            </a:r>
            <a:r>
              <a:rPr lang="de-DE" dirty="0"/>
              <a:t>. </a:t>
            </a:r>
            <a:endParaRPr lang="en-US"/>
          </a:p>
          <a:p>
            <a:pPr marL="171450" indent="-171450">
              <a:buFont typeface="Arial" panose="020B0604020202020204" pitchFamily="34" charset="0"/>
              <a:buChar char="•"/>
              <a:defRPr/>
            </a:pPr>
            <a:r>
              <a:rPr lang="de-DE" b="1" dirty="0" err="1"/>
              <a:t>Collusion</a:t>
            </a:r>
            <a:r>
              <a:rPr lang="de-DE" dirty="0"/>
              <a:t> </a:t>
            </a:r>
            <a:r>
              <a:rPr lang="de-DE" dirty="0" err="1"/>
              <a:t>between</a:t>
            </a:r>
            <a:r>
              <a:rPr lang="de-DE" dirty="0"/>
              <a:t> a </a:t>
            </a:r>
            <a:r>
              <a:rPr lang="de-DE" dirty="0" err="1"/>
              <a:t>corrupt</a:t>
            </a:r>
            <a:r>
              <a:rPr lang="de-DE" dirty="0"/>
              <a:t> </a:t>
            </a:r>
            <a:r>
              <a:rPr lang="de-DE" dirty="0" err="1"/>
              <a:t>company</a:t>
            </a:r>
            <a:r>
              <a:rPr lang="de-DE" dirty="0"/>
              <a:t> and a </a:t>
            </a:r>
            <a:r>
              <a:rPr lang="de-DE" dirty="0" err="1"/>
              <a:t>corrupt</a:t>
            </a:r>
            <a:r>
              <a:rPr lang="de-DE" dirty="0"/>
              <a:t> </a:t>
            </a:r>
            <a:r>
              <a:rPr lang="de-DE" dirty="0" err="1"/>
              <a:t>supervising</a:t>
            </a:r>
            <a:r>
              <a:rPr lang="de-DE" dirty="0"/>
              <a:t> </a:t>
            </a:r>
            <a:r>
              <a:rPr lang="de-DE" dirty="0" err="1"/>
              <a:t>public</a:t>
            </a:r>
            <a:r>
              <a:rPr lang="de-DE" dirty="0"/>
              <a:t> </a:t>
            </a:r>
            <a:r>
              <a:rPr lang="de-DE" dirty="0" err="1"/>
              <a:t>servant</a:t>
            </a:r>
            <a:r>
              <a:rPr lang="de-DE" dirty="0"/>
              <a:t> </a:t>
            </a:r>
            <a:r>
              <a:rPr lang="de-DE" dirty="0" err="1"/>
              <a:t>leads</a:t>
            </a:r>
            <a:r>
              <a:rPr lang="de-DE" dirty="0"/>
              <a:t> </a:t>
            </a:r>
            <a:r>
              <a:rPr lang="de-DE" dirty="0" err="1"/>
              <a:t>to</a:t>
            </a:r>
            <a:r>
              <a:rPr lang="de-DE" dirty="0"/>
              <a:t> </a:t>
            </a:r>
            <a:r>
              <a:rPr lang="de-DE" dirty="0" err="1"/>
              <a:t>price</a:t>
            </a:r>
            <a:r>
              <a:rPr lang="de-DE" dirty="0"/>
              <a:t> </a:t>
            </a:r>
            <a:r>
              <a:rPr lang="de-DE" dirty="0" err="1"/>
              <a:t>increases</a:t>
            </a:r>
            <a:r>
              <a:rPr lang="de-DE" dirty="0"/>
              <a:t>, </a:t>
            </a:r>
            <a:r>
              <a:rPr lang="de-DE" dirty="0" err="1"/>
              <a:t>often</a:t>
            </a:r>
            <a:r>
              <a:rPr lang="de-DE" dirty="0"/>
              <a:t> </a:t>
            </a:r>
            <a:r>
              <a:rPr lang="de-DE" dirty="0" err="1"/>
              <a:t>through</a:t>
            </a:r>
            <a:r>
              <a:rPr lang="de-DE" dirty="0"/>
              <a:t> </a:t>
            </a:r>
            <a:r>
              <a:rPr lang="de-DE" dirty="0" err="1"/>
              <a:t>changes</a:t>
            </a:r>
            <a:r>
              <a:rPr lang="de-DE" dirty="0"/>
              <a:t> in </a:t>
            </a:r>
            <a:r>
              <a:rPr lang="de-DE" dirty="0" err="1"/>
              <a:t>specifications</a:t>
            </a:r>
            <a:r>
              <a:rPr lang="de-DE" dirty="0"/>
              <a:t>. </a:t>
            </a:r>
            <a:endParaRPr lang="de-DE" dirty="0">
              <a:cs typeface="Calibri"/>
            </a:endParaRPr>
          </a:p>
          <a:p>
            <a:pPr marL="171450" indent="-171450">
              <a:buFont typeface="Arial" panose="020B0604020202020204" pitchFamily="34" charset="0"/>
              <a:buChar char="•"/>
              <a:defRPr/>
            </a:pPr>
            <a:r>
              <a:rPr lang="de-DE" b="1" dirty="0"/>
              <a:t>Conflict </a:t>
            </a:r>
            <a:r>
              <a:rPr lang="de-DE" b="1" dirty="0" err="1"/>
              <a:t>of</a:t>
            </a:r>
            <a:r>
              <a:rPr lang="de-DE" b="1" dirty="0"/>
              <a:t> </a:t>
            </a:r>
            <a:r>
              <a:rPr lang="de-DE" b="1" dirty="0" err="1"/>
              <a:t>interest</a:t>
            </a:r>
            <a:r>
              <a:rPr lang="de-DE" b="1" dirty="0"/>
              <a:t>: </a:t>
            </a:r>
            <a:r>
              <a:rPr lang="de-DE" dirty="0"/>
              <a:t>The </a:t>
            </a:r>
            <a:r>
              <a:rPr lang="de-DE" dirty="0" err="1"/>
              <a:t>risk</a:t>
            </a:r>
            <a:r>
              <a:rPr lang="de-DE" dirty="0"/>
              <a:t> </a:t>
            </a:r>
            <a:r>
              <a:rPr lang="de-DE" dirty="0" err="1"/>
              <a:t>of</a:t>
            </a:r>
            <a:r>
              <a:rPr lang="de-DE" dirty="0"/>
              <a:t> </a:t>
            </a:r>
            <a:r>
              <a:rPr lang="de-DE" dirty="0" err="1"/>
              <a:t>corruption</a:t>
            </a:r>
            <a:r>
              <a:rPr lang="de-DE" dirty="0"/>
              <a:t> </a:t>
            </a:r>
            <a:r>
              <a:rPr lang="de-DE" dirty="0" err="1"/>
              <a:t>increases</a:t>
            </a:r>
            <a:r>
              <a:rPr lang="de-DE" dirty="0"/>
              <a:t> </a:t>
            </a:r>
            <a:r>
              <a:rPr lang="de-DE" dirty="0" err="1"/>
              <a:t>when</a:t>
            </a:r>
            <a:r>
              <a:rPr lang="de-DE" dirty="0"/>
              <a:t> </a:t>
            </a:r>
            <a:r>
              <a:rPr lang="de-DE" dirty="0" err="1"/>
              <a:t>the</a:t>
            </a:r>
            <a:r>
              <a:rPr lang="de-DE" dirty="0"/>
              <a:t> </a:t>
            </a:r>
            <a:r>
              <a:rPr lang="de-DE" dirty="0" err="1"/>
              <a:t>public</a:t>
            </a:r>
            <a:r>
              <a:rPr lang="de-DE" dirty="0"/>
              <a:t> </a:t>
            </a:r>
            <a:r>
              <a:rPr lang="de-DE" dirty="0" err="1"/>
              <a:t>duties</a:t>
            </a:r>
            <a:r>
              <a:rPr lang="de-DE" dirty="0"/>
              <a:t> and private </a:t>
            </a:r>
            <a:r>
              <a:rPr lang="de-DE" dirty="0" err="1"/>
              <a:t>interests</a:t>
            </a:r>
            <a:r>
              <a:rPr lang="de-DE" dirty="0"/>
              <a:t> </a:t>
            </a:r>
            <a:r>
              <a:rPr lang="de-DE" dirty="0" err="1"/>
              <a:t>of</a:t>
            </a:r>
            <a:r>
              <a:rPr lang="de-DE" dirty="0"/>
              <a:t> an </a:t>
            </a:r>
            <a:r>
              <a:rPr lang="de-DE" dirty="0" err="1"/>
              <a:t>involved</a:t>
            </a:r>
            <a:r>
              <a:rPr lang="de-DE" dirty="0"/>
              <a:t> </a:t>
            </a:r>
            <a:r>
              <a:rPr lang="de-DE" dirty="0" err="1"/>
              <a:t>actor</a:t>
            </a:r>
            <a:r>
              <a:rPr lang="de-DE" dirty="0"/>
              <a:t> </a:t>
            </a:r>
            <a:r>
              <a:rPr lang="de-DE" dirty="0" err="1"/>
              <a:t>intersect</a:t>
            </a:r>
            <a:r>
              <a:rPr lang="de-DE" dirty="0"/>
              <a:t>, </a:t>
            </a:r>
            <a:r>
              <a:rPr lang="de-DE" dirty="0" err="1"/>
              <a:t>because</a:t>
            </a:r>
            <a:r>
              <a:rPr lang="de-DE" dirty="0"/>
              <a:t> </a:t>
            </a:r>
            <a:r>
              <a:rPr lang="de-DE" dirty="0" err="1"/>
              <a:t>the</a:t>
            </a:r>
            <a:r>
              <a:rPr lang="de-DE" dirty="0"/>
              <a:t> </a:t>
            </a:r>
            <a:r>
              <a:rPr lang="de-DE" dirty="0" err="1"/>
              <a:t>person</a:t>
            </a:r>
            <a:r>
              <a:rPr lang="de-DE" dirty="0"/>
              <a:t> </a:t>
            </a:r>
            <a:r>
              <a:rPr lang="de-DE" dirty="0" err="1"/>
              <a:t>may</a:t>
            </a:r>
            <a:r>
              <a:rPr lang="de-DE" dirty="0"/>
              <a:t> </a:t>
            </a:r>
            <a:r>
              <a:rPr lang="de-DE" dirty="0" err="1"/>
              <a:t>be</a:t>
            </a:r>
            <a:r>
              <a:rPr lang="de-DE" dirty="0"/>
              <a:t> </a:t>
            </a:r>
            <a:r>
              <a:rPr lang="de-DE" dirty="0" err="1"/>
              <a:t>tempted</a:t>
            </a:r>
            <a:r>
              <a:rPr lang="de-DE" dirty="0"/>
              <a:t> </a:t>
            </a:r>
            <a:r>
              <a:rPr lang="de-DE" dirty="0" err="1"/>
              <a:t>to</a:t>
            </a:r>
            <a:r>
              <a:rPr lang="de-DE" dirty="0"/>
              <a:t> </a:t>
            </a:r>
            <a:r>
              <a:rPr lang="de-DE" dirty="0" err="1"/>
              <a:t>exploit</a:t>
            </a:r>
            <a:r>
              <a:rPr lang="de-DE" dirty="0"/>
              <a:t> </a:t>
            </a:r>
            <a:r>
              <a:rPr lang="de-DE" dirty="0" err="1"/>
              <a:t>his</a:t>
            </a:r>
            <a:r>
              <a:rPr lang="de-DE" dirty="0"/>
              <a:t> </a:t>
            </a:r>
            <a:r>
              <a:rPr lang="de-DE" dirty="0" err="1"/>
              <a:t>or</a:t>
            </a:r>
            <a:r>
              <a:rPr lang="de-DE" dirty="0"/>
              <a:t> her </a:t>
            </a:r>
            <a:r>
              <a:rPr lang="de-DE" dirty="0" err="1"/>
              <a:t>public</a:t>
            </a:r>
            <a:r>
              <a:rPr lang="de-DE" dirty="0"/>
              <a:t> </a:t>
            </a:r>
            <a:r>
              <a:rPr lang="de-DE" dirty="0" err="1"/>
              <a:t>position</a:t>
            </a:r>
            <a:r>
              <a:rPr lang="de-DE" dirty="0"/>
              <a:t> </a:t>
            </a:r>
            <a:r>
              <a:rPr lang="de-DE" dirty="0" err="1"/>
              <a:t>for</a:t>
            </a:r>
            <a:r>
              <a:rPr lang="de-DE" dirty="0"/>
              <a:t> personal </a:t>
            </a:r>
            <a:r>
              <a:rPr lang="de-DE" dirty="0" err="1"/>
              <a:t>benefit</a:t>
            </a:r>
            <a:r>
              <a:rPr lang="de-DE" dirty="0"/>
              <a:t> </a:t>
            </a:r>
            <a:endParaRPr lang="de-DE" dirty="0">
              <a:cs typeface="Calibri"/>
            </a:endParaRPr>
          </a:p>
          <a:p>
            <a:endParaRPr lang="en-US"/>
          </a:p>
          <a:p>
            <a:r>
              <a:rPr lang="de-DE" sz="1200" b="1" dirty="0">
                <a:cs typeface="Calibri"/>
              </a:rPr>
              <a:t>Source:</a:t>
            </a:r>
            <a:r>
              <a:rPr lang="de-DE" sz="1200" dirty="0">
                <a:cs typeface="Calibri"/>
              </a:rPr>
              <a:t>​</a:t>
            </a:r>
          </a:p>
          <a:p>
            <a:r>
              <a:rPr lang="de-DE" sz="1200" dirty="0" err="1"/>
              <a:t>Heggstad</a:t>
            </a:r>
            <a:r>
              <a:rPr lang="de-DE" sz="1200" dirty="0"/>
              <a:t>, K. K. &amp; </a:t>
            </a:r>
            <a:r>
              <a:rPr lang="de-DE" sz="1200" dirty="0" err="1"/>
              <a:t>Frøystad</a:t>
            </a:r>
            <a:r>
              <a:rPr lang="de-DE" sz="1200" dirty="0"/>
              <a:t>, M. (</a:t>
            </a:r>
            <a:r>
              <a:rPr lang="de-DE" sz="1200" dirty="0" err="1"/>
              <a:t>October</a:t>
            </a:r>
            <a:r>
              <a:rPr lang="de-DE" sz="1200" dirty="0"/>
              <a:t> 2011). The </a:t>
            </a:r>
            <a:r>
              <a:rPr lang="de-DE" sz="1200" dirty="0" err="1"/>
              <a:t>basics</a:t>
            </a:r>
            <a:r>
              <a:rPr lang="de-DE" sz="1200" dirty="0"/>
              <a:t> </a:t>
            </a:r>
            <a:r>
              <a:rPr lang="de-DE" sz="1200" dirty="0" err="1"/>
              <a:t>of</a:t>
            </a:r>
            <a:r>
              <a:rPr lang="de-DE" sz="1200" dirty="0"/>
              <a:t> </a:t>
            </a:r>
            <a:r>
              <a:rPr lang="de-DE" sz="1200" dirty="0" err="1"/>
              <a:t>integrity</a:t>
            </a:r>
            <a:r>
              <a:rPr lang="de-DE" sz="1200" dirty="0"/>
              <a:t> in </a:t>
            </a:r>
            <a:r>
              <a:rPr lang="de-DE" sz="1200" dirty="0" err="1"/>
              <a:t>procurement</a:t>
            </a:r>
            <a:r>
              <a:rPr lang="de-DE" sz="1200" dirty="0"/>
              <a:t>. U4 </a:t>
            </a:r>
            <a:r>
              <a:rPr lang="de-DE" sz="1200" dirty="0" err="1"/>
              <a:t>Issue</a:t>
            </a:r>
            <a:r>
              <a:rPr lang="de-DE" sz="1200" dirty="0"/>
              <a:t> </a:t>
            </a:r>
            <a:r>
              <a:rPr lang="de-DE" sz="1200" dirty="0" err="1"/>
              <a:t>No</a:t>
            </a:r>
            <a:r>
              <a:rPr lang="de-DE" sz="1200" dirty="0"/>
              <a:t>. 10.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https://www.u4.no/publications/the-basics-of-integrity-in-procurement.pdf</a:t>
            </a:r>
            <a:r>
              <a:rPr lang="de-DE" sz="1200" dirty="0"/>
              <a:t> (last </a:t>
            </a:r>
            <a:r>
              <a:rPr lang="de-DE" sz="1200" dirty="0" err="1"/>
              <a:t>accessed</a:t>
            </a:r>
            <a:r>
              <a:rPr lang="de-DE" sz="1200" dirty="0"/>
              <a:t> on April 7, 2020).</a:t>
            </a:r>
            <a:endParaRPr lang="de-DE" sz="1200" dirty="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70338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Occurrence of bribery by service:</a:t>
            </a:r>
          </a:p>
          <a:p>
            <a:pPr rtl="0" fontAlgn="base"/>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Bribery and procurement are closely linked</a:t>
            </a:r>
            <a:r>
              <a:rPr lang="en-US" sz="1200" b="0" i="0"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The chart shows that </a:t>
            </a:r>
            <a:r>
              <a:rPr lang="de-DE" sz="1200" b="0" i="0" u="none" strike="noStrike" kern="1200" err="1">
                <a:solidFill>
                  <a:schemeClr val="tx1"/>
                </a:solidFill>
                <a:effectLst/>
                <a:latin typeface="+mn-lt"/>
                <a:ea typeface="+mn-ea"/>
                <a:cs typeface="+mn-cs"/>
              </a:rPr>
              <a:t>more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than</a:t>
            </a:r>
            <a:r>
              <a:rPr lang="de-DE" sz="1200" b="0" i="0" u="none" strike="noStrike" kern="1200">
                <a:solidFill>
                  <a:schemeClr val="tx1"/>
                </a:solidFill>
                <a:effectLst/>
                <a:latin typeface="+mn-lt"/>
                <a:ea typeface="+mn-ea"/>
                <a:cs typeface="+mn-cs"/>
              </a:rPr>
              <a:t> half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foreign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bribery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cases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occurred</a:t>
            </a:r>
            <a:r>
              <a:rPr lang="de-DE" sz="1200" b="0" i="0" u="none" strike="noStrike" kern="1200">
                <a:solidFill>
                  <a:schemeClr val="tx1"/>
                </a:solidFill>
                <a:effectLst/>
                <a:latin typeface="+mn-lt"/>
                <a:ea typeface="+mn-ea"/>
                <a:cs typeface="+mn-cs"/>
              </a:rPr>
              <a:t> to </a:t>
            </a:r>
            <a:r>
              <a:rPr lang="de-DE" sz="1200" b="0" i="0" u="none" strike="noStrike" kern="1200" err="1">
                <a:solidFill>
                  <a:schemeClr val="tx1"/>
                </a:solidFill>
                <a:effectLst/>
                <a:latin typeface="+mn-lt"/>
                <a:ea typeface="+mn-ea"/>
                <a:cs typeface="+mn-cs"/>
              </a:rPr>
              <a:t>obtain</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procurement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contract</a:t>
            </a:r>
            <a:r>
              <a:rPr lang="de-DE"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r>
              <a:rPr lang="de-DE" sz="1200" b="1"/>
              <a:t>Source:</a:t>
            </a:r>
          </a:p>
          <a:p>
            <a:r>
              <a:rPr lang="de-DE" sz="1200"/>
              <a:t>OECD (2016). </a:t>
            </a:r>
            <a:r>
              <a:rPr lang="de-DE" sz="1200" err="1"/>
              <a:t>Preventing</a:t>
            </a:r>
            <a:r>
              <a:rPr lang="de-DE" sz="1200"/>
              <a:t> </a:t>
            </a:r>
            <a:r>
              <a:rPr lang="de-DE" sz="1200" err="1"/>
              <a:t>Corruption</a:t>
            </a:r>
            <a:r>
              <a:rPr lang="de-DE" sz="1200"/>
              <a:t> in Public </a:t>
            </a:r>
            <a:r>
              <a:rPr lang="de-DE" sz="1200" err="1"/>
              <a:t>Procurement</a:t>
            </a:r>
            <a:r>
              <a:rPr lang="de-DE" sz="1200"/>
              <a:t>. </a:t>
            </a:r>
            <a:r>
              <a:rPr lang="de-DE" sz="1200" err="1"/>
              <a:t>Retrieved</a:t>
            </a:r>
            <a:r>
              <a:rPr lang="de-DE" sz="1200"/>
              <a:t> </a:t>
            </a:r>
            <a:r>
              <a:rPr lang="de-DE" sz="1200" err="1"/>
              <a:t>from</a:t>
            </a:r>
            <a:r>
              <a:rPr lang="de-DE" sz="1200"/>
              <a:t> </a:t>
            </a:r>
            <a:r>
              <a:rPr lang="de-DE" sz="1200">
                <a:hlinkClick r:id="rId3"/>
              </a:rPr>
              <a:t>http://www.oecd.org/gov/ethics/Corruption-Public-Procurement-Brochure.pdf</a:t>
            </a:r>
            <a:r>
              <a:rPr lang="de-DE" sz="1200"/>
              <a:t> (last </a:t>
            </a:r>
            <a:r>
              <a:rPr lang="de-DE" sz="1200" err="1"/>
              <a:t>accessed</a:t>
            </a:r>
            <a:r>
              <a:rPr lang="de-DE" sz="1200"/>
              <a:t> on April 7, 2020).</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210781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err="1">
                <a:cs typeface="Calibri"/>
              </a:rPr>
              <a:t>Frequency</a:t>
            </a:r>
            <a:r>
              <a:rPr lang="de-DE" b="1">
                <a:cs typeface="Calibri"/>
              </a:rPr>
              <a:t> </a:t>
            </a:r>
            <a:r>
              <a:rPr lang="de-DE" b="1" err="1">
                <a:cs typeface="Calibri"/>
              </a:rPr>
              <a:t>of</a:t>
            </a:r>
            <a:r>
              <a:rPr lang="de-DE" b="1">
                <a:cs typeface="Calibri"/>
              </a:rPr>
              <a:t> </a:t>
            </a:r>
            <a:r>
              <a:rPr lang="de-DE" b="1" err="1">
                <a:cs typeface="Calibri"/>
              </a:rPr>
              <a:t>bribery</a:t>
            </a:r>
            <a:r>
              <a:rPr lang="de-DE" b="1">
                <a:cs typeface="Calibri"/>
              </a:rPr>
              <a:t> in </a:t>
            </a:r>
            <a:r>
              <a:rPr lang="de-DE" b="1" err="1">
                <a:cs typeface="Calibri"/>
              </a:rPr>
              <a:t>procurement</a:t>
            </a:r>
            <a:r>
              <a:rPr lang="de-DE" b="1">
                <a:cs typeface="Calibri"/>
              </a:rPr>
              <a:t>:</a:t>
            </a:r>
          </a:p>
          <a:p>
            <a:endParaRPr lang="de-DE"/>
          </a:p>
          <a:p>
            <a:pPr marL="171450" indent="-171450">
              <a:buFont typeface="Arial" panose="020B0604020202020204" pitchFamily="34" charset="0"/>
              <a:buChar char="•"/>
            </a:pPr>
            <a:r>
              <a:rPr lang="de-DE" altLang="de-DE" err="1"/>
              <a:t>Bribery</a:t>
            </a:r>
            <a:r>
              <a:rPr lang="de-DE" altLang="de-DE"/>
              <a:t> </a:t>
            </a:r>
            <a:r>
              <a:rPr lang="de-DE" altLang="de-DE" err="1"/>
              <a:t>by</a:t>
            </a:r>
            <a:r>
              <a:rPr lang="de-DE" altLang="de-DE"/>
              <a:t> international </a:t>
            </a:r>
            <a:r>
              <a:rPr lang="de-DE" altLang="de-DE" err="1"/>
              <a:t>firms</a:t>
            </a:r>
            <a:r>
              <a:rPr lang="de-DE" altLang="de-DE"/>
              <a:t> in OECD countries </a:t>
            </a:r>
            <a:r>
              <a:rPr lang="de-DE" altLang="de-DE" err="1"/>
              <a:t>is</a:t>
            </a:r>
            <a:r>
              <a:rPr lang="de-DE" altLang="de-DE"/>
              <a:t> </a:t>
            </a:r>
            <a:r>
              <a:rPr lang="de-DE" altLang="de-DE" err="1"/>
              <a:t>more</a:t>
            </a:r>
            <a:r>
              <a:rPr lang="de-DE" altLang="de-DE"/>
              <a:t> </a:t>
            </a:r>
            <a:r>
              <a:rPr lang="de-DE" altLang="de-DE" err="1"/>
              <a:t>pervasive</a:t>
            </a:r>
            <a:r>
              <a:rPr lang="de-DE" altLang="de-DE"/>
              <a:t> in </a:t>
            </a:r>
            <a:r>
              <a:rPr lang="de-DE" altLang="de-DE" err="1"/>
              <a:t>public</a:t>
            </a:r>
            <a:r>
              <a:rPr lang="de-DE" altLang="de-DE"/>
              <a:t> </a:t>
            </a:r>
            <a:r>
              <a:rPr lang="de-DE" altLang="de-DE" err="1"/>
              <a:t>procurement</a:t>
            </a:r>
            <a:r>
              <a:rPr lang="de-DE" altLang="de-DE"/>
              <a:t> </a:t>
            </a:r>
            <a:r>
              <a:rPr lang="de-DE" altLang="de-DE" err="1"/>
              <a:t>than</a:t>
            </a:r>
            <a:r>
              <a:rPr lang="de-DE" altLang="de-DE"/>
              <a:t> in utilities, </a:t>
            </a:r>
            <a:r>
              <a:rPr lang="de-DE" altLang="de-DE" err="1"/>
              <a:t>taxation</a:t>
            </a:r>
            <a:r>
              <a:rPr lang="de-DE" altLang="de-DE"/>
              <a:t>, </a:t>
            </a:r>
            <a:r>
              <a:rPr lang="de-DE" altLang="de-DE" err="1"/>
              <a:t>judiciary</a:t>
            </a:r>
            <a:r>
              <a:rPr lang="de-DE" altLang="de-DE"/>
              <a:t> and </a:t>
            </a:r>
            <a:r>
              <a:rPr lang="de-DE" altLang="de-DE" err="1"/>
              <a:t>state</a:t>
            </a:r>
            <a:r>
              <a:rPr lang="de-DE" altLang="de-DE"/>
              <a:t> </a:t>
            </a:r>
            <a:r>
              <a:rPr lang="de-DE" altLang="de-DE" err="1"/>
              <a:t>capture</a:t>
            </a:r>
            <a:r>
              <a:rPr lang="en-US" altLang="de-DE" sz="1200" b="0" i="0" kern="120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Statistics</a:t>
            </a:r>
            <a:r>
              <a:rPr lang="de-DE" sz="1200"/>
              <a:t> </a:t>
            </a:r>
            <a:r>
              <a:rPr lang="de-DE" sz="1200" err="1"/>
              <a:t>from</a:t>
            </a:r>
            <a:r>
              <a:rPr lang="de-DE" sz="1200"/>
              <a:t> Daniel Kaufmann, The World Bank (2006), </a:t>
            </a:r>
            <a:r>
              <a:rPr lang="de-DE" sz="1200" err="1"/>
              <a:t>based</a:t>
            </a:r>
            <a:r>
              <a:rPr lang="de-DE" sz="1200"/>
              <a:t> on Executive Opinion Survey 2005 </a:t>
            </a:r>
            <a:r>
              <a:rPr lang="de-DE" sz="1200" err="1"/>
              <a:t>of</a:t>
            </a:r>
            <a:r>
              <a:rPr lang="de-DE" sz="1200"/>
              <a:t> the World </a:t>
            </a:r>
            <a:r>
              <a:rPr lang="de-DE" sz="1200" err="1"/>
              <a:t>Economic</a:t>
            </a:r>
            <a:r>
              <a:rPr lang="de-DE" sz="1200"/>
              <a:t> Forum </a:t>
            </a:r>
            <a:r>
              <a:rPr lang="de-DE" sz="1200" err="1"/>
              <a:t>covering</a:t>
            </a:r>
            <a:r>
              <a:rPr lang="de-DE" sz="1200"/>
              <a:t> 117 countries. </a:t>
            </a:r>
            <a:r>
              <a:rPr lang="de-DE" sz="1200" err="1"/>
              <a:t>Question</a:t>
            </a:r>
            <a:r>
              <a:rPr lang="de-DE" sz="1200"/>
              <a:t> </a:t>
            </a:r>
            <a:r>
              <a:rPr lang="de-DE" sz="1200" err="1"/>
              <a:t>posed</a:t>
            </a:r>
            <a:r>
              <a:rPr lang="de-DE" sz="1200"/>
              <a:t> to the </a:t>
            </a:r>
            <a:r>
              <a:rPr lang="de-DE" sz="1200" err="1"/>
              <a:t>firms</a:t>
            </a:r>
            <a:r>
              <a:rPr lang="de-DE" sz="1200"/>
              <a:t> was: „In </a:t>
            </a:r>
            <a:r>
              <a:rPr lang="de-DE" sz="1200" err="1"/>
              <a:t>your</a:t>
            </a:r>
            <a:r>
              <a:rPr lang="de-DE" sz="1200"/>
              <a:t> </a:t>
            </a:r>
            <a:r>
              <a:rPr lang="de-DE" sz="1200" err="1"/>
              <a:t>industry</a:t>
            </a:r>
            <a:r>
              <a:rPr lang="de-DE" sz="1200"/>
              <a:t>, </a:t>
            </a:r>
            <a:r>
              <a:rPr lang="de-DE" sz="1200" err="1"/>
              <a:t>how</a:t>
            </a:r>
            <a:r>
              <a:rPr lang="de-DE" sz="1200"/>
              <a:t> </a:t>
            </a:r>
            <a:r>
              <a:rPr lang="de-DE" sz="1200" err="1"/>
              <a:t>commonly</a:t>
            </a:r>
            <a:r>
              <a:rPr lang="de-DE" sz="1200"/>
              <a:t> </a:t>
            </a:r>
            <a:r>
              <a:rPr lang="de-DE" sz="1200" err="1"/>
              <a:t>firms</a:t>
            </a:r>
            <a:r>
              <a:rPr lang="de-DE" sz="1200"/>
              <a:t> </a:t>
            </a:r>
            <a:r>
              <a:rPr lang="de-DE" sz="1200" err="1"/>
              <a:t>make</a:t>
            </a:r>
            <a:r>
              <a:rPr lang="de-DE" sz="1200"/>
              <a:t> </a:t>
            </a:r>
            <a:r>
              <a:rPr lang="de-DE" sz="1200" err="1"/>
              <a:t>undocumented</a:t>
            </a:r>
            <a:r>
              <a:rPr lang="de-DE" sz="1200"/>
              <a:t> extra </a:t>
            </a:r>
            <a:r>
              <a:rPr lang="de-DE" sz="1200" err="1"/>
              <a:t>payments</a:t>
            </a:r>
            <a:r>
              <a:rPr lang="de-DE" sz="1200"/>
              <a:t> </a:t>
            </a:r>
            <a:r>
              <a:rPr lang="de-DE" sz="1200" err="1"/>
              <a:t>or</a:t>
            </a:r>
            <a:r>
              <a:rPr lang="de-DE" sz="1200"/>
              <a:t> </a:t>
            </a:r>
            <a:r>
              <a:rPr lang="de-DE" sz="1200" err="1"/>
              <a:t>bribes</a:t>
            </a:r>
            <a:r>
              <a:rPr lang="de-DE" sz="1200"/>
              <a:t> </a:t>
            </a:r>
            <a:r>
              <a:rPr lang="de-DE" sz="1200" err="1"/>
              <a:t>connected</a:t>
            </a:r>
            <a:r>
              <a:rPr lang="de-DE" sz="1200"/>
              <a:t> </a:t>
            </a:r>
            <a:r>
              <a:rPr lang="de-DE" sz="1200" err="1"/>
              <a:t>with</a:t>
            </a:r>
            <a:r>
              <a:rPr lang="de-DE" sz="1200"/>
              <a:t> </a:t>
            </a:r>
            <a:r>
              <a:rPr lang="de-DE" sz="1200" err="1"/>
              <a:t>permits</a:t>
            </a:r>
            <a:r>
              <a:rPr lang="de-DE" sz="1200"/>
              <a:t> / utilities / </a:t>
            </a:r>
            <a:r>
              <a:rPr lang="de-DE" sz="1200" err="1"/>
              <a:t>taxation</a:t>
            </a:r>
            <a:r>
              <a:rPr lang="de-DE" sz="1200"/>
              <a:t> / </a:t>
            </a:r>
            <a:r>
              <a:rPr lang="de-DE" sz="1200" err="1"/>
              <a:t>awarding</a:t>
            </a:r>
            <a:r>
              <a:rPr lang="de-DE" sz="1200"/>
              <a:t> </a:t>
            </a:r>
            <a:r>
              <a:rPr lang="de-DE" sz="1200" err="1"/>
              <a:t>of</a:t>
            </a:r>
            <a:r>
              <a:rPr lang="de-DE" sz="1200"/>
              <a:t> </a:t>
            </a:r>
            <a:r>
              <a:rPr lang="de-DE" sz="1200" err="1"/>
              <a:t>public</a:t>
            </a:r>
            <a:r>
              <a:rPr lang="de-DE" sz="1200"/>
              <a:t> </a:t>
            </a:r>
            <a:r>
              <a:rPr lang="de-DE" sz="1200" err="1"/>
              <a:t>contracts</a:t>
            </a:r>
            <a:r>
              <a:rPr lang="de-DE" sz="1200"/>
              <a:t> / </a:t>
            </a:r>
            <a:r>
              <a:rPr lang="de-DE" sz="1200" err="1"/>
              <a:t>judiciary</a:t>
            </a:r>
            <a:r>
              <a:rPr lang="de-DE" sz="1200"/>
              <a:t>?“</a:t>
            </a:r>
            <a:endParaRPr lang="en-US" altLang="de-DE" sz="1200" b="0" i="0" kern="1200">
              <a:solidFill>
                <a:schemeClr val="tx1"/>
              </a:solidFill>
              <a:effectLst/>
              <a:latin typeface="+mn-lt"/>
              <a:ea typeface="+mn-ea"/>
              <a:cs typeface="+mn-cs"/>
            </a:endParaRPr>
          </a:p>
          <a:p>
            <a:r>
              <a:rPr lang="it-CH" sz="1200" b="0" i="0" kern="1200">
                <a:solidFill>
                  <a:schemeClr val="tx1"/>
                </a:solidFill>
                <a:effectLst/>
                <a:latin typeface="+mn-lt"/>
                <a:ea typeface="+mn-ea"/>
                <a:cs typeface="+mn-cs"/>
              </a:rPr>
              <a:t>​</a:t>
            </a:r>
            <a:endParaRPr lang="it-CH" sz="1200" b="0" i="0" kern="1200">
              <a:solidFill>
                <a:schemeClr val="tx1"/>
              </a:solidFill>
              <a:effectLst/>
              <a:latin typeface="+mn-lt"/>
              <a:cs typeface="Calibri"/>
            </a:endParaRPr>
          </a:p>
          <a:p>
            <a:r>
              <a:rPr lang="de-DE" sz="1200" b="1"/>
              <a:t>Source:</a:t>
            </a:r>
          </a:p>
          <a:p>
            <a:r>
              <a:rPr lang="de-DE" sz="1200"/>
              <a:t>OECD (2017). </a:t>
            </a:r>
            <a:r>
              <a:rPr lang="de-DE" sz="1200" err="1"/>
              <a:t>Integrity</a:t>
            </a:r>
            <a:r>
              <a:rPr lang="de-DE" sz="1200"/>
              <a:t> in Public </a:t>
            </a:r>
            <a:r>
              <a:rPr lang="de-DE" sz="1200" err="1"/>
              <a:t>Procurement</a:t>
            </a:r>
            <a:r>
              <a:rPr lang="de-DE" sz="1200"/>
              <a:t>. </a:t>
            </a:r>
            <a:r>
              <a:rPr lang="de-DE" sz="1200" err="1"/>
              <a:t>Good</a:t>
            </a:r>
            <a:r>
              <a:rPr lang="de-DE" sz="1200"/>
              <a:t> Practice </a:t>
            </a:r>
            <a:r>
              <a:rPr lang="de-DE" sz="1200" err="1"/>
              <a:t>from</a:t>
            </a:r>
            <a:r>
              <a:rPr lang="de-DE" sz="1200"/>
              <a:t> A to Z. </a:t>
            </a:r>
            <a:r>
              <a:rPr lang="de-DE" sz="1200" err="1"/>
              <a:t>Retrieved</a:t>
            </a:r>
            <a:r>
              <a:rPr lang="de-DE" sz="1200"/>
              <a:t> </a:t>
            </a:r>
            <a:r>
              <a:rPr lang="de-DE" sz="1200" err="1"/>
              <a:t>from</a:t>
            </a:r>
            <a:r>
              <a:rPr lang="de-DE" sz="1200"/>
              <a:t> </a:t>
            </a:r>
            <a:r>
              <a:rPr lang="de-DE" sz="1200">
                <a:hlinkClick r:id="rId3"/>
              </a:rPr>
              <a:t>https://www.oecd.org/development/effectiveness/38588964.pdf</a:t>
            </a:r>
            <a:r>
              <a:rPr lang="de-DE" sz="1200"/>
              <a:t> (last </a:t>
            </a:r>
            <a:r>
              <a:rPr lang="de-DE" sz="1200" err="1"/>
              <a:t>accessed</a:t>
            </a:r>
            <a:r>
              <a:rPr lang="de-DE" sz="1200"/>
              <a:t> on April 7, 2020).</a:t>
            </a:r>
            <a:endParaRPr lang="de-DE" sz="1200">
              <a:cs typeface="Calibr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425644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e-DE" sz="1200" b="1" i="0" u="none" strike="noStrike" kern="1200" dirty="0">
                <a:solidFill>
                  <a:schemeClr val="tx1"/>
                </a:solidFill>
                <a:effectLst/>
                <a:latin typeface="+mn-lt"/>
                <a:ea typeface="+mn-ea"/>
                <a:cs typeface="+mn-cs"/>
              </a:rPr>
              <a:t>Impacts </a:t>
            </a:r>
            <a:r>
              <a:rPr lang="de-DE" sz="1200" b="1" i="0" u="none" strike="noStrike" kern="1200" dirty="0" err="1">
                <a:solidFill>
                  <a:schemeClr val="tx1"/>
                </a:solidFill>
                <a:effectLst/>
                <a:latin typeface="+mn-lt"/>
                <a:ea typeface="+mn-ea"/>
                <a:cs typeface="+mn-cs"/>
              </a:rPr>
              <a:t>of</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in </a:t>
            </a:r>
            <a:r>
              <a:rPr lang="de-DE" sz="1200" b="1" i="0" u="none" strike="noStrike" kern="1200" dirty="0" err="1">
                <a:solidFill>
                  <a:schemeClr val="tx1"/>
                </a:solidFill>
                <a:effectLst/>
                <a:latin typeface="+mn-lt"/>
                <a:ea typeface="+mn-ea"/>
                <a:cs typeface="+mn-cs"/>
              </a:rPr>
              <a:t>procurement</a:t>
            </a:r>
            <a:r>
              <a:rPr lang="de-DE" sz="1200" b="1"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rtl="0" fontAlgn="base"/>
            <a:r>
              <a:rPr lang="de-DE" sz="1200" b="0" i="0" kern="1200" dirty="0">
                <a:solidFill>
                  <a:schemeClr val="tx1"/>
                </a:solidFill>
                <a:effectLst/>
                <a:latin typeface="+mn-lt"/>
                <a:ea typeface="+mn-ea"/>
                <a:cs typeface="+mn-cs"/>
              </a:rPr>
              <a:t>​</a:t>
            </a:r>
            <a:endParaRPr lang="de-DE" sz="1200" b="0" i="0" kern="1200" dirty="0">
              <a:solidFill>
                <a:schemeClr val="tx1"/>
              </a:solidFill>
              <a:effectLst/>
              <a:latin typeface="+mn-lt"/>
              <a:cs typeface="Calibri"/>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can</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have</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many</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detrimental</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effects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instance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corruption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often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increases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cost</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lowers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quality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goods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services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acquired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while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reducing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likelihood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goods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services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purchased</a:t>
            </a:r>
            <a:r>
              <a:rPr lang="de-DE" sz="1200" b="0" i="0" u="none" strike="noStrike" kern="1200" dirty="0">
                <a:solidFill>
                  <a:schemeClr val="tx1"/>
                </a:solidFill>
                <a:effectLst/>
                <a:latin typeface="+mn-lt"/>
                <a:ea typeface="+mn-ea"/>
                <a:cs typeface="+mn-cs"/>
              </a:rPr>
              <a:t> will </a:t>
            </a:r>
            <a:r>
              <a:rPr lang="de-DE" sz="1200" b="0" i="0" u="none" strike="noStrike" kern="1200" dirty="0" err="1">
                <a:solidFill>
                  <a:schemeClr val="tx1"/>
                </a:solidFill>
                <a:effectLst/>
                <a:latin typeface="+mn-lt"/>
                <a:ea typeface="+mn-ea"/>
                <a:cs typeface="+mn-cs"/>
              </a:rPr>
              <a:t>meet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public’s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needs</a:t>
            </a:r>
            <a:r>
              <a:rPr lang="de-DE" sz="1200" b="0" i="0" u="none" strike="noStrike" kern="1200" dirty="0">
                <a:solidFill>
                  <a:schemeClr val="tx1"/>
                </a:solidFill>
                <a:effectLst/>
                <a:latin typeface="+mn-lt"/>
                <a:ea typeface="+mn-ea"/>
                <a:cs typeface="+mn-cs"/>
              </a:rPr>
              <a:t>.</a:t>
            </a:r>
            <a:endParaRPr lang="de-DE"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may</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adversely</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shape</a:t>
            </a:r>
            <a:r>
              <a:rPr lang="de-DE" sz="1200" b="1" i="0" u="none" strike="noStrike" kern="1200" dirty="0">
                <a:solidFill>
                  <a:schemeClr val="tx1"/>
                </a:solidFill>
                <a:effectLst/>
                <a:latin typeface="+mn-lt"/>
                <a:ea typeface="+mn-ea"/>
                <a:cs typeface="+mn-cs"/>
              </a:rPr>
              <a:t> a </a:t>
            </a:r>
            <a:r>
              <a:rPr lang="de-DE" sz="1200" b="1" i="0" u="none" strike="noStrike" kern="1200" dirty="0" err="1">
                <a:solidFill>
                  <a:schemeClr val="tx1"/>
                </a:solidFill>
                <a:effectLst/>
                <a:latin typeface="+mn-lt"/>
                <a:ea typeface="+mn-ea"/>
                <a:cs typeface="+mn-cs"/>
              </a:rPr>
              <a:t>country’s</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economy</a:t>
            </a:r>
            <a:r>
              <a:rPr lang="de-DE" sz="1200" b="1"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corrupt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public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servants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allocate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budgets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based</a:t>
            </a:r>
            <a:r>
              <a:rPr lang="de-DE" sz="1200" b="0" i="0" u="none" strike="noStrike" kern="1200" dirty="0">
                <a:solidFill>
                  <a:schemeClr val="tx1"/>
                </a:solidFill>
                <a:effectLst/>
                <a:latin typeface="+mn-lt"/>
                <a:ea typeface="+mn-ea"/>
                <a:cs typeface="+mn-cs"/>
              </a:rPr>
              <a:t> on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bribes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solicit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rather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needs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country</a:t>
            </a:r>
            <a:r>
              <a:rPr lang="de-DE"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can</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be</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profoundly</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harmful</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to</a:t>
            </a:r>
            <a:r>
              <a:rPr lang="de-DE" sz="1200" b="1" i="0" u="none" strike="noStrike" kern="1200" dirty="0">
                <a:solidFill>
                  <a:schemeClr val="tx1"/>
                </a:solidFill>
                <a:effectLst/>
                <a:latin typeface="+mn-lt"/>
                <a:ea typeface="+mn-ea"/>
                <a:cs typeface="+mn-cs"/>
              </a:rPr>
              <a:t> a </a:t>
            </a:r>
            <a:r>
              <a:rPr lang="de-DE" sz="1200" b="1" i="0" u="none" strike="noStrike" kern="1200" dirty="0" err="1">
                <a:solidFill>
                  <a:schemeClr val="tx1"/>
                </a:solidFill>
                <a:effectLst/>
                <a:latin typeface="+mn-lt"/>
                <a:ea typeface="+mn-ea"/>
                <a:cs typeface="+mn-cs"/>
              </a:rPr>
              <a:t>country’s</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economy</a:t>
            </a:r>
            <a:r>
              <a:rPr lang="de-DE" sz="1200" b="1"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instance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Padma Bridge </a:t>
            </a:r>
            <a:r>
              <a:rPr lang="de-DE" sz="1200" b="0" i="0" u="none" strike="noStrike" kern="1200" dirty="0" err="1">
                <a:solidFill>
                  <a:schemeClr val="tx1"/>
                </a:solidFill>
                <a:effectLst/>
                <a:latin typeface="+mn-lt"/>
                <a:ea typeface="+mn-ea"/>
                <a:cs typeface="+mn-cs"/>
              </a:rPr>
              <a:t>corruption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scandal</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Bangladesh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World Bank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cancel</a:t>
            </a:r>
            <a:r>
              <a:rPr lang="de-DE" sz="1200" b="0" i="0" u="none" strike="noStrike" kern="1200" dirty="0">
                <a:solidFill>
                  <a:schemeClr val="tx1"/>
                </a:solidFill>
                <a:effectLst/>
                <a:latin typeface="+mn-lt"/>
                <a:ea typeface="+mn-ea"/>
                <a:cs typeface="+mn-cs"/>
              </a:rPr>
              <a:t> a US$1.2 </a:t>
            </a:r>
            <a:r>
              <a:rPr lang="de-DE" sz="1200" b="0" i="0" u="none" strike="noStrike" kern="1200" dirty="0" err="1">
                <a:solidFill>
                  <a:schemeClr val="tx1"/>
                </a:solidFill>
                <a:effectLst/>
                <a:latin typeface="+mn-lt"/>
                <a:ea typeface="+mn-ea"/>
                <a:cs typeface="+mn-cs"/>
              </a:rPr>
              <a:t>billion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loan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build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bridge</a:t>
            </a:r>
            <a:r>
              <a:rPr lang="de-DE" sz="1200" b="0" i="0" u="none" strike="noStrike" kern="1200" dirty="0">
                <a:solidFill>
                  <a:schemeClr val="tx1"/>
                </a:solidFill>
                <a:effectLst/>
                <a:latin typeface="+mn-lt"/>
                <a:ea typeface="+mn-ea"/>
                <a:cs typeface="+mn-cs"/>
              </a:rPr>
              <a:t>. Even </a:t>
            </a:r>
            <a:r>
              <a:rPr lang="de-DE" sz="1200" b="0" i="0" u="none" strike="noStrike" kern="1200" dirty="0" err="1">
                <a:solidFill>
                  <a:schemeClr val="tx1"/>
                </a:solidFill>
                <a:effectLst/>
                <a:latin typeface="+mn-lt"/>
                <a:ea typeface="+mn-ea"/>
                <a:cs typeface="+mn-cs"/>
              </a:rPr>
              <a:t>if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government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Bangladesh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able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secure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other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financing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project</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future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delay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project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has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caused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significant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physical</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economic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harms</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proposed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bridge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project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crucial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increasing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economic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activity</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Bangladesh</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bridge</a:t>
            </a:r>
            <a:r>
              <a:rPr lang="de-DE" sz="1200" b="0" i="0" u="none" strike="noStrike" kern="1200" dirty="0">
                <a:solidFill>
                  <a:schemeClr val="tx1"/>
                </a:solidFill>
                <a:effectLst/>
                <a:latin typeface="+mn-lt"/>
                <a:ea typeface="+mn-ea"/>
                <a:cs typeface="+mn-cs"/>
              </a:rPr>
              <a:t> was </a:t>
            </a:r>
            <a:r>
              <a:rPr lang="de-DE" sz="1200" b="0" i="0" u="none" strike="noStrike" kern="1200" dirty="0" err="1">
                <a:solidFill>
                  <a:schemeClr val="tx1"/>
                </a:solidFill>
                <a:effectLst/>
                <a:latin typeface="+mn-lt"/>
                <a:ea typeface="+mn-ea"/>
                <a:cs typeface="+mn-cs"/>
              </a:rPr>
              <a:t>intended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facilitate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transportation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goods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passengers</a:t>
            </a:r>
            <a:r>
              <a:rPr lang="de-DE" sz="1200" b="0" i="0" u="none" strike="noStrike" kern="1200" dirty="0">
                <a:solidFill>
                  <a:schemeClr val="tx1"/>
                </a:solidFill>
                <a:effectLst/>
                <a:latin typeface="+mn-lt"/>
                <a:ea typeface="+mn-ea"/>
                <a:cs typeface="+mn-cs"/>
              </a:rPr>
              <a:t> in a </a:t>
            </a:r>
            <a:r>
              <a:rPr lang="de-DE" sz="1200" b="0" i="0" u="none" strike="noStrike" kern="1200" dirty="0" err="1">
                <a:solidFill>
                  <a:schemeClr val="tx1"/>
                </a:solidFill>
                <a:effectLst/>
                <a:latin typeface="+mn-lt"/>
                <a:ea typeface="+mn-ea"/>
                <a:cs typeface="+mn-cs"/>
              </a:rPr>
              <a:t>timely</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cost-effective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manner</a:t>
            </a:r>
            <a:r>
              <a:rPr lang="de-DE" sz="1200" b="0" i="0" u="none" strike="noStrike" kern="1200" dirty="0">
                <a:solidFill>
                  <a:schemeClr val="tx1"/>
                </a:solidFill>
                <a:effectLst/>
                <a:latin typeface="+mn-lt"/>
                <a:ea typeface="+mn-ea"/>
                <a:cs typeface="+mn-cs"/>
              </a:rPr>
              <a:t>.</a:t>
            </a:r>
            <a:endParaRPr lang="de-DE"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Corrupted</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bidding</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processes</a:t>
            </a:r>
            <a:r>
              <a:rPr lang="de-DE" sz="1200" b="1" i="0" u="none" strike="noStrike" kern="1200" dirty="0">
                <a:solidFill>
                  <a:schemeClr val="tx1"/>
                </a:solidFill>
                <a:effectLst/>
                <a:latin typeface="+mn-lt"/>
                <a:ea typeface="+mn-ea"/>
                <a:cs typeface="+mn-cs"/>
              </a:rPr>
              <a:t> also </a:t>
            </a:r>
            <a:r>
              <a:rPr lang="de-DE" sz="1200" b="1" i="0" u="none" strike="noStrike" kern="1200" dirty="0" err="1">
                <a:solidFill>
                  <a:schemeClr val="tx1"/>
                </a:solidFill>
                <a:effectLst/>
                <a:latin typeface="+mn-lt"/>
                <a:ea typeface="+mn-ea"/>
                <a:cs typeface="+mn-cs"/>
              </a:rPr>
              <a:t>make</a:t>
            </a:r>
            <a:r>
              <a:rPr lang="de-DE" sz="1200" b="1" i="0" u="none" strike="noStrike" kern="1200" dirty="0">
                <a:solidFill>
                  <a:schemeClr val="tx1"/>
                </a:solidFill>
                <a:effectLst/>
                <a:latin typeface="+mn-lt"/>
                <a:ea typeface="+mn-ea"/>
                <a:cs typeface="+mn-cs"/>
              </a:rPr>
              <a:t> a </a:t>
            </a:r>
            <a:r>
              <a:rPr lang="de-DE" sz="1200" b="1" i="0" u="none" strike="noStrike" kern="1200" dirty="0" err="1">
                <a:solidFill>
                  <a:schemeClr val="tx1"/>
                </a:solidFill>
                <a:effectLst/>
                <a:latin typeface="+mn-lt"/>
                <a:ea typeface="+mn-ea"/>
                <a:cs typeface="+mn-cs"/>
              </a:rPr>
              <a:t>mockery</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of</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the</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level</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playing</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field</a:t>
            </a:r>
            <a:r>
              <a:rPr lang="de-DE" sz="1200" b="1"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businesses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especially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younger</a:t>
            </a:r>
            <a:r>
              <a:rPr lang="de-DE" sz="1200" b="0" i="0" u="none" strike="noStrike" kern="1200" dirty="0">
                <a:solidFill>
                  <a:schemeClr val="tx1"/>
                </a:solidFill>
                <a:effectLst/>
                <a:latin typeface="+mn-lt"/>
                <a:ea typeface="+mn-ea"/>
                <a:cs typeface="+mn-cs"/>
              </a:rPr>
              <a:t>, innovative </a:t>
            </a:r>
            <a:r>
              <a:rPr lang="de-DE" sz="1200" b="0" i="0" u="none" strike="noStrike" kern="1200" dirty="0" err="1">
                <a:solidFill>
                  <a:schemeClr val="tx1"/>
                </a:solidFill>
                <a:effectLst/>
                <a:latin typeface="+mn-lt"/>
                <a:ea typeface="+mn-ea"/>
                <a:cs typeface="+mn-cs"/>
              </a:rPr>
              <a:t>companies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eager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compete</a:t>
            </a:r>
            <a:r>
              <a:rPr lang="de-DE" sz="1200" b="0" i="0" u="none" strike="noStrike" kern="1200" dirty="0">
                <a:solidFill>
                  <a:schemeClr val="tx1"/>
                </a:solidFill>
                <a:effectLst/>
                <a:latin typeface="+mn-lt"/>
                <a:ea typeface="+mn-ea"/>
                <a:cs typeface="+mn-cs"/>
              </a:rPr>
              <a:t> in a fair </a:t>
            </a:r>
            <a:r>
              <a:rPr lang="de-DE" sz="1200" b="0" i="0" u="none" strike="noStrike" kern="1200" dirty="0" err="1">
                <a:solidFill>
                  <a:schemeClr val="tx1"/>
                </a:solidFill>
                <a:effectLst/>
                <a:latin typeface="+mn-lt"/>
                <a:ea typeface="+mn-ea"/>
                <a:cs typeface="+mn-cs"/>
              </a:rPr>
              <a:t>manner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may</a:t>
            </a:r>
            <a:r>
              <a:rPr lang="de-DE" sz="1200" b="0" i="0" u="none" strike="noStrike" kern="1200" dirty="0">
                <a:solidFill>
                  <a:schemeClr val="tx1"/>
                </a:solidFill>
                <a:effectLst/>
                <a:latin typeface="+mn-lt"/>
                <a:ea typeface="+mn-ea"/>
                <a:cs typeface="+mn-cs"/>
              </a:rPr>
              <a:t> not </a:t>
            </a:r>
            <a:r>
              <a:rPr lang="de-DE" sz="1200" b="0" i="0" u="none" strike="noStrike" kern="1200" dirty="0" err="1">
                <a:solidFill>
                  <a:schemeClr val="tx1"/>
                </a:solidFill>
                <a:effectLst/>
                <a:latin typeface="+mn-lt"/>
                <a:ea typeface="+mn-ea"/>
                <a:cs typeface="+mn-cs"/>
              </a:rPr>
              <a:t>have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backdoor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contacts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contracts</a:t>
            </a:r>
            <a:r>
              <a:rPr lang="de-DE"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de-DE" sz="1200" b="0" i="0" u="none" strike="noStrike" kern="1200" dirty="0">
                <a:solidFill>
                  <a:schemeClr val="tx1"/>
                </a:solidFill>
                <a:effectLst/>
                <a:latin typeface="+mn-lt"/>
                <a:ea typeface="+mn-ea"/>
                <a:cs typeface="+mn-cs"/>
              </a:rPr>
              <a:t>The </a:t>
            </a:r>
            <a:r>
              <a:rPr lang="de-DE" sz="1200" b="0" i="0" u="none" strike="noStrike" kern="1200" dirty="0" err="1">
                <a:solidFill>
                  <a:schemeClr val="tx1"/>
                </a:solidFill>
                <a:effectLst/>
                <a:latin typeface="+mn-lt"/>
                <a:ea typeface="+mn-ea"/>
                <a:cs typeface="+mn-cs"/>
              </a:rPr>
              <a:t>effect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drive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away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good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companies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unwilling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their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procurement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contracts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leaving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behind</a:t>
            </a:r>
            <a:r>
              <a:rPr lang="de-DE" sz="1200" b="0" i="0" u="none" strike="noStrike" kern="1200" dirty="0">
                <a:solidFill>
                  <a:schemeClr val="tx1"/>
                </a:solidFill>
                <a:effectLst/>
                <a:latin typeface="+mn-lt"/>
                <a:ea typeface="+mn-ea"/>
                <a:cs typeface="+mn-cs"/>
              </a:rPr>
              <a:t> a pool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unscrupulous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inexperienced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contractors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carry out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projects</a:t>
            </a:r>
            <a:r>
              <a:rPr lang="de-DE" sz="1200" b="0" i="0" u="none" strike="noStrike" kern="1200" dirty="0">
                <a:solidFill>
                  <a:schemeClr val="tx1"/>
                </a:solidFill>
                <a:effectLst/>
                <a:latin typeface="+mn-lt"/>
                <a:ea typeface="+mn-ea"/>
                <a:cs typeface="+mn-cs"/>
              </a:rPr>
              <a:t>.</a:t>
            </a:r>
            <a:endParaRPr lang="de-DE"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in </a:t>
            </a:r>
            <a:r>
              <a:rPr lang="de-DE" sz="1200" b="1" i="0" u="none" strike="noStrike" kern="1200" dirty="0" err="1">
                <a:solidFill>
                  <a:schemeClr val="tx1"/>
                </a:solidFill>
                <a:effectLst/>
                <a:latin typeface="+mn-lt"/>
                <a:ea typeface="+mn-ea"/>
                <a:cs typeface="+mn-cs"/>
              </a:rPr>
              <a:t>public</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procurement</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can</a:t>
            </a:r>
            <a:r>
              <a:rPr lang="de-DE" sz="1200" b="1" i="0" u="none" strike="noStrike" kern="1200" dirty="0">
                <a:solidFill>
                  <a:schemeClr val="tx1"/>
                </a:solidFill>
                <a:effectLst/>
                <a:latin typeface="+mn-lt"/>
                <a:ea typeface="+mn-ea"/>
                <a:cs typeface="+mn-cs"/>
              </a:rPr>
              <a:t> also </a:t>
            </a:r>
            <a:r>
              <a:rPr lang="de-DE" sz="1200" b="1" i="0" u="none" strike="noStrike" kern="1200" dirty="0" err="1">
                <a:solidFill>
                  <a:schemeClr val="tx1"/>
                </a:solidFill>
                <a:effectLst/>
                <a:latin typeface="+mn-lt"/>
                <a:ea typeface="+mn-ea"/>
                <a:cs typeface="+mn-cs"/>
              </a:rPr>
              <a:t>be</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detrimental</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to</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the</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environment</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Philippines, a </a:t>
            </a:r>
            <a:r>
              <a:rPr lang="de-DE" sz="1200" b="0" i="0" u="none" strike="noStrike" kern="1200" dirty="0" err="1">
                <a:solidFill>
                  <a:schemeClr val="tx1"/>
                </a:solidFill>
                <a:effectLst/>
                <a:latin typeface="+mn-lt"/>
                <a:ea typeface="+mn-ea"/>
                <a:cs typeface="+mn-cs"/>
              </a:rPr>
              <a:t>contract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 US$2 </a:t>
            </a:r>
            <a:r>
              <a:rPr lang="de-DE" sz="1200" b="0" i="0" u="none" strike="noStrike" kern="1200" dirty="0" err="1">
                <a:solidFill>
                  <a:schemeClr val="tx1"/>
                </a:solidFill>
                <a:effectLst/>
                <a:latin typeface="+mn-lt"/>
                <a:ea typeface="+mn-ea"/>
                <a:cs typeface="+mn-cs"/>
              </a:rPr>
              <a:t>billion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nuclear</a:t>
            </a:r>
            <a:r>
              <a:rPr lang="de-DE" sz="1200" b="0" i="0" u="none" strike="noStrike" kern="1200" dirty="0">
                <a:solidFill>
                  <a:schemeClr val="tx1"/>
                </a:solidFill>
                <a:effectLst/>
                <a:latin typeface="+mn-lt"/>
                <a:ea typeface="+mn-ea"/>
                <a:cs typeface="+mn-cs"/>
              </a:rPr>
              <a:t> power plant was </a:t>
            </a:r>
            <a:r>
              <a:rPr lang="de-DE" sz="1200" b="0" i="0" u="none" strike="noStrike" kern="1200" dirty="0" err="1">
                <a:solidFill>
                  <a:schemeClr val="tx1"/>
                </a:solidFill>
                <a:effectLst/>
                <a:latin typeface="+mn-lt"/>
                <a:ea typeface="+mn-ea"/>
                <a:cs typeface="+mn-cs"/>
              </a:rPr>
              <a:t>awarded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controversial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bidder</a:t>
            </a:r>
            <a:r>
              <a:rPr lang="de-DE" sz="1200" b="0" i="0" u="none" strike="noStrike" kern="1200" dirty="0">
                <a:solidFill>
                  <a:schemeClr val="tx1"/>
                </a:solidFill>
                <a:effectLst/>
                <a:latin typeface="+mn-lt"/>
                <a:ea typeface="+mn-ea"/>
                <a:cs typeface="+mn-cs"/>
              </a:rPr>
              <a:t>. The </a:t>
            </a:r>
            <a:r>
              <a:rPr lang="de-DE" sz="1200" b="0" i="0" u="none" strike="noStrike" kern="1200" dirty="0" err="1">
                <a:solidFill>
                  <a:schemeClr val="tx1"/>
                </a:solidFill>
                <a:effectLst/>
                <a:latin typeface="+mn-lt"/>
                <a:ea typeface="+mn-ea"/>
                <a:cs typeface="+mn-cs"/>
              </a:rPr>
              <a:t>nuclear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reactor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sits</a:t>
            </a:r>
            <a:r>
              <a:rPr lang="de-DE" sz="1200" b="0" i="0" u="none" strike="noStrike" kern="1200" dirty="0">
                <a:solidFill>
                  <a:schemeClr val="tx1"/>
                </a:solidFill>
                <a:effectLst/>
                <a:latin typeface="+mn-lt"/>
                <a:ea typeface="+mn-ea"/>
                <a:cs typeface="+mn-cs"/>
              </a:rPr>
              <a:t> on a fault </a:t>
            </a:r>
            <a:r>
              <a:rPr lang="de-DE" sz="1200" b="0" i="0" u="none" strike="noStrike" kern="1200" dirty="0" err="1">
                <a:solidFill>
                  <a:schemeClr val="tx1"/>
                </a:solidFill>
                <a:effectLst/>
                <a:latin typeface="+mn-lt"/>
                <a:ea typeface="+mn-ea"/>
                <a:cs typeface="+mn-cs"/>
              </a:rPr>
              <a:t>line</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if</a:t>
            </a:r>
            <a:r>
              <a:rPr lang="de-DE" sz="1200" b="0" i="0" u="none" strike="noStrike" kern="1200" dirty="0">
                <a:solidFill>
                  <a:schemeClr val="tx1"/>
                </a:solidFill>
                <a:effectLst/>
                <a:latin typeface="+mn-lt"/>
                <a:ea typeface="+mn-ea"/>
                <a:cs typeface="+mn-cs"/>
              </a:rPr>
              <a:t> an </a:t>
            </a:r>
            <a:r>
              <a:rPr lang="de-DE" sz="1200" b="0" i="0" u="none" strike="noStrike" kern="1200" dirty="0" err="1">
                <a:solidFill>
                  <a:schemeClr val="tx1"/>
                </a:solidFill>
                <a:effectLst/>
                <a:latin typeface="+mn-lt"/>
                <a:ea typeface="+mn-ea"/>
                <a:cs typeface="+mn-cs"/>
              </a:rPr>
              <a:t>earthquake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occurs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while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nuclear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reactor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operational, </a:t>
            </a:r>
            <a:r>
              <a:rPr lang="de-DE" sz="1200" b="0" i="0" u="none" strike="noStrike" kern="1200" dirty="0" err="1">
                <a:solidFill>
                  <a:schemeClr val="tx1"/>
                </a:solidFill>
                <a:effectLst/>
                <a:latin typeface="+mn-lt"/>
                <a:ea typeface="+mn-ea"/>
                <a:cs typeface="+mn-cs"/>
              </a:rPr>
              <a:t>there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is</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major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risk</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nuclear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contamination</a:t>
            </a:r>
            <a:r>
              <a:rPr lang="de-DE" sz="1200" b="0" i="0" u="none" strike="noStrike" kern="1200" dirty="0">
                <a:solidFill>
                  <a:schemeClr val="tx1"/>
                </a:solidFill>
                <a:effectLst/>
                <a:latin typeface="+mn-lt"/>
                <a:ea typeface="+mn-ea"/>
                <a:cs typeface="+mn-cs"/>
              </a:rPr>
              <a:t>. The power plant </a:t>
            </a:r>
            <a:r>
              <a:rPr lang="de-DE" sz="1200" b="0" i="0" u="none" strike="noStrike" kern="1200" dirty="0" err="1">
                <a:solidFill>
                  <a:schemeClr val="tx1"/>
                </a:solidFill>
                <a:effectLst/>
                <a:latin typeface="+mn-lt"/>
                <a:ea typeface="+mn-ea"/>
                <a:cs typeface="+mn-cs"/>
              </a:rPr>
              <a:t>has</a:t>
            </a:r>
            <a:r>
              <a:rPr lang="de-DE" sz="1200" b="0" i="0" u="none" strike="noStrike" kern="1200" dirty="0">
                <a:solidFill>
                  <a:schemeClr val="tx1"/>
                </a:solidFill>
                <a:effectLst/>
                <a:latin typeface="+mn-lt"/>
                <a:ea typeface="+mn-ea"/>
                <a:cs typeface="+mn-cs"/>
              </a:rPr>
              <a:t> not </a:t>
            </a:r>
            <a:r>
              <a:rPr lang="de-DE" sz="1200" b="0" i="0" u="none" strike="noStrike" kern="1200" dirty="0" err="1">
                <a:solidFill>
                  <a:schemeClr val="tx1"/>
                </a:solidFill>
                <a:effectLst/>
                <a:latin typeface="+mn-lt"/>
                <a:ea typeface="+mn-ea"/>
                <a:cs typeface="+mn-cs"/>
              </a:rPr>
              <a:t>been</a:t>
            </a:r>
            <a:r>
              <a:rPr lang="de-DE" sz="1200" b="0" i="0" u="none" strike="noStrike" kern="1200" dirty="0">
                <a:solidFill>
                  <a:schemeClr val="tx1"/>
                </a:solidFill>
                <a:effectLst/>
                <a:latin typeface="+mn-lt"/>
                <a:ea typeface="+mn-ea"/>
                <a:cs typeface="+mn-cs"/>
              </a:rPr>
              <a:t> operational </a:t>
            </a:r>
            <a:r>
              <a:rPr lang="de-DE" sz="1200" b="0" i="0" u="none" strike="noStrike" kern="1200" dirty="0" err="1">
                <a:solidFill>
                  <a:schemeClr val="tx1"/>
                </a:solidFill>
                <a:effectLst/>
                <a:latin typeface="+mn-lt"/>
                <a:ea typeface="+mn-ea"/>
                <a:cs typeface="+mn-cs"/>
              </a:rPr>
              <a: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produced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any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electricity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since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completion</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1980s. This </a:t>
            </a:r>
            <a:r>
              <a:rPr lang="de-DE" sz="1200" b="0" i="0" u="none" strike="noStrike" kern="1200" dirty="0" err="1">
                <a:solidFill>
                  <a:schemeClr val="tx1"/>
                </a:solidFill>
                <a:effectLst/>
                <a:latin typeface="+mn-lt"/>
                <a:ea typeface="+mn-ea"/>
                <a:cs typeface="+mn-cs"/>
              </a:rPr>
              <a:t>project</a:t>
            </a:r>
            <a:r>
              <a:rPr lang="de-DE" sz="1200" b="0" i="0" u="none" strike="noStrike" kern="1200" dirty="0">
                <a:solidFill>
                  <a:schemeClr val="tx1"/>
                </a:solidFill>
                <a:effectLst/>
                <a:latin typeface="+mn-lt"/>
                <a:ea typeface="+mn-ea"/>
                <a:cs typeface="+mn-cs"/>
              </a:rPr>
              <a:t> was a massive </a:t>
            </a:r>
            <a:r>
              <a:rPr lang="de-DE" sz="1200" b="0" i="0" u="none" strike="noStrike" kern="1200" dirty="0" err="1">
                <a:solidFill>
                  <a:schemeClr val="tx1"/>
                </a:solidFill>
                <a:effectLst/>
                <a:latin typeface="+mn-lt"/>
                <a:ea typeface="+mn-ea"/>
                <a:cs typeface="+mn-cs"/>
              </a:rPr>
              <a:t>misuse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public</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funds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would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health</a:t>
            </a:r>
            <a:r>
              <a:rPr lang="de-DE" sz="1200" b="0" i="0" u="none" strike="noStrike" kern="1200" dirty="0">
                <a:solidFill>
                  <a:schemeClr val="tx1"/>
                </a:solidFill>
                <a:effectLst/>
                <a:latin typeface="+mn-lt"/>
                <a:ea typeface="+mn-ea"/>
                <a:cs typeface="+mn-cs"/>
              </a:rPr>
              <a:t> and environmental </a:t>
            </a:r>
            <a:r>
              <a:rPr lang="de-DE" sz="1200" b="0" i="0" u="none" strike="noStrike" kern="1200" dirty="0" err="1">
                <a:solidFill>
                  <a:schemeClr val="tx1"/>
                </a:solidFill>
                <a:effectLst/>
                <a:latin typeface="+mn-lt"/>
                <a:ea typeface="+mn-ea"/>
                <a:cs typeface="+mn-cs"/>
              </a:rPr>
              <a:t>nightmare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if</a:t>
            </a:r>
            <a:r>
              <a:rPr lang="de-DE" sz="1200" b="0" i="0" u="none" strike="noStrike" kern="1200" dirty="0">
                <a:solidFill>
                  <a:schemeClr val="tx1"/>
                </a:solidFill>
                <a:effectLst/>
                <a:latin typeface="+mn-lt"/>
                <a:ea typeface="+mn-ea"/>
                <a:cs typeface="+mn-cs"/>
              </a:rPr>
              <a:t> operational.</a:t>
            </a:r>
            <a:endParaRPr lang="de-DE"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de-DE" sz="1200" b="1" i="0" u="none" strike="noStrike" kern="1200" dirty="0" err="1">
                <a:solidFill>
                  <a:schemeClr val="tx1"/>
                </a:solidFill>
                <a:effectLst/>
                <a:latin typeface="+mn-lt"/>
                <a:ea typeface="+mn-ea"/>
                <a:cs typeface="+mn-cs"/>
              </a:rPr>
              <a:t>Corruption</a:t>
            </a:r>
            <a:r>
              <a:rPr lang="de-DE" sz="1200" b="1" i="0" u="none" strike="noStrike" kern="1200" dirty="0">
                <a:solidFill>
                  <a:schemeClr val="tx1"/>
                </a:solidFill>
                <a:effectLst/>
                <a:latin typeface="+mn-lt"/>
                <a:ea typeface="+mn-ea"/>
                <a:cs typeface="+mn-cs"/>
              </a:rPr>
              <a:t> in </a:t>
            </a:r>
            <a:r>
              <a:rPr lang="de-DE" sz="1200" b="1" i="0" u="none" strike="noStrike" kern="1200" dirty="0" err="1">
                <a:solidFill>
                  <a:schemeClr val="tx1"/>
                </a:solidFill>
                <a:effectLst/>
                <a:latin typeface="+mn-lt"/>
                <a:ea typeface="+mn-ea"/>
                <a:cs typeface="+mn-cs"/>
              </a:rPr>
              <a:t>public</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procurement</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affects</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heath</a:t>
            </a:r>
            <a:r>
              <a:rPr lang="de-DE" sz="1200" b="1" i="0" u="none" strike="noStrike" kern="1200" dirty="0">
                <a:solidFill>
                  <a:schemeClr val="tx1"/>
                </a:solidFill>
                <a:effectLst/>
                <a:latin typeface="+mn-lt"/>
                <a:ea typeface="+mn-ea"/>
                <a:cs typeface="+mn-cs"/>
              </a:rPr>
              <a:t> and </a:t>
            </a:r>
            <a:r>
              <a:rPr lang="de-DE" sz="1200" b="1" i="0" u="none" strike="noStrike" kern="1200" dirty="0" err="1">
                <a:solidFill>
                  <a:schemeClr val="tx1"/>
                </a:solidFill>
                <a:effectLst/>
                <a:latin typeface="+mn-lt"/>
                <a:ea typeface="+mn-ea"/>
                <a:cs typeface="+mn-cs"/>
              </a:rPr>
              <a:t>safety</a:t>
            </a:r>
            <a:r>
              <a:rPr lang="de-DE" sz="1200" b="1"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In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past</a:t>
            </a:r>
            <a:r>
              <a:rPr lang="de-DE" sz="1200" b="0" i="0" u="none" strike="noStrike" kern="1200" dirty="0">
                <a:solidFill>
                  <a:schemeClr val="tx1"/>
                </a:solidFill>
                <a:effectLst/>
                <a:latin typeface="+mn-lt"/>
                <a:ea typeface="+mn-ea"/>
                <a:cs typeface="+mn-cs"/>
              </a:rPr>
              <a:t> 15 </a:t>
            </a:r>
            <a:r>
              <a:rPr lang="de-DE" sz="1200" b="0" i="0" u="none" strike="noStrike" kern="1200" dirty="0" err="1">
                <a:solidFill>
                  <a:schemeClr val="tx1"/>
                </a:solidFill>
                <a:effectLst/>
                <a:latin typeface="+mn-lt"/>
                <a:ea typeface="+mn-ea"/>
                <a:cs typeface="+mn-cs"/>
              </a:rPr>
              <a:t>years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have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been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approximately</a:t>
            </a:r>
            <a:r>
              <a:rPr lang="de-DE" sz="1200" b="0" i="0" u="none" strike="noStrike" kern="1200" dirty="0">
                <a:solidFill>
                  <a:schemeClr val="tx1"/>
                </a:solidFill>
                <a:effectLst/>
                <a:latin typeface="+mn-lt"/>
                <a:ea typeface="+mn-ea"/>
                <a:cs typeface="+mn-cs"/>
              </a:rPr>
              <a:t> 156,000 </a:t>
            </a:r>
            <a:r>
              <a:rPr lang="de-DE" sz="1200" b="0" i="0" u="none" strike="noStrike" kern="1200" dirty="0" err="1">
                <a:solidFill>
                  <a:schemeClr val="tx1"/>
                </a:solidFill>
                <a:effectLst/>
                <a:latin typeface="+mn-lt"/>
                <a:ea typeface="+mn-ea"/>
                <a:cs typeface="+mn-cs"/>
              </a:rPr>
              <a:t>earthquake-related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deaths</a:t>
            </a:r>
            <a:r>
              <a:rPr lang="de-DE" sz="1200" b="0" i="0" u="none" strike="noStrike" kern="1200" dirty="0">
                <a:solidFill>
                  <a:schemeClr val="tx1"/>
                </a:solidFill>
                <a:effectLst/>
                <a:latin typeface="+mn-lt"/>
                <a:ea typeface="+mn-ea"/>
                <a:cs typeface="+mn-cs"/>
              </a:rPr>
              <a:t> and 584,000 </a:t>
            </a:r>
            <a:r>
              <a:rPr lang="de-DE" sz="1200" b="0" i="0" u="none" strike="noStrike" kern="1200" dirty="0" err="1">
                <a:solidFill>
                  <a:schemeClr val="tx1"/>
                </a:solidFill>
                <a:effectLst/>
                <a:latin typeface="+mn-lt"/>
                <a:ea typeface="+mn-ea"/>
                <a:cs typeface="+mn-cs"/>
              </a:rPr>
              <a:t>injuries</a:t>
            </a:r>
            <a:r>
              <a:rPr lang="de-DE" sz="1200" b="0" i="0" u="none" strike="noStrike" kern="1200" dirty="0">
                <a:solidFill>
                  <a:schemeClr val="tx1"/>
                </a:solidFill>
                <a:effectLst/>
                <a:latin typeface="+mn-lt"/>
                <a:ea typeface="+mn-ea"/>
                <a:cs typeface="+mn-cs"/>
              </a:rPr>
              <a:t>. Many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deaths</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injuries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were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result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building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collapses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caused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substandard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building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practices</a:t>
            </a:r>
            <a:r>
              <a:rPr lang="de-DE" sz="1200" b="0" i="0" u="none" strike="noStrike" kern="1200" dirty="0">
                <a:solidFill>
                  <a:schemeClr val="tx1"/>
                </a:solidFill>
                <a:effectLst/>
                <a:latin typeface="+mn-lt"/>
                <a:ea typeface="+mn-ea"/>
                <a:cs typeface="+mn-cs"/>
              </a:rPr>
              <a:t>. In southern </a:t>
            </a:r>
            <a:r>
              <a:rPr lang="de-DE" sz="1200" b="0" i="0" u="none" strike="noStrike" kern="1200" dirty="0" err="1">
                <a:solidFill>
                  <a:schemeClr val="tx1"/>
                </a:solidFill>
                <a:effectLst/>
                <a:latin typeface="+mn-lt"/>
                <a:ea typeface="+mn-ea"/>
                <a:cs typeface="+mn-cs"/>
              </a:rPr>
              <a:t>Italy</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maternity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six</a:t>
            </a:r>
            <a:r>
              <a:rPr lang="de-DE" sz="1200" b="0" i="0" u="none" strike="noStrike" kern="1200" dirty="0">
                <a:solidFill>
                  <a:schemeClr val="tx1"/>
                </a:solidFill>
                <a:effectLst/>
                <a:latin typeface="+mn-lt"/>
                <a:ea typeface="+mn-ea"/>
                <a:cs typeface="+mn-cs"/>
              </a:rPr>
              <a:t>-story </a:t>
            </a:r>
            <a:r>
              <a:rPr lang="de-DE" sz="1200" b="0" i="0" u="none" strike="noStrike" kern="1200" dirty="0" err="1">
                <a:solidFill>
                  <a:schemeClr val="tx1"/>
                </a:solidFill>
                <a:effectLst/>
                <a:latin typeface="+mn-lt"/>
                <a:ea typeface="+mn-ea"/>
                <a:cs typeface="+mn-cs"/>
              </a:rPr>
              <a:t>hospital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collapsed</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almost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no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occupants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survived</a:t>
            </a:r>
            <a:r>
              <a:rPr lang="de-DE" sz="1200" b="0" i="0" u="none" strike="noStrike" kern="1200" dirty="0">
                <a:solidFill>
                  <a:schemeClr val="tx1"/>
                </a:solidFill>
                <a:effectLst/>
                <a:latin typeface="+mn-lt"/>
                <a:ea typeface="+mn-ea"/>
                <a:cs typeface="+mn-cs"/>
              </a:rPr>
              <a:t>. Investigation </a:t>
            </a:r>
            <a:r>
              <a:rPr lang="de-DE" sz="1200" b="0" i="0" u="none" strike="noStrike" kern="1200" dirty="0" err="1">
                <a:solidFill>
                  <a:schemeClr val="tx1"/>
                </a:solidFill>
                <a:effectLst/>
                <a:latin typeface="+mn-lt"/>
                <a:ea typeface="+mn-ea"/>
                <a:cs typeface="+mn-cs"/>
              </a:rPr>
              <a:t>into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incident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found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although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planning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hospital</a:t>
            </a:r>
            <a:r>
              <a:rPr lang="de-DE" sz="1200" b="0" i="0" u="none" strike="noStrike" kern="1200" dirty="0">
                <a:solidFill>
                  <a:schemeClr val="tx1"/>
                </a:solidFill>
                <a:effectLst/>
                <a:latin typeface="+mn-lt"/>
                <a:ea typeface="+mn-ea"/>
                <a:cs typeface="+mn-cs"/>
              </a:rPr>
              <a:t> was </a:t>
            </a:r>
            <a:r>
              <a:rPr lang="de-DE" sz="1200" b="0" i="0" u="none" strike="noStrike" kern="1200" dirty="0" err="1">
                <a:solidFill>
                  <a:schemeClr val="tx1"/>
                </a:solidFill>
                <a:effectLst/>
                <a:latin typeface="+mn-lt"/>
                <a:ea typeface="+mn-ea"/>
                <a:cs typeface="+mn-cs"/>
              </a:rPr>
              <a:t>designed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code and </a:t>
            </a:r>
            <a:r>
              <a:rPr lang="de-DE" sz="1200" b="0" i="0" u="none" strike="noStrike" kern="1200" dirty="0" err="1">
                <a:solidFill>
                  <a:schemeClr val="tx1"/>
                </a:solidFill>
                <a:effectLst/>
                <a:latin typeface="+mn-lt"/>
                <a:ea typeface="+mn-ea"/>
                <a:cs typeface="+mn-cs"/>
              </a:rPr>
              <a:t>included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adequate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materials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prevent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collapse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building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had</a:t>
            </a:r>
            <a:r>
              <a:rPr lang="de-DE" sz="1200" b="0" i="0" u="none" strike="noStrike" kern="1200" dirty="0">
                <a:solidFill>
                  <a:schemeClr val="tx1"/>
                </a:solidFill>
                <a:effectLst/>
                <a:latin typeface="+mn-lt"/>
                <a:ea typeface="+mn-ea"/>
                <a:cs typeface="+mn-cs"/>
              </a:rPr>
              <a:t> not </a:t>
            </a:r>
            <a:r>
              <a:rPr lang="de-DE" sz="1200" b="0" i="0" u="none" strike="noStrike" kern="1200" dirty="0" err="1">
                <a:solidFill>
                  <a:schemeClr val="tx1"/>
                </a:solidFill>
                <a:effectLst/>
                <a:latin typeface="+mn-lt"/>
                <a:ea typeface="+mn-ea"/>
                <a:cs typeface="+mn-cs"/>
              </a:rPr>
              <a:t>been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built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to</a:t>
            </a:r>
            <a:r>
              <a:rPr lang="de-DE" sz="1200" b="0" i="0" u="none" strike="noStrike" kern="1200" dirty="0">
                <a:solidFill>
                  <a:schemeClr val="tx1"/>
                </a:solidFill>
                <a:effectLst/>
                <a:latin typeface="+mn-lt"/>
                <a:ea typeface="+mn-ea"/>
                <a:cs typeface="+mn-cs"/>
              </a:rPr>
              <a:t> code.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Corruption </a:t>
            </a:r>
            <a:r>
              <a:rPr lang="de-DE" sz="1200" b="1" i="0" u="none" strike="noStrike" kern="1200" dirty="0" err="1">
                <a:solidFill>
                  <a:schemeClr val="tx1"/>
                </a:solidFill>
                <a:effectLst/>
                <a:latin typeface="+mn-lt"/>
                <a:ea typeface="+mn-ea"/>
                <a:cs typeface="+mn-cs"/>
              </a:rPr>
              <a:t>erodes</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public</a:t>
            </a:r>
            <a:r>
              <a:rPr lang="de-DE" sz="1200" b="1" i="0" u="none" strike="noStrike" kern="1200" dirty="0">
                <a:solidFill>
                  <a:schemeClr val="tx1"/>
                </a:solidFill>
                <a:effectLst/>
                <a:latin typeface="+mn-lt"/>
                <a:ea typeface="+mn-ea"/>
                <a:cs typeface="+mn-cs"/>
              </a:rPr>
              <a:t> </a:t>
            </a:r>
            <a:r>
              <a:rPr lang="de-DE" sz="1200" b="1" i="0" u="none" strike="noStrike" kern="1200" dirty="0" err="1">
                <a:solidFill>
                  <a:schemeClr val="tx1"/>
                </a:solidFill>
                <a:effectLst/>
                <a:latin typeface="+mn-lt"/>
                <a:ea typeface="+mn-ea"/>
                <a:cs typeface="+mn-cs"/>
              </a:rPr>
              <a:t>trust</a:t>
            </a:r>
            <a:r>
              <a:rPr lang="de-DE" sz="1200" b="1"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and </a:t>
            </a:r>
            <a:r>
              <a:rPr lang="de-DE" sz="1200" b="0" i="0" u="none" strike="noStrike" kern="1200" dirty="0" err="1">
                <a:solidFill>
                  <a:schemeClr val="tx1"/>
                </a:solidFill>
                <a:effectLst/>
                <a:latin typeface="+mn-lt"/>
                <a:ea typeface="+mn-ea"/>
                <a:cs typeface="+mn-cs"/>
              </a:rPr>
              <a:t>thereby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undermindes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political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system</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more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generally</a:t>
            </a:r>
            <a:r>
              <a:rPr lang="de-DE" sz="1200" b="0" i="0" u="none" strike="noStrike" kern="1200" dirty="0">
                <a:solidFill>
                  <a:schemeClr val="tx1"/>
                </a:solidFill>
                <a:effectLst/>
                <a:latin typeface="+mn-lt"/>
                <a:ea typeface="+mn-ea"/>
                <a:cs typeface="+mn-cs"/>
              </a:rPr>
              <a:t>. In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absence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trust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citizens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become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cynical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about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their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political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system</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disaffected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with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existing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order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Distrust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produce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alienation</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withdrawal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from</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political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process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leaving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behind</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shallow</a:t>
            </a:r>
            <a:r>
              <a:rPr lang="de-DE" sz="1200" b="0" i="0" u="none" strike="noStrike" kern="1200" dirty="0">
                <a:solidFill>
                  <a:schemeClr val="tx1"/>
                </a:solidFill>
                <a:effectLst/>
                <a:latin typeface="+mn-lt"/>
                <a:ea typeface="+mn-ea"/>
                <a:cs typeface="+mn-cs"/>
              </a:rPr>
              <a:t>, fragile </a:t>
            </a:r>
            <a:r>
              <a:rPr lang="de-DE" sz="1200" b="0" i="0" u="none" strike="noStrike" kern="1200" dirty="0" err="1">
                <a:solidFill>
                  <a:schemeClr val="tx1"/>
                </a:solidFill>
                <a:effectLst/>
                <a:latin typeface="+mn-lt"/>
                <a:ea typeface="+mn-ea"/>
                <a:cs typeface="+mn-cs"/>
              </a:rPr>
              <a:t>state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that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cannot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mobilize</a:t>
            </a:r>
            <a:r>
              <a:rPr lang="de-DE" sz="1200" b="0" i="0" u="none" strike="noStrike" kern="1200" dirty="0">
                <a:solidFill>
                  <a:schemeClr val="tx1"/>
                </a:solidFill>
                <a:effectLst/>
                <a:latin typeface="+mn-lt"/>
                <a:ea typeface="+mn-ea"/>
                <a:cs typeface="+mn-cs"/>
              </a:rPr>
              <a:t> national </a:t>
            </a:r>
            <a:r>
              <a:rPr lang="de-DE" sz="1200" b="0" i="0" u="none" strike="noStrike" kern="1200" dirty="0" err="1">
                <a:solidFill>
                  <a:schemeClr val="tx1"/>
                </a:solidFill>
                <a:effectLst/>
                <a:latin typeface="+mn-lt"/>
                <a:ea typeface="+mn-ea"/>
                <a:cs typeface="+mn-cs"/>
              </a:rPr>
              <a:t>resources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shape</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collective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vision</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national </a:t>
            </a:r>
            <a:r>
              <a:rPr lang="de-DE" sz="1200" b="0" i="0" u="none" strike="noStrike" kern="1200" dirty="0" err="1">
                <a:solidFill>
                  <a:schemeClr val="tx1"/>
                </a:solidFill>
                <a:effectLst/>
                <a:latin typeface="+mn-lt"/>
                <a:ea typeface="+mn-ea"/>
                <a:cs typeface="+mn-cs"/>
              </a:rPr>
              <a:t>development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If</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it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festers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very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long</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widespread</a:t>
            </a:r>
            <a:r>
              <a:rPr lang="de-DE" sz="1200" b="0" i="0" u="none" strike="noStrike" kern="1200" dirty="0">
                <a:solidFill>
                  <a:schemeClr val="tx1"/>
                </a:solidFill>
                <a:effectLst/>
                <a:latin typeface="+mn-lt"/>
                <a:ea typeface="+mn-ea"/>
                <a:cs typeface="+mn-cs"/>
              </a:rPr>
              <a:t> and </a:t>
            </a:r>
            <a:r>
              <a:rPr lang="de-DE" sz="1200" b="0" i="0" u="none" strike="noStrike" kern="1200" dirty="0" err="1">
                <a:solidFill>
                  <a:schemeClr val="tx1"/>
                </a:solidFill>
                <a:effectLst/>
                <a:latin typeface="+mn-lt"/>
                <a:ea typeface="+mn-ea"/>
                <a:cs typeface="+mn-cs"/>
              </a:rPr>
              <a:t>intense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distrust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may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eventually</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generate</a:t>
            </a:r>
            <a:r>
              <a:rPr lang="de-DE" sz="1200" b="0" i="0" u="none" strike="noStrike" kern="1200" dirty="0">
                <a:solidFill>
                  <a:schemeClr val="tx1"/>
                </a:solidFill>
                <a:effectLst/>
                <a:latin typeface="+mn-lt"/>
                <a:ea typeface="+mn-ea"/>
                <a:cs typeface="+mn-cs"/>
              </a:rPr>
              <a:t> a </a:t>
            </a:r>
            <a:r>
              <a:rPr lang="de-DE" sz="1200" b="0" i="0" u="none" strike="noStrike" kern="1200" dirty="0" err="1">
                <a:solidFill>
                  <a:schemeClr val="tx1"/>
                </a:solidFill>
                <a:effectLst/>
                <a:latin typeface="+mn-lt"/>
                <a:ea typeface="+mn-ea"/>
                <a:cs typeface="+mn-cs"/>
              </a:rPr>
              <a:t>backlash</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against</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the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political</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order</a:t>
            </a:r>
            <a:r>
              <a:rPr lang="de-DE"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rtl="0" fontAlgn="base"/>
            <a:r>
              <a:rPr lang="de-DE" sz="1200" b="0" i="0" kern="1200" dirty="0">
                <a:solidFill>
                  <a:schemeClr val="tx1"/>
                </a:solidFill>
                <a:effectLst/>
                <a:latin typeface="+mn-lt"/>
                <a:ea typeface="+mn-ea"/>
                <a:cs typeface="+mn-cs"/>
              </a:rPr>
              <a:t>​</a:t>
            </a:r>
          </a:p>
          <a:p>
            <a:pPr rtl="0" fontAlgn="base"/>
            <a:r>
              <a:rPr lang="de-DE" sz="1200" b="1" i="0" u="none" strike="noStrike" kern="1200" dirty="0">
                <a:solidFill>
                  <a:schemeClr val="tx1"/>
                </a:solidFill>
                <a:effectLst/>
                <a:latin typeface="+mn-lt"/>
                <a:ea typeface="+mn-ea"/>
                <a:cs typeface="+mn-cs"/>
              </a:rPr>
              <a:t>Source:</a:t>
            </a:r>
            <a:r>
              <a:rPr lang="de-DE" sz="1200" b="0" i="0" kern="1200" dirty="0">
                <a:solidFill>
                  <a:schemeClr val="tx1"/>
                </a:solidFill>
                <a:effectLst/>
                <a:latin typeface="+mn-lt"/>
                <a:ea typeface="+mn-ea"/>
                <a:cs typeface="+mn-cs"/>
              </a:rPr>
              <a:t>​</a:t>
            </a:r>
          </a:p>
          <a:p>
            <a:pPr fontAlgn="base">
              <a:defRPr/>
            </a:pPr>
            <a:r>
              <a:rPr lang="de-DE" sz="800" b="0" dirty="0"/>
              <a:t>Deyong, M., Ferguson, G., Halma, E. &amp; Bildfell, C. (2018). Corruption and Public Procurement. In Ferguson, G. (Ed.). Global corruption: Law, theory &amp; practice, Ch. 11 (pp. 941-1005). University of Victoria (Canada). Retrieved from </a:t>
            </a:r>
            <a:r>
              <a:rPr lang="de-DE" sz="800" b="0" dirty="0">
                <a:hlinkClick r:id="rId3"/>
              </a:rPr>
              <a:t>https://dspace.library.uvic.ca/bitstream/handle/1828/9253/Ch.%2011_April2018_web.pdf?sequence=12&amp;isAllowed=y</a:t>
            </a:r>
            <a:r>
              <a:rPr lang="de-DE" sz="800" dirty="0"/>
              <a:t> </a:t>
            </a:r>
            <a:r>
              <a:rPr lang="de-DE" sz="800" b="0" dirty="0"/>
              <a:t>(last </a:t>
            </a:r>
            <a:r>
              <a:rPr lang="de-DE" sz="800" b="0" dirty="0" err="1"/>
              <a:t>accessed</a:t>
            </a:r>
            <a:r>
              <a:rPr lang="de-DE" sz="800" b="0" dirty="0"/>
              <a:t> on April 7, 2020).</a:t>
            </a:r>
            <a:endParaRPr lang="de-D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161469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dirty="0"/>
              <a:t>Module 13 – Transparent public procurement</a:t>
            </a:r>
            <a:endParaRPr lang="en-US" dirty="0"/>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dirty="0"/>
              <a:t>Module 13 – Transparent public procurement</a:t>
            </a:r>
            <a:endParaRPr lang="en-US" dirty="0"/>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publicdomainpictures.net/view-image.php?image=228946&amp;picture=&amp;jazyk=J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publicadministration.un.org/unpsa/innovation-hub/Home/Winners/2019-Winners/Women-Led-Compani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supply.dubai.gov.ae/web/login.html"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8.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3.png"/><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hyperlink" Target="https://www.wa.gov.au/sites/default/files/2019-11/Goods%20and%20Services%20Request%20Conditions%20and%20General%20Conditions%20of%20Contract%20December%202016.pdf" TargetMode="External"/><Relationship Id="rId13" Type="http://schemas.openxmlformats.org/officeDocument/2006/relationships/hyperlink" Target="http://www.oecd.org/governance/procurement/toolbox" TargetMode="External"/><Relationship Id="rId3" Type="http://schemas.openxmlformats.org/officeDocument/2006/relationships/image" Target="../media/image71.jpeg"/><Relationship Id="rId7" Type="http://schemas.openxmlformats.org/officeDocument/2006/relationships/hyperlink" Target="https://esupply.dubai.gov.ae/web/about-esupply.html" TargetMode="External"/><Relationship Id="rId12" Type="http://schemas.openxmlformats.org/officeDocument/2006/relationships/hyperlink" Target="http://documents1.worldbank.org/curated/en/688551551759153145/pdf/PEFA-Public-Financial-Management-and-Good-Governance.pdf" TargetMode="External"/><Relationship Id="rId17" Type="http://schemas.openxmlformats.org/officeDocument/2006/relationships/hyperlink" Target="http://www.oecd.org/gov/ethics/Corruption-Public-Procurement-Brochure.pdf" TargetMode="External"/><Relationship Id="rId2" Type="http://schemas.openxmlformats.org/officeDocument/2006/relationships/notesSlide" Target="../notesSlides/notesSlide51.xml"/><Relationship Id="rId16" Type="http://schemas.openxmlformats.org/officeDocument/2006/relationships/hyperlink" Target="http://www.oecd-ilibrary.org/govern-ance/implementing-the-oecd-principles-for-integrity-in-public-pro-curement/why-clean-public-procurement-matters_9789264201385-3-en;jsessionid=95lfbj6h46u4a.x-oecd-live-01" TargetMode="External"/><Relationship Id="rId1" Type="http://schemas.openxmlformats.org/officeDocument/2006/relationships/slideLayout" Target="../slideLayouts/slideLayout11.xml"/><Relationship Id="rId6" Type="http://schemas.openxmlformats.org/officeDocument/2006/relationships/hyperlink" Target="https://dspace.library.uvic.ca/bitstream/handle/1828/9253/Ch.%2011_April2018_web.pdf?sequence=12&amp;isAllowed=y" TargetMode="External"/><Relationship Id="rId11" Type="http://schemas.openxmlformats.org/officeDocument/2006/relationships/hyperlink" Target="https://www.u4.no/publications/using-blacklisting-against-corrupt-companies.pdf" TargetMode="External"/><Relationship Id="rId5" Type="http://schemas.openxmlformats.org/officeDocument/2006/relationships/hyperlink" Target="https://rm.coe.int/corruption-risks-and-useful-legal-references-in-the-context-of-covid-1/16809e33e1" TargetMode="External"/><Relationship Id="rId15" Type="http://schemas.openxmlformats.org/officeDocument/2006/relationships/hyperlink" Target="http://www.oecd.org/gov/ethics/meetingofleadingpractitionersonpublicprocure-ment.htm" TargetMode="External"/><Relationship Id="rId10" Type="http://schemas.openxmlformats.org/officeDocument/2006/relationships/hyperlink" Target="https://www.u4.no/publications/the-basics-of-integrity-in-procurement.pdf" TargetMode="External"/><Relationship Id="rId4" Type="http://schemas.openxmlformats.org/officeDocument/2006/relationships/hyperlink" Target="http://crrc-caucasus.blogspot.com/2017/02/the-state-procurement-system-in-georgia.html" TargetMode="External"/><Relationship Id="rId9" Type="http://schemas.openxmlformats.org/officeDocument/2006/relationships/hyperlink" Target="https://www.open-contracting.org/2017/04/05/uncac-wake-open-contracting-digital-revolution-can-prevent-corruption-procurement/" TargetMode="External"/><Relationship Id="rId14" Type="http://schemas.openxmlformats.org/officeDocument/2006/relationships/hyperlink" Target="https://www.oecd.org/governance/procurement/toolbox/search/code-of-conduct-procurement-practitioners.pd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transparency.org/files/content/corruptionqas/The_role_of_technology_in_reducing_corruption_in_public_procurement_2014.pdf" TargetMode="External"/><Relationship Id="rId13" Type="http://schemas.openxmlformats.org/officeDocument/2006/relationships/hyperlink" Target="http://www.transparency.org.pk/documents/integrity_pact.pdf" TargetMode="External"/><Relationship Id="rId18" Type="http://schemas.openxmlformats.org/officeDocument/2006/relationships/hyperlink" Target="https://publicadministration.un.org/egovkb/Portals/egovkb/Documents/un/2020-Survey/2020%20UN%20E-Government%20Survey%20(Full%20Report).pdf" TargetMode="External"/><Relationship Id="rId3" Type="http://schemas.openxmlformats.org/officeDocument/2006/relationships/image" Target="../media/image71.jpeg"/><Relationship Id="rId7" Type="http://schemas.openxmlformats.org/officeDocument/2006/relationships/hyperlink" Target="https://knowledgehub.transparency.org/assets/uploads/kproducts/Public_Procurement_Topic_Guide.pdf" TargetMode="External"/><Relationship Id="rId12" Type="http://schemas.openxmlformats.org/officeDocument/2006/relationships/hyperlink" Target="https://www.transparency.org/files/content/corruptionqas/Public_procurement_topic_guide.pdf" TargetMode="External"/><Relationship Id="rId17" Type="http://schemas.openxmlformats.org/officeDocument/2006/relationships/hyperlink" Target="https://publicadministration.un.org/Portals/1/Report%20CEPA%20EGM%20on%20SPP%2024%20Nov%202020%20FINAL.pdf" TargetMode="External"/><Relationship Id="rId2" Type="http://schemas.openxmlformats.org/officeDocument/2006/relationships/notesSlide" Target="../notesSlides/notesSlide52.xml"/><Relationship Id="rId16" Type="http://schemas.openxmlformats.org/officeDocument/2006/relationships/hyperlink" Target="https://www.unodc.org/documents/treaties/UNCAC/Publications/Convention/08-50026_E.pdf" TargetMode="External"/><Relationship Id="rId1" Type="http://schemas.openxmlformats.org/officeDocument/2006/relationships/slideLayout" Target="../slideLayouts/slideLayout11.xml"/><Relationship Id="rId6" Type="http://schemas.openxmlformats.org/officeDocument/2006/relationships/hyperlink" Target="http://www.open-contracting.org/open_contracting_factiv-ists_fighting_procureaucrats" TargetMode="External"/><Relationship Id="rId11" Type="http://schemas.openxmlformats.org/officeDocument/2006/relationships/hyperlink" Target="https://knowledgehub.transparency.org/assets/uploads/helpdesk/Public_procurement_law_and_corruption_2015.pdf" TargetMode="External"/><Relationship Id="rId5" Type="http://schemas.openxmlformats.org/officeDocument/2006/relationships/hyperlink" Target="https://www.open-contracting.org/what-is-open-contracting/global-principles/" TargetMode="External"/><Relationship Id="rId15" Type="http://schemas.openxmlformats.org/officeDocument/2006/relationships/hyperlink" Target="https://uncitral.un.org/en/texts/procurement/modellaw/public_procurement" TargetMode="External"/><Relationship Id="rId10" Type="http://schemas.openxmlformats.org/officeDocument/2006/relationships/hyperlink" Target="https://www.transparency.org/whatwedo/publication/curbing_corruption_in_public_procurement_a_practical_guide" TargetMode="External"/><Relationship Id="rId4" Type="http://schemas.openxmlformats.org/officeDocument/2006/relationships/hyperlink" Target="https://www.oecd.org/development/effectiveness/38588964.pdf" TargetMode="External"/><Relationship Id="rId9" Type="http://schemas.openxmlformats.org/officeDocument/2006/relationships/hyperlink" Target="https://www.transparency.org/files/content/corruptionqas/Blacklisting__in__public__procurement.pdf" TargetMode="External"/><Relationship Id="rId14" Type="http://schemas.openxmlformats.org/officeDocument/2006/relationships/hyperlink" Target="https://www.ungm.org/Areas/Public/pph/go01.html"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afro.who.int/news/benin-goes-digital-offensive-against-covid-19" TargetMode="External"/><Relationship Id="rId3" Type="http://schemas.openxmlformats.org/officeDocument/2006/relationships/image" Target="../media/image71.jpeg"/><Relationship Id="rId7" Type="http://schemas.openxmlformats.org/officeDocument/2006/relationships/hyperlink" Target="https://www.worldbank.org/en/news/feature/2015/02/18/georgia-an-e-procurement-success"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6" Type="http://schemas.openxmlformats.org/officeDocument/2006/relationships/hyperlink" Target="https://www.unodc.org/documents/corruption/Publications/2013/Guidebook_on_anti-corruption_in_public_procurement_and_the_management_of_public_finances.pdf" TargetMode="External"/><Relationship Id="rId5" Type="http://schemas.openxmlformats.org/officeDocument/2006/relationships/hyperlink" Target="https://www.unodc.org/pdf/corruption/G20_Compendium_COVID-19_FINAL.pdf" TargetMode="External"/><Relationship Id="rId4" Type="http://schemas.openxmlformats.org/officeDocument/2006/relationships/hyperlink" Target="https://www.unodc.org/pdf/corruption/COVID-19fiscal_response.pdf" TargetMode="External"/><Relationship Id="rId9" Type="http://schemas.openxmlformats.org/officeDocument/2006/relationships/hyperlink" Target="https://www.freepik.com/free-photo/coronavirus-infection-with-copy-space_7248142.htm#page=1&amp;query=corona%20virus&amp;position=0"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Module 13 </a:t>
            </a:r>
            <a:r>
              <a:rPr lang="mr-IN" dirty="0"/>
              <a:t>–</a:t>
            </a:r>
            <a:r>
              <a:rPr lang="de-DE" dirty="0"/>
              <a:t> </a:t>
            </a:r>
            <a:br>
              <a:rPr lang="de-DE" dirty="0"/>
            </a:br>
            <a:r>
              <a:rPr lang="de-DE" dirty="0"/>
              <a:t>Transparent </a:t>
            </a:r>
            <a:r>
              <a:rPr lang="de-DE" dirty="0" err="1"/>
              <a:t>public</a:t>
            </a:r>
            <a:r>
              <a:rPr lang="de-DE" dirty="0"/>
              <a:t> </a:t>
            </a:r>
            <a:r>
              <a:rPr lang="de-DE" dirty="0" err="1"/>
              <a:t>procurement</a:t>
            </a:r>
            <a:r>
              <a:rPr lang="de-DE" dirty="0"/>
              <a:t>  </a:t>
            </a:r>
            <a:endParaRPr lang="de-DE"/>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10</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Tools for clean public procurement</a:t>
              </a:r>
              <a:endParaRPr lang="en-US" altLang="ko-KR" sz="1200" b="1">
                <a:solidFill>
                  <a:schemeClr val="bg1">
                    <a:lumMod val="65000"/>
                  </a:schemeClr>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Corruption risks in the public procurement process</a:t>
              </a:r>
              <a:endParaRPr lang="ko-KR" altLang="en-US" sz="1600" b="1">
                <a:solidFill>
                  <a:schemeClr val="bg1"/>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Activity: Case study: COVID-19 and public procurement in hospitals plus Quiz</a:t>
              </a:r>
              <a:endParaRPr lang="en-US" altLang="ko-KR" sz="1200" b="1">
                <a:solidFill>
                  <a:schemeClr val="bg1">
                    <a:lumMod val="65000"/>
                  </a:schemeClr>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208558776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752805C-8721-B847-9749-0D6942122B66}"/>
              </a:ext>
            </a:extLst>
          </p:cNvPr>
          <p:cNvSpPr/>
          <p:nvPr/>
        </p:nvSpPr>
        <p:spPr>
          <a:xfrm>
            <a:off x="628650" y="1370013"/>
            <a:ext cx="7886700" cy="3262312"/>
          </a:xfrm>
          <a:prstGeom prst="rect">
            <a:avLst/>
          </a:prstGeom>
          <a:ln>
            <a:solidFill>
              <a:srgbClr val="00B0F0"/>
            </a:solidFill>
          </a:ln>
        </p:spPr>
      </p:sp>
      <p:sp>
        <p:nvSpPr>
          <p:cNvPr id="9" name="Halbbogen 8">
            <a:extLst>
              <a:ext uri="{FF2B5EF4-FFF2-40B4-BE49-F238E27FC236}">
                <a16:creationId xmlns:a16="http://schemas.microsoft.com/office/drawing/2014/main" id="{A39FE40D-B750-3F4E-AA14-80163D547D9A}"/>
              </a:ext>
            </a:extLst>
          </p:cNvPr>
          <p:cNvSpPr/>
          <p:nvPr/>
        </p:nvSpPr>
        <p:spPr>
          <a:xfrm>
            <a:off x="-3058670" y="803496"/>
            <a:ext cx="4395347" cy="4395347"/>
          </a:xfrm>
          <a:prstGeom prst="blockArc">
            <a:avLst>
              <a:gd name="adj1" fmla="val 18900000"/>
              <a:gd name="adj2" fmla="val 2700000"/>
              <a:gd name="adj3" fmla="val 491"/>
            </a:avLst>
          </a:prstGeom>
          <a:ln>
            <a:solidFill>
              <a:srgbClr val="00B0F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ihandform 9">
            <a:extLst>
              <a:ext uri="{FF2B5EF4-FFF2-40B4-BE49-F238E27FC236}">
                <a16:creationId xmlns:a16="http://schemas.microsoft.com/office/drawing/2014/main" id="{1892EF95-DD84-5049-9709-12B1ECD3906E}"/>
              </a:ext>
            </a:extLst>
          </p:cNvPr>
          <p:cNvSpPr/>
          <p:nvPr/>
        </p:nvSpPr>
        <p:spPr>
          <a:xfrm>
            <a:off x="858528" y="1518317"/>
            <a:ext cx="7614296" cy="296478"/>
          </a:xfrm>
          <a:custGeom>
            <a:avLst/>
            <a:gdLst>
              <a:gd name="connsiteX0" fmla="*/ 0 w 7614296"/>
              <a:gd name="connsiteY0" fmla="*/ 0 h 296478"/>
              <a:gd name="connsiteX1" fmla="*/ 7614296 w 7614296"/>
              <a:gd name="connsiteY1" fmla="*/ 0 h 296478"/>
              <a:gd name="connsiteX2" fmla="*/ 7614296 w 7614296"/>
              <a:gd name="connsiteY2" fmla="*/ 296478 h 296478"/>
              <a:gd name="connsiteX3" fmla="*/ 0 w 7614296"/>
              <a:gd name="connsiteY3" fmla="*/ 296478 h 296478"/>
              <a:gd name="connsiteX4" fmla="*/ 0 w 7614296"/>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4296" h="296478">
                <a:moveTo>
                  <a:pt x="0" y="0"/>
                </a:moveTo>
                <a:lnTo>
                  <a:pt x="7614296" y="0"/>
                </a:lnTo>
                <a:lnTo>
                  <a:pt x="7614296"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err="1">
                <a:latin typeface="Roboto"/>
              </a:rPr>
              <a:t>Bribery</a:t>
            </a:r>
            <a:r>
              <a:rPr lang="de-DE" sz="1600" kern="1200">
                <a:latin typeface="Roboto"/>
              </a:rPr>
              <a:t> / </a:t>
            </a:r>
            <a:r>
              <a:rPr lang="de-DE" sz="1600" kern="1200" err="1">
                <a:latin typeface="Roboto"/>
              </a:rPr>
              <a:t>kickback</a:t>
            </a:r>
            <a:endParaRPr lang="de-DE" sz="1600" kern="1200">
              <a:latin typeface="Roboto"/>
            </a:endParaRPr>
          </a:p>
        </p:txBody>
      </p:sp>
      <p:sp>
        <p:nvSpPr>
          <p:cNvPr id="11" name="Oval 10">
            <a:extLst>
              <a:ext uri="{FF2B5EF4-FFF2-40B4-BE49-F238E27FC236}">
                <a16:creationId xmlns:a16="http://schemas.microsoft.com/office/drawing/2014/main" id="{2EE3A568-A359-5A40-A721-17A5BE634F87}"/>
              </a:ext>
            </a:extLst>
          </p:cNvPr>
          <p:cNvSpPr/>
          <p:nvPr/>
        </p:nvSpPr>
        <p:spPr>
          <a:xfrm>
            <a:off x="673228" y="1481257"/>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ihandform 11">
            <a:extLst>
              <a:ext uri="{FF2B5EF4-FFF2-40B4-BE49-F238E27FC236}">
                <a16:creationId xmlns:a16="http://schemas.microsoft.com/office/drawing/2014/main" id="{2DD9ED1F-93DA-B44A-B08C-8F96CA14F507}"/>
              </a:ext>
            </a:extLst>
          </p:cNvPr>
          <p:cNvSpPr/>
          <p:nvPr/>
        </p:nvSpPr>
        <p:spPr>
          <a:xfrm>
            <a:off x="1127016" y="1963297"/>
            <a:ext cx="7345808" cy="296478"/>
          </a:xfrm>
          <a:custGeom>
            <a:avLst/>
            <a:gdLst>
              <a:gd name="connsiteX0" fmla="*/ 0 w 7345808"/>
              <a:gd name="connsiteY0" fmla="*/ 0 h 296478"/>
              <a:gd name="connsiteX1" fmla="*/ 7345808 w 7345808"/>
              <a:gd name="connsiteY1" fmla="*/ 0 h 296478"/>
              <a:gd name="connsiteX2" fmla="*/ 7345808 w 7345808"/>
              <a:gd name="connsiteY2" fmla="*/ 296478 h 296478"/>
              <a:gd name="connsiteX3" fmla="*/ 0 w 7345808"/>
              <a:gd name="connsiteY3" fmla="*/ 296478 h 296478"/>
              <a:gd name="connsiteX4" fmla="*/ 0 w 7345808"/>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808" h="296478">
                <a:moveTo>
                  <a:pt x="0" y="0"/>
                </a:moveTo>
                <a:lnTo>
                  <a:pt x="7345808" y="0"/>
                </a:lnTo>
                <a:lnTo>
                  <a:pt x="7345808"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latin typeface="Roboto"/>
              </a:rPr>
              <a:t>Conflict </a:t>
            </a:r>
            <a:r>
              <a:rPr lang="de-DE" sz="1600" kern="1200" err="1">
                <a:latin typeface="Roboto"/>
              </a:rPr>
              <a:t>of</a:t>
            </a:r>
            <a:r>
              <a:rPr lang="de-DE" sz="1600" kern="1200">
                <a:latin typeface="Roboto"/>
              </a:rPr>
              <a:t> </a:t>
            </a:r>
            <a:r>
              <a:rPr lang="de-DE" sz="1600" kern="1200" err="1">
                <a:latin typeface="Roboto"/>
              </a:rPr>
              <a:t>interest</a:t>
            </a:r>
            <a:endParaRPr lang="de-DE" sz="1600" kern="1200">
              <a:latin typeface="Roboto"/>
            </a:endParaRPr>
          </a:p>
        </p:txBody>
      </p:sp>
      <p:sp>
        <p:nvSpPr>
          <p:cNvPr id="14" name="Oval 13">
            <a:extLst>
              <a:ext uri="{FF2B5EF4-FFF2-40B4-BE49-F238E27FC236}">
                <a16:creationId xmlns:a16="http://schemas.microsoft.com/office/drawing/2014/main" id="{543E561F-641A-5A44-BFCC-5B42690F6B96}"/>
              </a:ext>
            </a:extLst>
          </p:cNvPr>
          <p:cNvSpPr/>
          <p:nvPr/>
        </p:nvSpPr>
        <p:spPr>
          <a:xfrm>
            <a:off x="941717" y="1926237"/>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ihandform 15">
            <a:extLst>
              <a:ext uri="{FF2B5EF4-FFF2-40B4-BE49-F238E27FC236}">
                <a16:creationId xmlns:a16="http://schemas.microsoft.com/office/drawing/2014/main" id="{3EA6EB64-E420-BB4D-AFC5-E5372907F434}"/>
              </a:ext>
            </a:extLst>
          </p:cNvPr>
          <p:cNvSpPr/>
          <p:nvPr/>
        </p:nvSpPr>
        <p:spPr>
          <a:xfrm>
            <a:off x="1274146" y="2407950"/>
            <a:ext cx="7198678" cy="296478"/>
          </a:xfrm>
          <a:custGeom>
            <a:avLst/>
            <a:gdLst>
              <a:gd name="connsiteX0" fmla="*/ 0 w 7198678"/>
              <a:gd name="connsiteY0" fmla="*/ 0 h 296478"/>
              <a:gd name="connsiteX1" fmla="*/ 7198678 w 7198678"/>
              <a:gd name="connsiteY1" fmla="*/ 0 h 296478"/>
              <a:gd name="connsiteX2" fmla="*/ 7198678 w 7198678"/>
              <a:gd name="connsiteY2" fmla="*/ 296478 h 296478"/>
              <a:gd name="connsiteX3" fmla="*/ 0 w 7198678"/>
              <a:gd name="connsiteY3" fmla="*/ 296478 h 296478"/>
              <a:gd name="connsiteX4" fmla="*/ 0 w 7198678"/>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678" h="296478">
                <a:moveTo>
                  <a:pt x="0" y="0"/>
                </a:moveTo>
                <a:lnTo>
                  <a:pt x="7198678" y="0"/>
                </a:lnTo>
                <a:lnTo>
                  <a:pt x="7198678"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latin typeface="Roboto"/>
              </a:rPr>
              <a:t>Patronage / </a:t>
            </a:r>
            <a:r>
              <a:rPr lang="de-DE" sz="1600" kern="1200" err="1">
                <a:latin typeface="Roboto"/>
              </a:rPr>
              <a:t>nepotism</a:t>
            </a:r>
            <a:endParaRPr lang="de-DE" sz="1600" kern="1200">
              <a:latin typeface="Roboto"/>
            </a:endParaRPr>
          </a:p>
        </p:txBody>
      </p:sp>
      <p:sp>
        <p:nvSpPr>
          <p:cNvPr id="17" name="Oval 16">
            <a:extLst>
              <a:ext uri="{FF2B5EF4-FFF2-40B4-BE49-F238E27FC236}">
                <a16:creationId xmlns:a16="http://schemas.microsoft.com/office/drawing/2014/main" id="{48FAE142-9D6D-E843-A02F-40A4AE00D0DE}"/>
              </a:ext>
            </a:extLst>
          </p:cNvPr>
          <p:cNvSpPr/>
          <p:nvPr/>
        </p:nvSpPr>
        <p:spPr>
          <a:xfrm>
            <a:off x="1088847" y="2370890"/>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ihandform 17">
            <a:extLst>
              <a:ext uri="{FF2B5EF4-FFF2-40B4-BE49-F238E27FC236}">
                <a16:creationId xmlns:a16="http://schemas.microsoft.com/office/drawing/2014/main" id="{ECFCF9F1-AD42-0343-AA24-6762F5C7C411}"/>
              </a:ext>
            </a:extLst>
          </p:cNvPr>
          <p:cNvSpPr/>
          <p:nvPr/>
        </p:nvSpPr>
        <p:spPr>
          <a:xfrm>
            <a:off x="1321124" y="2852929"/>
            <a:ext cx="7151701" cy="296478"/>
          </a:xfrm>
          <a:custGeom>
            <a:avLst/>
            <a:gdLst>
              <a:gd name="connsiteX0" fmla="*/ 0 w 7151701"/>
              <a:gd name="connsiteY0" fmla="*/ 0 h 296478"/>
              <a:gd name="connsiteX1" fmla="*/ 7151701 w 7151701"/>
              <a:gd name="connsiteY1" fmla="*/ 0 h 296478"/>
              <a:gd name="connsiteX2" fmla="*/ 7151701 w 7151701"/>
              <a:gd name="connsiteY2" fmla="*/ 296478 h 296478"/>
              <a:gd name="connsiteX3" fmla="*/ 0 w 7151701"/>
              <a:gd name="connsiteY3" fmla="*/ 296478 h 296478"/>
              <a:gd name="connsiteX4" fmla="*/ 0 w 7151701"/>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1701" h="296478">
                <a:moveTo>
                  <a:pt x="0" y="0"/>
                </a:moveTo>
                <a:lnTo>
                  <a:pt x="7151701" y="0"/>
                </a:lnTo>
                <a:lnTo>
                  <a:pt x="7151701"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err="1">
                <a:latin typeface="Roboto"/>
              </a:rPr>
              <a:t>Extortion</a:t>
            </a:r>
            <a:endParaRPr lang="de-DE" sz="1600" kern="1200">
              <a:latin typeface="Roboto"/>
            </a:endParaRPr>
          </a:p>
        </p:txBody>
      </p:sp>
      <p:sp>
        <p:nvSpPr>
          <p:cNvPr id="19" name="Oval 18">
            <a:extLst>
              <a:ext uri="{FF2B5EF4-FFF2-40B4-BE49-F238E27FC236}">
                <a16:creationId xmlns:a16="http://schemas.microsoft.com/office/drawing/2014/main" id="{6F5AA6F3-02C0-4F4C-B149-67BD05930A19}"/>
              </a:ext>
            </a:extLst>
          </p:cNvPr>
          <p:cNvSpPr/>
          <p:nvPr/>
        </p:nvSpPr>
        <p:spPr>
          <a:xfrm>
            <a:off x="1135824" y="2815869"/>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ihandform 19">
            <a:extLst>
              <a:ext uri="{FF2B5EF4-FFF2-40B4-BE49-F238E27FC236}">
                <a16:creationId xmlns:a16="http://schemas.microsoft.com/office/drawing/2014/main" id="{263295FA-457D-DB4D-B317-6F7D60217C63}"/>
              </a:ext>
            </a:extLst>
          </p:cNvPr>
          <p:cNvSpPr/>
          <p:nvPr/>
        </p:nvSpPr>
        <p:spPr>
          <a:xfrm>
            <a:off x="1274146" y="3297908"/>
            <a:ext cx="7198678" cy="296478"/>
          </a:xfrm>
          <a:custGeom>
            <a:avLst/>
            <a:gdLst>
              <a:gd name="connsiteX0" fmla="*/ 0 w 7198678"/>
              <a:gd name="connsiteY0" fmla="*/ 0 h 296478"/>
              <a:gd name="connsiteX1" fmla="*/ 7198678 w 7198678"/>
              <a:gd name="connsiteY1" fmla="*/ 0 h 296478"/>
              <a:gd name="connsiteX2" fmla="*/ 7198678 w 7198678"/>
              <a:gd name="connsiteY2" fmla="*/ 296478 h 296478"/>
              <a:gd name="connsiteX3" fmla="*/ 0 w 7198678"/>
              <a:gd name="connsiteY3" fmla="*/ 296478 h 296478"/>
              <a:gd name="connsiteX4" fmla="*/ 0 w 7198678"/>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678" h="296478">
                <a:moveTo>
                  <a:pt x="0" y="0"/>
                </a:moveTo>
                <a:lnTo>
                  <a:pt x="7198678" y="0"/>
                </a:lnTo>
                <a:lnTo>
                  <a:pt x="7198678"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latin typeface="Roboto"/>
              </a:rPr>
              <a:t>Fraud</a:t>
            </a:r>
          </a:p>
        </p:txBody>
      </p:sp>
      <p:sp>
        <p:nvSpPr>
          <p:cNvPr id="21" name="Oval 20">
            <a:extLst>
              <a:ext uri="{FF2B5EF4-FFF2-40B4-BE49-F238E27FC236}">
                <a16:creationId xmlns:a16="http://schemas.microsoft.com/office/drawing/2014/main" id="{C269BFA8-E075-E649-96D4-92D830527065}"/>
              </a:ext>
            </a:extLst>
          </p:cNvPr>
          <p:cNvSpPr/>
          <p:nvPr/>
        </p:nvSpPr>
        <p:spPr>
          <a:xfrm>
            <a:off x="1088847" y="3260849"/>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reihandform 21">
            <a:extLst>
              <a:ext uri="{FF2B5EF4-FFF2-40B4-BE49-F238E27FC236}">
                <a16:creationId xmlns:a16="http://schemas.microsoft.com/office/drawing/2014/main" id="{71138B2B-AE7E-EF4F-AF55-219A2FEF2B68}"/>
              </a:ext>
            </a:extLst>
          </p:cNvPr>
          <p:cNvSpPr/>
          <p:nvPr/>
        </p:nvSpPr>
        <p:spPr>
          <a:xfrm>
            <a:off x="1127016" y="3742562"/>
            <a:ext cx="7345808" cy="296478"/>
          </a:xfrm>
          <a:custGeom>
            <a:avLst/>
            <a:gdLst>
              <a:gd name="connsiteX0" fmla="*/ 0 w 7345808"/>
              <a:gd name="connsiteY0" fmla="*/ 0 h 296478"/>
              <a:gd name="connsiteX1" fmla="*/ 7345808 w 7345808"/>
              <a:gd name="connsiteY1" fmla="*/ 0 h 296478"/>
              <a:gd name="connsiteX2" fmla="*/ 7345808 w 7345808"/>
              <a:gd name="connsiteY2" fmla="*/ 296478 h 296478"/>
              <a:gd name="connsiteX3" fmla="*/ 0 w 7345808"/>
              <a:gd name="connsiteY3" fmla="*/ 296478 h 296478"/>
              <a:gd name="connsiteX4" fmla="*/ 0 w 7345808"/>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808" h="296478">
                <a:moveTo>
                  <a:pt x="0" y="0"/>
                </a:moveTo>
                <a:lnTo>
                  <a:pt x="7345808" y="0"/>
                </a:lnTo>
                <a:lnTo>
                  <a:pt x="7345808"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err="1">
                <a:latin typeface="Roboto"/>
              </a:rPr>
              <a:t>Collusion</a:t>
            </a:r>
            <a:endParaRPr lang="de-DE" sz="1600" kern="1200">
              <a:latin typeface="Roboto"/>
            </a:endParaRPr>
          </a:p>
        </p:txBody>
      </p:sp>
      <p:sp>
        <p:nvSpPr>
          <p:cNvPr id="23" name="Oval 22">
            <a:extLst>
              <a:ext uri="{FF2B5EF4-FFF2-40B4-BE49-F238E27FC236}">
                <a16:creationId xmlns:a16="http://schemas.microsoft.com/office/drawing/2014/main" id="{D640B756-6D31-D54A-B214-4BADE49C1006}"/>
              </a:ext>
            </a:extLst>
          </p:cNvPr>
          <p:cNvSpPr/>
          <p:nvPr/>
        </p:nvSpPr>
        <p:spPr>
          <a:xfrm>
            <a:off x="941717" y="3705502"/>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ihandform 23">
            <a:extLst>
              <a:ext uri="{FF2B5EF4-FFF2-40B4-BE49-F238E27FC236}">
                <a16:creationId xmlns:a16="http://schemas.microsoft.com/office/drawing/2014/main" id="{F96A719E-A60E-0541-93E0-E2092FC70535}"/>
              </a:ext>
            </a:extLst>
          </p:cNvPr>
          <p:cNvSpPr/>
          <p:nvPr/>
        </p:nvSpPr>
        <p:spPr>
          <a:xfrm>
            <a:off x="858528" y="4187541"/>
            <a:ext cx="7614296" cy="296478"/>
          </a:xfrm>
          <a:custGeom>
            <a:avLst/>
            <a:gdLst>
              <a:gd name="connsiteX0" fmla="*/ 0 w 7614296"/>
              <a:gd name="connsiteY0" fmla="*/ 0 h 296478"/>
              <a:gd name="connsiteX1" fmla="*/ 7614296 w 7614296"/>
              <a:gd name="connsiteY1" fmla="*/ 0 h 296478"/>
              <a:gd name="connsiteX2" fmla="*/ 7614296 w 7614296"/>
              <a:gd name="connsiteY2" fmla="*/ 296478 h 296478"/>
              <a:gd name="connsiteX3" fmla="*/ 0 w 7614296"/>
              <a:gd name="connsiteY3" fmla="*/ 296478 h 296478"/>
              <a:gd name="connsiteX4" fmla="*/ 0 w 7614296"/>
              <a:gd name="connsiteY4" fmla="*/ 0 h 29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4296" h="296478">
                <a:moveTo>
                  <a:pt x="0" y="0"/>
                </a:moveTo>
                <a:lnTo>
                  <a:pt x="7614296" y="0"/>
                </a:lnTo>
                <a:lnTo>
                  <a:pt x="7614296" y="296478"/>
                </a:lnTo>
                <a:lnTo>
                  <a:pt x="0" y="296478"/>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533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err="1">
                <a:latin typeface="Roboto"/>
              </a:rPr>
              <a:t>Embezzlement</a:t>
            </a:r>
            <a:endParaRPr lang="de-DE" sz="1600" kern="1200">
              <a:latin typeface="Roboto"/>
            </a:endParaRPr>
          </a:p>
        </p:txBody>
      </p:sp>
      <p:sp>
        <p:nvSpPr>
          <p:cNvPr id="25" name="Oval 24">
            <a:extLst>
              <a:ext uri="{FF2B5EF4-FFF2-40B4-BE49-F238E27FC236}">
                <a16:creationId xmlns:a16="http://schemas.microsoft.com/office/drawing/2014/main" id="{563E2FA4-4D3C-7D4A-9E2B-19293E301C15}"/>
              </a:ext>
            </a:extLst>
          </p:cNvPr>
          <p:cNvSpPr/>
          <p:nvPr/>
        </p:nvSpPr>
        <p:spPr>
          <a:xfrm>
            <a:off x="673228" y="4150481"/>
            <a:ext cx="370598" cy="370598"/>
          </a:xfrm>
          <a:prstGeom prst="ellipse">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11</a:t>
            </a:fld>
            <a:endParaRPr lang="en-US"/>
          </a:p>
        </p:txBody>
      </p:sp>
      <p:sp>
        <p:nvSpPr>
          <p:cNvPr id="2" name="Titel 1"/>
          <p:cNvSpPr>
            <a:spLocks noGrp="1"/>
          </p:cNvSpPr>
          <p:nvPr>
            <p:ph type="title"/>
          </p:nvPr>
        </p:nvSpPr>
        <p:spPr/>
        <p:txBody>
          <a:bodyPr>
            <a:noAutofit/>
          </a:bodyPr>
          <a:lstStyle/>
          <a:p>
            <a:r>
              <a:rPr lang="de-DE" sz="3200" b="1" err="1"/>
              <a:t>Types</a:t>
            </a:r>
            <a:r>
              <a:rPr lang="de-DE" sz="3200" b="1"/>
              <a:t> </a:t>
            </a:r>
            <a:r>
              <a:rPr lang="de-DE" sz="3200" b="1" err="1"/>
              <a:t>of</a:t>
            </a:r>
            <a:r>
              <a:rPr lang="de-DE" sz="3200" b="1"/>
              <a:t> </a:t>
            </a:r>
            <a:r>
              <a:rPr lang="de-DE" sz="3200" b="1" err="1"/>
              <a:t>corruption</a:t>
            </a:r>
            <a:r>
              <a:rPr lang="de-DE" sz="3200" b="1"/>
              <a:t> in </a:t>
            </a:r>
            <a:r>
              <a:rPr lang="de-DE" sz="3200" b="1" err="1"/>
              <a:t>public</a:t>
            </a:r>
            <a:r>
              <a:rPr lang="de-DE" sz="3200" b="1"/>
              <a:t> </a:t>
            </a:r>
            <a:r>
              <a:rPr lang="de-DE" sz="3200" b="1" err="1"/>
              <a:t>procurement</a:t>
            </a:r>
            <a:endParaRPr lang="de-DE" sz="3200" b="1"/>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feld 14">
            <a:extLst>
              <a:ext uri="{FF2B5EF4-FFF2-40B4-BE49-F238E27FC236}">
                <a16:creationId xmlns:a16="http://schemas.microsoft.com/office/drawing/2014/main" id="{31BEFA32-C4FC-A340-BFB1-8ECE12EC0041}"/>
              </a:ext>
            </a:extLst>
          </p:cNvPr>
          <p:cNvSpPr txBox="1"/>
          <p:nvPr/>
        </p:nvSpPr>
        <p:spPr>
          <a:xfrm>
            <a:off x="6457950" y="4432270"/>
            <a:ext cx="2057399" cy="200055"/>
          </a:xfrm>
          <a:prstGeom prst="rect">
            <a:avLst/>
          </a:prstGeom>
          <a:noFill/>
        </p:spPr>
        <p:txBody>
          <a:bodyPr wrap="square" rtlCol="0">
            <a:spAutoFit/>
          </a:bodyPr>
          <a:lstStyle/>
          <a:p>
            <a:pPr algn="r"/>
            <a:r>
              <a:rPr lang="de-DE" sz="700" err="1">
                <a:latin typeface="Roboto"/>
                <a:cs typeface="Roboto"/>
              </a:rPr>
              <a:t>Heggstad</a:t>
            </a:r>
            <a:r>
              <a:rPr lang="de-DE" sz="700">
                <a:latin typeface="Roboto"/>
                <a:cs typeface="Roboto"/>
              </a:rPr>
              <a:t> &amp; </a:t>
            </a:r>
            <a:r>
              <a:rPr lang="de-DE" sz="700" err="1">
                <a:latin typeface="Roboto"/>
                <a:cs typeface="Roboto"/>
              </a:rPr>
              <a:t>Frøystad</a:t>
            </a:r>
            <a:r>
              <a:rPr lang="de-DE" sz="700">
                <a:latin typeface="Roboto"/>
                <a:cs typeface="Roboto"/>
              </a:rPr>
              <a:t> 2011: 7-12</a:t>
            </a:r>
          </a:p>
        </p:txBody>
      </p:sp>
    </p:spTree>
    <p:extLst>
      <p:ext uri="{BB962C8B-B14F-4D97-AF65-F5344CB8AC3E}">
        <p14:creationId xmlns:p14="http://schemas.microsoft.com/office/powerpoint/2010/main" val="35106376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20"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Unbenannt.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5" t="5795" r="1238" b="-5212"/>
          <a:stretch/>
        </p:blipFill>
        <p:spPr>
          <a:xfrm>
            <a:off x="628650" y="1363511"/>
            <a:ext cx="7790277" cy="3272283"/>
          </a:xfrm>
          <a:ln>
            <a:solidFill>
              <a:srgbClr val="00B0F0"/>
            </a:solidFill>
          </a:ln>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p:cNvSpPr>
            <a:spLocks noGrp="1"/>
          </p:cNvSpPr>
          <p:nvPr>
            <p:ph type="title"/>
          </p:nvPr>
        </p:nvSpPr>
        <p:spPr/>
        <p:txBody>
          <a:bodyPr>
            <a:normAutofit/>
          </a:bodyPr>
          <a:lstStyle/>
          <a:p>
            <a:r>
              <a:rPr lang="en-US" sz="4000" b="1"/>
              <a:t>Occurrence of bribery by service</a:t>
            </a:r>
            <a:endParaRPr lang="de-DE" sz="40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feld 15">
            <a:extLst>
              <a:ext uri="{FF2B5EF4-FFF2-40B4-BE49-F238E27FC236}">
                <a16:creationId xmlns:a16="http://schemas.microsoft.com/office/drawing/2014/main" id="{6C1CD885-6166-FF4E-B484-D133AEE2E945}"/>
              </a:ext>
            </a:extLst>
          </p:cNvPr>
          <p:cNvSpPr txBox="1"/>
          <p:nvPr/>
        </p:nvSpPr>
        <p:spPr>
          <a:xfrm>
            <a:off x="628650" y="4435739"/>
            <a:ext cx="2057399" cy="200055"/>
          </a:xfrm>
          <a:prstGeom prst="rect">
            <a:avLst/>
          </a:prstGeom>
          <a:noFill/>
        </p:spPr>
        <p:txBody>
          <a:bodyPr wrap="square" rtlCol="0">
            <a:spAutoFit/>
          </a:bodyPr>
          <a:lstStyle/>
          <a:p>
            <a:r>
              <a:rPr lang="de-DE" sz="700">
                <a:latin typeface="Roboto"/>
                <a:cs typeface="Roboto"/>
              </a:rPr>
              <a:t>OECD 2016: 6</a:t>
            </a:r>
          </a:p>
        </p:txBody>
      </p:sp>
      <p:sp>
        <p:nvSpPr>
          <p:cNvPr id="2" name="Rechteck 1">
            <a:extLst>
              <a:ext uri="{FF2B5EF4-FFF2-40B4-BE49-F238E27FC236}">
                <a16:creationId xmlns:a16="http://schemas.microsoft.com/office/drawing/2014/main" id="{81B1627B-6099-9C45-978C-7F426868CB75}"/>
              </a:ext>
            </a:extLst>
          </p:cNvPr>
          <p:cNvSpPr/>
          <p:nvPr/>
        </p:nvSpPr>
        <p:spPr>
          <a:xfrm>
            <a:off x="7810151" y="1739842"/>
            <a:ext cx="528506"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D59CCB1-FDFD-6249-BD62-D56959B78D56}"/>
              </a:ext>
            </a:extLst>
          </p:cNvPr>
          <p:cNvSpPr/>
          <p:nvPr/>
        </p:nvSpPr>
        <p:spPr>
          <a:xfrm>
            <a:off x="5942602" y="1947631"/>
            <a:ext cx="528506"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9791F28E-8D37-184D-B224-13BD3495880D}"/>
              </a:ext>
            </a:extLst>
          </p:cNvPr>
          <p:cNvSpPr/>
          <p:nvPr/>
        </p:nvSpPr>
        <p:spPr>
          <a:xfrm>
            <a:off x="5205868" y="2259422"/>
            <a:ext cx="528506"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830B8C0F-D1B8-EB44-94FE-B61A1DE1998A}"/>
              </a:ext>
            </a:extLst>
          </p:cNvPr>
          <p:cNvSpPr/>
          <p:nvPr/>
        </p:nvSpPr>
        <p:spPr>
          <a:xfrm>
            <a:off x="4543039" y="2573373"/>
            <a:ext cx="528506"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B66BF5F2-7973-C449-833C-878061E0B001}"/>
              </a:ext>
            </a:extLst>
          </p:cNvPr>
          <p:cNvSpPr/>
          <p:nvPr/>
        </p:nvSpPr>
        <p:spPr>
          <a:xfrm>
            <a:off x="3849999" y="2876550"/>
            <a:ext cx="528506"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5EDCBBAC-14E6-674D-A251-D53A82969BAB}"/>
              </a:ext>
            </a:extLst>
          </p:cNvPr>
          <p:cNvSpPr/>
          <p:nvPr/>
        </p:nvSpPr>
        <p:spPr>
          <a:xfrm>
            <a:off x="3051596" y="3201975"/>
            <a:ext cx="633869" cy="1359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82458F0-79C7-8E49-B5A6-7904007AAB8E}"/>
              </a:ext>
            </a:extLst>
          </p:cNvPr>
          <p:cNvSpPr/>
          <p:nvPr/>
        </p:nvSpPr>
        <p:spPr>
          <a:xfrm>
            <a:off x="2523090" y="3533038"/>
            <a:ext cx="528506" cy="751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54F9D294-750B-9948-9CC6-6EE300DE543A}"/>
              </a:ext>
            </a:extLst>
          </p:cNvPr>
          <p:cNvSpPr/>
          <p:nvPr/>
        </p:nvSpPr>
        <p:spPr>
          <a:xfrm>
            <a:off x="1769293" y="3851657"/>
            <a:ext cx="528506" cy="751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051FDBC0-8D0B-1F4E-AE43-1DC312AF0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31798" y="2860035"/>
            <a:ext cx="609451" cy="625702"/>
          </a:xfrm>
          <a:prstGeom prst="rect">
            <a:avLst/>
          </a:prstGeom>
        </p:spPr>
      </p:pic>
      <p:pic>
        <p:nvPicPr>
          <p:cNvPr id="21" name="Grafik 20">
            <a:extLst>
              <a:ext uri="{FF2B5EF4-FFF2-40B4-BE49-F238E27FC236}">
                <a16:creationId xmlns:a16="http://schemas.microsoft.com/office/drawing/2014/main" id="{9CF6CD47-B952-B041-AE4A-E7F0F0ABC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18069" y="1730784"/>
            <a:ext cx="520891" cy="979988"/>
          </a:xfrm>
          <a:prstGeom prst="rect">
            <a:avLst/>
          </a:prstGeom>
        </p:spPr>
      </p:pic>
      <p:pic>
        <p:nvPicPr>
          <p:cNvPr id="23" name="Grafik 22">
            <a:extLst>
              <a:ext uri="{FF2B5EF4-FFF2-40B4-BE49-F238E27FC236}">
                <a16:creationId xmlns:a16="http://schemas.microsoft.com/office/drawing/2014/main" id="{319C3864-1307-D944-8CFC-66D908FDE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615679" y="2189149"/>
            <a:ext cx="471722" cy="720003"/>
          </a:xfrm>
          <a:prstGeom prst="rect">
            <a:avLst/>
          </a:prstGeom>
        </p:spPr>
      </p:pic>
      <p:pic>
        <p:nvPicPr>
          <p:cNvPr id="25" name="Grafik 24">
            <a:extLst>
              <a:ext uri="{FF2B5EF4-FFF2-40B4-BE49-F238E27FC236}">
                <a16:creationId xmlns:a16="http://schemas.microsoft.com/office/drawing/2014/main" id="{772FFDD9-74B9-2A46-AF2D-3678C941A3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839767" y="2508647"/>
            <a:ext cx="471721" cy="728277"/>
          </a:xfrm>
          <a:prstGeom prst="rect">
            <a:avLst/>
          </a:prstGeom>
        </p:spPr>
      </p:pic>
      <p:pic>
        <p:nvPicPr>
          <p:cNvPr id="29" name="Grafik 28">
            <a:extLst>
              <a:ext uri="{FF2B5EF4-FFF2-40B4-BE49-F238E27FC236}">
                <a16:creationId xmlns:a16="http://schemas.microsoft.com/office/drawing/2014/main" id="{123B9B70-B0D8-1A46-9237-8B3B9C609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7621300" y="1412645"/>
            <a:ext cx="331186" cy="1069972"/>
          </a:xfrm>
          <a:prstGeom prst="rect">
            <a:avLst/>
          </a:prstGeom>
          <a:ln w="38100">
            <a:solidFill>
              <a:srgbClr val="FF0000"/>
            </a:solidFill>
          </a:ln>
        </p:spPr>
      </p:pic>
      <p:pic>
        <p:nvPicPr>
          <p:cNvPr id="31" name="Grafik 30">
            <a:extLst>
              <a:ext uri="{FF2B5EF4-FFF2-40B4-BE49-F238E27FC236}">
                <a16:creationId xmlns:a16="http://schemas.microsoft.com/office/drawing/2014/main" id="{435ECA07-5206-EC4D-8839-94EDE14EFC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317950" y="1682321"/>
            <a:ext cx="520892" cy="592746"/>
          </a:xfrm>
          <a:prstGeom prst="rect">
            <a:avLst/>
          </a:prstGeom>
        </p:spPr>
      </p:pic>
      <p:pic>
        <p:nvPicPr>
          <p:cNvPr id="33" name="Grafik 32">
            <a:extLst>
              <a:ext uri="{FF2B5EF4-FFF2-40B4-BE49-F238E27FC236}">
                <a16:creationId xmlns:a16="http://schemas.microsoft.com/office/drawing/2014/main" id="{67FB4BAA-ABF6-6547-AB3F-2B7260A2A0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1926479" y="3503499"/>
            <a:ext cx="335976" cy="565854"/>
          </a:xfrm>
          <a:prstGeom prst="rect">
            <a:avLst/>
          </a:prstGeom>
        </p:spPr>
      </p:pic>
      <p:pic>
        <p:nvPicPr>
          <p:cNvPr id="35" name="Grafik 34">
            <a:extLst>
              <a:ext uri="{FF2B5EF4-FFF2-40B4-BE49-F238E27FC236}">
                <a16:creationId xmlns:a16="http://schemas.microsoft.com/office/drawing/2014/main" id="{1FD8C6E1-029F-1846-9C8E-0F04C7EA2C5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2420713" y="3139452"/>
            <a:ext cx="375440" cy="644994"/>
          </a:xfrm>
          <a:prstGeom prst="rect">
            <a:avLst/>
          </a:prstGeom>
        </p:spPr>
      </p:pic>
      <p:pic>
        <p:nvPicPr>
          <p:cNvPr id="37" name="Grafik 36">
            <a:extLst>
              <a:ext uri="{FF2B5EF4-FFF2-40B4-BE49-F238E27FC236}">
                <a16:creationId xmlns:a16="http://schemas.microsoft.com/office/drawing/2014/main" id="{C63DF2E6-47CA-524B-AC47-FF1EFAE76DB9}"/>
              </a:ext>
            </a:extLst>
          </p:cNvPr>
          <p:cNvPicPr>
            <a:picLocks noChangeAspect="1"/>
          </p:cNvPicPr>
          <p:nvPr/>
        </p:nvPicPr>
        <p:blipFill>
          <a:blip r:embed="rId12"/>
          <a:stretch>
            <a:fillRect/>
          </a:stretch>
        </p:blipFill>
        <p:spPr>
          <a:xfrm rot="16200000">
            <a:off x="5915650" y="3915400"/>
            <a:ext cx="12700" cy="12700"/>
          </a:xfrm>
          <a:prstGeom prst="rect">
            <a:avLst/>
          </a:prstGeom>
        </p:spPr>
      </p:pic>
    </p:spTree>
    <p:extLst>
      <p:ext uri="{BB962C8B-B14F-4D97-AF65-F5344CB8AC3E}">
        <p14:creationId xmlns:p14="http://schemas.microsoft.com/office/powerpoint/2010/main" val="27641495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Unbenannt2.png"/>
          <p:cNvPicPr>
            <a:picLocks noGrp="1" noChangeAspect="1"/>
          </p:cNvPicPr>
          <p:nvPr>
            <p:ph idx="1"/>
          </p:nvPr>
        </p:nvPicPr>
        <p:blipFill>
          <a:blip r:embed="rId3">
            <a:extLst>
              <a:ext uri="{28A0092B-C50C-407E-A947-70E740481C1C}">
                <a14:useLocalDpi xmlns:a14="http://schemas.microsoft.com/office/drawing/2010/main" val="0"/>
              </a:ext>
            </a:extLst>
          </a:blip>
          <a:srcRect l="-25412" r="-25412"/>
          <a:stretch>
            <a:fillRect/>
          </a:stretch>
        </p:blipFill>
        <p:spPr>
          <a:ln>
            <a:solidFill>
              <a:srgbClr val="00B0F0"/>
            </a:solidFill>
          </a:ln>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p:cNvSpPr>
            <a:spLocks noGrp="1"/>
          </p:cNvSpPr>
          <p:nvPr>
            <p:ph type="title"/>
          </p:nvPr>
        </p:nvSpPr>
        <p:spPr>
          <a:xfrm>
            <a:off x="628649" y="582509"/>
            <a:ext cx="8098891" cy="685508"/>
          </a:xfrm>
        </p:spPr>
        <p:txBody>
          <a:bodyPr>
            <a:noAutofit/>
          </a:bodyPr>
          <a:lstStyle/>
          <a:p>
            <a:r>
              <a:rPr lang="en-US" sz="4000" b="1"/>
              <a:t>Frequency of bribery in procurement</a:t>
            </a:r>
            <a:endParaRPr lang="de-DE" sz="40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feld 9">
            <a:extLst>
              <a:ext uri="{FF2B5EF4-FFF2-40B4-BE49-F238E27FC236}">
                <a16:creationId xmlns:a16="http://schemas.microsoft.com/office/drawing/2014/main" id="{C45C7B3A-434F-1C48-8DAD-85195B135B58}"/>
              </a:ext>
            </a:extLst>
          </p:cNvPr>
          <p:cNvSpPr txBox="1"/>
          <p:nvPr/>
        </p:nvSpPr>
        <p:spPr>
          <a:xfrm>
            <a:off x="7028121" y="3140007"/>
            <a:ext cx="1487229" cy="1492716"/>
          </a:xfrm>
          <a:prstGeom prst="rect">
            <a:avLst/>
          </a:prstGeom>
          <a:noFill/>
        </p:spPr>
        <p:txBody>
          <a:bodyPr wrap="square" rtlCol="0">
            <a:spAutoFit/>
          </a:bodyPr>
          <a:lstStyle/>
          <a:p>
            <a:pPr algn="just"/>
            <a:r>
              <a:rPr lang="de-DE" sz="700">
                <a:latin typeface="Roboto"/>
                <a:cs typeface="Roboto"/>
              </a:rPr>
              <a:t>OECD 2017: 9; </a:t>
            </a:r>
            <a:r>
              <a:rPr lang="de-DE" sz="700" err="1">
                <a:latin typeface="Roboto"/>
                <a:cs typeface="Roboto"/>
              </a:rPr>
              <a:t>Statistics</a:t>
            </a:r>
            <a:r>
              <a:rPr lang="de-DE" sz="700">
                <a:latin typeface="Roboto"/>
                <a:cs typeface="Roboto"/>
              </a:rPr>
              <a:t> </a:t>
            </a:r>
            <a:r>
              <a:rPr lang="de-DE" sz="700" err="1">
                <a:latin typeface="Roboto"/>
                <a:cs typeface="Roboto"/>
              </a:rPr>
              <a:t>from</a:t>
            </a:r>
            <a:r>
              <a:rPr lang="de-DE" sz="700">
                <a:latin typeface="Roboto"/>
                <a:cs typeface="Roboto"/>
              </a:rPr>
              <a:t> Daniel Kaufmann, The World Bank (2006), </a:t>
            </a:r>
            <a:r>
              <a:rPr lang="de-DE" sz="700" err="1">
                <a:latin typeface="Roboto"/>
                <a:cs typeface="Roboto"/>
              </a:rPr>
              <a:t>based</a:t>
            </a:r>
            <a:r>
              <a:rPr lang="de-DE" sz="700">
                <a:latin typeface="Roboto"/>
                <a:cs typeface="Roboto"/>
              </a:rPr>
              <a:t> on Executive Opinion Survey 2005 </a:t>
            </a:r>
            <a:r>
              <a:rPr lang="de-DE" sz="700" err="1">
                <a:latin typeface="Roboto"/>
                <a:cs typeface="Roboto"/>
              </a:rPr>
              <a:t>of</a:t>
            </a:r>
            <a:r>
              <a:rPr lang="de-DE" sz="700">
                <a:latin typeface="Roboto"/>
                <a:cs typeface="Roboto"/>
              </a:rPr>
              <a:t> the World </a:t>
            </a:r>
            <a:r>
              <a:rPr lang="de-DE" sz="700" err="1">
                <a:latin typeface="Roboto"/>
                <a:cs typeface="Roboto"/>
              </a:rPr>
              <a:t>Economic</a:t>
            </a:r>
            <a:r>
              <a:rPr lang="de-DE" sz="700">
                <a:latin typeface="Roboto"/>
                <a:cs typeface="Roboto"/>
              </a:rPr>
              <a:t> Forum </a:t>
            </a:r>
            <a:r>
              <a:rPr lang="de-DE" sz="700" err="1">
                <a:latin typeface="Roboto"/>
                <a:cs typeface="Roboto"/>
              </a:rPr>
              <a:t>covering</a:t>
            </a:r>
            <a:r>
              <a:rPr lang="de-DE" sz="700">
                <a:latin typeface="Roboto"/>
                <a:cs typeface="Roboto"/>
              </a:rPr>
              <a:t> 117 countries. </a:t>
            </a:r>
            <a:r>
              <a:rPr lang="de-DE" sz="700" err="1">
                <a:latin typeface="Roboto"/>
                <a:cs typeface="Roboto"/>
              </a:rPr>
              <a:t>Question</a:t>
            </a:r>
            <a:r>
              <a:rPr lang="de-DE" sz="700">
                <a:latin typeface="Roboto"/>
                <a:cs typeface="Roboto"/>
              </a:rPr>
              <a:t> </a:t>
            </a:r>
            <a:r>
              <a:rPr lang="de-DE" sz="700" err="1">
                <a:latin typeface="Roboto"/>
                <a:cs typeface="Roboto"/>
              </a:rPr>
              <a:t>posed</a:t>
            </a:r>
            <a:r>
              <a:rPr lang="de-DE" sz="700">
                <a:latin typeface="Roboto"/>
                <a:cs typeface="Roboto"/>
              </a:rPr>
              <a:t> to the </a:t>
            </a:r>
            <a:r>
              <a:rPr lang="de-DE" sz="700" err="1">
                <a:latin typeface="Roboto"/>
                <a:cs typeface="Roboto"/>
              </a:rPr>
              <a:t>firms</a:t>
            </a:r>
            <a:r>
              <a:rPr lang="de-DE" sz="700">
                <a:latin typeface="Roboto"/>
                <a:cs typeface="Roboto"/>
              </a:rPr>
              <a:t> was: „In </a:t>
            </a:r>
            <a:r>
              <a:rPr lang="de-DE" sz="700" err="1">
                <a:latin typeface="Roboto"/>
                <a:cs typeface="Roboto"/>
              </a:rPr>
              <a:t>your</a:t>
            </a:r>
            <a:r>
              <a:rPr lang="de-DE" sz="700">
                <a:latin typeface="Roboto"/>
                <a:cs typeface="Roboto"/>
              </a:rPr>
              <a:t> </a:t>
            </a:r>
            <a:r>
              <a:rPr lang="de-DE" sz="700" err="1">
                <a:latin typeface="Roboto"/>
                <a:cs typeface="Roboto"/>
              </a:rPr>
              <a:t>industry</a:t>
            </a:r>
            <a:r>
              <a:rPr lang="de-DE" sz="700">
                <a:latin typeface="Roboto"/>
                <a:cs typeface="Roboto"/>
              </a:rPr>
              <a:t>, </a:t>
            </a:r>
            <a:r>
              <a:rPr lang="de-DE" sz="700" err="1">
                <a:latin typeface="Roboto"/>
                <a:cs typeface="Roboto"/>
              </a:rPr>
              <a:t>how</a:t>
            </a:r>
            <a:r>
              <a:rPr lang="de-DE" sz="700">
                <a:latin typeface="Roboto"/>
                <a:cs typeface="Roboto"/>
              </a:rPr>
              <a:t> </a:t>
            </a:r>
            <a:r>
              <a:rPr lang="de-DE" sz="700" err="1">
                <a:latin typeface="Roboto"/>
                <a:cs typeface="Roboto"/>
              </a:rPr>
              <a:t>commonly</a:t>
            </a:r>
            <a:r>
              <a:rPr lang="de-DE" sz="700">
                <a:latin typeface="Roboto"/>
                <a:cs typeface="Roboto"/>
              </a:rPr>
              <a:t> </a:t>
            </a:r>
            <a:r>
              <a:rPr lang="de-DE" sz="700" err="1">
                <a:latin typeface="Roboto"/>
                <a:cs typeface="Roboto"/>
              </a:rPr>
              <a:t>firms</a:t>
            </a:r>
            <a:r>
              <a:rPr lang="de-DE" sz="700">
                <a:latin typeface="Roboto"/>
                <a:cs typeface="Roboto"/>
              </a:rPr>
              <a:t> </a:t>
            </a:r>
            <a:r>
              <a:rPr lang="de-DE" sz="700" err="1">
                <a:latin typeface="Roboto"/>
                <a:cs typeface="Roboto"/>
              </a:rPr>
              <a:t>make</a:t>
            </a:r>
            <a:r>
              <a:rPr lang="de-DE" sz="700">
                <a:latin typeface="Roboto"/>
                <a:cs typeface="Roboto"/>
              </a:rPr>
              <a:t> </a:t>
            </a:r>
            <a:r>
              <a:rPr lang="de-DE" sz="700" err="1">
                <a:latin typeface="Roboto"/>
                <a:cs typeface="Roboto"/>
              </a:rPr>
              <a:t>undocumented</a:t>
            </a:r>
            <a:r>
              <a:rPr lang="de-DE" sz="700">
                <a:latin typeface="Roboto"/>
                <a:cs typeface="Roboto"/>
              </a:rPr>
              <a:t> extra </a:t>
            </a:r>
            <a:r>
              <a:rPr lang="de-DE" sz="700" err="1">
                <a:latin typeface="Roboto"/>
                <a:cs typeface="Roboto"/>
              </a:rPr>
              <a:t>payments</a:t>
            </a:r>
            <a:r>
              <a:rPr lang="de-DE" sz="700">
                <a:latin typeface="Roboto"/>
                <a:cs typeface="Roboto"/>
              </a:rPr>
              <a:t> </a:t>
            </a:r>
            <a:r>
              <a:rPr lang="de-DE" sz="700" err="1">
                <a:latin typeface="Roboto"/>
                <a:cs typeface="Roboto"/>
              </a:rPr>
              <a:t>or</a:t>
            </a:r>
            <a:r>
              <a:rPr lang="de-DE" sz="700">
                <a:latin typeface="Roboto"/>
                <a:cs typeface="Roboto"/>
              </a:rPr>
              <a:t> </a:t>
            </a:r>
            <a:r>
              <a:rPr lang="de-DE" sz="700" err="1">
                <a:latin typeface="Roboto"/>
                <a:cs typeface="Roboto"/>
              </a:rPr>
              <a:t>bribes</a:t>
            </a:r>
            <a:r>
              <a:rPr lang="de-DE" sz="700">
                <a:latin typeface="Roboto"/>
                <a:cs typeface="Roboto"/>
              </a:rPr>
              <a:t> </a:t>
            </a:r>
            <a:r>
              <a:rPr lang="de-DE" sz="700" err="1">
                <a:latin typeface="Roboto"/>
                <a:cs typeface="Roboto"/>
              </a:rPr>
              <a:t>connected</a:t>
            </a:r>
            <a:r>
              <a:rPr lang="de-DE" sz="700">
                <a:latin typeface="Roboto"/>
                <a:cs typeface="Roboto"/>
              </a:rPr>
              <a:t> </a:t>
            </a:r>
            <a:r>
              <a:rPr lang="de-DE" sz="700" err="1">
                <a:latin typeface="Roboto"/>
                <a:cs typeface="Roboto"/>
              </a:rPr>
              <a:t>with</a:t>
            </a:r>
            <a:r>
              <a:rPr lang="de-DE" sz="700">
                <a:latin typeface="Roboto"/>
                <a:cs typeface="Roboto"/>
              </a:rPr>
              <a:t> </a:t>
            </a:r>
            <a:r>
              <a:rPr lang="de-DE" sz="700" err="1">
                <a:latin typeface="Roboto"/>
                <a:cs typeface="Roboto"/>
              </a:rPr>
              <a:t>permits</a:t>
            </a:r>
            <a:r>
              <a:rPr lang="de-DE" sz="700">
                <a:latin typeface="Roboto"/>
                <a:cs typeface="Roboto"/>
              </a:rPr>
              <a:t> / utilities / </a:t>
            </a:r>
            <a:r>
              <a:rPr lang="de-DE" sz="700" err="1">
                <a:latin typeface="Roboto"/>
                <a:cs typeface="Roboto"/>
              </a:rPr>
              <a:t>taxation</a:t>
            </a:r>
            <a:r>
              <a:rPr lang="de-DE" sz="700">
                <a:latin typeface="Roboto"/>
                <a:cs typeface="Roboto"/>
              </a:rPr>
              <a:t> / </a:t>
            </a:r>
            <a:r>
              <a:rPr lang="de-DE" sz="700" err="1">
                <a:latin typeface="Roboto"/>
                <a:cs typeface="Roboto"/>
              </a:rPr>
              <a:t>awarding</a:t>
            </a:r>
            <a:r>
              <a:rPr lang="de-DE" sz="700">
                <a:latin typeface="Roboto"/>
                <a:cs typeface="Roboto"/>
              </a:rPr>
              <a:t> </a:t>
            </a:r>
            <a:r>
              <a:rPr lang="de-DE" sz="700" err="1">
                <a:latin typeface="Roboto"/>
                <a:cs typeface="Roboto"/>
              </a:rPr>
              <a:t>of</a:t>
            </a:r>
            <a:r>
              <a:rPr lang="de-DE" sz="700">
                <a:latin typeface="Roboto"/>
                <a:cs typeface="Roboto"/>
              </a:rPr>
              <a:t> </a:t>
            </a:r>
            <a:r>
              <a:rPr lang="de-DE" sz="700" err="1">
                <a:latin typeface="Roboto"/>
                <a:cs typeface="Roboto"/>
              </a:rPr>
              <a:t>public</a:t>
            </a:r>
            <a:r>
              <a:rPr lang="de-DE" sz="700">
                <a:latin typeface="Roboto"/>
                <a:cs typeface="Roboto"/>
              </a:rPr>
              <a:t> </a:t>
            </a:r>
            <a:r>
              <a:rPr lang="de-DE" sz="700" err="1">
                <a:latin typeface="Roboto"/>
                <a:cs typeface="Roboto"/>
              </a:rPr>
              <a:t>contracts</a:t>
            </a:r>
            <a:r>
              <a:rPr lang="de-DE" sz="700">
                <a:latin typeface="Roboto"/>
                <a:cs typeface="Roboto"/>
              </a:rPr>
              <a:t> / </a:t>
            </a:r>
            <a:r>
              <a:rPr lang="de-DE" sz="700" err="1">
                <a:latin typeface="Roboto"/>
                <a:cs typeface="Roboto"/>
              </a:rPr>
              <a:t>judiciary</a:t>
            </a:r>
            <a:r>
              <a:rPr lang="de-DE" sz="700">
                <a:latin typeface="Roboto"/>
                <a:cs typeface="Roboto"/>
              </a:rPr>
              <a:t>?“</a:t>
            </a:r>
          </a:p>
        </p:txBody>
      </p:sp>
    </p:spTree>
    <p:extLst>
      <p:ext uri="{BB962C8B-B14F-4D97-AF65-F5344CB8AC3E}">
        <p14:creationId xmlns:p14="http://schemas.microsoft.com/office/powerpoint/2010/main" val="420103338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a:bodyPr>
          <a:lstStyle/>
          <a:p>
            <a:pPr marL="0" indent="0" fontAlgn="base">
              <a:buNone/>
            </a:pPr>
            <a:endParaRPr lang="en-US" sz="2400"/>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p:cNvSpPr>
            <a:spLocks noGrp="1"/>
          </p:cNvSpPr>
          <p:nvPr>
            <p:ph type="title"/>
          </p:nvPr>
        </p:nvSpPr>
        <p:spPr/>
        <p:txBody>
          <a:bodyPr>
            <a:noAutofit/>
          </a:bodyPr>
          <a:lstStyle/>
          <a:p>
            <a:r>
              <a:rPr lang="en-US" sz="3600" b="1"/>
              <a:t>Impacts of corruption in procurement</a:t>
            </a:r>
            <a:endParaRPr lang="de-DE" sz="36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2" name="Gruppieren 41">
            <a:extLst>
              <a:ext uri="{FF2B5EF4-FFF2-40B4-BE49-F238E27FC236}">
                <a16:creationId xmlns:a16="http://schemas.microsoft.com/office/drawing/2014/main" id="{D53DD791-C655-BC45-9737-4D9300092D96}"/>
              </a:ext>
            </a:extLst>
          </p:cNvPr>
          <p:cNvGrpSpPr/>
          <p:nvPr/>
        </p:nvGrpSpPr>
        <p:grpSpPr>
          <a:xfrm>
            <a:off x="955629" y="1680264"/>
            <a:ext cx="2435755" cy="2772844"/>
            <a:chOff x="3179557" y="1509991"/>
            <a:chExt cx="2789774" cy="3108038"/>
          </a:xfrm>
        </p:grpSpPr>
        <p:sp>
          <p:nvSpPr>
            <p:cNvPr id="27" name="Shape">
              <a:extLst>
                <a:ext uri="{FF2B5EF4-FFF2-40B4-BE49-F238E27FC236}">
                  <a16:creationId xmlns:a16="http://schemas.microsoft.com/office/drawing/2014/main" id="{901DEA97-E901-DE46-A15D-864266EEC7D0}"/>
                </a:ext>
              </a:extLst>
            </p:cNvPr>
            <p:cNvSpPr/>
            <p:nvPr/>
          </p:nvSpPr>
          <p:spPr>
            <a:xfrm rot="10800000">
              <a:off x="3179557" y="2368687"/>
              <a:ext cx="2789774" cy="855462"/>
            </a:xfrm>
            <a:custGeom>
              <a:avLst/>
              <a:gdLst/>
              <a:ahLst/>
              <a:cxnLst>
                <a:cxn ang="0">
                  <a:pos x="wd2" y="hd2"/>
                </a:cxn>
                <a:cxn ang="5400000">
                  <a:pos x="wd2" y="hd2"/>
                </a:cxn>
                <a:cxn ang="10800000">
                  <a:pos x="wd2" y="hd2"/>
                </a:cxn>
                <a:cxn ang="16200000">
                  <a:pos x="wd2" y="hd2"/>
                </a:cxn>
              </a:cxnLst>
              <a:rect l="0" t="0" r="r" b="b"/>
              <a:pathLst>
                <a:path w="21600" h="21600" extrusionOk="0">
                  <a:moveTo>
                    <a:pt x="5545" y="9789"/>
                  </a:moveTo>
                  <a:lnTo>
                    <a:pt x="2994" y="10002"/>
                  </a:lnTo>
                  <a:lnTo>
                    <a:pt x="2340" y="10059"/>
                  </a:lnTo>
                  <a:lnTo>
                    <a:pt x="0" y="10256"/>
                  </a:lnTo>
                  <a:lnTo>
                    <a:pt x="0" y="12384"/>
                  </a:lnTo>
                  <a:lnTo>
                    <a:pt x="0" y="14676"/>
                  </a:lnTo>
                  <a:lnTo>
                    <a:pt x="0" y="21600"/>
                  </a:lnTo>
                  <a:lnTo>
                    <a:pt x="20105" y="21600"/>
                  </a:lnTo>
                  <a:cubicBezTo>
                    <a:pt x="20640" y="20757"/>
                    <a:pt x="21011" y="18874"/>
                    <a:pt x="21011" y="16730"/>
                  </a:cubicBezTo>
                  <a:lnTo>
                    <a:pt x="21011" y="15584"/>
                  </a:lnTo>
                  <a:cubicBezTo>
                    <a:pt x="21011" y="15273"/>
                    <a:pt x="21004" y="14978"/>
                    <a:pt x="20988" y="14676"/>
                  </a:cubicBezTo>
                  <a:cubicBezTo>
                    <a:pt x="20988" y="14676"/>
                    <a:pt x="20965" y="13178"/>
                    <a:pt x="20705" y="12384"/>
                  </a:cubicBezTo>
                  <a:cubicBezTo>
                    <a:pt x="20642" y="12089"/>
                    <a:pt x="20570" y="11811"/>
                    <a:pt x="20491" y="11574"/>
                  </a:cubicBezTo>
                  <a:cubicBezTo>
                    <a:pt x="21131" y="10927"/>
                    <a:pt x="21600" y="8840"/>
                    <a:pt x="21600" y="6433"/>
                  </a:cubicBezTo>
                  <a:lnTo>
                    <a:pt x="21600" y="5287"/>
                  </a:lnTo>
                  <a:cubicBezTo>
                    <a:pt x="21600" y="2529"/>
                    <a:pt x="20997" y="270"/>
                    <a:pt x="20229" y="0"/>
                  </a:cubicBezTo>
                  <a:lnTo>
                    <a:pt x="6699" y="0"/>
                  </a:lnTo>
                  <a:cubicBezTo>
                    <a:pt x="6068" y="4535"/>
                    <a:pt x="5685" y="8332"/>
                    <a:pt x="5545" y="9789"/>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28" name="Shape">
              <a:extLst>
                <a:ext uri="{FF2B5EF4-FFF2-40B4-BE49-F238E27FC236}">
                  <a16:creationId xmlns:a16="http://schemas.microsoft.com/office/drawing/2014/main" id="{387F8E6C-A9C7-3749-86ED-243975BB7E34}"/>
                </a:ext>
              </a:extLst>
            </p:cNvPr>
            <p:cNvSpPr/>
            <p:nvPr/>
          </p:nvSpPr>
          <p:spPr>
            <a:xfrm rot="10800000">
              <a:off x="3330991" y="1509991"/>
              <a:ext cx="2638339" cy="774096"/>
            </a:xfrm>
            <a:custGeom>
              <a:avLst/>
              <a:gdLst/>
              <a:ahLst/>
              <a:cxnLst>
                <a:cxn ang="0">
                  <a:pos x="wd2" y="hd2"/>
                </a:cxn>
                <a:cxn ang="5400000">
                  <a:pos x="wd2" y="hd2"/>
                </a:cxn>
                <a:cxn ang="10800000">
                  <a:pos x="wd2" y="hd2"/>
                </a:cxn>
                <a:cxn ang="16200000">
                  <a:pos x="wd2" y="hd2"/>
                </a:cxn>
              </a:cxnLst>
              <a:rect l="0" t="0" r="r" b="b"/>
              <a:pathLst>
                <a:path w="21600" h="21600" extrusionOk="0">
                  <a:moveTo>
                    <a:pt x="0" y="9"/>
                  </a:moveTo>
                  <a:lnTo>
                    <a:pt x="0" y="11298"/>
                  </a:lnTo>
                  <a:lnTo>
                    <a:pt x="0" y="13830"/>
                  </a:lnTo>
                  <a:lnTo>
                    <a:pt x="0" y="18461"/>
                  </a:lnTo>
                  <a:lnTo>
                    <a:pt x="2475" y="18461"/>
                  </a:lnTo>
                  <a:lnTo>
                    <a:pt x="3166" y="18461"/>
                  </a:lnTo>
                  <a:lnTo>
                    <a:pt x="4001" y="18461"/>
                  </a:lnTo>
                  <a:cubicBezTo>
                    <a:pt x="4137" y="18597"/>
                    <a:pt x="4949" y="19348"/>
                    <a:pt x="6063" y="20080"/>
                  </a:cubicBezTo>
                  <a:cubicBezTo>
                    <a:pt x="6063" y="20080"/>
                    <a:pt x="6066" y="20080"/>
                    <a:pt x="6066" y="20080"/>
                  </a:cubicBezTo>
                  <a:cubicBezTo>
                    <a:pt x="7229" y="20849"/>
                    <a:pt x="8721" y="21600"/>
                    <a:pt x="10123" y="21600"/>
                  </a:cubicBezTo>
                  <a:cubicBezTo>
                    <a:pt x="10854" y="21600"/>
                    <a:pt x="11506" y="21392"/>
                    <a:pt x="12064" y="20994"/>
                  </a:cubicBezTo>
                  <a:lnTo>
                    <a:pt x="15670" y="20994"/>
                  </a:lnTo>
                  <a:lnTo>
                    <a:pt x="16362" y="20994"/>
                  </a:lnTo>
                  <a:lnTo>
                    <a:pt x="19365" y="20994"/>
                  </a:lnTo>
                  <a:cubicBezTo>
                    <a:pt x="20254" y="20994"/>
                    <a:pt x="20978" y="18344"/>
                    <a:pt x="20978" y="15087"/>
                  </a:cubicBezTo>
                  <a:lnTo>
                    <a:pt x="20978" y="13830"/>
                  </a:lnTo>
                  <a:cubicBezTo>
                    <a:pt x="20978" y="13830"/>
                    <a:pt x="20973" y="12229"/>
                    <a:pt x="20822" y="11298"/>
                  </a:cubicBezTo>
                  <a:cubicBezTo>
                    <a:pt x="20728" y="10574"/>
                    <a:pt x="20595" y="9923"/>
                    <a:pt x="20427" y="9380"/>
                  </a:cubicBezTo>
                  <a:cubicBezTo>
                    <a:pt x="21106" y="8665"/>
                    <a:pt x="21600" y="6359"/>
                    <a:pt x="21600" y="3700"/>
                  </a:cubicBezTo>
                  <a:lnTo>
                    <a:pt x="21600" y="2433"/>
                  </a:lnTo>
                  <a:cubicBezTo>
                    <a:pt x="21600" y="1583"/>
                    <a:pt x="21548" y="760"/>
                    <a:pt x="21454" y="0"/>
                  </a:cubicBezTo>
                  <a:lnTo>
                    <a:pt x="0" y="0"/>
                  </a:lnTo>
                  <a:close/>
                </a:path>
              </a:pathLst>
            </a:custGeom>
            <a:solidFill>
              <a:srgbClr val="C13018">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29" name="Shape">
              <a:extLst>
                <a:ext uri="{FF2B5EF4-FFF2-40B4-BE49-F238E27FC236}">
                  <a16:creationId xmlns:a16="http://schemas.microsoft.com/office/drawing/2014/main" id="{2BA7080B-E10B-2C42-AE93-EE76CF5CE196}"/>
                </a:ext>
              </a:extLst>
            </p:cNvPr>
            <p:cNvSpPr/>
            <p:nvPr/>
          </p:nvSpPr>
          <p:spPr>
            <a:xfrm rot="10800000">
              <a:off x="4079590" y="3301618"/>
              <a:ext cx="984754" cy="1316411"/>
            </a:xfrm>
            <a:custGeom>
              <a:avLst/>
              <a:gdLst/>
              <a:ahLst/>
              <a:cxnLst>
                <a:cxn ang="0">
                  <a:pos x="wd2" y="hd2"/>
                </a:cxn>
                <a:cxn ang="5400000">
                  <a:pos x="wd2" y="hd2"/>
                </a:cxn>
                <a:cxn ang="10800000">
                  <a:pos x="wd2" y="hd2"/>
                </a:cxn>
                <a:cxn ang="16200000">
                  <a:pos x="wd2" y="hd2"/>
                </a:cxn>
              </a:cxnLst>
              <a:rect l="0" t="0" r="r" b="b"/>
              <a:pathLst>
                <a:path w="20432" h="21600" extrusionOk="0">
                  <a:moveTo>
                    <a:pt x="17838" y="21595"/>
                  </a:moveTo>
                  <a:cubicBezTo>
                    <a:pt x="17444" y="20866"/>
                    <a:pt x="17394" y="19834"/>
                    <a:pt x="17619" y="18504"/>
                  </a:cubicBezTo>
                  <a:lnTo>
                    <a:pt x="17932" y="17015"/>
                  </a:lnTo>
                  <a:cubicBezTo>
                    <a:pt x="18358" y="15302"/>
                    <a:pt x="19046" y="13249"/>
                    <a:pt x="19829" y="10925"/>
                  </a:cubicBezTo>
                  <a:lnTo>
                    <a:pt x="19966" y="10515"/>
                  </a:lnTo>
                  <a:cubicBezTo>
                    <a:pt x="21600" y="5659"/>
                    <a:pt x="18521" y="2766"/>
                    <a:pt x="17125" y="1745"/>
                  </a:cubicBezTo>
                  <a:cubicBezTo>
                    <a:pt x="15648" y="670"/>
                    <a:pt x="13820" y="0"/>
                    <a:pt x="12355" y="0"/>
                  </a:cubicBezTo>
                  <a:cubicBezTo>
                    <a:pt x="11886" y="0"/>
                    <a:pt x="11473" y="69"/>
                    <a:pt x="11122" y="207"/>
                  </a:cubicBezTo>
                  <a:cubicBezTo>
                    <a:pt x="10421" y="479"/>
                    <a:pt x="10021" y="1032"/>
                    <a:pt x="10021" y="1713"/>
                  </a:cubicBezTo>
                  <a:cubicBezTo>
                    <a:pt x="10021" y="4920"/>
                    <a:pt x="10021" y="9313"/>
                    <a:pt x="4513" y="15457"/>
                  </a:cubicBezTo>
                  <a:cubicBezTo>
                    <a:pt x="4056" y="15973"/>
                    <a:pt x="3611" y="16494"/>
                    <a:pt x="3192" y="17020"/>
                  </a:cubicBezTo>
                  <a:lnTo>
                    <a:pt x="2059" y="18510"/>
                  </a:lnTo>
                  <a:cubicBezTo>
                    <a:pt x="1302" y="19552"/>
                    <a:pt x="620" y="20589"/>
                    <a:pt x="0" y="21600"/>
                  </a:cubicBezTo>
                  <a:lnTo>
                    <a:pt x="17838" y="21600"/>
                  </a:lnTo>
                  <a:close/>
                </a:path>
              </a:pathLst>
            </a:custGeom>
            <a:solidFill>
              <a:srgbClr val="C13018">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200" b="0" i="0" u="none" strike="noStrike" kern="0" cap="none" spc="0" normalizeH="0" baseline="0" noProof="0">
                <a:ln>
                  <a:noFill/>
                </a:ln>
                <a:solidFill>
                  <a:srgbClr val="FFFFFF"/>
                </a:solidFill>
                <a:effectLst/>
                <a:uLnTx/>
                <a:uFillTx/>
              </a:endParaRPr>
            </a:p>
          </p:txBody>
        </p:sp>
      </p:grpSp>
      <p:grpSp>
        <p:nvGrpSpPr>
          <p:cNvPr id="30" name="Group 76">
            <a:extLst>
              <a:ext uri="{FF2B5EF4-FFF2-40B4-BE49-F238E27FC236}">
                <a16:creationId xmlns:a16="http://schemas.microsoft.com/office/drawing/2014/main" id="{FDC383E0-9037-4C4A-AB78-E10AA183654A}"/>
              </a:ext>
            </a:extLst>
          </p:cNvPr>
          <p:cNvGrpSpPr/>
          <p:nvPr/>
        </p:nvGrpSpPr>
        <p:grpSpPr>
          <a:xfrm>
            <a:off x="4554342" y="3117222"/>
            <a:ext cx="1841302" cy="921636"/>
            <a:chOff x="8921977" y="1151716"/>
            <a:chExt cx="2937088" cy="1368089"/>
          </a:xfrm>
        </p:grpSpPr>
        <p:sp>
          <p:nvSpPr>
            <p:cNvPr id="40" name="TextBox 77">
              <a:extLst>
                <a:ext uri="{FF2B5EF4-FFF2-40B4-BE49-F238E27FC236}">
                  <a16:creationId xmlns:a16="http://schemas.microsoft.com/office/drawing/2014/main" id="{2FF5CD39-6FEF-EC4B-97EA-65187BC570CE}"/>
                </a:ext>
              </a:extLst>
            </p:cNvPr>
            <p:cNvSpPr txBox="1"/>
            <p:nvPr/>
          </p:nvSpPr>
          <p:spPr>
            <a:xfrm>
              <a:off x="8921977" y="1151716"/>
              <a:ext cx="2937088" cy="776675"/>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5. Impact on health and human safety</a:t>
              </a:r>
              <a:endParaRPr kumimoji="0" lang="en-US" sz="1400" b="1" i="0" u="none" strike="noStrike" kern="0" cap="none" spc="0" normalizeH="0" baseline="0" noProof="1">
                <a:ln>
                  <a:noFill/>
                </a:ln>
                <a:solidFill>
                  <a:schemeClr val="bg1"/>
                </a:solidFill>
                <a:effectLst/>
                <a:uLnTx/>
                <a:uFillTx/>
              </a:endParaRPr>
            </a:p>
          </p:txBody>
        </p:sp>
        <p:sp>
          <p:nvSpPr>
            <p:cNvPr id="41" name="TextBox 78">
              <a:extLst>
                <a:ext uri="{FF2B5EF4-FFF2-40B4-BE49-F238E27FC236}">
                  <a16:creationId xmlns:a16="http://schemas.microsoft.com/office/drawing/2014/main" id="{2CA83631-F49F-354B-B282-110C4BACC996}"/>
                </a:ext>
              </a:extLst>
            </p:cNvPr>
            <p:cNvSpPr txBox="1"/>
            <p:nvPr/>
          </p:nvSpPr>
          <p:spPr>
            <a:xfrm>
              <a:off x="8929772" y="1925876"/>
              <a:ext cx="2929293" cy="593929"/>
            </a:xfrm>
            <a:prstGeom prst="rect">
              <a:avLst/>
            </a:prstGeom>
            <a:noFill/>
            <a:ln>
              <a:solidFill>
                <a:srgbClr val="BA3026"/>
              </a:solidFill>
            </a:ln>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Roboto"/>
                </a:rPr>
                <a:t>E.g. through sub-standard medication</a:t>
              </a:r>
              <a:endParaRPr kumimoji="0" lang="en-US" sz="1000" b="0" i="0" u="none" strike="noStrike" kern="0" cap="none" spc="0" normalizeH="0" baseline="0" noProof="1">
                <a:ln>
                  <a:noFill/>
                </a:ln>
                <a:solidFill>
                  <a:prstClr val="black">
                    <a:lumMod val="65000"/>
                    <a:lumOff val="35000"/>
                  </a:prstClr>
                </a:solidFill>
                <a:effectLst/>
                <a:uLnTx/>
                <a:uFillTx/>
              </a:endParaRPr>
            </a:p>
          </p:txBody>
        </p:sp>
      </p:grpSp>
      <p:sp>
        <p:nvSpPr>
          <p:cNvPr id="31" name="TextBox 80">
            <a:extLst>
              <a:ext uri="{FF2B5EF4-FFF2-40B4-BE49-F238E27FC236}">
                <a16:creationId xmlns:a16="http://schemas.microsoft.com/office/drawing/2014/main" id="{697BF9DC-3938-C24E-A949-32CF7EC5354F}"/>
              </a:ext>
            </a:extLst>
          </p:cNvPr>
          <p:cNvSpPr txBox="1"/>
          <p:nvPr/>
        </p:nvSpPr>
        <p:spPr>
          <a:xfrm>
            <a:off x="6534846" y="2978408"/>
            <a:ext cx="1841301" cy="1384995"/>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6. Erosion of public confidence in the integrity of public servants and institutions (</a:t>
            </a:r>
            <a:r>
              <a:rPr kumimoji="0" lang="en-US" sz="1400" b="1" i="0" u="none" strike="noStrike" kern="0" cap="none" spc="0" normalizeH="0" baseline="0" noProof="0" err="1">
                <a:ln>
                  <a:noFill/>
                </a:ln>
                <a:solidFill>
                  <a:schemeClr val="bg1"/>
                </a:solidFill>
                <a:effectLst/>
                <a:uLnTx/>
                <a:uFillTx/>
                <a:latin typeface="Roboto"/>
              </a:rPr>
              <a:t>Deyong</a:t>
            </a:r>
            <a:r>
              <a:rPr kumimoji="0" lang="en-US" sz="1400" b="1" i="0" u="none" strike="noStrike" kern="0" cap="none" spc="0" normalizeH="0" baseline="0" noProof="0">
                <a:ln>
                  <a:noFill/>
                </a:ln>
                <a:solidFill>
                  <a:schemeClr val="bg1"/>
                </a:solidFill>
                <a:effectLst/>
                <a:uLnTx/>
                <a:uFillTx/>
                <a:latin typeface="Roboto"/>
              </a:rPr>
              <a:t> et al. 2018)</a:t>
            </a:r>
            <a:endParaRPr kumimoji="0" lang="en-US" sz="1400" b="1" i="0" u="none" strike="noStrike" kern="0" cap="none" spc="0" normalizeH="0" baseline="0" noProof="1">
              <a:ln>
                <a:noFill/>
              </a:ln>
              <a:solidFill>
                <a:schemeClr val="bg1"/>
              </a:solidFill>
              <a:effectLst/>
              <a:uLnTx/>
              <a:uFillTx/>
            </a:endParaRPr>
          </a:p>
        </p:txBody>
      </p:sp>
      <p:sp>
        <p:nvSpPr>
          <p:cNvPr id="32" name="TextBox 83">
            <a:extLst>
              <a:ext uri="{FF2B5EF4-FFF2-40B4-BE49-F238E27FC236}">
                <a16:creationId xmlns:a16="http://schemas.microsoft.com/office/drawing/2014/main" id="{0F21F5C1-CF45-F74B-A59E-EF4920271E15}"/>
              </a:ext>
            </a:extLst>
          </p:cNvPr>
          <p:cNvSpPr txBox="1"/>
          <p:nvPr/>
        </p:nvSpPr>
        <p:spPr>
          <a:xfrm>
            <a:off x="5590163" y="1632621"/>
            <a:ext cx="1841301" cy="523220"/>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2. Poor quality of goods or works​</a:t>
            </a:r>
            <a:endParaRPr kumimoji="0" lang="en-US" sz="1400" b="1" i="0" u="none" strike="noStrike" kern="0" cap="none" spc="0" normalizeH="0" baseline="0" noProof="1">
              <a:ln>
                <a:noFill/>
              </a:ln>
              <a:solidFill>
                <a:schemeClr val="bg1"/>
              </a:solidFill>
              <a:effectLst/>
              <a:uLnTx/>
              <a:uFillTx/>
            </a:endParaRPr>
          </a:p>
        </p:txBody>
      </p:sp>
      <p:sp>
        <p:nvSpPr>
          <p:cNvPr id="33" name="TextBox 86">
            <a:extLst>
              <a:ext uri="{FF2B5EF4-FFF2-40B4-BE49-F238E27FC236}">
                <a16:creationId xmlns:a16="http://schemas.microsoft.com/office/drawing/2014/main" id="{F6C08372-7028-334F-9DFE-E777817C4A30}"/>
              </a:ext>
            </a:extLst>
          </p:cNvPr>
          <p:cNvSpPr txBox="1"/>
          <p:nvPr/>
        </p:nvSpPr>
        <p:spPr>
          <a:xfrm>
            <a:off x="6256015" y="2256268"/>
            <a:ext cx="1841301" cy="523220"/>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3. Slowed down development</a:t>
            </a:r>
            <a:r>
              <a:rPr kumimoji="0" lang="en-US" sz="1400" b="0" i="0" u="none" strike="noStrike" kern="0" cap="none" spc="0" normalizeH="0" baseline="0" noProof="0">
                <a:ln>
                  <a:noFill/>
                </a:ln>
                <a:solidFill>
                  <a:schemeClr val="bg1"/>
                </a:solidFill>
                <a:effectLst/>
                <a:uLnTx/>
                <a:uFillTx/>
                <a:latin typeface="Roboto"/>
              </a:rPr>
              <a:t>​</a:t>
            </a:r>
            <a:endParaRPr kumimoji="0" lang="en-US" sz="1400" b="1" i="0" u="none" strike="noStrike" kern="0" cap="none" spc="0" normalizeH="0" baseline="0" noProof="1">
              <a:ln>
                <a:noFill/>
              </a:ln>
              <a:solidFill>
                <a:schemeClr val="bg1"/>
              </a:solidFill>
              <a:effectLst/>
              <a:uLnTx/>
              <a:uFillTx/>
            </a:endParaRPr>
          </a:p>
        </p:txBody>
      </p:sp>
      <p:grpSp>
        <p:nvGrpSpPr>
          <p:cNvPr id="34" name="Group 88">
            <a:extLst>
              <a:ext uri="{FF2B5EF4-FFF2-40B4-BE49-F238E27FC236}">
                <a16:creationId xmlns:a16="http://schemas.microsoft.com/office/drawing/2014/main" id="{7EF3C8A2-ACFF-064D-95A7-279CF508AE62}"/>
              </a:ext>
            </a:extLst>
          </p:cNvPr>
          <p:cNvGrpSpPr/>
          <p:nvPr/>
        </p:nvGrpSpPr>
        <p:grpSpPr>
          <a:xfrm>
            <a:off x="2601239" y="3557898"/>
            <a:ext cx="1841302" cy="921640"/>
            <a:chOff x="8921977" y="1151713"/>
            <a:chExt cx="2937088" cy="1368096"/>
          </a:xfrm>
        </p:grpSpPr>
        <p:sp>
          <p:nvSpPr>
            <p:cNvPr id="38" name="TextBox 89">
              <a:extLst>
                <a:ext uri="{FF2B5EF4-FFF2-40B4-BE49-F238E27FC236}">
                  <a16:creationId xmlns:a16="http://schemas.microsoft.com/office/drawing/2014/main" id="{41BCAF10-4E6E-5A42-BD57-8570418BEAA5}"/>
                </a:ext>
              </a:extLst>
            </p:cNvPr>
            <p:cNvSpPr txBox="1"/>
            <p:nvPr/>
          </p:nvSpPr>
          <p:spPr>
            <a:xfrm>
              <a:off x="8921977" y="1151713"/>
              <a:ext cx="2937088" cy="776675"/>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4. Environmental impacts</a:t>
              </a:r>
              <a:endParaRPr kumimoji="0" lang="en-US" sz="1400" b="1" i="0" u="none" strike="noStrike" kern="0" cap="none" spc="0" normalizeH="0" baseline="0" noProof="1">
                <a:ln>
                  <a:noFill/>
                </a:ln>
                <a:solidFill>
                  <a:schemeClr val="bg1"/>
                </a:solidFill>
                <a:effectLst/>
                <a:uLnTx/>
                <a:uFillTx/>
              </a:endParaRPr>
            </a:p>
          </p:txBody>
        </p:sp>
        <p:sp>
          <p:nvSpPr>
            <p:cNvPr id="39" name="TextBox 90">
              <a:extLst>
                <a:ext uri="{FF2B5EF4-FFF2-40B4-BE49-F238E27FC236}">
                  <a16:creationId xmlns:a16="http://schemas.microsoft.com/office/drawing/2014/main" id="{E9E6E76F-BA8C-5B4E-B289-A2843F8C9D7B}"/>
                </a:ext>
              </a:extLst>
            </p:cNvPr>
            <p:cNvSpPr txBox="1"/>
            <p:nvPr/>
          </p:nvSpPr>
          <p:spPr>
            <a:xfrm>
              <a:off x="8929772" y="1925880"/>
              <a:ext cx="2929293" cy="593929"/>
            </a:xfrm>
            <a:prstGeom prst="rect">
              <a:avLst/>
            </a:prstGeom>
            <a:noFill/>
            <a:ln>
              <a:solidFill>
                <a:srgbClr val="BA3026"/>
              </a:solidFill>
            </a:ln>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Roboto"/>
                </a:rPr>
                <a:t>E.g. illegal use of natural resources</a:t>
              </a:r>
              <a:endParaRPr kumimoji="0" lang="en-US" sz="1000" b="0" i="0" u="none" strike="noStrike" kern="0" cap="none" spc="0" normalizeH="0" baseline="0" noProof="1">
                <a:ln>
                  <a:noFill/>
                </a:ln>
                <a:solidFill>
                  <a:prstClr val="black">
                    <a:lumMod val="65000"/>
                    <a:lumOff val="35000"/>
                  </a:prstClr>
                </a:solidFill>
                <a:effectLst/>
                <a:uLnTx/>
                <a:uFillTx/>
              </a:endParaRPr>
            </a:p>
          </p:txBody>
        </p:sp>
      </p:grpSp>
      <p:grpSp>
        <p:nvGrpSpPr>
          <p:cNvPr id="35" name="Group 91">
            <a:extLst>
              <a:ext uri="{FF2B5EF4-FFF2-40B4-BE49-F238E27FC236}">
                <a16:creationId xmlns:a16="http://schemas.microsoft.com/office/drawing/2014/main" id="{74D1579C-F612-F54F-87FC-E6FC7BEE2786}"/>
              </a:ext>
            </a:extLst>
          </p:cNvPr>
          <p:cNvGrpSpPr/>
          <p:nvPr/>
        </p:nvGrpSpPr>
        <p:grpSpPr>
          <a:xfrm>
            <a:off x="3586580" y="1503058"/>
            <a:ext cx="1841302" cy="1383305"/>
            <a:chOff x="332936" y="2312756"/>
            <a:chExt cx="2937088" cy="2053398"/>
          </a:xfrm>
        </p:grpSpPr>
        <p:sp>
          <p:nvSpPr>
            <p:cNvPr id="36" name="TextBox 92">
              <a:extLst>
                <a:ext uri="{FF2B5EF4-FFF2-40B4-BE49-F238E27FC236}">
                  <a16:creationId xmlns:a16="http://schemas.microsoft.com/office/drawing/2014/main" id="{DF9E9313-D163-6747-8F20-375D6C3B2658}"/>
                </a:ext>
              </a:extLst>
            </p:cNvPr>
            <p:cNvSpPr txBox="1"/>
            <p:nvPr/>
          </p:nvSpPr>
          <p:spPr>
            <a:xfrm>
              <a:off x="332936" y="2312756"/>
              <a:ext cx="2937088" cy="776675"/>
            </a:xfrm>
            <a:prstGeom prst="rect">
              <a:avLst/>
            </a:prstGeom>
            <a:solidFill>
              <a:srgbClr val="BA3026"/>
            </a:solidFill>
            <a:ln>
              <a:solidFill>
                <a:srgbClr val="BA3026"/>
              </a:solidFill>
            </a:ln>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Roboto"/>
                </a:rPr>
                <a:t>1. Waste of public resources </a:t>
              </a:r>
              <a:endParaRPr kumimoji="0" lang="en-US" sz="1400" b="1" i="0" u="none" strike="noStrike" kern="0" cap="none" spc="0" normalizeH="0" baseline="0" noProof="1">
                <a:ln>
                  <a:noFill/>
                </a:ln>
                <a:solidFill>
                  <a:schemeClr val="bg1"/>
                </a:solidFill>
                <a:effectLst/>
                <a:uLnTx/>
                <a:uFillTx/>
              </a:endParaRPr>
            </a:p>
          </p:txBody>
        </p:sp>
        <p:sp>
          <p:nvSpPr>
            <p:cNvPr id="37" name="TextBox 93">
              <a:extLst>
                <a:ext uri="{FF2B5EF4-FFF2-40B4-BE49-F238E27FC236}">
                  <a16:creationId xmlns:a16="http://schemas.microsoft.com/office/drawing/2014/main" id="{478EC843-7950-774D-8AF7-637C65D5F4DC}"/>
                </a:ext>
              </a:extLst>
            </p:cNvPr>
            <p:cNvSpPr txBox="1"/>
            <p:nvPr/>
          </p:nvSpPr>
          <p:spPr>
            <a:xfrm>
              <a:off x="340731" y="3086924"/>
              <a:ext cx="2929293" cy="1279230"/>
            </a:xfrm>
            <a:prstGeom prst="rect">
              <a:avLst/>
            </a:prstGeom>
            <a:noFill/>
            <a:ln>
              <a:solidFill>
                <a:srgbClr val="BA3026"/>
              </a:solidFill>
            </a:ln>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Roboto"/>
                </a:rPr>
                <a:t>Through increased costs of purchases, investments, services or diminished income from licenses, permits and concessions​</a:t>
              </a:r>
              <a:endParaRPr kumimoji="0" lang="en-US" sz="1000" b="0" i="0" u="none" strike="noStrike" kern="0" cap="none" spc="0" normalizeH="0" baseline="0" noProof="1">
                <a:ln>
                  <a:noFill/>
                </a:ln>
                <a:solidFill>
                  <a:prstClr val="black">
                    <a:lumMod val="65000"/>
                    <a:lumOff val="35000"/>
                  </a:prstClr>
                </a:solidFill>
                <a:effectLst/>
                <a:uLnTx/>
                <a:uFillTx/>
              </a:endParaRPr>
            </a:p>
          </p:txBody>
        </p:sp>
      </p:grpSp>
    </p:spTree>
    <p:extLst>
      <p:ext uri="{BB962C8B-B14F-4D97-AF65-F5344CB8AC3E}">
        <p14:creationId xmlns:p14="http://schemas.microsoft.com/office/powerpoint/2010/main" val="12394511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369219"/>
            <a:ext cx="4921250" cy="3263504"/>
          </a:xfrm>
          <a:ln>
            <a:solidFill>
              <a:srgbClr val="00B0F0"/>
            </a:solidFill>
          </a:ln>
        </p:spPr>
        <p:txBody>
          <a:bodyPr vert="horz" lIns="91440" tIns="45720" rIns="91440" bIns="45720" rtlCol="0" anchor="t">
            <a:normAutofit fontScale="85000" lnSpcReduction="10000"/>
          </a:bodyPr>
          <a:lstStyle/>
          <a:p>
            <a:pPr fontAlgn="base"/>
            <a:r>
              <a:rPr lang="en-US" sz="2400"/>
              <a:t>UNCAC requires states to </a:t>
            </a:r>
            <a:r>
              <a:rPr lang="en-US" sz="2400" b="1"/>
              <a:t>criminalize and sanction</a:t>
            </a:r>
            <a:r>
              <a:rPr lang="en-US" sz="2400"/>
              <a:t> a range of corrupt activities, including bribery of national public servants, embezzlement, trading in influence and illicit enrichment;</a:t>
            </a:r>
          </a:p>
          <a:p>
            <a:pPr fontAlgn="base"/>
            <a:r>
              <a:rPr lang="en-US" sz="2400" b="1"/>
              <a:t>Article 9 </a:t>
            </a:r>
            <a:r>
              <a:rPr lang="en-US" sz="2400"/>
              <a:t>stipulates to “take the necessary steps to </a:t>
            </a:r>
            <a:r>
              <a:rPr lang="en-US" sz="2400" b="1"/>
              <a:t>establish appropriate systems of procurement</a:t>
            </a:r>
            <a:r>
              <a:rPr lang="en-US" sz="2400"/>
              <a:t>, based on transparency, competition and objective criteria in decision-making, that are effective, inter alia, in preventing corruption.”</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rmAutofit/>
          </a:bodyPr>
          <a:lstStyle/>
          <a:p>
            <a:r>
              <a:rPr lang="en-US" sz="4000" b="1"/>
              <a:t>UNCAC and public procurement</a:t>
            </a:r>
            <a:endParaRPr lang="de-DE" sz="40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a:extLst>
              <a:ext uri="{FF2B5EF4-FFF2-40B4-BE49-F238E27FC236}">
                <a16:creationId xmlns:a16="http://schemas.microsoft.com/office/drawing/2014/main" id="{26F121D0-B5B6-E944-A3EB-0A65CED44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174" y="1276774"/>
            <a:ext cx="2965450" cy="3284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98776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99E2E-38E6-D948-B85B-3DCB98D2609B}"/>
              </a:ext>
            </a:extLst>
          </p:cNvPr>
          <p:cNvSpPr>
            <a:spLocks noGrp="1"/>
          </p:cNvSpPr>
          <p:nvPr>
            <p:ph type="title"/>
          </p:nvPr>
        </p:nvSpPr>
        <p:spPr/>
        <p:txBody>
          <a:bodyPr>
            <a:normAutofit fontScale="90000"/>
          </a:bodyPr>
          <a:lstStyle/>
          <a:p>
            <a:r>
              <a:rPr lang="en-US" b="1" dirty="0"/>
              <a:t>Public financial management</a:t>
            </a:r>
          </a:p>
        </p:txBody>
      </p:sp>
      <p:sp>
        <p:nvSpPr>
          <p:cNvPr id="3" name="Inhaltsplatzhalter 2">
            <a:extLst>
              <a:ext uri="{FF2B5EF4-FFF2-40B4-BE49-F238E27FC236}">
                <a16:creationId xmlns:a16="http://schemas.microsoft.com/office/drawing/2014/main" id="{4393E636-1E8D-B345-90F0-E32BE2F858B4}"/>
              </a:ext>
            </a:extLst>
          </p:cNvPr>
          <p:cNvSpPr>
            <a:spLocks noGrp="1"/>
          </p:cNvSpPr>
          <p:nvPr>
            <p:ph sz="half" idx="1"/>
          </p:nvPr>
        </p:nvSpPr>
        <p:spPr>
          <a:ln>
            <a:solidFill>
              <a:srgbClr val="4CC2EF"/>
            </a:solidFill>
          </a:ln>
        </p:spPr>
        <p:txBody>
          <a:bodyPr>
            <a:noAutofit/>
          </a:bodyPr>
          <a:lstStyle/>
          <a:p>
            <a:pPr marL="0" indent="0">
              <a:buNone/>
            </a:pPr>
            <a:r>
              <a:rPr lang="en-US" sz="1100" b="1" dirty="0"/>
              <a:t>Public procurement is an essential part of the annual budget cycle which aims to ensure that public expenditure is well planned, executed, accounted for, and scrutinized. It typically centers around the following key phases:</a:t>
            </a:r>
          </a:p>
          <a:p>
            <a:pPr>
              <a:spcBef>
                <a:spcPts val="400"/>
              </a:spcBef>
            </a:pPr>
            <a:r>
              <a:rPr lang="de-DE" sz="1100" b="1" dirty="0"/>
              <a:t>Budget </a:t>
            </a:r>
            <a:r>
              <a:rPr lang="de-DE" sz="1100" b="1" dirty="0" err="1"/>
              <a:t>formulation</a:t>
            </a:r>
            <a:r>
              <a:rPr lang="de-DE" sz="1100" b="1" dirty="0"/>
              <a:t>: </a:t>
            </a:r>
            <a:r>
              <a:rPr lang="de-DE" sz="1100" dirty="0"/>
              <a:t>The </a:t>
            </a:r>
            <a:r>
              <a:rPr lang="de-DE" sz="1100" dirty="0" err="1"/>
              <a:t>budget</a:t>
            </a:r>
            <a:r>
              <a:rPr lang="de-DE" sz="1100" dirty="0"/>
              <a:t> </a:t>
            </a:r>
            <a:r>
              <a:rPr lang="de-DE" sz="1100" dirty="0" err="1"/>
              <a:t>is</a:t>
            </a:r>
            <a:r>
              <a:rPr lang="de-DE" sz="1100" dirty="0"/>
              <a:t> </a:t>
            </a:r>
            <a:r>
              <a:rPr lang="de-DE" sz="1100" dirty="0" err="1"/>
              <a:t>prepared</a:t>
            </a:r>
            <a:r>
              <a:rPr lang="de-DE" sz="1100" dirty="0"/>
              <a:t> </a:t>
            </a:r>
            <a:r>
              <a:rPr lang="de-DE" sz="1100" dirty="0" err="1"/>
              <a:t>with</a:t>
            </a:r>
            <a:r>
              <a:rPr lang="de-DE" sz="1100" dirty="0"/>
              <a:t> due </a:t>
            </a:r>
            <a:r>
              <a:rPr lang="de-DE" sz="1100" dirty="0" err="1"/>
              <a:t>regard</a:t>
            </a:r>
            <a:r>
              <a:rPr lang="de-DE" sz="1100" dirty="0"/>
              <a:t> </a:t>
            </a:r>
            <a:r>
              <a:rPr lang="de-DE" sz="1100" dirty="0" err="1"/>
              <a:t>to</a:t>
            </a:r>
            <a:r>
              <a:rPr lang="de-DE" sz="1100" dirty="0"/>
              <a:t> </a:t>
            </a:r>
            <a:r>
              <a:rPr lang="de-DE" sz="1100" dirty="0" err="1"/>
              <a:t>government</a:t>
            </a:r>
            <a:r>
              <a:rPr lang="de-DE" sz="1100" dirty="0"/>
              <a:t> </a:t>
            </a:r>
            <a:r>
              <a:rPr lang="de-DE" sz="1100" dirty="0" err="1"/>
              <a:t>fiscal</a:t>
            </a:r>
            <a:r>
              <a:rPr lang="de-DE" sz="1100" dirty="0"/>
              <a:t> </a:t>
            </a:r>
            <a:r>
              <a:rPr lang="de-DE" sz="1100" dirty="0" err="1"/>
              <a:t>policies</a:t>
            </a:r>
            <a:r>
              <a:rPr lang="de-DE" sz="1100" dirty="0"/>
              <a:t>, </a:t>
            </a:r>
            <a:r>
              <a:rPr lang="de-DE" sz="1100" dirty="0" err="1"/>
              <a:t>strategic</a:t>
            </a:r>
            <a:r>
              <a:rPr lang="de-DE" sz="1100" dirty="0"/>
              <a:t> </a:t>
            </a:r>
            <a:r>
              <a:rPr lang="de-DE" sz="1100" dirty="0" err="1"/>
              <a:t>plans</a:t>
            </a:r>
            <a:r>
              <a:rPr lang="de-DE" sz="1100" dirty="0"/>
              <a:t>, </a:t>
            </a:r>
            <a:r>
              <a:rPr lang="de-DE" sz="1100" dirty="0" err="1"/>
              <a:t>and</a:t>
            </a:r>
            <a:r>
              <a:rPr lang="de-DE" sz="1100" dirty="0"/>
              <a:t> </a:t>
            </a:r>
            <a:r>
              <a:rPr lang="de-DE" sz="1100" dirty="0" err="1"/>
              <a:t>adequate</a:t>
            </a:r>
            <a:r>
              <a:rPr lang="de-DE" sz="1100" dirty="0"/>
              <a:t> </a:t>
            </a:r>
            <a:r>
              <a:rPr lang="de-DE" sz="1100" dirty="0" err="1"/>
              <a:t>macroeconomic</a:t>
            </a:r>
            <a:r>
              <a:rPr lang="de-DE" sz="1100" dirty="0"/>
              <a:t> </a:t>
            </a:r>
            <a:r>
              <a:rPr lang="de-DE" sz="1100" dirty="0" err="1"/>
              <a:t>and</a:t>
            </a:r>
            <a:r>
              <a:rPr lang="de-DE" sz="1100" dirty="0"/>
              <a:t> </a:t>
            </a:r>
            <a:r>
              <a:rPr lang="de-DE" sz="1100" dirty="0" err="1"/>
              <a:t>fiscal</a:t>
            </a:r>
            <a:r>
              <a:rPr lang="de-DE" sz="1100" dirty="0"/>
              <a:t> </a:t>
            </a:r>
            <a:r>
              <a:rPr lang="de-DE" sz="1100" dirty="0" err="1"/>
              <a:t>projections</a:t>
            </a:r>
            <a:r>
              <a:rPr lang="de-DE" sz="1100" dirty="0"/>
              <a:t>.</a:t>
            </a:r>
          </a:p>
          <a:p>
            <a:pPr>
              <a:spcBef>
                <a:spcPts val="400"/>
              </a:spcBef>
            </a:pPr>
            <a:r>
              <a:rPr lang="de-DE" sz="1100" b="1" dirty="0"/>
              <a:t>Budget </a:t>
            </a:r>
            <a:r>
              <a:rPr lang="de-DE" sz="1100" b="1" dirty="0" err="1"/>
              <a:t>execution</a:t>
            </a:r>
            <a:r>
              <a:rPr lang="de-DE" sz="1100" b="1" dirty="0"/>
              <a:t>: </a:t>
            </a:r>
            <a:r>
              <a:rPr lang="de-DE" sz="1100" dirty="0"/>
              <a:t>The </a:t>
            </a:r>
            <a:r>
              <a:rPr lang="de-DE" sz="1100" dirty="0" err="1"/>
              <a:t>budget</a:t>
            </a:r>
            <a:r>
              <a:rPr lang="de-DE" sz="1100" dirty="0"/>
              <a:t> </a:t>
            </a:r>
            <a:r>
              <a:rPr lang="de-DE" sz="1100" dirty="0" err="1"/>
              <a:t>is</a:t>
            </a:r>
            <a:r>
              <a:rPr lang="de-DE" sz="1100" dirty="0"/>
              <a:t> </a:t>
            </a:r>
            <a:r>
              <a:rPr lang="de-DE" sz="1100" dirty="0" err="1"/>
              <a:t>executed</a:t>
            </a:r>
            <a:r>
              <a:rPr lang="de-DE" sz="1100" dirty="0"/>
              <a:t> </a:t>
            </a:r>
            <a:r>
              <a:rPr lang="de-DE" sz="1100" dirty="0" err="1"/>
              <a:t>within</a:t>
            </a:r>
            <a:r>
              <a:rPr lang="de-DE" sz="1100" dirty="0"/>
              <a:t> a </a:t>
            </a:r>
            <a:r>
              <a:rPr lang="de-DE" sz="1100" dirty="0" err="1"/>
              <a:t>system</a:t>
            </a:r>
            <a:r>
              <a:rPr lang="de-DE" sz="1100" dirty="0"/>
              <a:t> </a:t>
            </a:r>
            <a:r>
              <a:rPr lang="de-DE" sz="1100" dirty="0" err="1"/>
              <a:t>of</a:t>
            </a:r>
            <a:r>
              <a:rPr lang="de-DE" sz="1100" dirty="0"/>
              <a:t> </a:t>
            </a:r>
            <a:r>
              <a:rPr lang="de-DE" sz="1100" dirty="0" err="1"/>
              <a:t>effective</a:t>
            </a:r>
            <a:r>
              <a:rPr lang="de-DE" sz="1100" dirty="0"/>
              <a:t> </a:t>
            </a:r>
            <a:r>
              <a:rPr lang="de-DE" sz="1100" dirty="0" err="1"/>
              <a:t>standards</a:t>
            </a:r>
            <a:r>
              <a:rPr lang="de-DE" sz="1100" dirty="0"/>
              <a:t>, </a:t>
            </a:r>
            <a:r>
              <a:rPr lang="de-DE" sz="1100" dirty="0" err="1"/>
              <a:t>processes</a:t>
            </a:r>
            <a:r>
              <a:rPr lang="de-DE" sz="1100" dirty="0"/>
              <a:t>, </a:t>
            </a:r>
            <a:r>
              <a:rPr lang="de-DE" sz="1100" dirty="0" err="1"/>
              <a:t>and</a:t>
            </a:r>
            <a:r>
              <a:rPr lang="de-DE" sz="1100" dirty="0"/>
              <a:t> internal </a:t>
            </a:r>
            <a:r>
              <a:rPr lang="de-DE" sz="1100" dirty="0" err="1"/>
              <a:t>controls</a:t>
            </a:r>
            <a:r>
              <a:rPr lang="de-DE" sz="1100" dirty="0"/>
              <a:t>, </a:t>
            </a:r>
            <a:r>
              <a:rPr lang="de-DE" sz="1100" dirty="0" err="1"/>
              <a:t>ensuring</a:t>
            </a:r>
            <a:r>
              <a:rPr lang="de-DE" sz="1100" dirty="0"/>
              <a:t> </a:t>
            </a:r>
            <a:r>
              <a:rPr lang="de-DE" sz="1100" dirty="0" err="1"/>
              <a:t>that</a:t>
            </a:r>
            <a:r>
              <a:rPr lang="de-DE" sz="1100" dirty="0"/>
              <a:t> </a:t>
            </a:r>
            <a:r>
              <a:rPr lang="de-DE" sz="1100" dirty="0" err="1"/>
              <a:t>resources</a:t>
            </a:r>
            <a:r>
              <a:rPr lang="de-DE" sz="1100" dirty="0"/>
              <a:t> </a:t>
            </a:r>
            <a:r>
              <a:rPr lang="de-DE" sz="1100" dirty="0" err="1"/>
              <a:t>are</a:t>
            </a:r>
            <a:r>
              <a:rPr lang="de-DE" sz="1100" dirty="0"/>
              <a:t> </a:t>
            </a:r>
            <a:r>
              <a:rPr lang="de-DE" sz="1100" dirty="0" err="1"/>
              <a:t>obtained</a:t>
            </a:r>
            <a:r>
              <a:rPr lang="de-DE" sz="1100" dirty="0"/>
              <a:t> </a:t>
            </a:r>
            <a:r>
              <a:rPr lang="de-DE" sz="1100" dirty="0" err="1"/>
              <a:t>and</a:t>
            </a:r>
            <a:r>
              <a:rPr lang="de-DE" sz="1100" dirty="0"/>
              <a:t> </a:t>
            </a:r>
            <a:r>
              <a:rPr lang="de-DE" sz="1100" dirty="0" err="1"/>
              <a:t>used</a:t>
            </a:r>
            <a:r>
              <a:rPr lang="de-DE" sz="1100" dirty="0"/>
              <a:t> </a:t>
            </a:r>
            <a:r>
              <a:rPr lang="de-DE" sz="1100" dirty="0" err="1"/>
              <a:t>as</a:t>
            </a:r>
            <a:r>
              <a:rPr lang="de-DE" sz="1100" dirty="0"/>
              <a:t> </a:t>
            </a:r>
            <a:r>
              <a:rPr lang="de-DE" sz="1100" dirty="0" err="1"/>
              <a:t>intended</a:t>
            </a:r>
            <a:r>
              <a:rPr lang="de-DE" sz="1100" dirty="0"/>
              <a:t>.</a:t>
            </a:r>
          </a:p>
          <a:p>
            <a:pPr>
              <a:spcBef>
                <a:spcPts val="400"/>
              </a:spcBef>
            </a:pPr>
            <a:r>
              <a:rPr lang="de-DE" sz="1100" b="1" dirty="0"/>
              <a:t>Accounting </a:t>
            </a:r>
            <a:r>
              <a:rPr lang="de-DE" sz="1100" b="1" dirty="0" err="1"/>
              <a:t>and</a:t>
            </a:r>
            <a:r>
              <a:rPr lang="de-DE" sz="1100" b="1" dirty="0"/>
              <a:t> </a:t>
            </a:r>
            <a:r>
              <a:rPr lang="de-DE" sz="1100" b="1" dirty="0" err="1"/>
              <a:t>reporting</a:t>
            </a:r>
            <a:r>
              <a:rPr lang="de-DE" sz="1100" b="1" dirty="0"/>
              <a:t>: </a:t>
            </a:r>
            <a:r>
              <a:rPr lang="de-DE" sz="1100" dirty="0" err="1"/>
              <a:t>Accurate</a:t>
            </a:r>
            <a:r>
              <a:rPr lang="de-DE" sz="1100" dirty="0"/>
              <a:t> </a:t>
            </a:r>
            <a:r>
              <a:rPr lang="de-DE" sz="1100" dirty="0" err="1"/>
              <a:t>and</a:t>
            </a:r>
            <a:r>
              <a:rPr lang="de-DE" sz="1100" dirty="0"/>
              <a:t> </a:t>
            </a:r>
            <a:r>
              <a:rPr lang="de-DE" sz="1100" dirty="0" err="1"/>
              <a:t>reliable</a:t>
            </a:r>
            <a:r>
              <a:rPr lang="de-DE" sz="1100" dirty="0"/>
              <a:t> </a:t>
            </a:r>
            <a:r>
              <a:rPr lang="de-DE" sz="1100" dirty="0" err="1"/>
              <a:t>records</a:t>
            </a:r>
            <a:r>
              <a:rPr lang="de-DE" sz="1100" dirty="0"/>
              <a:t> </a:t>
            </a:r>
            <a:r>
              <a:rPr lang="de-DE" sz="1100" dirty="0" err="1"/>
              <a:t>are</a:t>
            </a:r>
            <a:r>
              <a:rPr lang="de-DE" sz="1100" dirty="0"/>
              <a:t> </a:t>
            </a:r>
            <a:r>
              <a:rPr lang="de-DE" sz="1100" dirty="0" err="1"/>
              <a:t>maintained</a:t>
            </a:r>
            <a:r>
              <a:rPr lang="de-DE" sz="1100" dirty="0"/>
              <a:t>, </a:t>
            </a:r>
            <a:r>
              <a:rPr lang="de-DE" sz="1100" dirty="0" err="1"/>
              <a:t>and</a:t>
            </a:r>
            <a:r>
              <a:rPr lang="de-DE" sz="1100" dirty="0"/>
              <a:t> </a:t>
            </a:r>
            <a:r>
              <a:rPr lang="de-DE" sz="1100" dirty="0" err="1"/>
              <a:t>information</a:t>
            </a:r>
            <a:r>
              <a:rPr lang="de-DE" sz="1100" dirty="0"/>
              <a:t> </a:t>
            </a:r>
            <a:r>
              <a:rPr lang="de-DE" sz="1100" dirty="0" err="1"/>
              <a:t>is</a:t>
            </a:r>
            <a:r>
              <a:rPr lang="de-DE" sz="1100" dirty="0"/>
              <a:t> </a:t>
            </a:r>
            <a:r>
              <a:rPr lang="de-DE" sz="1100" dirty="0" err="1"/>
              <a:t>produced</a:t>
            </a:r>
            <a:r>
              <a:rPr lang="de-DE" sz="1100" dirty="0"/>
              <a:t> </a:t>
            </a:r>
            <a:r>
              <a:rPr lang="de-DE" sz="1100" dirty="0" err="1"/>
              <a:t>and</a:t>
            </a:r>
            <a:r>
              <a:rPr lang="de-DE" sz="1100" dirty="0"/>
              <a:t> </a:t>
            </a:r>
            <a:r>
              <a:rPr lang="de-DE" sz="1100" dirty="0" err="1"/>
              <a:t>disseminated</a:t>
            </a:r>
            <a:r>
              <a:rPr lang="de-DE" sz="1100" dirty="0"/>
              <a:t> at </a:t>
            </a:r>
            <a:r>
              <a:rPr lang="de-DE" sz="1100" dirty="0" err="1"/>
              <a:t>appropriate</a:t>
            </a:r>
            <a:r>
              <a:rPr lang="de-DE" sz="1100" dirty="0"/>
              <a:t> </a:t>
            </a:r>
            <a:r>
              <a:rPr lang="de-DE" sz="1100" dirty="0" err="1"/>
              <a:t>times</a:t>
            </a:r>
            <a:r>
              <a:rPr lang="de-DE" sz="1100" dirty="0"/>
              <a:t> </a:t>
            </a:r>
            <a:r>
              <a:rPr lang="de-DE" sz="1100" dirty="0" err="1"/>
              <a:t>to</a:t>
            </a:r>
            <a:r>
              <a:rPr lang="de-DE" sz="1100" dirty="0"/>
              <a:t> </a:t>
            </a:r>
            <a:r>
              <a:rPr lang="de-DE" sz="1100" dirty="0" err="1"/>
              <a:t>meet</a:t>
            </a:r>
            <a:r>
              <a:rPr lang="de-DE" sz="1100" dirty="0"/>
              <a:t> </a:t>
            </a:r>
            <a:r>
              <a:rPr lang="de-DE" sz="1100" dirty="0" err="1"/>
              <a:t>decision-making</a:t>
            </a:r>
            <a:r>
              <a:rPr lang="de-DE" sz="1100" dirty="0"/>
              <a:t>, </a:t>
            </a:r>
            <a:r>
              <a:rPr lang="de-DE" sz="1100" dirty="0" err="1"/>
              <a:t>management</a:t>
            </a:r>
            <a:r>
              <a:rPr lang="de-DE" sz="1100" dirty="0"/>
              <a:t>, </a:t>
            </a:r>
            <a:r>
              <a:rPr lang="de-DE" sz="1100" dirty="0" err="1"/>
              <a:t>and</a:t>
            </a:r>
            <a:r>
              <a:rPr lang="de-DE" sz="1100" dirty="0"/>
              <a:t> </a:t>
            </a:r>
            <a:r>
              <a:rPr lang="de-DE" sz="1100" dirty="0" err="1"/>
              <a:t>reporting</a:t>
            </a:r>
            <a:r>
              <a:rPr lang="de-DE" sz="1100" dirty="0"/>
              <a:t> </a:t>
            </a:r>
            <a:r>
              <a:rPr lang="de-DE" sz="1100" dirty="0" err="1"/>
              <a:t>needs</a:t>
            </a:r>
            <a:r>
              <a:rPr lang="de-DE" sz="1100" dirty="0"/>
              <a:t>.</a:t>
            </a:r>
          </a:p>
          <a:p>
            <a:pPr>
              <a:spcBef>
                <a:spcPts val="400"/>
              </a:spcBef>
            </a:pPr>
            <a:r>
              <a:rPr lang="de-DE" sz="1100" b="1" dirty="0" err="1"/>
              <a:t>External</a:t>
            </a:r>
            <a:r>
              <a:rPr lang="de-DE" sz="1100" b="1" dirty="0"/>
              <a:t> </a:t>
            </a:r>
            <a:r>
              <a:rPr lang="de-DE" sz="1100" b="1" dirty="0" err="1"/>
              <a:t>security</a:t>
            </a:r>
            <a:r>
              <a:rPr lang="de-DE" sz="1100" b="1" dirty="0"/>
              <a:t> </a:t>
            </a:r>
            <a:r>
              <a:rPr lang="de-DE" sz="1100" b="1" dirty="0" err="1"/>
              <a:t>and</a:t>
            </a:r>
            <a:r>
              <a:rPr lang="de-DE" sz="1100" b="1" dirty="0"/>
              <a:t> </a:t>
            </a:r>
            <a:r>
              <a:rPr lang="de-DE" sz="1100" b="1" dirty="0" err="1"/>
              <a:t>audit</a:t>
            </a:r>
            <a:r>
              <a:rPr lang="de-DE" sz="1100" b="1" dirty="0"/>
              <a:t>: </a:t>
            </a:r>
            <a:r>
              <a:rPr lang="de-DE" sz="1100" dirty="0"/>
              <a:t>Public </a:t>
            </a:r>
            <a:r>
              <a:rPr lang="de-DE" sz="1100" dirty="0" err="1"/>
              <a:t>finances</a:t>
            </a:r>
            <a:r>
              <a:rPr lang="de-DE" sz="1100" dirty="0"/>
              <a:t> </a:t>
            </a:r>
            <a:r>
              <a:rPr lang="de-DE" sz="1100" dirty="0" err="1"/>
              <a:t>are</a:t>
            </a:r>
            <a:r>
              <a:rPr lang="de-DE" sz="1100" dirty="0"/>
              <a:t> </a:t>
            </a:r>
            <a:r>
              <a:rPr lang="de-DE" sz="1100" dirty="0" err="1"/>
              <a:t>independently</a:t>
            </a:r>
            <a:r>
              <a:rPr lang="de-DE" sz="1100" dirty="0"/>
              <a:t> </a:t>
            </a:r>
            <a:r>
              <a:rPr lang="de-DE" sz="1100" dirty="0" err="1"/>
              <a:t>reviewed</a:t>
            </a:r>
            <a:r>
              <a:rPr lang="de-DE" sz="1100" dirty="0"/>
              <a:t>, </a:t>
            </a:r>
            <a:r>
              <a:rPr lang="de-DE" sz="1100" dirty="0" err="1"/>
              <a:t>and</a:t>
            </a:r>
            <a:r>
              <a:rPr lang="de-DE" sz="1100" dirty="0"/>
              <a:t> </a:t>
            </a:r>
            <a:r>
              <a:rPr lang="de-DE" sz="1100" dirty="0" err="1"/>
              <a:t>there</a:t>
            </a:r>
            <a:r>
              <a:rPr lang="de-DE" sz="1100" dirty="0"/>
              <a:t> </a:t>
            </a:r>
            <a:r>
              <a:rPr lang="de-DE" sz="1100" dirty="0" err="1"/>
              <a:t>is</a:t>
            </a:r>
            <a:r>
              <a:rPr lang="de-DE" sz="1100" dirty="0"/>
              <a:t> </a:t>
            </a:r>
            <a:r>
              <a:rPr lang="de-DE" sz="1100" dirty="0" err="1"/>
              <a:t>external</a:t>
            </a:r>
            <a:r>
              <a:rPr lang="de-DE" sz="1100" dirty="0"/>
              <a:t> follow-</a:t>
            </a:r>
            <a:r>
              <a:rPr lang="de-DE" sz="1100" dirty="0" err="1"/>
              <a:t>up</a:t>
            </a:r>
            <a:r>
              <a:rPr lang="de-DE" sz="1100" dirty="0"/>
              <a:t> on </a:t>
            </a:r>
            <a:r>
              <a:rPr lang="de-DE" sz="1100" dirty="0" err="1"/>
              <a:t>whether</a:t>
            </a:r>
            <a:r>
              <a:rPr lang="de-DE" sz="1100" dirty="0"/>
              <a:t> </a:t>
            </a:r>
            <a:r>
              <a:rPr lang="de-DE" sz="1100" dirty="0" err="1"/>
              <a:t>the</a:t>
            </a:r>
            <a:r>
              <a:rPr lang="de-DE" sz="1100" dirty="0"/>
              <a:t> </a:t>
            </a:r>
            <a:r>
              <a:rPr lang="de-DE" sz="1100" dirty="0" err="1"/>
              <a:t>executive</a:t>
            </a:r>
            <a:r>
              <a:rPr lang="de-DE" sz="1100" dirty="0"/>
              <a:t> </a:t>
            </a:r>
            <a:r>
              <a:rPr lang="de-DE" sz="1100" dirty="0" err="1"/>
              <a:t>has</a:t>
            </a:r>
            <a:r>
              <a:rPr lang="de-DE" sz="1100" dirty="0"/>
              <a:t> </a:t>
            </a:r>
            <a:r>
              <a:rPr lang="de-DE" sz="1100" dirty="0" err="1"/>
              <a:t>implemented</a:t>
            </a:r>
            <a:r>
              <a:rPr lang="de-DE" sz="1100" dirty="0"/>
              <a:t> </a:t>
            </a:r>
            <a:r>
              <a:rPr lang="de-DE" sz="1100" dirty="0" err="1"/>
              <a:t>the</a:t>
            </a:r>
            <a:r>
              <a:rPr lang="de-DE" sz="1100" dirty="0"/>
              <a:t> </a:t>
            </a:r>
            <a:r>
              <a:rPr lang="de-DE" sz="1100" dirty="0" err="1"/>
              <a:t>recommendations</a:t>
            </a:r>
            <a:r>
              <a:rPr lang="de-DE" sz="1100" dirty="0"/>
              <a:t> </a:t>
            </a:r>
            <a:r>
              <a:rPr lang="de-DE" sz="1100" dirty="0" err="1"/>
              <a:t>for</a:t>
            </a:r>
            <a:r>
              <a:rPr lang="de-DE" sz="1100" dirty="0"/>
              <a:t> </a:t>
            </a:r>
            <a:r>
              <a:rPr lang="de-DE" sz="1100" dirty="0" err="1"/>
              <a:t>improvement</a:t>
            </a:r>
            <a:r>
              <a:rPr lang="de-DE" sz="1100" dirty="0"/>
              <a:t>.</a:t>
            </a:r>
            <a:endParaRPr lang="en-US" sz="1100" dirty="0"/>
          </a:p>
        </p:txBody>
      </p:sp>
      <p:pic>
        <p:nvPicPr>
          <p:cNvPr id="8" name="Inhaltsplatzhalter 7">
            <a:extLst>
              <a:ext uri="{FF2B5EF4-FFF2-40B4-BE49-F238E27FC236}">
                <a16:creationId xmlns:a16="http://schemas.microsoft.com/office/drawing/2014/main" id="{03E0EB0E-3BED-A048-9850-F3B7C4929E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7331" y="1370013"/>
            <a:ext cx="3549837" cy="3262312"/>
          </a:xfrm>
          <a:ln>
            <a:solidFill>
              <a:srgbClr val="4CC2EF"/>
            </a:solidFill>
          </a:ln>
        </p:spPr>
      </p:pic>
      <p:sp>
        <p:nvSpPr>
          <p:cNvPr id="5" name="Foliennummernplatzhalter 4">
            <a:extLst>
              <a:ext uri="{FF2B5EF4-FFF2-40B4-BE49-F238E27FC236}">
                <a16:creationId xmlns:a16="http://schemas.microsoft.com/office/drawing/2014/main" id="{7ABD3469-4B2A-8846-B157-3205F3B2093B}"/>
              </a:ext>
            </a:extLst>
          </p:cNvPr>
          <p:cNvSpPr>
            <a:spLocks noGrp="1"/>
          </p:cNvSpPr>
          <p:nvPr>
            <p:ph type="sldNum" sz="quarter" idx="12"/>
          </p:nvPr>
        </p:nvSpPr>
        <p:spPr/>
        <p:txBody>
          <a:bodyPr/>
          <a:lstStyle/>
          <a:p>
            <a:fld id="{961E0DA8-AC27-403E-90E8-404BCA9BAC80}" type="slidenum">
              <a:rPr lang="en-US" smtClean="0"/>
              <a:pPr/>
              <a:t>16</a:t>
            </a:fld>
            <a:endParaRPr lang="en-US"/>
          </a:p>
        </p:txBody>
      </p:sp>
      <p:sp>
        <p:nvSpPr>
          <p:cNvPr id="6" name="Fußzeilenplatzhalter 5">
            <a:extLst>
              <a:ext uri="{FF2B5EF4-FFF2-40B4-BE49-F238E27FC236}">
                <a16:creationId xmlns:a16="http://schemas.microsoft.com/office/drawing/2014/main" id="{4EB6CF9F-E8E8-1C47-A662-E547025D9290}"/>
              </a:ext>
            </a:extLst>
          </p:cNvPr>
          <p:cNvSpPr>
            <a:spLocks noGrp="1"/>
          </p:cNvSpPr>
          <p:nvPr>
            <p:ph type="ftr" sz="quarter" idx="3"/>
          </p:nvPr>
        </p:nvSpPr>
        <p:spPr/>
        <p:txBody>
          <a:bodyPr/>
          <a:lstStyle/>
          <a:p>
            <a:r>
              <a:rPr lang="en-US" b="1"/>
              <a:t>Module 13 – Transparent public procurement</a:t>
            </a:r>
            <a:endParaRPr lang="en-US" dirty="0"/>
          </a:p>
        </p:txBody>
      </p:sp>
      <p:sp>
        <p:nvSpPr>
          <p:cNvPr id="9" name="Textfeld 8">
            <a:extLst>
              <a:ext uri="{FF2B5EF4-FFF2-40B4-BE49-F238E27FC236}">
                <a16:creationId xmlns:a16="http://schemas.microsoft.com/office/drawing/2014/main" id="{EA9A0E66-9C48-D146-96FC-FF5B3B802CFF}"/>
              </a:ext>
            </a:extLst>
          </p:cNvPr>
          <p:cNvSpPr txBox="1"/>
          <p:nvPr/>
        </p:nvSpPr>
        <p:spPr>
          <a:xfrm>
            <a:off x="7748833" y="3855563"/>
            <a:ext cx="880816" cy="400110"/>
          </a:xfrm>
          <a:prstGeom prst="rect">
            <a:avLst/>
          </a:prstGeom>
          <a:solidFill>
            <a:schemeClr val="bg1"/>
          </a:solidFill>
          <a:ln>
            <a:solidFill>
              <a:srgbClr val="F19233"/>
            </a:solidFill>
          </a:ln>
        </p:spPr>
        <p:txBody>
          <a:bodyPr wrap="square" rtlCol="0">
            <a:spAutoFit/>
          </a:bodyPr>
          <a:lstStyle/>
          <a:p>
            <a:pPr algn="ctr"/>
            <a:r>
              <a:rPr lang="en-US" sz="1000" dirty="0"/>
              <a:t>Public procurement</a:t>
            </a:r>
          </a:p>
        </p:txBody>
      </p:sp>
      <p:cxnSp>
        <p:nvCxnSpPr>
          <p:cNvPr id="11" name="Gerade Verbindung mit Pfeil 10">
            <a:extLst>
              <a:ext uri="{FF2B5EF4-FFF2-40B4-BE49-F238E27FC236}">
                <a16:creationId xmlns:a16="http://schemas.microsoft.com/office/drawing/2014/main" id="{543E14F0-7252-C24B-B62A-5BC51A92CD07}"/>
              </a:ext>
            </a:extLst>
          </p:cNvPr>
          <p:cNvCxnSpPr>
            <a:cxnSpLocks/>
          </p:cNvCxnSpPr>
          <p:nvPr/>
        </p:nvCxnSpPr>
        <p:spPr>
          <a:xfrm>
            <a:off x="7824247" y="3553905"/>
            <a:ext cx="358219" cy="2545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feld 12">
            <a:extLst>
              <a:ext uri="{FF2B5EF4-FFF2-40B4-BE49-F238E27FC236}">
                <a16:creationId xmlns:a16="http://schemas.microsoft.com/office/drawing/2014/main" id="{E5CFC282-3FC4-B143-9C67-A6C446F831D8}"/>
              </a:ext>
            </a:extLst>
          </p:cNvPr>
          <p:cNvSpPr txBox="1"/>
          <p:nvPr/>
        </p:nvSpPr>
        <p:spPr>
          <a:xfrm>
            <a:off x="4797331" y="4216718"/>
            <a:ext cx="1338605" cy="415498"/>
          </a:xfrm>
          <a:prstGeom prst="rect">
            <a:avLst/>
          </a:prstGeom>
          <a:noFill/>
        </p:spPr>
        <p:txBody>
          <a:bodyPr wrap="square" lIns="91440" tIns="45720" rIns="91440" bIns="45720" rtlCol="0" anchor="t">
            <a:spAutoFit/>
          </a:bodyPr>
          <a:lstStyle/>
          <a:p>
            <a:r>
              <a:rPr lang="de-DE" sz="700" dirty="0" err="1">
                <a:latin typeface="Roboto"/>
                <a:cs typeface="Roboto"/>
              </a:rPr>
              <a:t>Kromann</a:t>
            </a:r>
            <a:r>
              <a:rPr lang="de-DE" sz="700" dirty="0">
                <a:latin typeface="Roboto"/>
                <a:cs typeface="Roboto"/>
              </a:rPr>
              <a:t> Kristensen et al. / The World Bank Group 2019: 1-3</a:t>
            </a:r>
          </a:p>
        </p:txBody>
      </p:sp>
    </p:spTree>
    <p:extLst>
      <p:ext uri="{BB962C8B-B14F-4D97-AF65-F5344CB8AC3E}">
        <p14:creationId xmlns:p14="http://schemas.microsoft.com/office/powerpoint/2010/main" val="3892055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a:xfrm>
            <a:off x="628649" y="582509"/>
            <a:ext cx="8098891" cy="685508"/>
          </a:xfrm>
        </p:spPr>
        <p:txBody>
          <a:bodyPr>
            <a:normAutofit fontScale="90000"/>
          </a:bodyPr>
          <a:lstStyle/>
          <a:p>
            <a:r>
              <a:rPr lang="en-US" b="1"/>
              <a:t>Public procurement process</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Inhaltsplatzhalter 8">
            <a:extLst>
              <a:ext uri="{FF2B5EF4-FFF2-40B4-BE49-F238E27FC236}">
                <a16:creationId xmlns:a16="http://schemas.microsoft.com/office/drawing/2014/main" id="{D762057F-ED3F-5C46-B6C0-2CC23AC71CF6}"/>
              </a:ext>
            </a:extLst>
          </p:cNvPr>
          <p:cNvSpPr>
            <a:spLocks noGrp="1"/>
          </p:cNvSpPr>
          <p:nvPr>
            <p:ph idx="1"/>
          </p:nvPr>
        </p:nvSpPr>
        <p:spPr>
          <a:ln>
            <a:solidFill>
              <a:srgbClr val="00B0F0"/>
            </a:solidFill>
          </a:ln>
        </p:spPr>
        <p:txBody>
          <a:bodyPr/>
          <a:lstStyle/>
          <a:p>
            <a:pPr marL="0" indent="0">
              <a:buNone/>
            </a:pPr>
            <a:endParaRPr lang="de-DE"/>
          </a:p>
        </p:txBody>
      </p:sp>
      <p:sp>
        <p:nvSpPr>
          <p:cNvPr id="112" name="Rectangle">
            <a:extLst>
              <a:ext uri="{FF2B5EF4-FFF2-40B4-BE49-F238E27FC236}">
                <a16:creationId xmlns:a16="http://schemas.microsoft.com/office/drawing/2014/main" id="{11552A1A-5B52-1A4D-B1CD-D0D11E834C1D}"/>
              </a:ext>
            </a:extLst>
          </p:cNvPr>
          <p:cNvSpPr/>
          <p:nvPr/>
        </p:nvSpPr>
        <p:spPr>
          <a:xfrm>
            <a:off x="2686648" y="1518723"/>
            <a:ext cx="1889681" cy="292433"/>
          </a:xfrm>
          <a:prstGeom prst="rect">
            <a:avLst/>
          </a:pr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114" name="Rectangle">
            <a:extLst>
              <a:ext uri="{FF2B5EF4-FFF2-40B4-BE49-F238E27FC236}">
                <a16:creationId xmlns:a16="http://schemas.microsoft.com/office/drawing/2014/main" id="{F2C9321E-80A2-B84B-8E35-BF53B1C4B26A}"/>
              </a:ext>
            </a:extLst>
          </p:cNvPr>
          <p:cNvSpPr/>
          <p:nvPr/>
        </p:nvSpPr>
        <p:spPr>
          <a:xfrm>
            <a:off x="801420" y="2387115"/>
            <a:ext cx="1889682" cy="292433"/>
          </a:xfrm>
          <a:prstGeom prst="rect">
            <a:avLst/>
          </a:pr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115" name="Rectangle">
            <a:extLst>
              <a:ext uri="{FF2B5EF4-FFF2-40B4-BE49-F238E27FC236}">
                <a16:creationId xmlns:a16="http://schemas.microsoft.com/office/drawing/2014/main" id="{0CB400F3-D8EF-BF4D-9ACB-746889084718}"/>
              </a:ext>
            </a:extLst>
          </p:cNvPr>
          <p:cNvSpPr/>
          <p:nvPr/>
        </p:nvSpPr>
        <p:spPr>
          <a:xfrm>
            <a:off x="4571876" y="2387115"/>
            <a:ext cx="1889682" cy="292433"/>
          </a:xfrm>
          <a:prstGeom prst="rect">
            <a:avLst/>
          </a:prstGeom>
          <a:solidFill>
            <a:srgbClr val="4CC1E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grpSp>
        <p:nvGrpSpPr>
          <p:cNvPr id="83" name="Group 48">
            <a:extLst>
              <a:ext uri="{FF2B5EF4-FFF2-40B4-BE49-F238E27FC236}">
                <a16:creationId xmlns:a16="http://schemas.microsoft.com/office/drawing/2014/main" id="{302DD8A9-3E2B-3B4F-9250-66D57B126E38}"/>
              </a:ext>
            </a:extLst>
          </p:cNvPr>
          <p:cNvGrpSpPr/>
          <p:nvPr/>
        </p:nvGrpSpPr>
        <p:grpSpPr>
          <a:xfrm>
            <a:off x="2006646" y="1412083"/>
            <a:ext cx="1374106" cy="1374106"/>
            <a:chOff x="2106609" y="1918259"/>
            <a:chExt cx="1872009" cy="1872009"/>
          </a:xfrm>
        </p:grpSpPr>
        <p:sp>
          <p:nvSpPr>
            <p:cNvPr id="110" name="Circle">
              <a:extLst>
                <a:ext uri="{FF2B5EF4-FFF2-40B4-BE49-F238E27FC236}">
                  <a16:creationId xmlns:a16="http://schemas.microsoft.com/office/drawing/2014/main" id="{EB14DA91-0AE7-3C43-9148-BB31070B8987}"/>
                </a:ext>
              </a:extLst>
            </p:cNvPr>
            <p:cNvSpPr/>
            <p:nvPr/>
          </p:nvSpPr>
          <p:spPr>
            <a:xfrm>
              <a:off x="2106609" y="1918259"/>
              <a:ext cx="1872009" cy="1872009"/>
            </a:xfrm>
            <a:prstGeom prst="ellipse">
              <a:avLst/>
            </a:prstGeom>
            <a:solidFill>
              <a:srgbClr val="A2B969">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111" name="Circle">
              <a:extLst>
                <a:ext uri="{FF2B5EF4-FFF2-40B4-BE49-F238E27FC236}">
                  <a16:creationId xmlns:a16="http://schemas.microsoft.com/office/drawing/2014/main" id="{5EB1C7AF-8732-2242-81E7-D229CDD584AF}"/>
                </a:ext>
              </a:extLst>
            </p:cNvPr>
            <p:cNvSpPr/>
            <p:nvPr/>
          </p:nvSpPr>
          <p:spPr>
            <a:xfrm>
              <a:off x="2578201" y="2389851"/>
              <a:ext cx="928825" cy="928825"/>
            </a:xfrm>
            <a:prstGeom prst="ellipse">
              <a:avLst/>
            </a:pr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grpSp>
      <p:grpSp>
        <p:nvGrpSpPr>
          <p:cNvPr id="84" name="Group 51">
            <a:extLst>
              <a:ext uri="{FF2B5EF4-FFF2-40B4-BE49-F238E27FC236}">
                <a16:creationId xmlns:a16="http://schemas.microsoft.com/office/drawing/2014/main" id="{DFEFD501-BBCF-CA4C-9F24-1F1C064DE676}"/>
              </a:ext>
            </a:extLst>
          </p:cNvPr>
          <p:cNvGrpSpPr/>
          <p:nvPr/>
        </p:nvGrpSpPr>
        <p:grpSpPr>
          <a:xfrm>
            <a:off x="3882226" y="1412083"/>
            <a:ext cx="1374106" cy="1374106"/>
            <a:chOff x="5146829" y="1918259"/>
            <a:chExt cx="1872009" cy="1872009"/>
          </a:xfrm>
        </p:grpSpPr>
        <p:sp>
          <p:nvSpPr>
            <p:cNvPr id="108" name="Circle">
              <a:extLst>
                <a:ext uri="{FF2B5EF4-FFF2-40B4-BE49-F238E27FC236}">
                  <a16:creationId xmlns:a16="http://schemas.microsoft.com/office/drawing/2014/main" id="{C0F1792B-F161-7742-AF48-3D2E3085E22E}"/>
                </a:ext>
              </a:extLst>
            </p:cNvPr>
            <p:cNvSpPr/>
            <p:nvPr/>
          </p:nvSpPr>
          <p:spPr>
            <a:xfrm>
              <a:off x="5146829" y="1918259"/>
              <a:ext cx="1872009" cy="1872009"/>
            </a:xfrm>
            <a:prstGeom prst="ellipse">
              <a:avLst/>
            </a:prstGeom>
            <a:solidFill>
              <a:srgbClr val="FFCC4C">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109" name="Circle">
              <a:extLst>
                <a:ext uri="{FF2B5EF4-FFF2-40B4-BE49-F238E27FC236}">
                  <a16:creationId xmlns:a16="http://schemas.microsoft.com/office/drawing/2014/main" id="{7220D96A-B4E5-4D49-86B6-523F4C1C36CE}"/>
                </a:ext>
              </a:extLst>
            </p:cNvPr>
            <p:cNvSpPr/>
            <p:nvPr/>
          </p:nvSpPr>
          <p:spPr>
            <a:xfrm>
              <a:off x="5618421" y="2389851"/>
              <a:ext cx="928825" cy="928825"/>
            </a:xfrm>
            <a:prstGeom prst="ellipse">
              <a:avLst/>
            </a:pr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grpSp>
      <p:grpSp>
        <p:nvGrpSpPr>
          <p:cNvPr id="85" name="Group 54">
            <a:extLst>
              <a:ext uri="{FF2B5EF4-FFF2-40B4-BE49-F238E27FC236}">
                <a16:creationId xmlns:a16="http://schemas.microsoft.com/office/drawing/2014/main" id="{B00CF69B-EFC9-EC43-B11E-0F189D11647B}"/>
              </a:ext>
            </a:extLst>
          </p:cNvPr>
          <p:cNvGrpSpPr/>
          <p:nvPr/>
        </p:nvGrpSpPr>
        <p:grpSpPr>
          <a:xfrm>
            <a:off x="5782297" y="1412083"/>
            <a:ext cx="1374106" cy="1374106"/>
            <a:chOff x="8187049" y="1918259"/>
            <a:chExt cx="1872009" cy="1872009"/>
          </a:xfrm>
        </p:grpSpPr>
        <p:sp>
          <p:nvSpPr>
            <p:cNvPr id="106" name="Circle">
              <a:extLst>
                <a:ext uri="{FF2B5EF4-FFF2-40B4-BE49-F238E27FC236}">
                  <a16:creationId xmlns:a16="http://schemas.microsoft.com/office/drawing/2014/main" id="{C0DD351B-D088-8E48-974D-89B9FB450C80}"/>
                </a:ext>
              </a:extLst>
            </p:cNvPr>
            <p:cNvSpPr/>
            <p:nvPr/>
          </p:nvSpPr>
          <p:spPr>
            <a:xfrm>
              <a:off x="8187049" y="1918259"/>
              <a:ext cx="1872009" cy="1872009"/>
            </a:xfrm>
            <a:prstGeom prst="ellipse">
              <a:avLst/>
            </a:prstGeom>
            <a:solidFill>
              <a:srgbClr val="4CC1EF">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107" name="Circle">
              <a:extLst>
                <a:ext uri="{FF2B5EF4-FFF2-40B4-BE49-F238E27FC236}">
                  <a16:creationId xmlns:a16="http://schemas.microsoft.com/office/drawing/2014/main" id="{139972FF-EE91-3149-A880-AB05F2938764}"/>
                </a:ext>
              </a:extLst>
            </p:cNvPr>
            <p:cNvSpPr/>
            <p:nvPr/>
          </p:nvSpPr>
          <p:spPr>
            <a:xfrm>
              <a:off x="8658641" y="2389851"/>
              <a:ext cx="928825" cy="928825"/>
            </a:xfrm>
            <a:prstGeom prst="ellipse">
              <a:avLst/>
            </a:pr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grpSp>
      <p:grpSp>
        <p:nvGrpSpPr>
          <p:cNvPr id="86" name="Group 28">
            <a:extLst>
              <a:ext uri="{FF2B5EF4-FFF2-40B4-BE49-F238E27FC236}">
                <a16:creationId xmlns:a16="http://schemas.microsoft.com/office/drawing/2014/main" id="{879219FC-8252-0B40-AAD4-C376C5994818}"/>
              </a:ext>
            </a:extLst>
          </p:cNvPr>
          <p:cNvGrpSpPr/>
          <p:nvPr/>
        </p:nvGrpSpPr>
        <p:grpSpPr>
          <a:xfrm>
            <a:off x="1782092" y="3196571"/>
            <a:ext cx="1814450" cy="1352661"/>
            <a:chOff x="332936" y="2543461"/>
            <a:chExt cx="2926080" cy="2181374"/>
          </a:xfrm>
        </p:grpSpPr>
        <p:sp>
          <p:nvSpPr>
            <p:cNvPr id="104" name="TextBox 29">
              <a:extLst>
                <a:ext uri="{FF2B5EF4-FFF2-40B4-BE49-F238E27FC236}">
                  <a16:creationId xmlns:a16="http://schemas.microsoft.com/office/drawing/2014/main" id="{3C6688BC-752A-9E4B-8ACC-F1346CE61C87}"/>
                </a:ext>
              </a:extLst>
            </p:cNvPr>
            <p:cNvSpPr txBox="1"/>
            <p:nvPr/>
          </p:nvSpPr>
          <p:spPr>
            <a:xfrm>
              <a:off x="332936" y="2543461"/>
              <a:ext cx="2926080" cy="54597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black"/>
                  </a:solidFill>
                  <a:effectLst/>
                  <a:uLnTx/>
                  <a:uFillTx/>
                </a:rPr>
                <a:t>Planning stage</a:t>
              </a:r>
            </a:p>
          </p:txBody>
        </p:sp>
        <p:sp>
          <p:nvSpPr>
            <p:cNvPr id="105" name="TextBox 30">
              <a:extLst>
                <a:ext uri="{FF2B5EF4-FFF2-40B4-BE49-F238E27FC236}">
                  <a16:creationId xmlns:a16="http://schemas.microsoft.com/office/drawing/2014/main" id="{548B72F4-6D7C-624F-9054-87C4CC6CC480}"/>
                </a:ext>
              </a:extLst>
            </p:cNvPr>
            <p:cNvSpPr txBox="1"/>
            <p:nvPr/>
          </p:nvSpPr>
          <p:spPr>
            <a:xfrm>
              <a:off x="332936" y="3086922"/>
              <a:ext cx="2926080" cy="1637913"/>
            </a:xfrm>
            <a:prstGeom prst="rect">
              <a:avLst/>
            </a:prstGeom>
            <a:noFill/>
          </p:spPr>
          <p:txBody>
            <a:bodyPr wrap="square" lIns="0" rIns="0" rtlCol="0" anchor="t">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1">
                  <a:ln>
                    <a:noFill/>
                  </a:ln>
                  <a:solidFill>
                    <a:prstClr val="black">
                      <a:lumMod val="65000"/>
                      <a:lumOff val="35000"/>
                    </a:prstClr>
                  </a:solidFill>
                  <a:effectLst/>
                  <a:uLnTx/>
                  <a:uFillTx/>
                </a:rPr>
                <a:t>Needs assessment;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Initial market research;</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1">
                  <a:ln>
                    <a:noFill/>
                  </a:ln>
                  <a:solidFill>
                    <a:prstClr val="black">
                      <a:lumMod val="65000"/>
                      <a:lumOff val="35000"/>
                    </a:prstClr>
                  </a:solidFill>
                  <a:effectLst/>
                  <a:uLnTx/>
                  <a:uFillTx/>
                </a:rPr>
                <a:t>Budget allocation;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Initiating purchase requisition;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Preparation of the call for tenders.</a:t>
              </a:r>
            </a:p>
          </p:txBody>
        </p:sp>
      </p:grpSp>
      <p:grpSp>
        <p:nvGrpSpPr>
          <p:cNvPr id="87" name="Group 31">
            <a:extLst>
              <a:ext uri="{FF2B5EF4-FFF2-40B4-BE49-F238E27FC236}">
                <a16:creationId xmlns:a16="http://schemas.microsoft.com/office/drawing/2014/main" id="{86190931-18F7-D84F-9684-D3ACCC811BB9}"/>
              </a:ext>
            </a:extLst>
          </p:cNvPr>
          <p:cNvGrpSpPr/>
          <p:nvPr/>
        </p:nvGrpSpPr>
        <p:grpSpPr>
          <a:xfrm>
            <a:off x="3655654" y="3208330"/>
            <a:ext cx="1814450" cy="1352661"/>
            <a:chOff x="332936" y="2543461"/>
            <a:chExt cx="2926080" cy="2181374"/>
          </a:xfrm>
        </p:grpSpPr>
        <p:sp>
          <p:nvSpPr>
            <p:cNvPr id="102" name="TextBox 32">
              <a:extLst>
                <a:ext uri="{FF2B5EF4-FFF2-40B4-BE49-F238E27FC236}">
                  <a16:creationId xmlns:a16="http://schemas.microsoft.com/office/drawing/2014/main" id="{0B2C920E-CA81-5447-AE31-0485B709C510}"/>
                </a:ext>
              </a:extLst>
            </p:cNvPr>
            <p:cNvSpPr txBox="1"/>
            <p:nvPr/>
          </p:nvSpPr>
          <p:spPr>
            <a:xfrm>
              <a:off x="332936" y="2543461"/>
              <a:ext cx="2926080" cy="54597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black"/>
                  </a:solidFill>
                  <a:effectLst/>
                  <a:uLnTx/>
                  <a:uFillTx/>
                </a:rPr>
                <a:t>Tendering stage</a:t>
              </a:r>
            </a:p>
          </p:txBody>
        </p:sp>
        <p:sp>
          <p:nvSpPr>
            <p:cNvPr id="103" name="TextBox 33">
              <a:extLst>
                <a:ext uri="{FF2B5EF4-FFF2-40B4-BE49-F238E27FC236}">
                  <a16:creationId xmlns:a16="http://schemas.microsoft.com/office/drawing/2014/main" id="{3F4A7CE3-284C-6148-B5F5-A32868FAC80B}"/>
                </a:ext>
              </a:extLst>
            </p:cNvPr>
            <p:cNvSpPr txBox="1"/>
            <p:nvPr/>
          </p:nvSpPr>
          <p:spPr>
            <a:xfrm>
              <a:off x="332936" y="3086922"/>
              <a:ext cx="2926080" cy="1637913"/>
            </a:xfrm>
            <a:prstGeom prst="rect">
              <a:avLst/>
            </a:prstGeom>
            <a:noFill/>
          </p:spPr>
          <p:txBody>
            <a:bodyPr wrap="square" lIns="0" rIns="0" rtlCol="0" anchor="t">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1">
                  <a:ln>
                    <a:noFill/>
                  </a:ln>
                  <a:solidFill>
                    <a:prstClr val="black">
                      <a:lumMod val="65000"/>
                      <a:lumOff val="35000"/>
                    </a:prstClr>
                  </a:solidFill>
                  <a:effectLst/>
                  <a:uLnTx/>
                  <a:uFillTx/>
                </a:rPr>
                <a:t>Opening, dissemination and management of the call for tenders</a:t>
              </a:r>
              <a:r>
                <a:rPr lang="en-US" sz="1000" kern="0" noProof="1">
                  <a:solidFill>
                    <a:prstClr val="black">
                      <a:lumMod val="65000"/>
                      <a:lumOff val="35000"/>
                    </a:prstClr>
                  </a:solidFill>
                </a:rPr>
                <a:t> </a:t>
              </a:r>
              <a:r>
                <a:rPr kumimoji="0" lang="en-US" sz="1000" b="0" i="0" u="none" strike="noStrike" kern="0" cap="none" spc="0" normalizeH="0" baseline="0" noProof="1">
                  <a:ln>
                    <a:noFill/>
                  </a:ln>
                  <a:solidFill>
                    <a:prstClr val="black">
                      <a:lumMod val="65000"/>
                      <a:lumOff val="35000"/>
                    </a:prstClr>
                  </a:solidFill>
                  <a:effectLst/>
                  <a:uLnTx/>
                  <a:uFillTx/>
                </a:rPr>
                <a:t>procedure;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Receipt and evaluation of bids;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1">
                  <a:ln>
                    <a:noFill/>
                  </a:ln>
                  <a:solidFill>
                    <a:prstClr val="black">
                      <a:lumMod val="65000"/>
                      <a:lumOff val="35000"/>
                    </a:prstClr>
                  </a:solidFill>
                  <a:effectLst/>
                  <a:uLnTx/>
                  <a:uFillTx/>
                </a:rPr>
                <a:t>Contract negotiation and award.</a:t>
              </a:r>
            </a:p>
          </p:txBody>
        </p:sp>
      </p:grpSp>
      <p:grpSp>
        <p:nvGrpSpPr>
          <p:cNvPr id="88" name="Group 34">
            <a:extLst>
              <a:ext uri="{FF2B5EF4-FFF2-40B4-BE49-F238E27FC236}">
                <a16:creationId xmlns:a16="http://schemas.microsoft.com/office/drawing/2014/main" id="{C3D4C512-2F5A-CD47-8453-60A28F130A3A}"/>
              </a:ext>
            </a:extLst>
          </p:cNvPr>
          <p:cNvGrpSpPr/>
          <p:nvPr/>
        </p:nvGrpSpPr>
        <p:grpSpPr>
          <a:xfrm>
            <a:off x="5550724" y="3208330"/>
            <a:ext cx="1814450" cy="1352661"/>
            <a:chOff x="332936" y="2543461"/>
            <a:chExt cx="2926080" cy="2181374"/>
          </a:xfrm>
        </p:grpSpPr>
        <p:sp>
          <p:nvSpPr>
            <p:cNvPr id="100" name="TextBox 35">
              <a:extLst>
                <a:ext uri="{FF2B5EF4-FFF2-40B4-BE49-F238E27FC236}">
                  <a16:creationId xmlns:a16="http://schemas.microsoft.com/office/drawing/2014/main" id="{B372159C-15EC-2C4E-A482-2B39587F48A6}"/>
                </a:ext>
              </a:extLst>
            </p:cNvPr>
            <p:cNvSpPr txBox="1"/>
            <p:nvPr/>
          </p:nvSpPr>
          <p:spPr>
            <a:xfrm>
              <a:off x="332936" y="2543461"/>
              <a:ext cx="2926080" cy="54597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black"/>
                  </a:solidFill>
                  <a:effectLst/>
                  <a:uLnTx/>
                  <a:uFillTx/>
                </a:rPr>
                <a:t>Post-award stage</a:t>
              </a:r>
            </a:p>
          </p:txBody>
        </p:sp>
        <p:sp>
          <p:nvSpPr>
            <p:cNvPr id="101" name="TextBox 36">
              <a:extLst>
                <a:ext uri="{FF2B5EF4-FFF2-40B4-BE49-F238E27FC236}">
                  <a16:creationId xmlns:a16="http://schemas.microsoft.com/office/drawing/2014/main" id="{E6ED130F-A873-C44D-A7E0-50AAC2667560}"/>
                </a:ext>
              </a:extLst>
            </p:cNvPr>
            <p:cNvSpPr txBox="1"/>
            <p:nvPr/>
          </p:nvSpPr>
          <p:spPr>
            <a:xfrm>
              <a:off x="332936" y="3086922"/>
              <a:ext cx="2926080" cy="1637913"/>
            </a:xfrm>
            <a:prstGeom prst="rect">
              <a:avLst/>
            </a:prstGeom>
            <a:noFill/>
          </p:spPr>
          <p:txBody>
            <a:bodyPr wrap="square" lIns="0" rIns="0" rtlCol="0" anchor="t">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Contract implementation and administration;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Review and control of quality and timeliness of deliverables;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1">
                  <a:solidFill>
                    <a:prstClr val="black">
                      <a:lumMod val="65000"/>
                      <a:lumOff val="35000"/>
                    </a:prstClr>
                  </a:solidFill>
                </a:rPr>
                <a:t>Invoice approvals and processing of payments.</a:t>
              </a:r>
            </a:p>
          </p:txBody>
        </p:sp>
      </p:grpSp>
      <p:sp>
        <p:nvSpPr>
          <p:cNvPr id="89" name="Shape">
            <a:extLst>
              <a:ext uri="{FF2B5EF4-FFF2-40B4-BE49-F238E27FC236}">
                <a16:creationId xmlns:a16="http://schemas.microsoft.com/office/drawing/2014/main" id="{24F5EB0E-D53A-BB4B-A045-C02E3F7B98EF}"/>
              </a:ext>
            </a:extLst>
          </p:cNvPr>
          <p:cNvSpPr/>
          <p:nvPr/>
        </p:nvSpPr>
        <p:spPr>
          <a:xfrm>
            <a:off x="2652460" y="2612878"/>
            <a:ext cx="86191" cy="638308"/>
          </a:xfrm>
          <a:custGeom>
            <a:avLst/>
            <a:gdLst/>
            <a:ahLst/>
            <a:cxnLst>
              <a:cxn ang="0">
                <a:pos x="wd2" y="hd2"/>
              </a:cxn>
              <a:cxn ang="5400000">
                <a:pos x="wd2" y="hd2"/>
              </a:cxn>
              <a:cxn ang="10800000">
                <a:pos x="wd2" y="hd2"/>
              </a:cxn>
              <a:cxn ang="16200000">
                <a:pos x="wd2" y="hd2"/>
              </a:cxn>
            </a:cxnLst>
            <a:rect l="0" t="0" r="r" b="b"/>
            <a:pathLst>
              <a:path w="21257" h="21600" extrusionOk="0">
                <a:moveTo>
                  <a:pt x="12447" y="18686"/>
                </a:moveTo>
                <a:lnTo>
                  <a:pt x="12447" y="0"/>
                </a:lnTo>
                <a:lnTo>
                  <a:pt x="8786" y="0"/>
                </a:lnTo>
                <a:lnTo>
                  <a:pt x="8786" y="18686"/>
                </a:lnTo>
                <a:cubicBezTo>
                  <a:pt x="3661" y="18787"/>
                  <a:pt x="0" y="19390"/>
                  <a:pt x="0" y="20143"/>
                </a:cubicBezTo>
                <a:cubicBezTo>
                  <a:pt x="0" y="20947"/>
                  <a:pt x="4759" y="21600"/>
                  <a:pt x="10617" y="21600"/>
                </a:cubicBezTo>
                <a:cubicBezTo>
                  <a:pt x="16475" y="21600"/>
                  <a:pt x="21234" y="20947"/>
                  <a:pt x="21234" y="20143"/>
                </a:cubicBezTo>
                <a:cubicBezTo>
                  <a:pt x="21600" y="19390"/>
                  <a:pt x="17573" y="18787"/>
                  <a:pt x="12447" y="18686"/>
                </a:cubicBez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90" name="Shape">
            <a:extLst>
              <a:ext uri="{FF2B5EF4-FFF2-40B4-BE49-F238E27FC236}">
                <a16:creationId xmlns:a16="http://schemas.microsoft.com/office/drawing/2014/main" id="{56F5FBE3-04EF-654A-A04E-5C6B63CB76A8}"/>
              </a:ext>
            </a:extLst>
          </p:cNvPr>
          <p:cNvSpPr/>
          <p:nvPr/>
        </p:nvSpPr>
        <p:spPr>
          <a:xfrm>
            <a:off x="4538476" y="2612878"/>
            <a:ext cx="86098" cy="638308"/>
          </a:xfrm>
          <a:custGeom>
            <a:avLst/>
            <a:gdLst/>
            <a:ahLst/>
            <a:cxnLst>
              <a:cxn ang="0">
                <a:pos x="wd2" y="hd2"/>
              </a:cxn>
              <a:cxn ang="5400000">
                <a:pos x="wd2" y="hd2"/>
              </a:cxn>
              <a:cxn ang="10800000">
                <a:pos x="wd2" y="hd2"/>
              </a:cxn>
              <a:cxn ang="16200000">
                <a:pos x="wd2" y="hd2"/>
              </a:cxn>
            </a:cxnLst>
            <a:rect l="0" t="0" r="r" b="b"/>
            <a:pathLst>
              <a:path w="21600" h="21600" extrusionOk="0">
                <a:moveTo>
                  <a:pt x="12662" y="18686"/>
                </a:moveTo>
                <a:lnTo>
                  <a:pt x="12662" y="0"/>
                </a:lnTo>
                <a:lnTo>
                  <a:pt x="8938" y="0"/>
                </a:lnTo>
                <a:lnTo>
                  <a:pt x="8938" y="18686"/>
                </a:lnTo>
                <a:cubicBezTo>
                  <a:pt x="3724" y="18787"/>
                  <a:pt x="0" y="19390"/>
                  <a:pt x="0" y="20143"/>
                </a:cubicBezTo>
                <a:cubicBezTo>
                  <a:pt x="0" y="20947"/>
                  <a:pt x="4841" y="21600"/>
                  <a:pt x="10800" y="21600"/>
                </a:cubicBezTo>
                <a:cubicBezTo>
                  <a:pt x="16759" y="21600"/>
                  <a:pt x="21600" y="20947"/>
                  <a:pt x="21600" y="20143"/>
                </a:cubicBezTo>
                <a:cubicBezTo>
                  <a:pt x="21600" y="19390"/>
                  <a:pt x="17876" y="18787"/>
                  <a:pt x="12662" y="18686"/>
                </a:cubicBez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sp>
        <p:nvSpPr>
          <p:cNvPr id="91" name="Shape">
            <a:extLst>
              <a:ext uri="{FF2B5EF4-FFF2-40B4-BE49-F238E27FC236}">
                <a16:creationId xmlns:a16="http://schemas.microsoft.com/office/drawing/2014/main" id="{1B84D8E6-216A-5242-ACDE-ACA28BE01047}"/>
              </a:ext>
            </a:extLst>
          </p:cNvPr>
          <p:cNvSpPr/>
          <p:nvPr/>
        </p:nvSpPr>
        <p:spPr>
          <a:xfrm>
            <a:off x="6418462" y="2612878"/>
            <a:ext cx="86191" cy="638308"/>
          </a:xfrm>
          <a:custGeom>
            <a:avLst/>
            <a:gdLst/>
            <a:ahLst/>
            <a:cxnLst>
              <a:cxn ang="0">
                <a:pos x="wd2" y="hd2"/>
              </a:cxn>
              <a:cxn ang="5400000">
                <a:pos x="wd2" y="hd2"/>
              </a:cxn>
              <a:cxn ang="10800000">
                <a:pos x="wd2" y="hd2"/>
              </a:cxn>
              <a:cxn ang="16200000">
                <a:pos x="wd2" y="hd2"/>
              </a:cxn>
            </a:cxnLst>
            <a:rect l="0" t="0" r="r" b="b"/>
            <a:pathLst>
              <a:path w="21257" h="21600" extrusionOk="0">
                <a:moveTo>
                  <a:pt x="12447" y="18686"/>
                </a:moveTo>
                <a:lnTo>
                  <a:pt x="12447" y="0"/>
                </a:lnTo>
                <a:lnTo>
                  <a:pt x="8786" y="0"/>
                </a:lnTo>
                <a:lnTo>
                  <a:pt x="8786" y="18686"/>
                </a:lnTo>
                <a:cubicBezTo>
                  <a:pt x="3661" y="18787"/>
                  <a:pt x="0" y="19390"/>
                  <a:pt x="0" y="20143"/>
                </a:cubicBezTo>
                <a:cubicBezTo>
                  <a:pt x="0" y="20947"/>
                  <a:pt x="4759" y="21600"/>
                  <a:pt x="10617" y="21600"/>
                </a:cubicBezTo>
                <a:cubicBezTo>
                  <a:pt x="16475" y="21600"/>
                  <a:pt x="21234" y="20947"/>
                  <a:pt x="21234" y="20143"/>
                </a:cubicBezTo>
                <a:cubicBezTo>
                  <a:pt x="21600" y="19390"/>
                  <a:pt x="17573" y="18787"/>
                  <a:pt x="12447" y="18686"/>
                </a:cubicBezTo>
                <a:close/>
              </a:path>
            </a:pathLst>
          </a:custGeom>
          <a:solidFill>
            <a:sysClr val="windowText" lastClr="000000">
              <a:lumMod val="65000"/>
              <a:lumOff val="3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0" cap="none" spc="0" normalizeH="0" baseline="0" noProof="0">
              <a:ln>
                <a:noFill/>
              </a:ln>
              <a:solidFill>
                <a:srgbClr val="FFFFFF"/>
              </a:solidFill>
              <a:effectLst/>
              <a:uLnTx/>
              <a:uFillTx/>
            </a:endParaRPr>
          </a:p>
        </p:txBody>
      </p:sp>
      <p:grpSp>
        <p:nvGrpSpPr>
          <p:cNvPr id="92" name="Graphic 26" descr="Shopping cart">
            <a:extLst>
              <a:ext uri="{FF2B5EF4-FFF2-40B4-BE49-F238E27FC236}">
                <a16:creationId xmlns:a16="http://schemas.microsoft.com/office/drawing/2014/main" id="{A5B885DA-3D30-E841-89FC-B0393D2D2272}"/>
              </a:ext>
            </a:extLst>
          </p:cNvPr>
          <p:cNvGrpSpPr/>
          <p:nvPr/>
        </p:nvGrpSpPr>
        <p:grpSpPr>
          <a:xfrm>
            <a:off x="4363187" y="1885994"/>
            <a:ext cx="426283" cy="426283"/>
            <a:chOff x="5743898" y="2397820"/>
            <a:chExt cx="687447" cy="687447"/>
          </a:xfrm>
          <a:solidFill>
            <a:sysClr val="windowText" lastClr="000000">
              <a:lumMod val="85000"/>
              <a:lumOff val="15000"/>
            </a:sysClr>
          </a:solidFill>
        </p:grpSpPr>
        <p:sp>
          <p:nvSpPr>
            <p:cNvPr id="97" name="Freeform: Shape 60">
              <a:extLst>
                <a:ext uri="{FF2B5EF4-FFF2-40B4-BE49-F238E27FC236}">
                  <a16:creationId xmlns:a16="http://schemas.microsoft.com/office/drawing/2014/main" id="{CAB3F717-0250-7540-8E53-D15BD15971FD}"/>
                </a:ext>
              </a:extLst>
            </p:cNvPr>
            <p:cNvSpPr/>
            <p:nvPr/>
          </p:nvSpPr>
          <p:spPr>
            <a:xfrm>
              <a:off x="5801185" y="2455107"/>
              <a:ext cx="529907" cy="486941"/>
            </a:xfrm>
            <a:custGeom>
              <a:avLst/>
              <a:gdLst>
                <a:gd name="connsiteX0" fmla="*/ 164701 w 529907"/>
                <a:gd name="connsiteY0" fmla="*/ 164701 h 486941"/>
                <a:gd name="connsiteX1" fmla="*/ 85931 w 529907"/>
                <a:gd name="connsiteY1" fmla="*/ 164701 h 486941"/>
                <a:gd name="connsiteX2" fmla="*/ 85931 w 529907"/>
                <a:gd name="connsiteY2" fmla="*/ 114575 h 486941"/>
                <a:gd name="connsiteX3" fmla="*/ 164701 w 529907"/>
                <a:gd name="connsiteY3" fmla="*/ 114575 h 486941"/>
                <a:gd name="connsiteX4" fmla="*/ 164701 w 529907"/>
                <a:gd name="connsiteY4" fmla="*/ 164701 h 486941"/>
                <a:gd name="connsiteX5" fmla="*/ 272114 w 529907"/>
                <a:gd name="connsiteY5" fmla="*/ 114575 h 486941"/>
                <a:gd name="connsiteX6" fmla="*/ 272114 w 529907"/>
                <a:gd name="connsiteY6" fmla="*/ 164701 h 486941"/>
                <a:gd name="connsiteX7" fmla="*/ 193344 w 529907"/>
                <a:gd name="connsiteY7" fmla="*/ 164701 h 486941"/>
                <a:gd name="connsiteX8" fmla="*/ 193344 w 529907"/>
                <a:gd name="connsiteY8" fmla="*/ 114575 h 486941"/>
                <a:gd name="connsiteX9" fmla="*/ 272114 w 529907"/>
                <a:gd name="connsiteY9" fmla="*/ 114575 h 486941"/>
                <a:gd name="connsiteX10" fmla="*/ 379528 w 529907"/>
                <a:gd name="connsiteY10" fmla="*/ 114575 h 486941"/>
                <a:gd name="connsiteX11" fmla="*/ 379528 w 529907"/>
                <a:gd name="connsiteY11" fmla="*/ 164701 h 486941"/>
                <a:gd name="connsiteX12" fmla="*/ 300758 w 529907"/>
                <a:gd name="connsiteY12" fmla="*/ 164701 h 486941"/>
                <a:gd name="connsiteX13" fmla="*/ 300758 w 529907"/>
                <a:gd name="connsiteY13" fmla="*/ 114575 h 486941"/>
                <a:gd name="connsiteX14" fmla="*/ 379528 w 529907"/>
                <a:gd name="connsiteY14" fmla="*/ 114575 h 486941"/>
                <a:gd name="connsiteX15" fmla="*/ 486942 w 529907"/>
                <a:gd name="connsiteY15" fmla="*/ 114575 h 486941"/>
                <a:gd name="connsiteX16" fmla="*/ 486942 w 529907"/>
                <a:gd name="connsiteY16" fmla="*/ 164701 h 486941"/>
                <a:gd name="connsiteX17" fmla="*/ 408172 w 529907"/>
                <a:gd name="connsiteY17" fmla="*/ 164701 h 486941"/>
                <a:gd name="connsiteX18" fmla="*/ 408172 w 529907"/>
                <a:gd name="connsiteY18" fmla="*/ 114575 h 486941"/>
                <a:gd name="connsiteX19" fmla="*/ 486942 w 529907"/>
                <a:gd name="connsiteY19" fmla="*/ 114575 h 486941"/>
                <a:gd name="connsiteX20" fmla="*/ 486942 w 529907"/>
                <a:gd name="connsiteY20" fmla="*/ 243471 h 486941"/>
                <a:gd name="connsiteX21" fmla="*/ 408172 w 529907"/>
                <a:gd name="connsiteY21" fmla="*/ 243471 h 486941"/>
                <a:gd name="connsiteX22" fmla="*/ 408172 w 529907"/>
                <a:gd name="connsiteY22" fmla="*/ 193344 h 486941"/>
                <a:gd name="connsiteX23" fmla="*/ 486942 w 529907"/>
                <a:gd name="connsiteY23" fmla="*/ 193344 h 486941"/>
                <a:gd name="connsiteX24" fmla="*/ 486942 w 529907"/>
                <a:gd name="connsiteY24" fmla="*/ 243471 h 486941"/>
                <a:gd name="connsiteX25" fmla="*/ 486942 w 529907"/>
                <a:gd name="connsiteY25" fmla="*/ 304339 h 486941"/>
                <a:gd name="connsiteX26" fmla="*/ 408172 w 529907"/>
                <a:gd name="connsiteY26" fmla="*/ 311499 h 486941"/>
                <a:gd name="connsiteX27" fmla="*/ 408172 w 529907"/>
                <a:gd name="connsiteY27" fmla="*/ 272114 h 486941"/>
                <a:gd name="connsiteX28" fmla="*/ 486942 w 529907"/>
                <a:gd name="connsiteY28" fmla="*/ 272114 h 486941"/>
                <a:gd name="connsiteX29" fmla="*/ 486942 w 529907"/>
                <a:gd name="connsiteY29" fmla="*/ 304339 h 486941"/>
                <a:gd name="connsiteX30" fmla="*/ 164701 w 529907"/>
                <a:gd name="connsiteY30" fmla="*/ 272114 h 486941"/>
                <a:gd name="connsiteX31" fmla="*/ 164701 w 529907"/>
                <a:gd name="connsiteY31" fmla="*/ 332982 h 486941"/>
                <a:gd name="connsiteX32" fmla="*/ 85931 w 529907"/>
                <a:gd name="connsiteY32" fmla="*/ 340143 h 486941"/>
                <a:gd name="connsiteX33" fmla="*/ 85931 w 529907"/>
                <a:gd name="connsiteY33" fmla="*/ 272114 h 486941"/>
                <a:gd name="connsiteX34" fmla="*/ 164701 w 529907"/>
                <a:gd name="connsiteY34" fmla="*/ 272114 h 486941"/>
                <a:gd name="connsiteX35" fmla="*/ 164701 w 529907"/>
                <a:gd name="connsiteY35" fmla="*/ 243471 h 486941"/>
                <a:gd name="connsiteX36" fmla="*/ 85931 w 529907"/>
                <a:gd name="connsiteY36" fmla="*/ 243471 h 486941"/>
                <a:gd name="connsiteX37" fmla="*/ 85931 w 529907"/>
                <a:gd name="connsiteY37" fmla="*/ 193344 h 486941"/>
                <a:gd name="connsiteX38" fmla="*/ 164701 w 529907"/>
                <a:gd name="connsiteY38" fmla="*/ 193344 h 486941"/>
                <a:gd name="connsiteX39" fmla="*/ 164701 w 529907"/>
                <a:gd name="connsiteY39" fmla="*/ 243471 h 486941"/>
                <a:gd name="connsiteX40" fmla="*/ 272114 w 529907"/>
                <a:gd name="connsiteY40" fmla="*/ 243471 h 486941"/>
                <a:gd name="connsiteX41" fmla="*/ 193344 w 529907"/>
                <a:gd name="connsiteY41" fmla="*/ 243471 h 486941"/>
                <a:gd name="connsiteX42" fmla="*/ 193344 w 529907"/>
                <a:gd name="connsiteY42" fmla="*/ 193344 h 486941"/>
                <a:gd name="connsiteX43" fmla="*/ 272114 w 529907"/>
                <a:gd name="connsiteY43" fmla="*/ 193344 h 486941"/>
                <a:gd name="connsiteX44" fmla="*/ 272114 w 529907"/>
                <a:gd name="connsiteY44" fmla="*/ 243471 h 486941"/>
                <a:gd name="connsiteX45" fmla="*/ 300758 w 529907"/>
                <a:gd name="connsiteY45" fmla="*/ 243471 h 486941"/>
                <a:gd name="connsiteX46" fmla="*/ 300758 w 529907"/>
                <a:gd name="connsiteY46" fmla="*/ 193344 h 486941"/>
                <a:gd name="connsiteX47" fmla="*/ 379528 w 529907"/>
                <a:gd name="connsiteY47" fmla="*/ 193344 h 486941"/>
                <a:gd name="connsiteX48" fmla="*/ 379528 w 529907"/>
                <a:gd name="connsiteY48" fmla="*/ 243471 h 486941"/>
                <a:gd name="connsiteX49" fmla="*/ 300758 w 529907"/>
                <a:gd name="connsiteY49" fmla="*/ 243471 h 486941"/>
                <a:gd name="connsiteX50" fmla="*/ 272114 w 529907"/>
                <a:gd name="connsiteY50" fmla="*/ 323673 h 486941"/>
                <a:gd name="connsiteX51" fmla="*/ 193344 w 529907"/>
                <a:gd name="connsiteY51" fmla="*/ 330834 h 486941"/>
                <a:gd name="connsiteX52" fmla="*/ 193344 w 529907"/>
                <a:gd name="connsiteY52" fmla="*/ 272114 h 486941"/>
                <a:gd name="connsiteX53" fmla="*/ 272114 w 529907"/>
                <a:gd name="connsiteY53" fmla="*/ 272114 h 486941"/>
                <a:gd name="connsiteX54" fmla="*/ 272114 w 529907"/>
                <a:gd name="connsiteY54" fmla="*/ 323673 h 486941"/>
                <a:gd name="connsiteX55" fmla="*/ 300758 w 529907"/>
                <a:gd name="connsiteY55" fmla="*/ 272114 h 486941"/>
                <a:gd name="connsiteX56" fmla="*/ 379528 w 529907"/>
                <a:gd name="connsiteY56" fmla="*/ 272114 h 486941"/>
                <a:gd name="connsiteX57" fmla="*/ 379528 w 529907"/>
                <a:gd name="connsiteY57" fmla="*/ 313648 h 486941"/>
                <a:gd name="connsiteX58" fmla="*/ 300758 w 529907"/>
                <a:gd name="connsiteY58" fmla="*/ 320809 h 486941"/>
                <a:gd name="connsiteX59" fmla="*/ 300758 w 529907"/>
                <a:gd name="connsiteY59" fmla="*/ 272114 h 486941"/>
                <a:gd name="connsiteX60" fmla="*/ 529907 w 529907"/>
                <a:gd name="connsiteY60" fmla="*/ 343724 h 486941"/>
                <a:gd name="connsiteX61" fmla="*/ 529907 w 529907"/>
                <a:gd name="connsiteY61" fmla="*/ 71609 h 486941"/>
                <a:gd name="connsiteX62" fmla="*/ 85931 w 529907"/>
                <a:gd name="connsiteY62" fmla="*/ 71609 h 486941"/>
                <a:gd name="connsiteX63" fmla="*/ 85931 w 529907"/>
                <a:gd name="connsiteY63" fmla="*/ 64448 h 486941"/>
                <a:gd name="connsiteX64" fmla="*/ 21483 w 529907"/>
                <a:gd name="connsiteY64" fmla="*/ 0 h 486941"/>
                <a:gd name="connsiteX65" fmla="*/ 0 w 529907"/>
                <a:gd name="connsiteY65" fmla="*/ 21483 h 486941"/>
                <a:gd name="connsiteX66" fmla="*/ 21483 w 529907"/>
                <a:gd name="connsiteY66" fmla="*/ 42965 h 486941"/>
                <a:gd name="connsiteX67" fmla="*/ 42965 w 529907"/>
                <a:gd name="connsiteY67" fmla="*/ 64448 h 486941"/>
                <a:gd name="connsiteX68" fmla="*/ 42965 w 529907"/>
                <a:gd name="connsiteY68" fmla="*/ 422493 h 486941"/>
                <a:gd name="connsiteX69" fmla="*/ 107414 w 529907"/>
                <a:gd name="connsiteY69" fmla="*/ 486942 h 486941"/>
                <a:gd name="connsiteX70" fmla="*/ 128896 w 529907"/>
                <a:gd name="connsiteY70" fmla="*/ 486942 h 486941"/>
                <a:gd name="connsiteX71" fmla="*/ 443976 w 529907"/>
                <a:gd name="connsiteY71" fmla="*/ 486942 h 486941"/>
                <a:gd name="connsiteX72" fmla="*/ 508424 w 529907"/>
                <a:gd name="connsiteY72" fmla="*/ 486942 h 486941"/>
                <a:gd name="connsiteX73" fmla="*/ 529907 w 529907"/>
                <a:gd name="connsiteY73" fmla="*/ 465459 h 486941"/>
                <a:gd name="connsiteX74" fmla="*/ 508424 w 529907"/>
                <a:gd name="connsiteY74" fmla="*/ 443976 h 486941"/>
                <a:gd name="connsiteX75" fmla="*/ 107414 w 529907"/>
                <a:gd name="connsiteY75" fmla="*/ 443976 h 486941"/>
                <a:gd name="connsiteX76" fmla="*/ 85931 w 529907"/>
                <a:gd name="connsiteY76" fmla="*/ 422493 h 486941"/>
                <a:gd name="connsiteX77" fmla="*/ 85931 w 529907"/>
                <a:gd name="connsiteY77" fmla="*/ 383109 h 486941"/>
                <a:gd name="connsiteX78" fmla="*/ 529907 w 529907"/>
                <a:gd name="connsiteY78" fmla="*/ 343724 h 4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29907" h="486941">
                  <a:moveTo>
                    <a:pt x="164701" y="164701"/>
                  </a:moveTo>
                  <a:lnTo>
                    <a:pt x="85931" y="164701"/>
                  </a:lnTo>
                  <a:lnTo>
                    <a:pt x="85931" y="114575"/>
                  </a:lnTo>
                  <a:lnTo>
                    <a:pt x="164701" y="114575"/>
                  </a:lnTo>
                  <a:lnTo>
                    <a:pt x="164701" y="164701"/>
                  </a:lnTo>
                  <a:close/>
                  <a:moveTo>
                    <a:pt x="272114" y="114575"/>
                  </a:moveTo>
                  <a:lnTo>
                    <a:pt x="272114" y="164701"/>
                  </a:lnTo>
                  <a:lnTo>
                    <a:pt x="193344" y="164701"/>
                  </a:lnTo>
                  <a:lnTo>
                    <a:pt x="193344" y="114575"/>
                  </a:lnTo>
                  <a:lnTo>
                    <a:pt x="272114" y="114575"/>
                  </a:lnTo>
                  <a:close/>
                  <a:moveTo>
                    <a:pt x="379528" y="114575"/>
                  </a:moveTo>
                  <a:lnTo>
                    <a:pt x="379528" y="164701"/>
                  </a:lnTo>
                  <a:lnTo>
                    <a:pt x="300758" y="164701"/>
                  </a:lnTo>
                  <a:lnTo>
                    <a:pt x="300758" y="114575"/>
                  </a:lnTo>
                  <a:lnTo>
                    <a:pt x="379528" y="114575"/>
                  </a:lnTo>
                  <a:close/>
                  <a:moveTo>
                    <a:pt x="486942" y="114575"/>
                  </a:moveTo>
                  <a:lnTo>
                    <a:pt x="486942" y="164701"/>
                  </a:lnTo>
                  <a:lnTo>
                    <a:pt x="408172" y="164701"/>
                  </a:lnTo>
                  <a:lnTo>
                    <a:pt x="408172" y="114575"/>
                  </a:lnTo>
                  <a:lnTo>
                    <a:pt x="486942" y="114575"/>
                  </a:lnTo>
                  <a:close/>
                  <a:moveTo>
                    <a:pt x="486942" y="243471"/>
                  </a:moveTo>
                  <a:lnTo>
                    <a:pt x="408172" y="243471"/>
                  </a:lnTo>
                  <a:lnTo>
                    <a:pt x="408172" y="193344"/>
                  </a:lnTo>
                  <a:lnTo>
                    <a:pt x="486942" y="193344"/>
                  </a:lnTo>
                  <a:lnTo>
                    <a:pt x="486942" y="243471"/>
                  </a:lnTo>
                  <a:close/>
                  <a:moveTo>
                    <a:pt x="486942" y="304339"/>
                  </a:moveTo>
                  <a:lnTo>
                    <a:pt x="408172" y="311499"/>
                  </a:lnTo>
                  <a:lnTo>
                    <a:pt x="408172" y="272114"/>
                  </a:lnTo>
                  <a:lnTo>
                    <a:pt x="486942" y="272114"/>
                  </a:lnTo>
                  <a:lnTo>
                    <a:pt x="486942" y="304339"/>
                  </a:lnTo>
                  <a:close/>
                  <a:moveTo>
                    <a:pt x="164701" y="272114"/>
                  </a:moveTo>
                  <a:lnTo>
                    <a:pt x="164701" y="332982"/>
                  </a:lnTo>
                  <a:lnTo>
                    <a:pt x="85931" y="340143"/>
                  </a:lnTo>
                  <a:lnTo>
                    <a:pt x="85931" y="272114"/>
                  </a:lnTo>
                  <a:lnTo>
                    <a:pt x="164701" y="272114"/>
                  </a:lnTo>
                  <a:close/>
                  <a:moveTo>
                    <a:pt x="164701" y="243471"/>
                  </a:moveTo>
                  <a:lnTo>
                    <a:pt x="85931" y="243471"/>
                  </a:lnTo>
                  <a:lnTo>
                    <a:pt x="85931" y="193344"/>
                  </a:lnTo>
                  <a:lnTo>
                    <a:pt x="164701" y="193344"/>
                  </a:lnTo>
                  <a:lnTo>
                    <a:pt x="164701" y="243471"/>
                  </a:lnTo>
                  <a:close/>
                  <a:moveTo>
                    <a:pt x="272114" y="243471"/>
                  </a:moveTo>
                  <a:lnTo>
                    <a:pt x="193344" y="243471"/>
                  </a:lnTo>
                  <a:lnTo>
                    <a:pt x="193344" y="193344"/>
                  </a:lnTo>
                  <a:lnTo>
                    <a:pt x="272114" y="193344"/>
                  </a:lnTo>
                  <a:lnTo>
                    <a:pt x="272114" y="243471"/>
                  </a:lnTo>
                  <a:close/>
                  <a:moveTo>
                    <a:pt x="300758" y="243471"/>
                  </a:moveTo>
                  <a:lnTo>
                    <a:pt x="300758" y="193344"/>
                  </a:lnTo>
                  <a:lnTo>
                    <a:pt x="379528" y="193344"/>
                  </a:lnTo>
                  <a:lnTo>
                    <a:pt x="379528" y="243471"/>
                  </a:lnTo>
                  <a:lnTo>
                    <a:pt x="300758" y="243471"/>
                  </a:lnTo>
                  <a:close/>
                  <a:moveTo>
                    <a:pt x="272114" y="323673"/>
                  </a:moveTo>
                  <a:lnTo>
                    <a:pt x="193344" y="330834"/>
                  </a:lnTo>
                  <a:lnTo>
                    <a:pt x="193344" y="272114"/>
                  </a:lnTo>
                  <a:lnTo>
                    <a:pt x="272114" y="272114"/>
                  </a:lnTo>
                  <a:lnTo>
                    <a:pt x="272114" y="323673"/>
                  </a:lnTo>
                  <a:close/>
                  <a:moveTo>
                    <a:pt x="300758" y="272114"/>
                  </a:moveTo>
                  <a:lnTo>
                    <a:pt x="379528" y="272114"/>
                  </a:lnTo>
                  <a:lnTo>
                    <a:pt x="379528" y="313648"/>
                  </a:lnTo>
                  <a:lnTo>
                    <a:pt x="300758" y="320809"/>
                  </a:lnTo>
                  <a:lnTo>
                    <a:pt x="300758" y="272114"/>
                  </a:lnTo>
                  <a:close/>
                  <a:moveTo>
                    <a:pt x="529907" y="343724"/>
                  </a:moveTo>
                  <a:lnTo>
                    <a:pt x="529907" y="71609"/>
                  </a:lnTo>
                  <a:lnTo>
                    <a:pt x="85931" y="71609"/>
                  </a:lnTo>
                  <a:lnTo>
                    <a:pt x="85931" y="64448"/>
                  </a:lnTo>
                  <a:cubicBezTo>
                    <a:pt x="85931" y="28644"/>
                    <a:pt x="57287" y="0"/>
                    <a:pt x="21483" y="0"/>
                  </a:cubicBezTo>
                  <a:cubicBezTo>
                    <a:pt x="9309" y="0"/>
                    <a:pt x="0" y="9309"/>
                    <a:pt x="0" y="21483"/>
                  </a:cubicBezTo>
                  <a:cubicBezTo>
                    <a:pt x="0" y="33656"/>
                    <a:pt x="9309" y="42965"/>
                    <a:pt x="21483" y="42965"/>
                  </a:cubicBezTo>
                  <a:cubicBezTo>
                    <a:pt x="33656" y="42965"/>
                    <a:pt x="42965" y="52275"/>
                    <a:pt x="42965" y="64448"/>
                  </a:cubicBezTo>
                  <a:lnTo>
                    <a:pt x="42965" y="422493"/>
                  </a:lnTo>
                  <a:cubicBezTo>
                    <a:pt x="42965" y="458298"/>
                    <a:pt x="71609" y="486942"/>
                    <a:pt x="107414" y="486942"/>
                  </a:cubicBezTo>
                  <a:lnTo>
                    <a:pt x="128896" y="486942"/>
                  </a:lnTo>
                  <a:lnTo>
                    <a:pt x="443976" y="486942"/>
                  </a:lnTo>
                  <a:lnTo>
                    <a:pt x="508424" y="486942"/>
                  </a:lnTo>
                  <a:cubicBezTo>
                    <a:pt x="520598" y="486942"/>
                    <a:pt x="529907" y="477632"/>
                    <a:pt x="529907" y="465459"/>
                  </a:cubicBezTo>
                  <a:cubicBezTo>
                    <a:pt x="529907" y="453285"/>
                    <a:pt x="520598" y="443976"/>
                    <a:pt x="508424" y="443976"/>
                  </a:cubicBezTo>
                  <a:lnTo>
                    <a:pt x="107414" y="443976"/>
                  </a:lnTo>
                  <a:cubicBezTo>
                    <a:pt x="95240" y="443976"/>
                    <a:pt x="85931" y="434667"/>
                    <a:pt x="85931" y="422493"/>
                  </a:cubicBezTo>
                  <a:lnTo>
                    <a:pt x="85931" y="383109"/>
                  </a:lnTo>
                  <a:lnTo>
                    <a:pt x="529907" y="343724"/>
                  </a:lnTo>
                  <a:close/>
                </a:path>
              </a:pathLst>
            </a:custGeom>
            <a:grpFill/>
            <a:ln w="714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98" name="Freeform: Shape 61">
              <a:extLst>
                <a:ext uri="{FF2B5EF4-FFF2-40B4-BE49-F238E27FC236}">
                  <a16:creationId xmlns:a16="http://schemas.microsoft.com/office/drawing/2014/main" id="{D458CEDC-6EE9-7F44-9392-5DD56C6F054E}"/>
                </a:ext>
              </a:extLst>
            </p:cNvPr>
            <p:cNvSpPr/>
            <p:nvPr/>
          </p:nvSpPr>
          <p:spPr>
            <a:xfrm>
              <a:off x="5887116" y="2942048"/>
              <a:ext cx="85930" cy="85930"/>
            </a:xfrm>
            <a:custGeom>
              <a:avLst/>
              <a:gdLst>
                <a:gd name="connsiteX0" fmla="*/ 85931 w 85930"/>
                <a:gd name="connsiteY0" fmla="*/ 42965 h 85930"/>
                <a:gd name="connsiteX1" fmla="*/ 42965 w 85930"/>
                <a:gd name="connsiteY1" fmla="*/ 85931 h 85930"/>
                <a:gd name="connsiteX2" fmla="*/ 0 w 85930"/>
                <a:gd name="connsiteY2" fmla="*/ 42965 h 85930"/>
                <a:gd name="connsiteX3" fmla="*/ 42965 w 85930"/>
                <a:gd name="connsiteY3" fmla="*/ 0 h 85930"/>
                <a:gd name="connsiteX4" fmla="*/ 85931 w 85930"/>
                <a:gd name="connsiteY4" fmla="*/ 42965 h 8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0" h="85930">
                  <a:moveTo>
                    <a:pt x="85931" y="42965"/>
                  </a:moveTo>
                  <a:cubicBezTo>
                    <a:pt x="85931" y="66695"/>
                    <a:pt x="66695" y="85931"/>
                    <a:pt x="42965" y="85931"/>
                  </a:cubicBezTo>
                  <a:cubicBezTo>
                    <a:pt x="19236" y="85931"/>
                    <a:pt x="0" y="66695"/>
                    <a:pt x="0" y="42965"/>
                  </a:cubicBezTo>
                  <a:cubicBezTo>
                    <a:pt x="0" y="19236"/>
                    <a:pt x="19236" y="0"/>
                    <a:pt x="42965" y="0"/>
                  </a:cubicBezTo>
                  <a:cubicBezTo>
                    <a:pt x="66695" y="0"/>
                    <a:pt x="85931" y="19236"/>
                    <a:pt x="85931" y="42965"/>
                  </a:cubicBezTo>
                  <a:close/>
                </a:path>
              </a:pathLst>
            </a:custGeom>
            <a:grpFill/>
            <a:ln w="714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99" name="Freeform: Shape 62">
              <a:extLst>
                <a:ext uri="{FF2B5EF4-FFF2-40B4-BE49-F238E27FC236}">
                  <a16:creationId xmlns:a16="http://schemas.microsoft.com/office/drawing/2014/main" id="{383ECCEB-551D-3845-AAE7-8E1BC66EA99A}"/>
                </a:ext>
              </a:extLst>
            </p:cNvPr>
            <p:cNvSpPr/>
            <p:nvPr/>
          </p:nvSpPr>
          <p:spPr>
            <a:xfrm>
              <a:off x="6202196" y="2942048"/>
              <a:ext cx="85930" cy="85930"/>
            </a:xfrm>
            <a:custGeom>
              <a:avLst/>
              <a:gdLst>
                <a:gd name="connsiteX0" fmla="*/ 85931 w 85930"/>
                <a:gd name="connsiteY0" fmla="*/ 42965 h 85930"/>
                <a:gd name="connsiteX1" fmla="*/ 42965 w 85930"/>
                <a:gd name="connsiteY1" fmla="*/ 85931 h 85930"/>
                <a:gd name="connsiteX2" fmla="*/ 0 w 85930"/>
                <a:gd name="connsiteY2" fmla="*/ 42965 h 85930"/>
                <a:gd name="connsiteX3" fmla="*/ 42965 w 85930"/>
                <a:gd name="connsiteY3" fmla="*/ 0 h 85930"/>
                <a:gd name="connsiteX4" fmla="*/ 85931 w 85930"/>
                <a:gd name="connsiteY4" fmla="*/ 42965 h 8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0" h="85930">
                  <a:moveTo>
                    <a:pt x="85931" y="42965"/>
                  </a:moveTo>
                  <a:cubicBezTo>
                    <a:pt x="85931" y="66695"/>
                    <a:pt x="66695" y="85931"/>
                    <a:pt x="42965" y="85931"/>
                  </a:cubicBezTo>
                  <a:cubicBezTo>
                    <a:pt x="19236" y="85931"/>
                    <a:pt x="0" y="66695"/>
                    <a:pt x="0" y="42965"/>
                  </a:cubicBezTo>
                  <a:cubicBezTo>
                    <a:pt x="0" y="19236"/>
                    <a:pt x="19236" y="0"/>
                    <a:pt x="42965" y="0"/>
                  </a:cubicBezTo>
                  <a:cubicBezTo>
                    <a:pt x="66695" y="0"/>
                    <a:pt x="85931" y="19236"/>
                    <a:pt x="85931" y="42965"/>
                  </a:cubicBezTo>
                  <a:close/>
                </a:path>
              </a:pathLst>
            </a:custGeom>
            <a:grpFill/>
            <a:ln w="714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sp>
        <p:nvSpPr>
          <p:cNvPr id="93" name="Arrow: Right 68">
            <a:extLst>
              <a:ext uri="{FF2B5EF4-FFF2-40B4-BE49-F238E27FC236}">
                <a16:creationId xmlns:a16="http://schemas.microsoft.com/office/drawing/2014/main" id="{7F41C1B4-2D1F-D54F-8AE4-502C51D952ED}"/>
              </a:ext>
            </a:extLst>
          </p:cNvPr>
          <p:cNvSpPr/>
          <p:nvPr/>
        </p:nvSpPr>
        <p:spPr>
          <a:xfrm>
            <a:off x="1147930" y="2446704"/>
            <a:ext cx="510033" cy="173255"/>
          </a:xfrm>
          <a:prstGeom prst="rightArrow">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Arrow: Right 69">
            <a:extLst>
              <a:ext uri="{FF2B5EF4-FFF2-40B4-BE49-F238E27FC236}">
                <a16:creationId xmlns:a16="http://schemas.microsoft.com/office/drawing/2014/main" id="{898AB22B-DD49-124D-9AF1-5D46E742CD66}"/>
              </a:ext>
            </a:extLst>
          </p:cNvPr>
          <p:cNvSpPr/>
          <p:nvPr/>
        </p:nvSpPr>
        <p:spPr>
          <a:xfrm>
            <a:off x="3392541" y="1576753"/>
            <a:ext cx="510033" cy="173255"/>
          </a:xfrm>
          <a:prstGeom prst="rightArrow">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Arrow: Right 70">
            <a:extLst>
              <a:ext uri="{FF2B5EF4-FFF2-40B4-BE49-F238E27FC236}">
                <a16:creationId xmlns:a16="http://schemas.microsoft.com/office/drawing/2014/main" id="{E6A9B44B-E9FC-6243-B0BF-482C42CF8CCF}"/>
              </a:ext>
            </a:extLst>
          </p:cNvPr>
          <p:cNvSpPr/>
          <p:nvPr/>
        </p:nvSpPr>
        <p:spPr>
          <a:xfrm>
            <a:off x="5272968" y="2447638"/>
            <a:ext cx="510033" cy="173255"/>
          </a:xfrm>
          <a:prstGeom prst="rightArrow">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Graphic 15" descr="Magnifying glass">
            <a:extLst>
              <a:ext uri="{FF2B5EF4-FFF2-40B4-BE49-F238E27FC236}">
                <a16:creationId xmlns:a16="http://schemas.microsoft.com/office/drawing/2014/main" id="{345F2550-2F2B-464E-AE68-9E7228F55D27}"/>
              </a:ext>
            </a:extLst>
          </p:cNvPr>
          <p:cNvSpPr>
            <a:spLocks noChangeAspect="1"/>
          </p:cNvSpPr>
          <p:nvPr/>
        </p:nvSpPr>
        <p:spPr>
          <a:xfrm>
            <a:off x="2504268" y="1884868"/>
            <a:ext cx="402860" cy="403179"/>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rgbClr val="000000"/>
          </a:solidFill>
          <a:ln w="4862" cap="flat">
            <a:noFill/>
            <a:prstDash val="solid"/>
            <a:miter/>
          </a:ln>
          <a:effectLst/>
        </p:spPr>
        <p:txBody>
          <a:bodyPr rtlCol="0" anchor="ctr"/>
          <a:lstStyle/>
          <a:p>
            <a:endParaRPr lang="en-US"/>
          </a:p>
        </p:txBody>
      </p:sp>
      <p:pic>
        <p:nvPicPr>
          <p:cNvPr id="117" name="Graphic 49" descr="Coins">
            <a:extLst>
              <a:ext uri="{FF2B5EF4-FFF2-40B4-BE49-F238E27FC236}">
                <a16:creationId xmlns:a16="http://schemas.microsoft.com/office/drawing/2014/main" id="{CDBCCE2B-A986-D14A-BCAA-EF4BE80DF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950" y="1863934"/>
            <a:ext cx="467999" cy="467999"/>
          </a:xfrm>
          <a:prstGeom prst="rect">
            <a:avLst/>
          </a:prstGeom>
        </p:spPr>
      </p:pic>
      <p:sp>
        <p:nvSpPr>
          <p:cNvPr id="118" name="Textfeld 117">
            <a:extLst>
              <a:ext uri="{FF2B5EF4-FFF2-40B4-BE49-F238E27FC236}">
                <a16:creationId xmlns:a16="http://schemas.microsoft.com/office/drawing/2014/main" id="{CF012811-1B2D-C64C-BD0D-8392E79A2B56}"/>
              </a:ext>
            </a:extLst>
          </p:cNvPr>
          <p:cNvSpPr txBox="1"/>
          <p:nvPr/>
        </p:nvSpPr>
        <p:spPr>
          <a:xfrm>
            <a:off x="6545475" y="4441510"/>
            <a:ext cx="1969875" cy="215444"/>
          </a:xfrm>
          <a:prstGeom prst="rect">
            <a:avLst/>
          </a:prstGeom>
          <a:noFill/>
        </p:spPr>
        <p:txBody>
          <a:bodyPr wrap="square" rtlCol="0">
            <a:spAutoFit/>
          </a:bodyPr>
          <a:lstStyle/>
          <a:p>
            <a:r>
              <a:rPr lang="de-DE" sz="800" err="1">
                <a:cs typeface="Arial"/>
              </a:rPr>
              <a:t>Heggstad</a:t>
            </a:r>
            <a:r>
              <a:rPr lang="de-DE" sz="800">
                <a:cs typeface="Arial"/>
              </a:rPr>
              <a:t> &amp; </a:t>
            </a:r>
            <a:r>
              <a:rPr lang="de-DE" sz="800" err="1">
                <a:cs typeface="Arial"/>
              </a:rPr>
              <a:t>Frøystad</a:t>
            </a:r>
            <a:r>
              <a:rPr lang="de-DE" sz="800">
                <a:cs typeface="Arial"/>
              </a:rPr>
              <a:t> 2011: 3-4; OECD 2009</a:t>
            </a:r>
            <a:endParaRPr lang="de-DE" sz="700">
              <a:latin typeface="Roboto"/>
              <a:cs typeface="Roboto"/>
            </a:endParaRPr>
          </a:p>
        </p:txBody>
      </p:sp>
    </p:spTree>
    <p:extLst>
      <p:ext uri="{BB962C8B-B14F-4D97-AF65-F5344CB8AC3E}">
        <p14:creationId xmlns:p14="http://schemas.microsoft.com/office/powerpoint/2010/main" val="24755499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0-#ppt_w/2"/>
                                          </p:val>
                                        </p:tav>
                                        <p:tav tm="100000">
                                          <p:val>
                                            <p:strVal val="#ppt_x"/>
                                          </p:val>
                                        </p:tav>
                                      </p:tavLst>
                                    </p:anim>
                                    <p:anim calcmode="lin" valueType="num">
                                      <p:cBhvr additive="base">
                                        <p:cTn id="16" dur="500" fill="hold"/>
                                        <p:tgtEl>
                                          <p:spTgt spid="9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0-#ppt_w/2"/>
                                          </p:val>
                                        </p:tav>
                                        <p:tav tm="100000">
                                          <p:val>
                                            <p:strVal val="#ppt_x"/>
                                          </p:val>
                                        </p:tav>
                                      </p:tavLst>
                                    </p:anim>
                                    <p:anim calcmode="lin" valueType="num">
                                      <p:cBhvr additive="base">
                                        <p:cTn id="20" dur="500" fill="hold"/>
                                        <p:tgtEl>
                                          <p:spTgt spid="8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additive="base">
                                        <p:cTn id="33" dur="500" fill="hold"/>
                                        <p:tgtEl>
                                          <p:spTgt spid="95"/>
                                        </p:tgtEl>
                                        <p:attrNameLst>
                                          <p:attrName>ppt_x</p:attrName>
                                        </p:attrNameLst>
                                      </p:cBhvr>
                                      <p:tavLst>
                                        <p:tav tm="0">
                                          <p:val>
                                            <p:strVal val="0-#ppt_w/2"/>
                                          </p:val>
                                        </p:tav>
                                        <p:tav tm="100000">
                                          <p:val>
                                            <p:strVal val="#ppt_x"/>
                                          </p:val>
                                        </p:tav>
                                      </p:tavLst>
                                    </p:anim>
                                    <p:anim calcmode="lin" valueType="num">
                                      <p:cBhvr additive="base">
                                        <p:cTn id="34" dur="500" fill="hold"/>
                                        <p:tgtEl>
                                          <p:spTgt spid="9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additive="base">
                                        <p:cTn id="37" dur="500" fill="hold"/>
                                        <p:tgtEl>
                                          <p:spTgt spid="115"/>
                                        </p:tgtEl>
                                        <p:attrNameLst>
                                          <p:attrName>ppt_x</p:attrName>
                                        </p:attrNameLst>
                                      </p:cBhvr>
                                      <p:tavLst>
                                        <p:tav tm="0">
                                          <p:val>
                                            <p:strVal val="0-#ppt_w/2"/>
                                          </p:val>
                                        </p:tav>
                                        <p:tav tm="100000">
                                          <p:val>
                                            <p:strVal val="#ppt_x"/>
                                          </p:val>
                                        </p:tav>
                                      </p:tavLst>
                                    </p:anim>
                                    <p:anim calcmode="lin" valueType="num">
                                      <p:cBhvr additive="base">
                                        <p:cTn id="38" dur="500" fill="hold"/>
                                        <p:tgtEl>
                                          <p:spTgt spid="11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0-#ppt_w/2"/>
                                          </p:val>
                                        </p:tav>
                                        <p:tav tm="100000">
                                          <p:val>
                                            <p:strVal val="#ppt_x"/>
                                          </p:val>
                                        </p:tav>
                                      </p:tavLst>
                                    </p:anim>
                                    <p:anim calcmode="lin" valueType="num">
                                      <p:cBhvr additive="base">
                                        <p:cTn id="42" dur="500" fill="hold"/>
                                        <p:tgtEl>
                                          <p:spTgt spid="8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0-#ppt_w/2"/>
                                          </p:val>
                                        </p:tav>
                                        <p:tav tm="100000">
                                          <p:val>
                                            <p:strVal val="#ppt_x"/>
                                          </p:val>
                                        </p:tav>
                                      </p:tavLst>
                                    </p:anim>
                                    <p:anim calcmode="lin" valueType="num">
                                      <p:cBhvr additive="base">
                                        <p:cTn id="46" dur="500" fill="hold"/>
                                        <p:tgtEl>
                                          <p:spTgt spid="11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0-#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0-#ppt_w/2"/>
                                          </p:val>
                                        </p:tav>
                                        <p:tav tm="100000">
                                          <p:val>
                                            <p:strVal val="#ppt_x"/>
                                          </p:val>
                                        </p:tav>
                                      </p:tavLst>
                                    </p:anim>
                                    <p:anim calcmode="lin" valueType="num">
                                      <p:cBhvr additive="base">
                                        <p:cTn id="54"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5" grpId="0" animBg="1"/>
      <p:bldP spid="90" grpId="0" animBg="1"/>
      <p:bldP spid="91" grpId="0" animBg="1"/>
      <p:bldP spid="94" grpId="0" animBg="1"/>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t>Corruption risks at the planning stage</a:t>
            </a:r>
            <a:endParaRPr lang="de-DE" sz="3600"/>
          </a:p>
        </p:txBody>
      </p:sp>
      <p:sp>
        <p:nvSpPr>
          <p:cNvPr id="2" name="Inhaltsplatzhalter 1"/>
          <p:cNvSpPr>
            <a:spLocks noGrp="1"/>
          </p:cNvSpPr>
          <p:nvPr>
            <p:ph sz="half" idx="1"/>
          </p:nvPr>
        </p:nvSpPr>
        <p:spPr>
          <a:ln>
            <a:solidFill>
              <a:srgbClr val="00B0F0"/>
            </a:solidFill>
          </a:ln>
        </p:spPr>
        <p:txBody>
          <a:bodyPr>
            <a:normAutofit fontScale="55000" lnSpcReduction="20000"/>
          </a:bodyPr>
          <a:lstStyle/>
          <a:p>
            <a:pPr fontAlgn="base"/>
            <a:r>
              <a:rPr lang="en-US"/>
              <a:t>Needs assessments is manipulated, inflated or artificially induced;</a:t>
            </a:r>
          </a:p>
          <a:p>
            <a:pPr fontAlgn="base"/>
            <a:r>
              <a:rPr lang="en-US"/>
              <a:t>Identification of projects serving interests of particular bidders or the private interests of procurement staff; ​</a:t>
            </a:r>
          </a:p>
          <a:p>
            <a:pPr fontAlgn="base"/>
            <a:r>
              <a:rPr lang="en-US"/>
              <a:t>Specifications may be tailored to capacity of only one company;</a:t>
            </a:r>
          </a:p>
          <a:p>
            <a:pPr fontAlgn="base"/>
            <a:r>
              <a:rPr lang="en-US"/>
              <a:t>Companies are pre-qualified due to illegal payments or favoritism​;</a:t>
            </a:r>
          </a:p>
          <a:p>
            <a:pPr fontAlgn="base"/>
            <a:r>
              <a:rPr lang="en-US"/>
              <a:t>Goods and services to be procured are not in line with the overall investment plan of the government​;</a:t>
            </a:r>
          </a:p>
          <a:p>
            <a:pPr fontAlgn="base"/>
            <a:r>
              <a:rPr lang="en-US"/>
              <a:t>Selection and award criteria are not established in advance (Transparency International 2014. 2-3).</a:t>
            </a:r>
          </a:p>
        </p:txBody>
      </p:sp>
      <p:sp>
        <p:nvSpPr>
          <p:cNvPr id="4" name="Foliennummernplatzhalter 3"/>
          <p:cNvSpPr>
            <a:spLocks noGrp="1"/>
          </p:cNvSpPr>
          <p:nvPr>
            <p:ph type="sldNum" sz="quarter" idx="12"/>
          </p:nvPr>
        </p:nvSpPr>
        <p:spPr/>
        <p:txBody>
          <a:bodyPr/>
          <a:lstStyle/>
          <a:p>
            <a:fld id="{961E0DA8-AC27-403E-90E8-404BCA9BAC80}" type="slidenum">
              <a:rPr lang="en-US" smtClean="0"/>
              <a:pPr/>
              <a:t>18</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Inhaltsplatzhalter 20" descr="Lupe, die sinkende Leistung zeigt">
            <a:extLst>
              <a:ext uri="{FF2B5EF4-FFF2-40B4-BE49-F238E27FC236}">
                <a16:creationId xmlns:a16="http://schemas.microsoft.com/office/drawing/2014/main" id="{06E082A0-DA03-7540-9128-59E3C7003F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7034"/>
            <a:ext cx="3886200" cy="2588269"/>
          </a:xfrm>
          <a:ln>
            <a:solidFill>
              <a:srgbClr val="00B0F0"/>
            </a:solidFill>
          </a:ln>
        </p:spPr>
      </p:pic>
    </p:spTree>
    <p:extLst>
      <p:ext uri="{BB962C8B-B14F-4D97-AF65-F5344CB8AC3E}">
        <p14:creationId xmlns:p14="http://schemas.microsoft.com/office/powerpoint/2010/main" val="17162046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t>Corruption risks at the tendering stage</a:t>
            </a:r>
            <a:endParaRPr lang="de-DE" sz="3600"/>
          </a:p>
        </p:txBody>
      </p:sp>
      <p:sp>
        <p:nvSpPr>
          <p:cNvPr id="2" name="Inhaltsplatzhalter 1"/>
          <p:cNvSpPr>
            <a:spLocks noGrp="1"/>
          </p:cNvSpPr>
          <p:nvPr>
            <p:ph sz="half" idx="1"/>
          </p:nvPr>
        </p:nvSpPr>
        <p:spPr>
          <a:ln>
            <a:solidFill>
              <a:srgbClr val="00B0F0"/>
            </a:solidFill>
          </a:ln>
        </p:spPr>
        <p:txBody>
          <a:bodyPr vert="horz" lIns="91440" tIns="45720" rIns="91440" bIns="45720" rtlCol="0" anchor="t">
            <a:normAutofit fontScale="92500" lnSpcReduction="10000"/>
          </a:bodyPr>
          <a:lstStyle/>
          <a:p>
            <a:pPr fontAlgn="base"/>
            <a:r>
              <a:rPr lang="en-US" sz="2000"/>
              <a:t>Distorting competition and favoring particular bidders, e.g. unfair advantage through exclusive access to information​;</a:t>
            </a:r>
          </a:p>
          <a:p>
            <a:pPr fontAlgn="base"/>
            <a:r>
              <a:rPr lang="en-US" sz="2000"/>
              <a:t>Bribes or kickbacks in exchange for a contract award​;</a:t>
            </a:r>
          </a:p>
          <a:p>
            <a:pPr fontAlgn="base"/>
            <a:r>
              <a:rPr lang="en-US" sz="2000"/>
              <a:t>Bidders conspire to fix the outcome of a bid and inflate contract prices which are then shared between bidders (Transparency International 2014: 2-3).</a:t>
            </a:r>
          </a:p>
        </p:txBody>
      </p:sp>
      <p:sp>
        <p:nvSpPr>
          <p:cNvPr id="4" name="Foliennummernplatzhalter 3"/>
          <p:cNvSpPr>
            <a:spLocks noGrp="1"/>
          </p:cNvSpPr>
          <p:nvPr>
            <p:ph type="sldNum" sz="quarter" idx="12"/>
          </p:nvPr>
        </p:nvSpPr>
        <p:spPr/>
        <p:txBody>
          <a:bodyPr/>
          <a:lstStyle/>
          <a:p>
            <a:fld id="{961E0DA8-AC27-403E-90E8-404BCA9BAC80}" type="slidenum">
              <a:rPr lang="en-US" smtClean="0"/>
              <a:pPr/>
              <a:t>19</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Inhaltsplatzhalter 15" descr="Reihe von Einkaufswagen">
            <a:extLst>
              <a:ext uri="{FF2B5EF4-FFF2-40B4-BE49-F238E27FC236}">
                <a16:creationId xmlns:a16="http://schemas.microsoft.com/office/drawing/2014/main" id="{2533A9F8-58CB-1F41-9E5C-EC5A3ACC94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7034"/>
            <a:ext cx="3886200" cy="2588269"/>
          </a:xfrm>
          <a:ln>
            <a:solidFill>
              <a:srgbClr val="00B0F0"/>
            </a:solidFill>
          </a:ln>
        </p:spPr>
      </p:pic>
    </p:spTree>
    <p:extLst>
      <p:ext uri="{BB962C8B-B14F-4D97-AF65-F5344CB8AC3E}">
        <p14:creationId xmlns:p14="http://schemas.microsoft.com/office/powerpoint/2010/main" val="21109698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graphicFrame>
        <p:nvGraphicFramePr>
          <p:cNvPr id="6" name="Tabelle 5">
            <a:extLst>
              <a:ext uri="{FF2B5EF4-FFF2-40B4-BE49-F238E27FC236}">
                <a16:creationId xmlns:a16="http://schemas.microsoft.com/office/drawing/2014/main" id="{07C803A4-725E-9E47-8642-63A3A1EBB1F0}"/>
              </a:ext>
            </a:extLst>
          </p:cNvPr>
          <p:cNvGraphicFramePr>
            <a:graphicFrameLocks noGrp="1"/>
          </p:cNvGraphicFramePr>
          <p:nvPr>
            <p:extLst>
              <p:ext uri="{D42A27DB-BD31-4B8C-83A1-F6EECF244321}">
                <p14:modId xmlns:p14="http://schemas.microsoft.com/office/powerpoint/2010/main" val="1714539441"/>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noFill/>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b="0" i="0" u="none" strike="noStrike" noProof="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t>Corruption risks at the post-award stage</a:t>
            </a:r>
            <a:endParaRPr lang="de-DE" sz="3600"/>
          </a:p>
        </p:txBody>
      </p:sp>
      <p:sp>
        <p:nvSpPr>
          <p:cNvPr id="2" name="Inhaltsplatzhalter 1"/>
          <p:cNvSpPr>
            <a:spLocks noGrp="1"/>
          </p:cNvSpPr>
          <p:nvPr>
            <p:ph sz="half" idx="1"/>
          </p:nvPr>
        </p:nvSpPr>
        <p:spPr>
          <a:ln>
            <a:solidFill>
              <a:srgbClr val="00B0F0"/>
            </a:solidFill>
          </a:ln>
        </p:spPr>
        <p:txBody>
          <a:bodyPr>
            <a:normAutofit lnSpcReduction="10000"/>
          </a:bodyPr>
          <a:lstStyle/>
          <a:p>
            <a:pPr fontAlgn="base"/>
            <a:r>
              <a:rPr lang="en-US"/>
              <a:t>False invoicing​;</a:t>
            </a:r>
          </a:p>
          <a:p>
            <a:pPr fontAlgn="base"/>
            <a:r>
              <a:rPr lang="en-US"/>
              <a:t>Overbilling​;</a:t>
            </a:r>
          </a:p>
          <a:p>
            <a:pPr fontAlgn="base"/>
            <a:r>
              <a:rPr lang="en-US"/>
              <a:t>Underperformance and failure to meet standards specified (Transparency International 2014: 2-3).</a:t>
            </a:r>
          </a:p>
        </p:txBody>
      </p:sp>
      <p:pic>
        <p:nvPicPr>
          <p:cNvPr id="11" name="Inhaltsplatzhalter 10" descr="Nahaufnahme einer Taschenrechnertastatur">
            <a:extLst>
              <a:ext uri="{FF2B5EF4-FFF2-40B4-BE49-F238E27FC236}">
                <a16:creationId xmlns:a16="http://schemas.microsoft.com/office/drawing/2014/main" id="{BA050DAC-E7B8-3945-8B35-EAFDABDF97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14624"/>
            <a:ext cx="3886200" cy="2573089"/>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20</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86415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21ACD02-E720-4945-9B97-85E23697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255" y="1885322"/>
            <a:ext cx="2051684" cy="20516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Inhaltsplatzhalter 1"/>
          <p:cNvSpPr>
            <a:spLocks noGrp="1"/>
          </p:cNvSpPr>
          <p:nvPr>
            <p:ph idx="1"/>
          </p:nvPr>
        </p:nvSpPr>
        <p:spPr>
          <a:ln>
            <a:solidFill>
              <a:srgbClr val="00B0F0"/>
            </a:solidFill>
          </a:ln>
        </p:spPr>
        <p:txBody>
          <a:bodyPr>
            <a:normAutofit/>
          </a:bodyPr>
          <a:lstStyle/>
          <a:p>
            <a:pPr marL="0" indent="0" fontAlgn="base">
              <a:buNone/>
            </a:pPr>
            <a:r>
              <a:rPr lang="en-US"/>
              <a:t> </a:t>
            </a:r>
            <a:endParaRPr lang="en-US" sz="1500"/>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21</a:t>
            </a:fld>
            <a:endParaRPr lang="en-US"/>
          </a:p>
        </p:txBody>
      </p:sp>
      <p:sp>
        <p:nvSpPr>
          <p:cNvPr id="5" name="Titel 4"/>
          <p:cNvSpPr>
            <a:spLocks noGrp="1"/>
          </p:cNvSpPr>
          <p:nvPr>
            <p:ph type="title"/>
          </p:nvPr>
        </p:nvSpPr>
        <p:spPr/>
        <p:txBody>
          <a:bodyPr>
            <a:noAutofit/>
          </a:bodyPr>
          <a:lstStyle/>
          <a:p>
            <a:r>
              <a:rPr lang="en-US" sz="3600" b="1"/>
              <a:t>High-risk areas in public procurement</a:t>
            </a:r>
            <a:endParaRPr lang="de-DE" sz="36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Shape 100">
            <a:extLst>
              <a:ext uri="{FF2B5EF4-FFF2-40B4-BE49-F238E27FC236}">
                <a16:creationId xmlns:a16="http://schemas.microsoft.com/office/drawing/2014/main" id="{376BB5B0-CA9D-7C40-8E83-3302A34A5052}"/>
              </a:ext>
            </a:extLst>
          </p:cNvPr>
          <p:cNvSpPr>
            <a:spLocks/>
          </p:cNvSpPr>
          <p:nvPr/>
        </p:nvSpPr>
        <p:spPr bwMode="auto">
          <a:xfrm>
            <a:off x="3048159" y="1599978"/>
            <a:ext cx="3041820" cy="2952334"/>
          </a:xfrm>
          <a:custGeom>
            <a:avLst/>
            <a:gdLst>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857881 w 4298405"/>
              <a:gd name="connsiteY10" fmla="*/ 3933787 h 4171951"/>
              <a:gd name="connsiteX11" fmla="*/ 3905483 w 4298405"/>
              <a:gd name="connsiteY11" fmla="*/ 1315894 h 4171951"/>
              <a:gd name="connsiteX12" fmla="*/ 2882851 w 4298405"/>
              <a:gd name="connsiteY12" fmla="*/ 230481 h 417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8405" h="4171951">
                <a:moveTo>
                  <a:pt x="1320167" y="6351"/>
                </a:moveTo>
                <a:lnTo>
                  <a:pt x="1414038" y="236832"/>
                </a:lnTo>
                <a:cubicBezTo>
                  <a:pt x="950396" y="443904"/>
                  <a:pt x="583480" y="833876"/>
                  <a:pt x="392501" y="1322245"/>
                </a:cubicBezTo>
                <a:cubicBezTo>
                  <a:pt x="-8688" y="2347895"/>
                  <a:pt x="459906" y="3520095"/>
                  <a:pt x="1438982" y="3940138"/>
                </a:cubicBezTo>
                <a:lnTo>
                  <a:pt x="1348348" y="4171951"/>
                </a:lnTo>
                <a:cubicBezTo>
                  <a:pt x="818443" y="3946989"/>
                  <a:pt x="395548" y="3512482"/>
                  <a:pt x="172200" y="2963590"/>
                </a:cubicBezTo>
                <a:cubicBezTo>
                  <a:pt x="-294299" y="1816513"/>
                  <a:pt x="219611" y="492626"/>
                  <a:pt x="1320167" y="6351"/>
                </a:cubicBezTo>
                <a:close/>
                <a:moveTo>
                  <a:pt x="2976823" y="0"/>
                </a:moveTo>
                <a:cubicBezTo>
                  <a:pt x="4078558" y="486275"/>
                  <a:pt x="4593019" y="1810162"/>
                  <a:pt x="4126021" y="2957239"/>
                </a:cubicBezTo>
                <a:cubicBezTo>
                  <a:pt x="3902433" y="3506131"/>
                  <a:pt x="3479085" y="3940638"/>
                  <a:pt x="2948612" y="4165600"/>
                </a:cubicBezTo>
                <a:lnTo>
                  <a:pt x="2857881" y="3933787"/>
                </a:lnTo>
                <a:cubicBezTo>
                  <a:pt x="3838006" y="3513744"/>
                  <a:pt x="4307102" y="2341544"/>
                  <a:pt x="3905483" y="1315894"/>
                </a:cubicBezTo>
                <a:cubicBezTo>
                  <a:pt x="3714299" y="827525"/>
                  <a:pt x="3346991" y="437553"/>
                  <a:pt x="2882851" y="230481"/>
                </a:cubicBezTo>
                <a:close/>
              </a:path>
            </a:pathLst>
          </a:custGeom>
          <a:gradFill>
            <a:gsLst>
              <a:gs pos="0">
                <a:srgbClr val="EFEDEE">
                  <a:alpha val="0"/>
                </a:srgbClr>
              </a:gs>
              <a:gs pos="68000">
                <a:srgbClr val="EFEDEE"/>
              </a:gs>
              <a:gs pos="100000">
                <a:schemeClr val="tx1"/>
              </a:gs>
            </a:gsLst>
            <a:path path="circle">
              <a:fillToRect l="50000" t="50000" r="50000" b="50000"/>
            </a:path>
          </a:gra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200"/>
          </a:p>
        </p:txBody>
      </p:sp>
      <p:sp>
        <p:nvSpPr>
          <p:cNvPr id="54" name="Freeform: Shape 35">
            <a:extLst>
              <a:ext uri="{FF2B5EF4-FFF2-40B4-BE49-F238E27FC236}">
                <a16:creationId xmlns:a16="http://schemas.microsoft.com/office/drawing/2014/main" id="{F690FEC2-3758-7F43-9091-2F2BAFF35728}"/>
              </a:ext>
            </a:extLst>
          </p:cNvPr>
          <p:cNvSpPr>
            <a:spLocks noChangeArrowheads="1"/>
          </p:cNvSpPr>
          <p:nvPr/>
        </p:nvSpPr>
        <p:spPr bwMode="auto">
          <a:xfrm>
            <a:off x="5283016" y="1742652"/>
            <a:ext cx="813236" cy="813352"/>
          </a:xfrm>
          <a:custGeom>
            <a:avLst/>
            <a:gdLst>
              <a:gd name="connsiteX0" fmla="*/ 573718 w 1149187"/>
              <a:gd name="connsiteY0" fmla="*/ 0 h 1149350"/>
              <a:gd name="connsiteX1" fmla="*/ 1149187 w 1149187"/>
              <a:gd name="connsiteY1" fmla="*/ 574675 h 1149350"/>
              <a:gd name="connsiteX2" fmla="*/ 573718 w 1149187"/>
              <a:gd name="connsiteY2" fmla="*/ 1149350 h 1149350"/>
              <a:gd name="connsiteX3" fmla="*/ 490027 w 1149187"/>
              <a:gd name="connsiteY3" fmla="*/ 1140925 h 1149350"/>
              <a:gd name="connsiteX4" fmla="*/ 468404 w 1149187"/>
              <a:gd name="connsiteY4" fmla="*/ 1096138 h 1149350"/>
              <a:gd name="connsiteX5" fmla="*/ 60454 w 1149187"/>
              <a:gd name="connsiteY5" fmla="*/ 602436 h 1149350"/>
              <a:gd name="connsiteX6" fmla="*/ 0 w 1149187"/>
              <a:gd name="connsiteY6" fmla="*/ 557330 h 1149350"/>
              <a:gd name="connsiteX7" fmla="*/ 9941 w 1149187"/>
              <a:gd name="connsiteY7" fmla="*/ 458858 h 1149350"/>
              <a:gd name="connsiteX8" fmla="*/ 573718 w 1149187"/>
              <a:gd name="connsiteY8" fmla="*/ 0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187" h="1149350">
                <a:moveTo>
                  <a:pt x="573718" y="0"/>
                </a:moveTo>
                <a:cubicBezTo>
                  <a:pt x="891541" y="0"/>
                  <a:pt x="1149187" y="257291"/>
                  <a:pt x="1149187" y="574675"/>
                </a:cubicBezTo>
                <a:cubicBezTo>
                  <a:pt x="1149187" y="892059"/>
                  <a:pt x="891541" y="1149350"/>
                  <a:pt x="573718" y="1149350"/>
                </a:cubicBezTo>
                <a:lnTo>
                  <a:pt x="490027" y="1140925"/>
                </a:lnTo>
                <a:lnTo>
                  <a:pt x="468404" y="1096138"/>
                </a:lnTo>
                <a:cubicBezTo>
                  <a:pt x="365117" y="906425"/>
                  <a:pt x="226136" y="738866"/>
                  <a:pt x="60454" y="602436"/>
                </a:cubicBezTo>
                <a:lnTo>
                  <a:pt x="0" y="557330"/>
                </a:lnTo>
                <a:lnTo>
                  <a:pt x="9941" y="458858"/>
                </a:lnTo>
                <a:cubicBezTo>
                  <a:pt x="63601" y="196989"/>
                  <a:pt x="295623" y="0"/>
                  <a:pt x="573718" y="0"/>
                </a:cubicBez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200"/>
          </a:p>
        </p:txBody>
      </p:sp>
      <p:sp>
        <p:nvSpPr>
          <p:cNvPr id="55" name="Freeform: Shape 36">
            <a:extLst>
              <a:ext uri="{FF2B5EF4-FFF2-40B4-BE49-F238E27FC236}">
                <a16:creationId xmlns:a16="http://schemas.microsoft.com/office/drawing/2014/main" id="{9A148B47-79FE-3749-A33E-F03F0637CFE2}"/>
              </a:ext>
            </a:extLst>
          </p:cNvPr>
          <p:cNvSpPr>
            <a:spLocks noChangeArrowheads="1"/>
          </p:cNvSpPr>
          <p:nvPr/>
        </p:nvSpPr>
        <p:spPr bwMode="auto">
          <a:xfrm>
            <a:off x="5718285" y="2668346"/>
            <a:ext cx="692523" cy="814476"/>
          </a:xfrm>
          <a:custGeom>
            <a:avLst/>
            <a:gdLst>
              <a:gd name="connsiteX0" fmla="*/ 402344 w 978607"/>
              <a:gd name="connsiteY0" fmla="*/ 0 h 1150938"/>
              <a:gd name="connsiteX1" fmla="*/ 978607 w 978607"/>
              <a:gd name="connsiteY1" fmla="*/ 575469 h 1150938"/>
              <a:gd name="connsiteX2" fmla="*/ 402344 w 978607"/>
              <a:gd name="connsiteY2" fmla="*/ 1150938 h 1150938"/>
              <a:gd name="connsiteX3" fmla="*/ 80150 w 978607"/>
              <a:gd name="connsiteY3" fmla="*/ 1052657 h 1150938"/>
              <a:gd name="connsiteX4" fmla="*/ 4387 w 978607"/>
              <a:gd name="connsiteY4" fmla="*/ 990233 h 1150938"/>
              <a:gd name="connsiteX5" fmla="*/ 21692 w 978607"/>
              <a:gd name="connsiteY5" fmla="*/ 923082 h 1150938"/>
              <a:gd name="connsiteX6" fmla="*/ 55769 w 978607"/>
              <a:gd name="connsiteY6" fmla="*/ 585788 h 1150938"/>
              <a:gd name="connsiteX7" fmla="*/ 21692 w 978607"/>
              <a:gd name="connsiteY7" fmla="*/ 248494 h 1150938"/>
              <a:gd name="connsiteX8" fmla="*/ 0 w 978607"/>
              <a:gd name="connsiteY8" fmla="*/ 164320 h 1150938"/>
              <a:gd name="connsiteX9" fmla="*/ 80150 w 978607"/>
              <a:gd name="connsiteY9" fmla="*/ 98281 h 1150938"/>
              <a:gd name="connsiteX10" fmla="*/ 402344 w 978607"/>
              <a:gd name="connsiteY10" fmla="*/ 0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7" h="1150938">
                <a:moveTo>
                  <a:pt x="402344" y="0"/>
                </a:moveTo>
                <a:cubicBezTo>
                  <a:pt x="720605" y="0"/>
                  <a:pt x="978607" y="257646"/>
                  <a:pt x="978607" y="575469"/>
                </a:cubicBezTo>
                <a:cubicBezTo>
                  <a:pt x="978607" y="893292"/>
                  <a:pt x="720605" y="1150938"/>
                  <a:pt x="402344" y="1150938"/>
                </a:cubicBezTo>
                <a:cubicBezTo>
                  <a:pt x="282996" y="1150938"/>
                  <a:pt x="172122" y="1114707"/>
                  <a:pt x="80150" y="1052657"/>
                </a:cubicBezTo>
                <a:lnTo>
                  <a:pt x="4387" y="990233"/>
                </a:lnTo>
                <a:lnTo>
                  <a:pt x="21692" y="923082"/>
                </a:lnTo>
                <a:cubicBezTo>
                  <a:pt x="44035" y="814133"/>
                  <a:pt x="55769" y="701328"/>
                  <a:pt x="55769" y="585788"/>
                </a:cubicBezTo>
                <a:cubicBezTo>
                  <a:pt x="55769" y="470248"/>
                  <a:pt x="44035" y="357443"/>
                  <a:pt x="21692" y="248494"/>
                </a:cubicBezTo>
                <a:lnTo>
                  <a:pt x="0" y="164320"/>
                </a:lnTo>
                <a:lnTo>
                  <a:pt x="80150" y="98281"/>
                </a:lnTo>
                <a:cubicBezTo>
                  <a:pt x="172122" y="36232"/>
                  <a:pt x="282996" y="0"/>
                  <a:pt x="402344" y="0"/>
                </a:cubicBez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200"/>
          </a:p>
        </p:txBody>
      </p:sp>
      <p:sp>
        <p:nvSpPr>
          <p:cNvPr id="56" name="Freeform: Shape 37">
            <a:extLst>
              <a:ext uri="{FF2B5EF4-FFF2-40B4-BE49-F238E27FC236}">
                <a16:creationId xmlns:a16="http://schemas.microsoft.com/office/drawing/2014/main" id="{FE49AC5B-7ADF-4248-B374-91F3DB5C61F6}"/>
              </a:ext>
            </a:extLst>
          </p:cNvPr>
          <p:cNvSpPr>
            <a:spLocks noChangeArrowheads="1"/>
          </p:cNvSpPr>
          <p:nvPr/>
        </p:nvSpPr>
        <p:spPr bwMode="auto">
          <a:xfrm>
            <a:off x="5283171" y="3607520"/>
            <a:ext cx="813080" cy="814476"/>
          </a:xfrm>
          <a:custGeom>
            <a:avLst/>
            <a:gdLst>
              <a:gd name="connsiteX0" fmla="*/ 573497 w 1148966"/>
              <a:gd name="connsiteY0" fmla="*/ 0 h 1150938"/>
              <a:gd name="connsiteX1" fmla="*/ 1148966 w 1148966"/>
              <a:gd name="connsiteY1" fmla="*/ 575469 h 1150938"/>
              <a:gd name="connsiteX2" fmla="*/ 573497 w 1148966"/>
              <a:gd name="connsiteY2" fmla="*/ 1150938 h 1150938"/>
              <a:gd name="connsiteX3" fmla="*/ 9720 w 1148966"/>
              <a:gd name="connsiteY3" fmla="*/ 691446 h 1150938"/>
              <a:gd name="connsiteX4" fmla="*/ 0 w 1148966"/>
              <a:gd name="connsiteY4" fmla="*/ 595032 h 1150938"/>
              <a:gd name="connsiteX5" fmla="*/ 60233 w 1148966"/>
              <a:gd name="connsiteY5" fmla="*/ 550090 h 1150938"/>
              <a:gd name="connsiteX6" fmla="*/ 468183 w 1148966"/>
              <a:gd name="connsiteY6" fmla="*/ 56388 h 1150938"/>
              <a:gd name="connsiteX7" fmla="*/ 491412 w 1148966"/>
              <a:gd name="connsiteY7" fmla="*/ 8275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66" h="1150938">
                <a:moveTo>
                  <a:pt x="573497" y="0"/>
                </a:moveTo>
                <a:cubicBezTo>
                  <a:pt x="891320" y="0"/>
                  <a:pt x="1148966" y="257646"/>
                  <a:pt x="1148966" y="575469"/>
                </a:cubicBezTo>
                <a:cubicBezTo>
                  <a:pt x="1148966" y="893292"/>
                  <a:pt x="891320" y="1150938"/>
                  <a:pt x="573497" y="1150938"/>
                </a:cubicBezTo>
                <a:cubicBezTo>
                  <a:pt x="295402" y="1150938"/>
                  <a:pt x="63380" y="953678"/>
                  <a:pt x="9720" y="691446"/>
                </a:cubicBezTo>
                <a:lnTo>
                  <a:pt x="0" y="595032"/>
                </a:lnTo>
                <a:lnTo>
                  <a:pt x="60233" y="550090"/>
                </a:lnTo>
                <a:cubicBezTo>
                  <a:pt x="225915" y="413660"/>
                  <a:pt x="364896" y="246102"/>
                  <a:pt x="468183" y="56388"/>
                </a:cubicBezTo>
                <a:lnTo>
                  <a:pt x="491412" y="8275"/>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200"/>
          </a:p>
        </p:txBody>
      </p:sp>
      <p:sp>
        <p:nvSpPr>
          <p:cNvPr id="57" name="Freeform: Shape 40">
            <a:extLst>
              <a:ext uri="{FF2B5EF4-FFF2-40B4-BE49-F238E27FC236}">
                <a16:creationId xmlns:a16="http://schemas.microsoft.com/office/drawing/2014/main" id="{BC6CC2BC-A360-CB46-B42A-36EB5F8DA662}"/>
              </a:ext>
            </a:extLst>
          </p:cNvPr>
          <p:cNvSpPr>
            <a:spLocks noChangeArrowheads="1"/>
          </p:cNvSpPr>
          <p:nvPr/>
        </p:nvSpPr>
        <p:spPr bwMode="auto">
          <a:xfrm flipH="1">
            <a:off x="3041892" y="1747146"/>
            <a:ext cx="812366" cy="813352"/>
          </a:xfrm>
          <a:custGeom>
            <a:avLst/>
            <a:gdLst>
              <a:gd name="connsiteX0" fmla="*/ 573718 w 1149187"/>
              <a:gd name="connsiteY0" fmla="*/ 0 h 1149350"/>
              <a:gd name="connsiteX1" fmla="*/ 1149187 w 1149187"/>
              <a:gd name="connsiteY1" fmla="*/ 574675 h 1149350"/>
              <a:gd name="connsiteX2" fmla="*/ 573718 w 1149187"/>
              <a:gd name="connsiteY2" fmla="*/ 1149350 h 1149350"/>
              <a:gd name="connsiteX3" fmla="*/ 490027 w 1149187"/>
              <a:gd name="connsiteY3" fmla="*/ 1140925 h 1149350"/>
              <a:gd name="connsiteX4" fmla="*/ 468404 w 1149187"/>
              <a:gd name="connsiteY4" fmla="*/ 1096138 h 1149350"/>
              <a:gd name="connsiteX5" fmla="*/ 60454 w 1149187"/>
              <a:gd name="connsiteY5" fmla="*/ 602436 h 1149350"/>
              <a:gd name="connsiteX6" fmla="*/ 0 w 1149187"/>
              <a:gd name="connsiteY6" fmla="*/ 557330 h 1149350"/>
              <a:gd name="connsiteX7" fmla="*/ 9941 w 1149187"/>
              <a:gd name="connsiteY7" fmla="*/ 458858 h 1149350"/>
              <a:gd name="connsiteX8" fmla="*/ 573718 w 1149187"/>
              <a:gd name="connsiteY8" fmla="*/ 0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187" h="1149350">
                <a:moveTo>
                  <a:pt x="573718" y="0"/>
                </a:moveTo>
                <a:cubicBezTo>
                  <a:pt x="891541" y="0"/>
                  <a:pt x="1149187" y="257291"/>
                  <a:pt x="1149187" y="574675"/>
                </a:cubicBezTo>
                <a:cubicBezTo>
                  <a:pt x="1149187" y="892059"/>
                  <a:pt x="891541" y="1149350"/>
                  <a:pt x="573718" y="1149350"/>
                </a:cubicBezTo>
                <a:lnTo>
                  <a:pt x="490027" y="1140925"/>
                </a:lnTo>
                <a:lnTo>
                  <a:pt x="468404" y="1096138"/>
                </a:lnTo>
                <a:cubicBezTo>
                  <a:pt x="365117" y="906425"/>
                  <a:pt x="226136" y="738866"/>
                  <a:pt x="60454" y="602436"/>
                </a:cubicBezTo>
                <a:lnTo>
                  <a:pt x="0" y="557330"/>
                </a:lnTo>
                <a:lnTo>
                  <a:pt x="9941" y="458858"/>
                </a:lnTo>
                <a:cubicBezTo>
                  <a:pt x="63601" y="196989"/>
                  <a:pt x="295623" y="0"/>
                  <a:pt x="573718" y="0"/>
                </a:cubicBezTo>
                <a:close/>
              </a:path>
            </a:pathLst>
          </a:custGeom>
          <a:solidFill>
            <a:srgbClr val="FF0000"/>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sz="1200"/>
          </a:p>
        </p:txBody>
      </p:sp>
      <p:sp>
        <p:nvSpPr>
          <p:cNvPr id="58" name="Freeform: Shape 41">
            <a:extLst>
              <a:ext uri="{FF2B5EF4-FFF2-40B4-BE49-F238E27FC236}">
                <a16:creationId xmlns:a16="http://schemas.microsoft.com/office/drawing/2014/main" id="{580230AE-2902-414E-9A8C-60420356866F}"/>
              </a:ext>
            </a:extLst>
          </p:cNvPr>
          <p:cNvSpPr>
            <a:spLocks noChangeArrowheads="1"/>
          </p:cNvSpPr>
          <p:nvPr/>
        </p:nvSpPr>
        <p:spPr bwMode="auto">
          <a:xfrm flipH="1">
            <a:off x="2727673" y="2672840"/>
            <a:ext cx="691782" cy="814476"/>
          </a:xfrm>
          <a:custGeom>
            <a:avLst/>
            <a:gdLst>
              <a:gd name="connsiteX0" fmla="*/ 402344 w 978607"/>
              <a:gd name="connsiteY0" fmla="*/ 0 h 1150938"/>
              <a:gd name="connsiteX1" fmla="*/ 978607 w 978607"/>
              <a:gd name="connsiteY1" fmla="*/ 575469 h 1150938"/>
              <a:gd name="connsiteX2" fmla="*/ 402344 w 978607"/>
              <a:gd name="connsiteY2" fmla="*/ 1150938 h 1150938"/>
              <a:gd name="connsiteX3" fmla="*/ 80150 w 978607"/>
              <a:gd name="connsiteY3" fmla="*/ 1052657 h 1150938"/>
              <a:gd name="connsiteX4" fmla="*/ 4387 w 978607"/>
              <a:gd name="connsiteY4" fmla="*/ 990233 h 1150938"/>
              <a:gd name="connsiteX5" fmla="*/ 21692 w 978607"/>
              <a:gd name="connsiteY5" fmla="*/ 923082 h 1150938"/>
              <a:gd name="connsiteX6" fmla="*/ 55769 w 978607"/>
              <a:gd name="connsiteY6" fmla="*/ 585788 h 1150938"/>
              <a:gd name="connsiteX7" fmla="*/ 21692 w 978607"/>
              <a:gd name="connsiteY7" fmla="*/ 248494 h 1150938"/>
              <a:gd name="connsiteX8" fmla="*/ 0 w 978607"/>
              <a:gd name="connsiteY8" fmla="*/ 164320 h 1150938"/>
              <a:gd name="connsiteX9" fmla="*/ 80150 w 978607"/>
              <a:gd name="connsiteY9" fmla="*/ 98281 h 1150938"/>
              <a:gd name="connsiteX10" fmla="*/ 402344 w 978607"/>
              <a:gd name="connsiteY10" fmla="*/ 0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7" h="1150938">
                <a:moveTo>
                  <a:pt x="402344" y="0"/>
                </a:moveTo>
                <a:cubicBezTo>
                  <a:pt x="720605" y="0"/>
                  <a:pt x="978607" y="257646"/>
                  <a:pt x="978607" y="575469"/>
                </a:cubicBezTo>
                <a:cubicBezTo>
                  <a:pt x="978607" y="893292"/>
                  <a:pt x="720605" y="1150938"/>
                  <a:pt x="402344" y="1150938"/>
                </a:cubicBezTo>
                <a:cubicBezTo>
                  <a:pt x="282996" y="1150938"/>
                  <a:pt x="172122" y="1114707"/>
                  <a:pt x="80150" y="1052657"/>
                </a:cubicBezTo>
                <a:lnTo>
                  <a:pt x="4387" y="990233"/>
                </a:lnTo>
                <a:lnTo>
                  <a:pt x="21692" y="923082"/>
                </a:lnTo>
                <a:cubicBezTo>
                  <a:pt x="44035" y="814133"/>
                  <a:pt x="55769" y="701328"/>
                  <a:pt x="55769" y="585788"/>
                </a:cubicBezTo>
                <a:cubicBezTo>
                  <a:pt x="55769" y="470248"/>
                  <a:pt x="44035" y="357443"/>
                  <a:pt x="21692" y="248494"/>
                </a:cubicBezTo>
                <a:lnTo>
                  <a:pt x="0" y="164320"/>
                </a:lnTo>
                <a:lnTo>
                  <a:pt x="80150" y="98281"/>
                </a:lnTo>
                <a:cubicBezTo>
                  <a:pt x="172122" y="36232"/>
                  <a:pt x="282996" y="0"/>
                  <a:pt x="402344" y="0"/>
                </a:cubicBezTo>
                <a:close/>
              </a:path>
            </a:pathLst>
          </a:custGeom>
          <a:solidFill>
            <a:srgbClr val="FF0000"/>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sz="1200"/>
          </a:p>
        </p:txBody>
      </p:sp>
      <p:sp>
        <p:nvSpPr>
          <p:cNvPr id="59" name="Freeform: Shape 72">
            <a:extLst>
              <a:ext uri="{FF2B5EF4-FFF2-40B4-BE49-F238E27FC236}">
                <a16:creationId xmlns:a16="http://schemas.microsoft.com/office/drawing/2014/main" id="{D1D870CF-EDF5-334A-AAFC-E0144ED1677C}"/>
              </a:ext>
            </a:extLst>
          </p:cNvPr>
          <p:cNvSpPr>
            <a:spLocks noChangeArrowheads="1"/>
          </p:cNvSpPr>
          <p:nvPr/>
        </p:nvSpPr>
        <p:spPr bwMode="auto">
          <a:xfrm flipH="1">
            <a:off x="3041893" y="3612014"/>
            <a:ext cx="812210" cy="814476"/>
          </a:xfrm>
          <a:custGeom>
            <a:avLst/>
            <a:gdLst>
              <a:gd name="connsiteX0" fmla="*/ 573497 w 1148966"/>
              <a:gd name="connsiteY0" fmla="*/ 0 h 1150938"/>
              <a:gd name="connsiteX1" fmla="*/ 1148966 w 1148966"/>
              <a:gd name="connsiteY1" fmla="*/ 575469 h 1150938"/>
              <a:gd name="connsiteX2" fmla="*/ 573497 w 1148966"/>
              <a:gd name="connsiteY2" fmla="*/ 1150938 h 1150938"/>
              <a:gd name="connsiteX3" fmla="*/ 9720 w 1148966"/>
              <a:gd name="connsiteY3" fmla="*/ 691446 h 1150938"/>
              <a:gd name="connsiteX4" fmla="*/ 0 w 1148966"/>
              <a:gd name="connsiteY4" fmla="*/ 595032 h 1150938"/>
              <a:gd name="connsiteX5" fmla="*/ 60233 w 1148966"/>
              <a:gd name="connsiteY5" fmla="*/ 550090 h 1150938"/>
              <a:gd name="connsiteX6" fmla="*/ 468183 w 1148966"/>
              <a:gd name="connsiteY6" fmla="*/ 56388 h 1150938"/>
              <a:gd name="connsiteX7" fmla="*/ 491412 w 1148966"/>
              <a:gd name="connsiteY7" fmla="*/ 8275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66" h="1150938">
                <a:moveTo>
                  <a:pt x="573497" y="0"/>
                </a:moveTo>
                <a:cubicBezTo>
                  <a:pt x="891320" y="0"/>
                  <a:pt x="1148966" y="257646"/>
                  <a:pt x="1148966" y="575469"/>
                </a:cubicBezTo>
                <a:cubicBezTo>
                  <a:pt x="1148966" y="893292"/>
                  <a:pt x="891320" y="1150938"/>
                  <a:pt x="573497" y="1150938"/>
                </a:cubicBezTo>
                <a:cubicBezTo>
                  <a:pt x="295402" y="1150938"/>
                  <a:pt x="63380" y="953678"/>
                  <a:pt x="9720" y="691446"/>
                </a:cubicBezTo>
                <a:lnTo>
                  <a:pt x="0" y="595032"/>
                </a:lnTo>
                <a:lnTo>
                  <a:pt x="60233" y="550090"/>
                </a:lnTo>
                <a:cubicBezTo>
                  <a:pt x="225915" y="413660"/>
                  <a:pt x="364896" y="246102"/>
                  <a:pt x="468183" y="56388"/>
                </a:cubicBezTo>
                <a:lnTo>
                  <a:pt x="491412" y="8275"/>
                </a:lnTo>
                <a:close/>
              </a:path>
            </a:pathLst>
          </a:custGeom>
          <a:solidFill>
            <a:srgbClr val="FF0000"/>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sz="1200"/>
          </a:p>
        </p:txBody>
      </p:sp>
      <p:sp>
        <p:nvSpPr>
          <p:cNvPr id="19" name="TextBox 74">
            <a:extLst>
              <a:ext uri="{FF2B5EF4-FFF2-40B4-BE49-F238E27FC236}">
                <a16:creationId xmlns:a16="http://schemas.microsoft.com/office/drawing/2014/main" id="{A036DEE0-106E-A74E-B6B9-0C9F079E443E}"/>
              </a:ext>
            </a:extLst>
          </p:cNvPr>
          <p:cNvSpPr txBox="1"/>
          <p:nvPr/>
        </p:nvSpPr>
        <p:spPr>
          <a:xfrm>
            <a:off x="6569079" y="2603614"/>
            <a:ext cx="2078467" cy="307777"/>
          </a:xfrm>
          <a:prstGeom prst="rect">
            <a:avLst/>
          </a:prstGeom>
          <a:noFill/>
        </p:spPr>
        <p:txBody>
          <a:bodyPr wrap="square" lIns="0" tIns="45720" rIns="0" bIns="45720" rtlCol="0" anchor="b">
            <a:spAutoFit/>
          </a:bodyPr>
          <a:lstStyle/>
          <a:p>
            <a:r>
              <a:rPr lang="en-US" sz="1400" b="1" noProof="1">
                <a:latin typeface="Roboto"/>
              </a:rPr>
              <a:t>Emergency responses</a:t>
            </a:r>
          </a:p>
        </p:txBody>
      </p:sp>
      <p:sp>
        <p:nvSpPr>
          <p:cNvPr id="20" name="TextBox 77">
            <a:extLst>
              <a:ext uri="{FF2B5EF4-FFF2-40B4-BE49-F238E27FC236}">
                <a16:creationId xmlns:a16="http://schemas.microsoft.com/office/drawing/2014/main" id="{BBFE63BD-53E4-FA42-8BBB-338AE9C8428C}"/>
              </a:ext>
            </a:extLst>
          </p:cNvPr>
          <p:cNvSpPr txBox="1"/>
          <p:nvPr/>
        </p:nvSpPr>
        <p:spPr>
          <a:xfrm>
            <a:off x="6569079" y="3594801"/>
            <a:ext cx="2078467" cy="523220"/>
          </a:xfrm>
          <a:prstGeom prst="rect">
            <a:avLst/>
          </a:prstGeom>
          <a:noFill/>
        </p:spPr>
        <p:txBody>
          <a:bodyPr wrap="square" lIns="0" tIns="45720" rIns="0" bIns="45720" rtlCol="0" anchor="b">
            <a:spAutoFit/>
          </a:bodyPr>
          <a:lstStyle/>
          <a:p>
            <a:r>
              <a:rPr lang="en-US" sz="1400" b="1" noProof="1">
                <a:latin typeface="Roboto"/>
              </a:rPr>
              <a:t>Links to funding schemes</a:t>
            </a:r>
          </a:p>
        </p:txBody>
      </p:sp>
      <p:sp>
        <p:nvSpPr>
          <p:cNvPr id="21" name="TextBox 80">
            <a:extLst>
              <a:ext uri="{FF2B5EF4-FFF2-40B4-BE49-F238E27FC236}">
                <a16:creationId xmlns:a16="http://schemas.microsoft.com/office/drawing/2014/main" id="{357A6BC1-3F15-F448-AE89-6C7EE5895D00}"/>
              </a:ext>
            </a:extLst>
          </p:cNvPr>
          <p:cNvSpPr txBox="1"/>
          <p:nvPr/>
        </p:nvSpPr>
        <p:spPr>
          <a:xfrm>
            <a:off x="490937" y="2603614"/>
            <a:ext cx="2078467" cy="307777"/>
          </a:xfrm>
          <a:prstGeom prst="rect">
            <a:avLst/>
          </a:prstGeom>
          <a:noFill/>
        </p:spPr>
        <p:txBody>
          <a:bodyPr wrap="square" lIns="0" tIns="45720" rIns="0" bIns="45720" rtlCol="0" anchor="b">
            <a:spAutoFit/>
          </a:bodyPr>
          <a:lstStyle/>
          <a:p>
            <a:pPr algn="r"/>
            <a:r>
              <a:rPr lang="en-US" sz="1400" b="1" noProof="1">
                <a:latin typeface="Roboto"/>
              </a:rPr>
              <a:t>Complex technology</a:t>
            </a:r>
          </a:p>
        </p:txBody>
      </p:sp>
      <p:sp>
        <p:nvSpPr>
          <p:cNvPr id="22" name="TextBox 83">
            <a:extLst>
              <a:ext uri="{FF2B5EF4-FFF2-40B4-BE49-F238E27FC236}">
                <a16:creationId xmlns:a16="http://schemas.microsoft.com/office/drawing/2014/main" id="{2B041CDC-2ACA-764E-9CD4-C08E488F50AC}"/>
              </a:ext>
            </a:extLst>
          </p:cNvPr>
          <p:cNvSpPr txBox="1"/>
          <p:nvPr/>
        </p:nvSpPr>
        <p:spPr>
          <a:xfrm>
            <a:off x="490937" y="3810244"/>
            <a:ext cx="2078467" cy="307777"/>
          </a:xfrm>
          <a:prstGeom prst="rect">
            <a:avLst/>
          </a:prstGeom>
          <a:noFill/>
        </p:spPr>
        <p:txBody>
          <a:bodyPr wrap="square" lIns="0" tIns="45720" rIns="0" bIns="45720" rtlCol="0" anchor="b">
            <a:spAutoFit/>
          </a:bodyPr>
          <a:lstStyle/>
          <a:p>
            <a:pPr algn="r"/>
            <a:r>
              <a:rPr lang="en-US" sz="1400" b="1" noProof="1">
                <a:latin typeface="Roboto"/>
              </a:rPr>
              <a:t>Sector vulnerability</a:t>
            </a:r>
          </a:p>
        </p:txBody>
      </p:sp>
      <p:sp>
        <p:nvSpPr>
          <p:cNvPr id="23" name="TextBox 86">
            <a:extLst>
              <a:ext uri="{FF2B5EF4-FFF2-40B4-BE49-F238E27FC236}">
                <a16:creationId xmlns:a16="http://schemas.microsoft.com/office/drawing/2014/main" id="{B6D70A52-788B-334B-83A0-589D7F8DE942}"/>
              </a:ext>
            </a:extLst>
          </p:cNvPr>
          <p:cNvSpPr txBox="1"/>
          <p:nvPr/>
        </p:nvSpPr>
        <p:spPr>
          <a:xfrm>
            <a:off x="6574595" y="1396982"/>
            <a:ext cx="2078467" cy="307777"/>
          </a:xfrm>
          <a:prstGeom prst="rect">
            <a:avLst/>
          </a:prstGeom>
          <a:noFill/>
        </p:spPr>
        <p:txBody>
          <a:bodyPr wrap="square" lIns="0" tIns="45720" rIns="0" bIns="45720" rtlCol="0" anchor="b">
            <a:spAutoFit/>
          </a:bodyPr>
          <a:lstStyle/>
          <a:p>
            <a:r>
              <a:rPr lang="en-US" sz="1400" b="1" noProof="1">
                <a:latin typeface="Roboto"/>
              </a:rPr>
              <a:t>Large contracts</a:t>
            </a:r>
          </a:p>
        </p:txBody>
      </p:sp>
      <p:sp>
        <p:nvSpPr>
          <p:cNvPr id="24" name="TextBox 89">
            <a:extLst>
              <a:ext uri="{FF2B5EF4-FFF2-40B4-BE49-F238E27FC236}">
                <a16:creationId xmlns:a16="http://schemas.microsoft.com/office/drawing/2014/main" id="{437A89E5-504B-2142-926D-7D81F2102A7D}"/>
              </a:ext>
            </a:extLst>
          </p:cNvPr>
          <p:cNvSpPr txBox="1"/>
          <p:nvPr/>
        </p:nvSpPr>
        <p:spPr>
          <a:xfrm>
            <a:off x="496453" y="1396982"/>
            <a:ext cx="2078467" cy="307777"/>
          </a:xfrm>
          <a:prstGeom prst="rect">
            <a:avLst/>
          </a:prstGeom>
          <a:noFill/>
        </p:spPr>
        <p:txBody>
          <a:bodyPr wrap="square" lIns="0" tIns="45720" rIns="0" bIns="45720" rtlCol="0" anchor="b">
            <a:spAutoFit/>
          </a:bodyPr>
          <a:lstStyle/>
          <a:p>
            <a:pPr algn="r"/>
            <a:r>
              <a:rPr lang="en-US" sz="1400" b="1" noProof="1">
                <a:latin typeface="Roboto"/>
              </a:rPr>
              <a:t>Urgent purchases</a:t>
            </a:r>
          </a:p>
        </p:txBody>
      </p:sp>
      <p:sp>
        <p:nvSpPr>
          <p:cNvPr id="61" name="Textfeld 60">
            <a:extLst>
              <a:ext uri="{FF2B5EF4-FFF2-40B4-BE49-F238E27FC236}">
                <a16:creationId xmlns:a16="http://schemas.microsoft.com/office/drawing/2014/main" id="{4F9A4D5C-B384-284B-8D80-B62AFD58C4BD}"/>
              </a:ext>
            </a:extLst>
          </p:cNvPr>
          <p:cNvSpPr txBox="1"/>
          <p:nvPr/>
        </p:nvSpPr>
        <p:spPr>
          <a:xfrm>
            <a:off x="628650" y="4435739"/>
            <a:ext cx="2057399" cy="200055"/>
          </a:xfrm>
          <a:prstGeom prst="rect">
            <a:avLst/>
          </a:prstGeom>
          <a:noFill/>
        </p:spPr>
        <p:txBody>
          <a:bodyPr wrap="square" rtlCol="0">
            <a:spAutoFit/>
          </a:bodyPr>
          <a:lstStyle/>
          <a:p>
            <a:r>
              <a:rPr lang="de-DE" sz="700" err="1">
                <a:latin typeface="Roboto"/>
                <a:cs typeface="Roboto"/>
              </a:rPr>
              <a:t>Transparency</a:t>
            </a:r>
            <a:r>
              <a:rPr lang="de-DE" sz="700">
                <a:latin typeface="Roboto"/>
                <a:cs typeface="Roboto"/>
              </a:rPr>
              <a:t> International 2014: 18-21</a:t>
            </a:r>
          </a:p>
        </p:txBody>
      </p:sp>
    </p:spTree>
    <p:extLst>
      <p:ext uri="{BB962C8B-B14F-4D97-AF65-F5344CB8AC3E}">
        <p14:creationId xmlns:p14="http://schemas.microsoft.com/office/powerpoint/2010/main" val="22393702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0-#ppt_w/2"/>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1+#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1+#ppt_w/2"/>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nhaltsplatzhalter 1">
            <a:extLst>
              <a:ext uri="{FF2B5EF4-FFF2-40B4-BE49-F238E27FC236}">
                <a16:creationId xmlns:a16="http://schemas.microsoft.com/office/drawing/2014/main" id="{EC9D20F6-162F-F149-AA87-381C1103BC4D}"/>
              </a:ext>
            </a:extLst>
          </p:cNvPr>
          <p:cNvSpPr>
            <a:spLocks noGrp="1"/>
          </p:cNvSpPr>
          <p:nvPr>
            <p:ph idx="1"/>
          </p:nvPr>
        </p:nvSpPr>
        <p:spPr>
          <a:xfrm>
            <a:off x="628650" y="1369219"/>
            <a:ext cx="7886700" cy="3263504"/>
          </a:xfrm>
          <a:ln>
            <a:solidFill>
              <a:srgbClr val="00B0F0"/>
            </a:solidFill>
          </a:ln>
        </p:spPr>
        <p:txBody>
          <a:bodyPr vert="horz" lIns="91440" tIns="45720" rIns="91440" bIns="45720" rtlCol="0" anchor="t">
            <a:normAutofit/>
          </a:bodyPr>
          <a:lstStyle/>
          <a:p>
            <a:pPr marL="0" indent="0">
              <a:buNone/>
            </a:pPr>
            <a:endParaRPr lang="de-DE" dirty="0"/>
          </a:p>
        </p:txBody>
      </p:sp>
      <p:sp>
        <p:nvSpPr>
          <p:cNvPr id="3" name="Fußzeilenplatzhalter 2">
            <a:extLst>
              <a:ext uri="{FF2B5EF4-FFF2-40B4-BE49-F238E27FC236}">
                <a16:creationId xmlns:a16="http://schemas.microsoft.com/office/drawing/2014/main" id="{8F10CFD6-4A96-FF48-815E-6F15CE04D69C}"/>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C328237F-497F-F140-8D93-441C14576594}"/>
              </a:ext>
            </a:extLst>
          </p:cNvPr>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a:extLst>
              <a:ext uri="{FF2B5EF4-FFF2-40B4-BE49-F238E27FC236}">
                <a16:creationId xmlns:a16="http://schemas.microsoft.com/office/drawing/2014/main" id="{09CD58F8-E08F-2140-B557-A477DB8E55D0}"/>
              </a:ext>
            </a:extLst>
          </p:cNvPr>
          <p:cNvSpPr>
            <a:spLocks noGrp="1"/>
          </p:cNvSpPr>
          <p:nvPr>
            <p:ph type="title"/>
          </p:nvPr>
        </p:nvSpPr>
        <p:spPr/>
        <p:txBody>
          <a:bodyPr>
            <a:noAutofit/>
          </a:bodyPr>
          <a:lstStyle/>
          <a:p>
            <a:r>
              <a:rPr lang="de-DE" sz="2800" b="1" noProof="1"/>
              <a:t>Example: Corruption risks in public procurement during the COVID-19 crisis (1)</a:t>
            </a:r>
          </a:p>
        </p:txBody>
      </p:sp>
      <p:sp>
        <p:nvSpPr>
          <p:cNvPr id="100" name="Rechteck 99">
            <a:extLst>
              <a:ext uri="{FF2B5EF4-FFF2-40B4-BE49-F238E27FC236}">
                <a16:creationId xmlns:a16="http://schemas.microsoft.com/office/drawing/2014/main" id="{F17B8D3B-896F-7745-B743-E46AA40AA860}"/>
              </a:ext>
            </a:extLst>
          </p:cNvPr>
          <p:cNvSpPr>
            <a:spLocks noChangeAspect="1"/>
          </p:cNvSpPr>
          <p:nvPr/>
        </p:nvSpPr>
        <p:spPr>
          <a:xfrm>
            <a:off x="2332164" y="2489176"/>
            <a:ext cx="1367086" cy="14364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444500">
              <a:lnSpc>
                <a:spcPct val="90000"/>
              </a:lnSpc>
              <a:spcBef>
                <a:spcPct val="0"/>
              </a:spcBef>
              <a:spcAft>
                <a:spcPct val="35000"/>
              </a:spcAft>
            </a:pPr>
            <a:r>
              <a:rPr lang="de-DE" sz="1400" noProof="1">
                <a:solidFill>
                  <a:schemeClr val="tx1"/>
                </a:solidFill>
                <a:latin typeface="Roboto"/>
              </a:rPr>
              <a:t>State of emergency</a:t>
            </a:r>
          </a:p>
        </p:txBody>
      </p:sp>
      <p:sp>
        <p:nvSpPr>
          <p:cNvPr id="101" name="Rechteck 100">
            <a:extLst>
              <a:ext uri="{FF2B5EF4-FFF2-40B4-BE49-F238E27FC236}">
                <a16:creationId xmlns:a16="http://schemas.microsoft.com/office/drawing/2014/main" id="{8D396ED2-037A-0142-9009-CC8322A8CBF3}"/>
              </a:ext>
            </a:extLst>
          </p:cNvPr>
          <p:cNvSpPr>
            <a:spLocks noChangeAspect="1"/>
          </p:cNvSpPr>
          <p:nvPr/>
        </p:nvSpPr>
        <p:spPr>
          <a:xfrm>
            <a:off x="3992050" y="2489176"/>
            <a:ext cx="1367086" cy="14364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444500">
              <a:lnSpc>
                <a:spcPct val="90000"/>
              </a:lnSpc>
              <a:spcBef>
                <a:spcPct val="0"/>
              </a:spcBef>
              <a:spcAft>
                <a:spcPct val="35000"/>
              </a:spcAft>
            </a:pPr>
            <a:r>
              <a:rPr lang="de-DE" sz="1400" noProof="1">
                <a:solidFill>
                  <a:schemeClr val="tx1"/>
                </a:solidFill>
                <a:latin typeface="Roboto"/>
              </a:rPr>
              <a:t>Concentration of power at the level of the executive</a:t>
            </a:r>
          </a:p>
        </p:txBody>
      </p:sp>
      <p:sp>
        <p:nvSpPr>
          <p:cNvPr id="102" name="Rechteck 101">
            <a:extLst>
              <a:ext uri="{FF2B5EF4-FFF2-40B4-BE49-F238E27FC236}">
                <a16:creationId xmlns:a16="http://schemas.microsoft.com/office/drawing/2014/main" id="{0616F830-EDF9-2E46-B6EB-6FCC6F451EE0}"/>
              </a:ext>
            </a:extLst>
          </p:cNvPr>
          <p:cNvSpPr/>
          <p:nvPr/>
        </p:nvSpPr>
        <p:spPr>
          <a:xfrm>
            <a:off x="5687901" y="1760973"/>
            <a:ext cx="2772000" cy="6480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44500">
              <a:lnSpc>
                <a:spcPct val="90000"/>
              </a:lnSpc>
              <a:spcBef>
                <a:spcPct val="0"/>
              </a:spcBef>
              <a:spcAft>
                <a:spcPct val="35000"/>
              </a:spcAft>
            </a:pPr>
            <a:r>
              <a:rPr lang="de-DE" sz="1400" noProof="1">
                <a:solidFill>
                  <a:schemeClr val="tx1"/>
                </a:solidFill>
                <a:latin typeface="Roboto"/>
              </a:rPr>
              <a:t>Rule by decrees, executive orders, ordinances etc. with limited parliamentary oversight</a:t>
            </a:r>
          </a:p>
        </p:txBody>
      </p:sp>
      <p:sp>
        <p:nvSpPr>
          <p:cNvPr id="103" name="Rechteck 102">
            <a:extLst>
              <a:ext uri="{FF2B5EF4-FFF2-40B4-BE49-F238E27FC236}">
                <a16:creationId xmlns:a16="http://schemas.microsoft.com/office/drawing/2014/main" id="{AEAF4E80-5DB6-BD4A-9169-EDD41B0E2C58}"/>
              </a:ext>
            </a:extLst>
          </p:cNvPr>
          <p:cNvSpPr/>
          <p:nvPr/>
        </p:nvSpPr>
        <p:spPr>
          <a:xfrm>
            <a:off x="5687901" y="3195651"/>
            <a:ext cx="2772000" cy="6480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44500">
              <a:lnSpc>
                <a:spcPct val="90000"/>
              </a:lnSpc>
              <a:spcBef>
                <a:spcPct val="0"/>
              </a:spcBef>
              <a:spcAft>
                <a:spcPct val="35000"/>
              </a:spcAft>
            </a:pPr>
            <a:r>
              <a:rPr lang="de-DE" sz="1400" noProof="1">
                <a:solidFill>
                  <a:schemeClr val="tx1"/>
                </a:solidFill>
                <a:latin typeface="Roboto"/>
              </a:rPr>
              <a:t>Fast-track procedures forced by tight deadlines</a:t>
            </a:r>
          </a:p>
        </p:txBody>
      </p:sp>
      <p:sp>
        <p:nvSpPr>
          <p:cNvPr id="104" name="Rechteck 103">
            <a:extLst>
              <a:ext uri="{FF2B5EF4-FFF2-40B4-BE49-F238E27FC236}">
                <a16:creationId xmlns:a16="http://schemas.microsoft.com/office/drawing/2014/main" id="{9AE55B3F-4D67-0E49-8EB7-5EE67B190659}"/>
              </a:ext>
            </a:extLst>
          </p:cNvPr>
          <p:cNvSpPr/>
          <p:nvPr/>
        </p:nvSpPr>
        <p:spPr>
          <a:xfrm>
            <a:off x="5687901" y="2478312"/>
            <a:ext cx="2772000" cy="6480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444500">
              <a:lnSpc>
                <a:spcPct val="90000"/>
              </a:lnSpc>
              <a:spcBef>
                <a:spcPct val="0"/>
              </a:spcBef>
              <a:spcAft>
                <a:spcPct val="35000"/>
              </a:spcAft>
            </a:pPr>
            <a:r>
              <a:rPr lang="de-DE" sz="1400" noProof="1">
                <a:solidFill>
                  <a:schemeClr val="tx1"/>
                </a:solidFill>
                <a:latin typeface="Roboto"/>
              </a:rPr>
              <a:t>Interference with standard rules and procedures</a:t>
            </a:r>
          </a:p>
        </p:txBody>
      </p:sp>
      <p:sp>
        <p:nvSpPr>
          <p:cNvPr id="105" name="Rechteck 104">
            <a:extLst>
              <a:ext uri="{FF2B5EF4-FFF2-40B4-BE49-F238E27FC236}">
                <a16:creationId xmlns:a16="http://schemas.microsoft.com/office/drawing/2014/main" id="{66910347-57DB-FC44-ACFE-E0D22B2E14F5}"/>
              </a:ext>
            </a:extLst>
          </p:cNvPr>
          <p:cNvSpPr/>
          <p:nvPr/>
        </p:nvSpPr>
        <p:spPr>
          <a:xfrm>
            <a:off x="5687901" y="3912991"/>
            <a:ext cx="2772000" cy="6480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444500">
              <a:lnSpc>
                <a:spcPct val="90000"/>
              </a:lnSpc>
              <a:spcBef>
                <a:spcPct val="0"/>
              </a:spcBef>
              <a:spcAft>
                <a:spcPct val="35000"/>
              </a:spcAft>
            </a:pPr>
            <a:r>
              <a:rPr lang="de-DE" sz="1400" noProof="1">
                <a:solidFill>
                  <a:schemeClr val="tx1"/>
                </a:solidFill>
                <a:latin typeface="Roboto"/>
              </a:rPr>
              <a:t>Unprecedented government spending</a:t>
            </a:r>
          </a:p>
        </p:txBody>
      </p:sp>
      <p:cxnSp>
        <p:nvCxnSpPr>
          <p:cNvPr id="111" name="Gerade Verbindung mit Pfeil 110">
            <a:extLst>
              <a:ext uri="{FF2B5EF4-FFF2-40B4-BE49-F238E27FC236}">
                <a16:creationId xmlns:a16="http://schemas.microsoft.com/office/drawing/2014/main" id="{3709B123-0591-5E4D-821E-6A613A49E25A}"/>
              </a:ext>
            </a:extLst>
          </p:cNvPr>
          <p:cNvCxnSpPr>
            <a:cxnSpLocks/>
            <a:stCxn id="100" idx="3"/>
            <a:endCxn id="101" idx="1"/>
          </p:cNvCxnSpPr>
          <p:nvPr/>
        </p:nvCxnSpPr>
        <p:spPr>
          <a:xfrm>
            <a:off x="3699250" y="3207376"/>
            <a:ext cx="2928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a:extLst>
              <a:ext uri="{FF2B5EF4-FFF2-40B4-BE49-F238E27FC236}">
                <a16:creationId xmlns:a16="http://schemas.microsoft.com/office/drawing/2014/main" id="{46810FF1-9E17-0248-95F2-72D365E441F3}"/>
              </a:ext>
            </a:extLst>
          </p:cNvPr>
          <p:cNvCxnSpPr>
            <a:cxnSpLocks/>
            <a:stCxn id="101" idx="3"/>
            <a:endCxn id="102" idx="1"/>
          </p:cNvCxnSpPr>
          <p:nvPr/>
        </p:nvCxnSpPr>
        <p:spPr>
          <a:xfrm flipV="1">
            <a:off x="5359136" y="2084973"/>
            <a:ext cx="328765" cy="11224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Gerade Verbindung mit Pfeil 113">
            <a:extLst>
              <a:ext uri="{FF2B5EF4-FFF2-40B4-BE49-F238E27FC236}">
                <a16:creationId xmlns:a16="http://schemas.microsoft.com/office/drawing/2014/main" id="{CCFD1A6C-B9C8-2046-8E4F-B67E3EC21ADA}"/>
              </a:ext>
            </a:extLst>
          </p:cNvPr>
          <p:cNvCxnSpPr>
            <a:cxnSpLocks/>
            <a:stCxn id="101" idx="3"/>
            <a:endCxn id="104" idx="1"/>
          </p:cNvCxnSpPr>
          <p:nvPr/>
        </p:nvCxnSpPr>
        <p:spPr>
          <a:xfrm flipV="1">
            <a:off x="5359136" y="2802312"/>
            <a:ext cx="328765" cy="4050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AD33647E-0140-424D-9FF1-A1D1BFA1DD9D}"/>
              </a:ext>
            </a:extLst>
          </p:cNvPr>
          <p:cNvCxnSpPr>
            <a:cxnSpLocks/>
            <a:stCxn id="101" idx="3"/>
            <a:endCxn id="103" idx="1"/>
          </p:cNvCxnSpPr>
          <p:nvPr/>
        </p:nvCxnSpPr>
        <p:spPr>
          <a:xfrm>
            <a:off x="5359136" y="3207376"/>
            <a:ext cx="328765" cy="3122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a:extLst>
              <a:ext uri="{FF2B5EF4-FFF2-40B4-BE49-F238E27FC236}">
                <a16:creationId xmlns:a16="http://schemas.microsoft.com/office/drawing/2014/main" id="{B45985CA-E9FC-B642-8CC3-56F45A604A82}"/>
              </a:ext>
            </a:extLst>
          </p:cNvPr>
          <p:cNvCxnSpPr>
            <a:cxnSpLocks/>
            <a:stCxn id="101" idx="3"/>
            <a:endCxn id="105" idx="1"/>
          </p:cNvCxnSpPr>
          <p:nvPr/>
        </p:nvCxnSpPr>
        <p:spPr>
          <a:xfrm>
            <a:off x="5359136" y="3207376"/>
            <a:ext cx="328765" cy="102961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3" name="Rechteck 122">
            <a:extLst>
              <a:ext uri="{FF2B5EF4-FFF2-40B4-BE49-F238E27FC236}">
                <a16:creationId xmlns:a16="http://schemas.microsoft.com/office/drawing/2014/main" id="{A9C17E98-9D8B-1744-AD55-44D059BEC1CE}"/>
              </a:ext>
            </a:extLst>
          </p:cNvPr>
          <p:cNvSpPr/>
          <p:nvPr/>
        </p:nvSpPr>
        <p:spPr>
          <a:xfrm>
            <a:off x="5687901" y="1444274"/>
            <a:ext cx="2772000" cy="240060"/>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44500">
              <a:lnSpc>
                <a:spcPct val="90000"/>
              </a:lnSpc>
              <a:spcBef>
                <a:spcPct val="0"/>
              </a:spcBef>
              <a:spcAft>
                <a:spcPct val="35000"/>
              </a:spcAft>
            </a:pPr>
            <a:r>
              <a:rPr lang="de-DE" sz="1600" b="1" noProof="1">
                <a:latin typeface="Roboto"/>
              </a:rPr>
              <a:t>Possible consequences</a:t>
            </a:r>
          </a:p>
        </p:txBody>
      </p:sp>
      <p:sp>
        <p:nvSpPr>
          <p:cNvPr id="124" name="Rechteck 123">
            <a:extLst>
              <a:ext uri="{FF2B5EF4-FFF2-40B4-BE49-F238E27FC236}">
                <a16:creationId xmlns:a16="http://schemas.microsoft.com/office/drawing/2014/main" id="{99475B49-882D-B14B-BF94-0525B37EEE02}"/>
              </a:ext>
            </a:extLst>
          </p:cNvPr>
          <p:cNvSpPr/>
          <p:nvPr/>
        </p:nvSpPr>
        <p:spPr>
          <a:xfrm>
            <a:off x="672278" y="1436973"/>
            <a:ext cx="4686858" cy="254649"/>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44500">
              <a:lnSpc>
                <a:spcPct val="90000"/>
              </a:lnSpc>
              <a:spcBef>
                <a:spcPct val="0"/>
              </a:spcBef>
              <a:spcAft>
                <a:spcPct val="35000"/>
              </a:spcAft>
            </a:pPr>
            <a:r>
              <a:rPr lang="de-DE" sz="1600" b="1" noProof="1">
                <a:latin typeface="Roboto"/>
              </a:rPr>
              <a:t>Problem driver</a:t>
            </a:r>
          </a:p>
        </p:txBody>
      </p:sp>
      <p:sp>
        <p:nvSpPr>
          <p:cNvPr id="149" name="Rechteck 148">
            <a:extLst>
              <a:ext uri="{FF2B5EF4-FFF2-40B4-BE49-F238E27FC236}">
                <a16:creationId xmlns:a16="http://schemas.microsoft.com/office/drawing/2014/main" id="{56E6997A-4DDD-1F48-AC4F-A48B8FBE0059}"/>
              </a:ext>
            </a:extLst>
          </p:cNvPr>
          <p:cNvSpPr>
            <a:spLocks noChangeAspect="1"/>
          </p:cNvSpPr>
          <p:nvPr/>
        </p:nvSpPr>
        <p:spPr>
          <a:xfrm>
            <a:off x="672278" y="2489176"/>
            <a:ext cx="1367086" cy="14364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defTabSz="444500">
              <a:lnSpc>
                <a:spcPct val="90000"/>
              </a:lnSpc>
              <a:spcBef>
                <a:spcPct val="0"/>
              </a:spcBef>
              <a:spcAft>
                <a:spcPct val="35000"/>
              </a:spcAft>
            </a:pPr>
            <a:r>
              <a:rPr lang="de-DE" sz="1400" noProof="1">
                <a:solidFill>
                  <a:schemeClr val="tx1"/>
                </a:solidFill>
                <a:latin typeface="Roboto"/>
              </a:rPr>
              <a:t>(COVID-19) crisis</a:t>
            </a:r>
          </a:p>
        </p:txBody>
      </p:sp>
      <p:cxnSp>
        <p:nvCxnSpPr>
          <p:cNvPr id="162" name="Gerade Verbindung mit Pfeil 161">
            <a:extLst>
              <a:ext uri="{FF2B5EF4-FFF2-40B4-BE49-F238E27FC236}">
                <a16:creationId xmlns:a16="http://schemas.microsoft.com/office/drawing/2014/main" id="{043AC495-3600-A34B-9C92-71FC6C025E47}"/>
              </a:ext>
            </a:extLst>
          </p:cNvPr>
          <p:cNvCxnSpPr>
            <a:cxnSpLocks/>
            <a:stCxn id="149" idx="3"/>
            <a:endCxn id="100" idx="1"/>
          </p:cNvCxnSpPr>
          <p:nvPr/>
        </p:nvCxnSpPr>
        <p:spPr>
          <a:xfrm>
            <a:off x="2039364" y="3207376"/>
            <a:ext cx="2928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6" name="Textfeld 165">
            <a:extLst>
              <a:ext uri="{FF2B5EF4-FFF2-40B4-BE49-F238E27FC236}">
                <a16:creationId xmlns:a16="http://schemas.microsoft.com/office/drawing/2014/main" id="{EBFE9304-E92A-4343-A71D-3AAB45D18331}"/>
              </a:ext>
            </a:extLst>
          </p:cNvPr>
          <p:cNvSpPr txBox="1"/>
          <p:nvPr/>
        </p:nvSpPr>
        <p:spPr>
          <a:xfrm>
            <a:off x="628649" y="4432668"/>
            <a:ext cx="3741220" cy="200055"/>
          </a:xfrm>
          <a:prstGeom prst="rect">
            <a:avLst/>
          </a:prstGeom>
          <a:noFill/>
        </p:spPr>
        <p:txBody>
          <a:bodyPr wrap="square" lIns="91440" tIns="45720" rIns="91440" bIns="45720" rtlCol="0" anchor="t">
            <a:spAutoFit/>
          </a:bodyPr>
          <a:lstStyle/>
          <a:p>
            <a:r>
              <a:rPr lang="de-DE" sz="700" noProof="1">
                <a:latin typeface="Roboto"/>
                <a:cs typeface="Roboto"/>
              </a:rPr>
              <a:t>Illustration inspired by Council of Europe / Group of States against Corruption 2020 </a:t>
            </a:r>
          </a:p>
        </p:txBody>
      </p:sp>
    </p:spTree>
    <p:extLst>
      <p:ext uri="{BB962C8B-B14F-4D97-AF65-F5344CB8AC3E}">
        <p14:creationId xmlns:p14="http://schemas.microsoft.com/office/powerpoint/2010/main" val="284907222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8BE8F87-D9B8-0847-8939-8682B40AF7A0}"/>
              </a:ext>
            </a:extLst>
          </p:cNvPr>
          <p:cNvSpPr>
            <a:spLocks noGrp="1"/>
          </p:cNvSpPr>
          <p:nvPr>
            <p:ph idx="1"/>
          </p:nvPr>
        </p:nvSpPr>
        <p:spPr>
          <a:ln>
            <a:solidFill>
              <a:srgbClr val="00B0F0"/>
            </a:solidFill>
          </a:ln>
        </p:spPr>
        <p:txBody>
          <a:bodyPr vert="horz" lIns="91440" tIns="45720" rIns="91440" bIns="45720" rtlCol="0" anchor="t">
            <a:normAutofit/>
          </a:bodyPr>
          <a:lstStyle/>
          <a:p>
            <a:pPr marL="0" indent="0">
              <a:buNone/>
            </a:pPr>
            <a:endParaRPr lang="de-DE" dirty="0"/>
          </a:p>
        </p:txBody>
      </p:sp>
      <p:sp>
        <p:nvSpPr>
          <p:cNvPr id="78" name="TextBox 14">
            <a:extLst>
              <a:ext uri="{FF2B5EF4-FFF2-40B4-BE49-F238E27FC236}">
                <a16:creationId xmlns:a16="http://schemas.microsoft.com/office/drawing/2014/main" id="{55A3B479-44DA-8D42-B92A-393E2C9E3770}"/>
              </a:ext>
            </a:extLst>
          </p:cNvPr>
          <p:cNvSpPr txBox="1"/>
          <p:nvPr/>
        </p:nvSpPr>
        <p:spPr>
          <a:xfrm>
            <a:off x="6262128" y="1417977"/>
            <a:ext cx="2160000" cy="577081"/>
          </a:xfrm>
          <a:prstGeom prst="rect">
            <a:avLst/>
          </a:prstGeom>
          <a:noFill/>
          <a:ln>
            <a:solidFill>
              <a:srgbClr val="F19233"/>
            </a:solidFill>
          </a:ln>
        </p:spPr>
        <p:txBody>
          <a:bodyPr wrap="square" lIns="0" tIns="45720" rIns="0" bIns="45720" rtlCol="0" anchor="t">
            <a:spAutoFit/>
          </a:bodyPr>
          <a:lstStyle/>
          <a:p>
            <a:pPr lvl="0">
              <a:defRPr/>
            </a:pPr>
            <a:r>
              <a:rPr kumimoji="0" lang="en-US" sz="1050" i="0" u="none" strike="noStrike" kern="0" cap="none" spc="0" normalizeH="0" baseline="0" noProof="1">
                <a:ln>
                  <a:noFill/>
                </a:ln>
                <a:effectLst/>
                <a:uLnTx/>
                <a:uFillTx/>
                <a:latin typeface="Roboto"/>
              </a:rPr>
              <a:t>01. </a:t>
            </a:r>
            <a:r>
              <a:rPr lang="en-US" sz="1050" kern="0" noProof="1">
                <a:latin typeface="Roboto"/>
              </a:rPr>
              <a:t>Simplified public procurement rules for COVID-19-related products and services</a:t>
            </a:r>
            <a:endParaRPr lang="en-US" sz="1050" i="0" u="none" strike="noStrike" kern="0" cap="none" spc="0" normalizeH="0" baseline="0" noProof="1">
              <a:ln>
                <a:noFill/>
              </a:ln>
              <a:effectLst/>
              <a:uLnTx/>
              <a:uFillTx/>
              <a:latin typeface="Roboto"/>
            </a:endParaRPr>
          </a:p>
        </p:txBody>
      </p:sp>
      <p:sp>
        <p:nvSpPr>
          <p:cNvPr id="76" name="TextBox 17">
            <a:extLst>
              <a:ext uri="{FF2B5EF4-FFF2-40B4-BE49-F238E27FC236}">
                <a16:creationId xmlns:a16="http://schemas.microsoft.com/office/drawing/2014/main" id="{1D533FF2-ADE5-9F4D-BEBB-80353C65A37A}"/>
              </a:ext>
            </a:extLst>
          </p:cNvPr>
          <p:cNvSpPr txBox="1"/>
          <p:nvPr/>
        </p:nvSpPr>
        <p:spPr>
          <a:xfrm>
            <a:off x="6262128" y="2215345"/>
            <a:ext cx="2160000" cy="577081"/>
          </a:xfrm>
          <a:prstGeom prst="rect">
            <a:avLst/>
          </a:prstGeom>
          <a:noFill/>
          <a:ln>
            <a:solidFill>
              <a:srgbClr val="F19233"/>
            </a:solidFill>
          </a:ln>
        </p:spPr>
        <p:txBody>
          <a:bodyPr wrap="square" lIns="0" tIns="45720" rIns="0" bIns="45720" rtlCol="0" anchor="t">
            <a:spAutoFit/>
          </a:bodyPr>
          <a:lstStyle/>
          <a:p>
            <a:pPr lvl="0">
              <a:defRPr/>
            </a:pPr>
            <a:r>
              <a:rPr kumimoji="0" lang="en-US" sz="1050" i="0" u="none" strike="noStrike" kern="0" cap="none" spc="0" normalizeH="0" baseline="0" noProof="1">
                <a:ln>
                  <a:noFill/>
                </a:ln>
                <a:effectLst/>
                <a:uLnTx/>
                <a:uFillTx/>
                <a:latin typeface="Roboto"/>
              </a:rPr>
              <a:t>02. B</a:t>
            </a:r>
            <a:r>
              <a:rPr lang="en-US" sz="1050" kern="0" noProof="1">
                <a:latin typeface="Roboto"/>
              </a:rPr>
              <a:t>ribery by patients for the provision of medical services when the capacity of hospitals is stretched</a:t>
            </a:r>
            <a:endParaRPr lang="en-US" sz="1050" i="0" u="none" strike="noStrike" kern="0" cap="none" spc="0" normalizeH="0" baseline="0" noProof="1">
              <a:ln>
                <a:noFill/>
              </a:ln>
              <a:effectLst/>
              <a:uLnTx/>
              <a:uFillTx/>
              <a:latin typeface="Roboto"/>
            </a:endParaRPr>
          </a:p>
        </p:txBody>
      </p:sp>
      <p:sp>
        <p:nvSpPr>
          <p:cNvPr id="74" name="TextBox 20">
            <a:extLst>
              <a:ext uri="{FF2B5EF4-FFF2-40B4-BE49-F238E27FC236}">
                <a16:creationId xmlns:a16="http://schemas.microsoft.com/office/drawing/2014/main" id="{7338042D-5A25-9749-9C5F-3ED5B2953B0F}"/>
              </a:ext>
            </a:extLst>
          </p:cNvPr>
          <p:cNvSpPr txBox="1"/>
          <p:nvPr/>
        </p:nvSpPr>
        <p:spPr>
          <a:xfrm>
            <a:off x="6262128" y="3012711"/>
            <a:ext cx="2160000" cy="738664"/>
          </a:xfrm>
          <a:prstGeom prst="rect">
            <a:avLst/>
          </a:prstGeom>
          <a:noFill/>
          <a:ln>
            <a:solidFill>
              <a:srgbClr val="F19233"/>
            </a:solidFill>
          </a:ln>
        </p:spPr>
        <p:txBody>
          <a:bodyPr wrap="square" lIns="0" tIns="45720" rIns="0" bIns="45720" rtlCol="0" anchor="t">
            <a:spAutoFit/>
          </a:bodyPr>
          <a:lstStyle/>
          <a:p>
            <a:pPr lvl="0">
              <a:defRPr/>
            </a:pPr>
            <a:r>
              <a:rPr kumimoji="0" lang="en-US" sz="1050" i="0" u="none" strike="noStrike" kern="0" cap="none" spc="0" normalizeH="0" baseline="0" noProof="1">
                <a:ln>
                  <a:noFill/>
                </a:ln>
                <a:effectLst/>
                <a:uLnTx/>
                <a:uFillTx/>
                <a:latin typeface="Roboto"/>
              </a:rPr>
              <a:t>03. L</a:t>
            </a:r>
            <a:r>
              <a:rPr lang="en-US" sz="1050" kern="0" noProof="1">
                <a:latin typeface="Roboto"/>
              </a:rPr>
              <a:t>obbying and conflicts of interests of for example pharmaceutical companies related to research and development</a:t>
            </a:r>
            <a:endParaRPr lang="en-US" sz="1050" i="0" u="none" strike="noStrike" kern="0" cap="none" spc="0" normalizeH="0" baseline="0" noProof="1">
              <a:ln>
                <a:noFill/>
              </a:ln>
              <a:effectLst/>
              <a:uLnTx/>
              <a:uFillTx/>
              <a:latin typeface="Roboto"/>
            </a:endParaRPr>
          </a:p>
        </p:txBody>
      </p:sp>
      <p:sp>
        <p:nvSpPr>
          <p:cNvPr id="72" name="TextBox 23">
            <a:extLst>
              <a:ext uri="{FF2B5EF4-FFF2-40B4-BE49-F238E27FC236}">
                <a16:creationId xmlns:a16="http://schemas.microsoft.com/office/drawing/2014/main" id="{EAB82C6F-354C-4A42-A36B-26E06599E71F}"/>
              </a:ext>
            </a:extLst>
          </p:cNvPr>
          <p:cNvSpPr txBox="1"/>
          <p:nvPr/>
        </p:nvSpPr>
        <p:spPr>
          <a:xfrm>
            <a:off x="6262128" y="3979354"/>
            <a:ext cx="2160000" cy="577081"/>
          </a:xfrm>
          <a:prstGeom prst="rect">
            <a:avLst/>
          </a:prstGeom>
          <a:noFill/>
          <a:ln>
            <a:solidFill>
              <a:srgbClr val="F19233"/>
            </a:solidFill>
          </a:ln>
        </p:spPr>
        <p:txBody>
          <a:bodyPr wrap="square" lIns="0" tIns="45720" rIns="0" bIns="45720" rtlCol="0" anchor="t">
            <a:spAutoFit/>
          </a:bodyPr>
          <a:lstStyle/>
          <a:p>
            <a:pPr lvl="0">
              <a:defRPr/>
            </a:pPr>
            <a:r>
              <a:rPr kumimoji="0" lang="en-US" sz="1050" i="0" u="none" strike="noStrike" kern="0" cap="none" spc="0" normalizeH="0" baseline="0" noProof="1">
                <a:ln>
                  <a:noFill/>
                </a:ln>
                <a:effectLst/>
                <a:uLnTx/>
                <a:uFillTx/>
                <a:latin typeface="Roboto"/>
              </a:rPr>
              <a:t>04. F</a:t>
            </a:r>
            <a:r>
              <a:rPr lang="en-US" sz="1050" kern="0" noProof="1">
                <a:latin typeface="Roboto"/>
              </a:rPr>
              <a:t>raudulent marketing of counterfeit or and substandard medical supplies</a:t>
            </a:r>
            <a:endParaRPr lang="en-US" sz="1050" i="0" u="none" strike="noStrike" kern="0" cap="none" spc="0" normalizeH="0" baseline="0" noProof="1">
              <a:ln>
                <a:noFill/>
              </a:ln>
              <a:effectLst/>
              <a:uLnTx/>
              <a:uFillTx/>
              <a:latin typeface="Roboto"/>
            </a:endParaRPr>
          </a:p>
        </p:txBody>
      </p:sp>
      <p:sp>
        <p:nvSpPr>
          <p:cNvPr id="70" name="TextBox 26">
            <a:extLst>
              <a:ext uri="{FF2B5EF4-FFF2-40B4-BE49-F238E27FC236}">
                <a16:creationId xmlns:a16="http://schemas.microsoft.com/office/drawing/2014/main" id="{B84C3D96-92FB-6848-8D60-05842C4F8E3F}"/>
              </a:ext>
            </a:extLst>
          </p:cNvPr>
          <p:cNvSpPr txBox="1"/>
          <p:nvPr/>
        </p:nvSpPr>
        <p:spPr>
          <a:xfrm>
            <a:off x="730845" y="1417976"/>
            <a:ext cx="2160000" cy="261610"/>
          </a:xfrm>
          <a:prstGeom prst="rect">
            <a:avLst/>
          </a:prstGeom>
          <a:noFill/>
          <a:ln>
            <a:solidFill>
              <a:srgbClr val="F19233"/>
            </a:solidFill>
          </a:ln>
        </p:spPr>
        <p:txBody>
          <a:bodyPr wrap="square" lIns="0" tIns="45720" rIns="0" bIns="45720" rtlCol="0" anchor="t">
            <a:spAutoFit/>
          </a:bodyPr>
          <a:lstStyle/>
          <a:p>
            <a:pPr algn="r"/>
            <a:r>
              <a:rPr lang="en-US" sz="1050" kern="0" noProof="1">
                <a:latin typeface="Roboto"/>
              </a:rPr>
              <a:t>08. …</a:t>
            </a:r>
          </a:p>
        </p:txBody>
      </p:sp>
      <p:sp>
        <p:nvSpPr>
          <p:cNvPr id="68" name="TextBox 29">
            <a:extLst>
              <a:ext uri="{FF2B5EF4-FFF2-40B4-BE49-F238E27FC236}">
                <a16:creationId xmlns:a16="http://schemas.microsoft.com/office/drawing/2014/main" id="{AA5F7535-3212-F446-B0BE-E65B9F7F4E58}"/>
              </a:ext>
            </a:extLst>
          </p:cNvPr>
          <p:cNvSpPr txBox="1"/>
          <p:nvPr/>
        </p:nvSpPr>
        <p:spPr>
          <a:xfrm>
            <a:off x="721872" y="2210918"/>
            <a:ext cx="2160000" cy="261610"/>
          </a:xfrm>
          <a:prstGeom prst="rect">
            <a:avLst/>
          </a:prstGeom>
          <a:noFill/>
          <a:ln>
            <a:solidFill>
              <a:srgbClr val="F19233"/>
            </a:solidFill>
          </a:ln>
        </p:spPr>
        <p:txBody>
          <a:bodyPr wrap="square" lIns="0" tIns="45720" rIns="0" bIns="45720" rtlCol="0" anchor="t">
            <a:spAutoFit/>
          </a:bodyPr>
          <a:lstStyle/>
          <a:p>
            <a:pPr algn="r"/>
            <a:r>
              <a:rPr lang="en-US" sz="1050" kern="0" noProof="1">
                <a:latin typeface="Roboto"/>
              </a:rPr>
              <a:t>07. …</a:t>
            </a:r>
          </a:p>
        </p:txBody>
      </p:sp>
      <p:sp>
        <p:nvSpPr>
          <p:cNvPr id="66" name="TextBox 32">
            <a:extLst>
              <a:ext uri="{FF2B5EF4-FFF2-40B4-BE49-F238E27FC236}">
                <a16:creationId xmlns:a16="http://schemas.microsoft.com/office/drawing/2014/main" id="{F2A2C6DB-5CA8-B14F-B5F3-0B540AA8A908}"/>
              </a:ext>
            </a:extLst>
          </p:cNvPr>
          <p:cNvSpPr txBox="1"/>
          <p:nvPr/>
        </p:nvSpPr>
        <p:spPr>
          <a:xfrm>
            <a:off x="744939" y="3015026"/>
            <a:ext cx="2160000" cy="430887"/>
          </a:xfrm>
          <a:prstGeom prst="rect">
            <a:avLst/>
          </a:prstGeom>
          <a:noFill/>
          <a:ln>
            <a:solidFill>
              <a:srgbClr val="F19233"/>
            </a:solidFill>
          </a:ln>
        </p:spPr>
        <p:txBody>
          <a:bodyPr wrap="square" lIns="0" tIns="45720" rIns="0" bIns="45720" rtlCol="0" anchor="t">
            <a:spAutoFit/>
          </a:bodyPr>
          <a:lstStyle/>
          <a:p>
            <a:pPr algn="r"/>
            <a:r>
              <a:rPr lang="en-US" sz="1050" kern="0" noProof="1">
                <a:latin typeface="Roboto"/>
              </a:rPr>
              <a:t>06. Compromised cybersecurity due to reliance on digital platforms</a:t>
            </a:r>
          </a:p>
        </p:txBody>
      </p:sp>
      <p:sp>
        <p:nvSpPr>
          <p:cNvPr id="64" name="TextBox 35">
            <a:extLst>
              <a:ext uri="{FF2B5EF4-FFF2-40B4-BE49-F238E27FC236}">
                <a16:creationId xmlns:a16="http://schemas.microsoft.com/office/drawing/2014/main" id="{07E26294-CE80-C345-8F24-F0701734B4BD}"/>
              </a:ext>
            </a:extLst>
          </p:cNvPr>
          <p:cNvSpPr txBox="1"/>
          <p:nvPr/>
        </p:nvSpPr>
        <p:spPr>
          <a:xfrm>
            <a:off x="730845" y="3983802"/>
            <a:ext cx="2160000" cy="577081"/>
          </a:xfrm>
          <a:prstGeom prst="rect">
            <a:avLst/>
          </a:prstGeom>
          <a:noFill/>
          <a:ln>
            <a:solidFill>
              <a:srgbClr val="F19233"/>
            </a:solidFill>
          </a:ln>
        </p:spPr>
        <p:txBody>
          <a:bodyPr wrap="square" lIns="0" tIns="45720" rIns="0" bIns="45720" rtlCol="0" anchor="t">
            <a:spAutoFit/>
          </a:bodyPr>
          <a:lstStyle/>
          <a:p>
            <a:pPr algn="r"/>
            <a:r>
              <a:rPr lang="en-US" sz="1050" kern="0" noProof="1">
                <a:latin typeface="Roboto"/>
              </a:rPr>
              <a:t>05. Exploitation of socioeconomic support schemes due to “pay now, check later” approach</a:t>
            </a:r>
          </a:p>
        </p:txBody>
      </p:sp>
      <p:grpSp>
        <p:nvGrpSpPr>
          <p:cNvPr id="52" name="Group 2">
            <a:extLst>
              <a:ext uri="{FF2B5EF4-FFF2-40B4-BE49-F238E27FC236}">
                <a16:creationId xmlns:a16="http://schemas.microsoft.com/office/drawing/2014/main" id="{C39F68D8-5692-054C-9EEC-082A62C802E2}"/>
              </a:ext>
            </a:extLst>
          </p:cNvPr>
          <p:cNvGrpSpPr/>
          <p:nvPr/>
        </p:nvGrpSpPr>
        <p:grpSpPr>
          <a:xfrm>
            <a:off x="3230486" y="1629237"/>
            <a:ext cx="2685204" cy="2687344"/>
            <a:chOff x="1841500" y="1181100"/>
            <a:chExt cx="4753631" cy="4757421"/>
          </a:xfrm>
        </p:grpSpPr>
        <p:sp>
          <p:nvSpPr>
            <p:cNvPr id="62" name="Shape">
              <a:extLst>
                <a:ext uri="{FF2B5EF4-FFF2-40B4-BE49-F238E27FC236}">
                  <a16:creationId xmlns:a16="http://schemas.microsoft.com/office/drawing/2014/main" id="{CC0F1CFC-16AF-5342-9141-F4B7FA0BD1DC}"/>
                </a:ext>
              </a:extLst>
            </p:cNvPr>
            <p:cNvSpPr/>
            <p:nvPr/>
          </p:nvSpPr>
          <p:spPr>
            <a:xfrm>
              <a:off x="2410628" y="1752124"/>
              <a:ext cx="3615375" cy="3615374"/>
            </a:xfrm>
            <a:custGeom>
              <a:avLst/>
              <a:gdLst/>
              <a:ahLst/>
              <a:cxnLst>
                <a:cxn ang="0">
                  <a:pos x="wd2" y="hd2"/>
                </a:cxn>
                <a:cxn ang="5400000">
                  <a:pos x="wd2" y="hd2"/>
                </a:cxn>
                <a:cxn ang="10800000">
                  <a:pos x="wd2" y="hd2"/>
                </a:cxn>
                <a:cxn ang="16200000">
                  <a:pos x="wd2" y="hd2"/>
                </a:cxn>
              </a:cxnLst>
              <a:rect l="0" t="0" r="r" b="b"/>
              <a:pathLst>
                <a:path w="21458" h="21458" extrusionOk="0">
                  <a:moveTo>
                    <a:pt x="21203" y="13956"/>
                  </a:moveTo>
                  <a:cubicBezTo>
                    <a:pt x="21085" y="13905"/>
                    <a:pt x="20944" y="13956"/>
                    <a:pt x="20796" y="14082"/>
                  </a:cubicBezTo>
                  <a:cubicBezTo>
                    <a:pt x="20522" y="14304"/>
                    <a:pt x="20152" y="14371"/>
                    <a:pt x="19826" y="14230"/>
                  </a:cubicBezTo>
                  <a:lnTo>
                    <a:pt x="18479" y="13646"/>
                  </a:lnTo>
                  <a:cubicBezTo>
                    <a:pt x="18057" y="13460"/>
                    <a:pt x="17843" y="13002"/>
                    <a:pt x="17954" y="12565"/>
                  </a:cubicBezTo>
                  <a:cubicBezTo>
                    <a:pt x="18102" y="11987"/>
                    <a:pt x="18176" y="11380"/>
                    <a:pt x="18176" y="10759"/>
                  </a:cubicBezTo>
                  <a:cubicBezTo>
                    <a:pt x="18176" y="10152"/>
                    <a:pt x="18102" y="9559"/>
                    <a:pt x="17961" y="8989"/>
                  </a:cubicBezTo>
                  <a:cubicBezTo>
                    <a:pt x="17850" y="8545"/>
                    <a:pt x="18094" y="8086"/>
                    <a:pt x="18524" y="7916"/>
                  </a:cubicBezTo>
                  <a:lnTo>
                    <a:pt x="19886" y="7376"/>
                  </a:lnTo>
                  <a:cubicBezTo>
                    <a:pt x="20211" y="7243"/>
                    <a:pt x="20582" y="7317"/>
                    <a:pt x="20848" y="7553"/>
                  </a:cubicBezTo>
                  <a:cubicBezTo>
                    <a:pt x="20989" y="7679"/>
                    <a:pt x="21137" y="7731"/>
                    <a:pt x="21248" y="7687"/>
                  </a:cubicBezTo>
                  <a:cubicBezTo>
                    <a:pt x="21507" y="7583"/>
                    <a:pt x="21529" y="7035"/>
                    <a:pt x="21300" y="6465"/>
                  </a:cubicBezTo>
                  <a:cubicBezTo>
                    <a:pt x="21070" y="5888"/>
                    <a:pt x="20678" y="5503"/>
                    <a:pt x="20426" y="5607"/>
                  </a:cubicBezTo>
                  <a:cubicBezTo>
                    <a:pt x="20308" y="5651"/>
                    <a:pt x="20241" y="5792"/>
                    <a:pt x="20226" y="5984"/>
                  </a:cubicBezTo>
                  <a:cubicBezTo>
                    <a:pt x="20189" y="6339"/>
                    <a:pt x="19975" y="6643"/>
                    <a:pt x="19641" y="6776"/>
                  </a:cubicBezTo>
                  <a:lnTo>
                    <a:pt x="18250" y="7324"/>
                  </a:lnTo>
                  <a:cubicBezTo>
                    <a:pt x="17828" y="7494"/>
                    <a:pt x="17347" y="7324"/>
                    <a:pt x="17110" y="6932"/>
                  </a:cubicBezTo>
                  <a:cubicBezTo>
                    <a:pt x="16495" y="5910"/>
                    <a:pt x="15637" y="5044"/>
                    <a:pt x="14615" y="4422"/>
                  </a:cubicBezTo>
                  <a:cubicBezTo>
                    <a:pt x="14216" y="4178"/>
                    <a:pt x="14053" y="3682"/>
                    <a:pt x="14238" y="3260"/>
                  </a:cubicBezTo>
                  <a:lnTo>
                    <a:pt x="14830" y="1891"/>
                  </a:lnTo>
                  <a:cubicBezTo>
                    <a:pt x="14971" y="1565"/>
                    <a:pt x="15281" y="1358"/>
                    <a:pt x="15637" y="1335"/>
                  </a:cubicBezTo>
                  <a:cubicBezTo>
                    <a:pt x="15829" y="1321"/>
                    <a:pt x="15962" y="1261"/>
                    <a:pt x="16014" y="1143"/>
                  </a:cubicBezTo>
                  <a:cubicBezTo>
                    <a:pt x="16125" y="891"/>
                    <a:pt x="15755" y="484"/>
                    <a:pt x="15185" y="240"/>
                  </a:cubicBezTo>
                  <a:cubicBezTo>
                    <a:pt x="14615" y="-4"/>
                    <a:pt x="14067" y="-4"/>
                    <a:pt x="13956" y="255"/>
                  </a:cubicBezTo>
                  <a:cubicBezTo>
                    <a:pt x="13905" y="373"/>
                    <a:pt x="13956" y="514"/>
                    <a:pt x="14082" y="662"/>
                  </a:cubicBezTo>
                  <a:cubicBezTo>
                    <a:pt x="14304" y="936"/>
                    <a:pt x="14371" y="1306"/>
                    <a:pt x="14230" y="1632"/>
                  </a:cubicBezTo>
                  <a:lnTo>
                    <a:pt x="13623" y="3031"/>
                  </a:lnTo>
                  <a:cubicBezTo>
                    <a:pt x="13438" y="3453"/>
                    <a:pt x="12987" y="3667"/>
                    <a:pt x="12543" y="3556"/>
                  </a:cubicBezTo>
                  <a:cubicBezTo>
                    <a:pt x="11965" y="3415"/>
                    <a:pt x="11366" y="3334"/>
                    <a:pt x="10751" y="3334"/>
                  </a:cubicBezTo>
                  <a:cubicBezTo>
                    <a:pt x="10152" y="3334"/>
                    <a:pt x="9567" y="3408"/>
                    <a:pt x="9012" y="3541"/>
                  </a:cubicBezTo>
                  <a:cubicBezTo>
                    <a:pt x="8568" y="3645"/>
                    <a:pt x="8109" y="3408"/>
                    <a:pt x="7938" y="2979"/>
                  </a:cubicBezTo>
                  <a:lnTo>
                    <a:pt x="7383" y="1572"/>
                  </a:lnTo>
                  <a:cubicBezTo>
                    <a:pt x="7250" y="1247"/>
                    <a:pt x="7324" y="876"/>
                    <a:pt x="7561" y="610"/>
                  </a:cubicBezTo>
                  <a:cubicBezTo>
                    <a:pt x="7687" y="469"/>
                    <a:pt x="7738" y="321"/>
                    <a:pt x="7694" y="210"/>
                  </a:cubicBezTo>
                  <a:cubicBezTo>
                    <a:pt x="7590" y="-49"/>
                    <a:pt x="7043" y="-71"/>
                    <a:pt x="6473" y="158"/>
                  </a:cubicBezTo>
                  <a:cubicBezTo>
                    <a:pt x="5895" y="388"/>
                    <a:pt x="5510" y="780"/>
                    <a:pt x="5614" y="1032"/>
                  </a:cubicBezTo>
                  <a:cubicBezTo>
                    <a:pt x="5658" y="1150"/>
                    <a:pt x="5799" y="1217"/>
                    <a:pt x="5992" y="1232"/>
                  </a:cubicBezTo>
                  <a:cubicBezTo>
                    <a:pt x="6347" y="1269"/>
                    <a:pt x="6650" y="1483"/>
                    <a:pt x="6784" y="1817"/>
                  </a:cubicBezTo>
                  <a:lnTo>
                    <a:pt x="7346" y="3245"/>
                  </a:lnTo>
                  <a:cubicBezTo>
                    <a:pt x="7516" y="3667"/>
                    <a:pt x="7346" y="4148"/>
                    <a:pt x="6954" y="4385"/>
                  </a:cubicBezTo>
                  <a:cubicBezTo>
                    <a:pt x="5932" y="4992"/>
                    <a:pt x="5074" y="5843"/>
                    <a:pt x="4444" y="6850"/>
                  </a:cubicBezTo>
                  <a:cubicBezTo>
                    <a:pt x="4200" y="7243"/>
                    <a:pt x="3712" y="7405"/>
                    <a:pt x="3282" y="7220"/>
                  </a:cubicBezTo>
                  <a:lnTo>
                    <a:pt x="1891" y="6621"/>
                  </a:lnTo>
                  <a:cubicBezTo>
                    <a:pt x="1565" y="6480"/>
                    <a:pt x="1358" y="6169"/>
                    <a:pt x="1335" y="5814"/>
                  </a:cubicBezTo>
                  <a:cubicBezTo>
                    <a:pt x="1321" y="5621"/>
                    <a:pt x="1261" y="5488"/>
                    <a:pt x="1143" y="5436"/>
                  </a:cubicBezTo>
                  <a:cubicBezTo>
                    <a:pt x="891" y="5325"/>
                    <a:pt x="484" y="5695"/>
                    <a:pt x="240" y="6265"/>
                  </a:cubicBezTo>
                  <a:cubicBezTo>
                    <a:pt x="-4" y="6835"/>
                    <a:pt x="-4" y="7383"/>
                    <a:pt x="255" y="7494"/>
                  </a:cubicBezTo>
                  <a:cubicBezTo>
                    <a:pt x="373" y="7546"/>
                    <a:pt x="514" y="7494"/>
                    <a:pt x="662" y="7368"/>
                  </a:cubicBezTo>
                  <a:cubicBezTo>
                    <a:pt x="936" y="7146"/>
                    <a:pt x="1306" y="7080"/>
                    <a:pt x="1632" y="7220"/>
                  </a:cubicBezTo>
                  <a:lnTo>
                    <a:pt x="3031" y="7827"/>
                  </a:lnTo>
                  <a:cubicBezTo>
                    <a:pt x="3453" y="8012"/>
                    <a:pt x="3675" y="8471"/>
                    <a:pt x="3556" y="8915"/>
                  </a:cubicBezTo>
                  <a:cubicBezTo>
                    <a:pt x="3408" y="9508"/>
                    <a:pt x="3327" y="10122"/>
                    <a:pt x="3327" y="10759"/>
                  </a:cubicBezTo>
                  <a:cubicBezTo>
                    <a:pt x="3327" y="11343"/>
                    <a:pt x="3393" y="11913"/>
                    <a:pt x="3519" y="12454"/>
                  </a:cubicBezTo>
                  <a:cubicBezTo>
                    <a:pt x="3623" y="12898"/>
                    <a:pt x="3378" y="13349"/>
                    <a:pt x="2957" y="13520"/>
                  </a:cubicBezTo>
                  <a:lnTo>
                    <a:pt x="1572" y="14067"/>
                  </a:lnTo>
                  <a:cubicBezTo>
                    <a:pt x="1247" y="14201"/>
                    <a:pt x="876" y="14127"/>
                    <a:pt x="610" y="13890"/>
                  </a:cubicBezTo>
                  <a:cubicBezTo>
                    <a:pt x="469" y="13764"/>
                    <a:pt x="321" y="13712"/>
                    <a:pt x="210" y="13757"/>
                  </a:cubicBezTo>
                  <a:cubicBezTo>
                    <a:pt x="-49" y="13860"/>
                    <a:pt x="-71" y="14408"/>
                    <a:pt x="158" y="14978"/>
                  </a:cubicBezTo>
                  <a:cubicBezTo>
                    <a:pt x="388" y="15555"/>
                    <a:pt x="780" y="15940"/>
                    <a:pt x="1032" y="15837"/>
                  </a:cubicBezTo>
                  <a:cubicBezTo>
                    <a:pt x="1150" y="15792"/>
                    <a:pt x="1217" y="15652"/>
                    <a:pt x="1232" y="15459"/>
                  </a:cubicBezTo>
                  <a:cubicBezTo>
                    <a:pt x="1269" y="15104"/>
                    <a:pt x="1483" y="14800"/>
                    <a:pt x="1817" y="14667"/>
                  </a:cubicBezTo>
                  <a:lnTo>
                    <a:pt x="3208" y="14119"/>
                  </a:lnTo>
                  <a:cubicBezTo>
                    <a:pt x="3638" y="13949"/>
                    <a:pt x="4119" y="14119"/>
                    <a:pt x="4348" y="14519"/>
                  </a:cubicBezTo>
                  <a:cubicBezTo>
                    <a:pt x="4955" y="15555"/>
                    <a:pt x="5814" y="16421"/>
                    <a:pt x="6828" y="17058"/>
                  </a:cubicBezTo>
                  <a:cubicBezTo>
                    <a:pt x="7220" y="17302"/>
                    <a:pt x="7383" y="17791"/>
                    <a:pt x="7198" y="18220"/>
                  </a:cubicBezTo>
                  <a:lnTo>
                    <a:pt x="6613" y="19560"/>
                  </a:lnTo>
                  <a:cubicBezTo>
                    <a:pt x="6473" y="19886"/>
                    <a:pt x="6162" y="20093"/>
                    <a:pt x="5806" y="20115"/>
                  </a:cubicBezTo>
                  <a:cubicBezTo>
                    <a:pt x="5614" y="20130"/>
                    <a:pt x="5481" y="20189"/>
                    <a:pt x="5429" y="20308"/>
                  </a:cubicBezTo>
                  <a:cubicBezTo>
                    <a:pt x="5318" y="20559"/>
                    <a:pt x="5688" y="20966"/>
                    <a:pt x="6258" y="21211"/>
                  </a:cubicBezTo>
                  <a:cubicBezTo>
                    <a:pt x="6828" y="21455"/>
                    <a:pt x="7376" y="21455"/>
                    <a:pt x="7487" y="21196"/>
                  </a:cubicBezTo>
                  <a:cubicBezTo>
                    <a:pt x="7539" y="21077"/>
                    <a:pt x="7487" y="20937"/>
                    <a:pt x="7361" y="20789"/>
                  </a:cubicBezTo>
                  <a:cubicBezTo>
                    <a:pt x="7139" y="20515"/>
                    <a:pt x="7072" y="20145"/>
                    <a:pt x="7213" y="19819"/>
                  </a:cubicBezTo>
                  <a:lnTo>
                    <a:pt x="7798" y="18472"/>
                  </a:lnTo>
                  <a:cubicBezTo>
                    <a:pt x="7983" y="18050"/>
                    <a:pt x="8442" y="17828"/>
                    <a:pt x="8886" y="17946"/>
                  </a:cubicBezTo>
                  <a:cubicBezTo>
                    <a:pt x="9478" y="18102"/>
                    <a:pt x="10100" y="18183"/>
                    <a:pt x="10736" y="18183"/>
                  </a:cubicBezTo>
                  <a:cubicBezTo>
                    <a:pt x="11329" y="18183"/>
                    <a:pt x="11906" y="18117"/>
                    <a:pt x="12461" y="17983"/>
                  </a:cubicBezTo>
                  <a:cubicBezTo>
                    <a:pt x="12905" y="17880"/>
                    <a:pt x="13364" y="18117"/>
                    <a:pt x="13527" y="18546"/>
                  </a:cubicBezTo>
                  <a:lnTo>
                    <a:pt x="14060" y="19886"/>
                  </a:lnTo>
                  <a:cubicBezTo>
                    <a:pt x="14193" y="20211"/>
                    <a:pt x="14119" y="20582"/>
                    <a:pt x="13882" y="20848"/>
                  </a:cubicBezTo>
                  <a:cubicBezTo>
                    <a:pt x="13757" y="20989"/>
                    <a:pt x="13705" y="21137"/>
                    <a:pt x="13749" y="21248"/>
                  </a:cubicBezTo>
                  <a:cubicBezTo>
                    <a:pt x="13853" y="21507"/>
                    <a:pt x="14401" y="21529"/>
                    <a:pt x="14971" y="21300"/>
                  </a:cubicBezTo>
                  <a:cubicBezTo>
                    <a:pt x="15548" y="21070"/>
                    <a:pt x="15933" y="20678"/>
                    <a:pt x="15829" y="20426"/>
                  </a:cubicBezTo>
                  <a:cubicBezTo>
                    <a:pt x="15785" y="20308"/>
                    <a:pt x="15644" y="20241"/>
                    <a:pt x="15452" y="20226"/>
                  </a:cubicBezTo>
                  <a:cubicBezTo>
                    <a:pt x="15096" y="20189"/>
                    <a:pt x="14793" y="19975"/>
                    <a:pt x="14660" y="19641"/>
                  </a:cubicBezTo>
                  <a:lnTo>
                    <a:pt x="14127" y="18287"/>
                  </a:lnTo>
                  <a:cubicBezTo>
                    <a:pt x="13956" y="17865"/>
                    <a:pt x="14127" y="17376"/>
                    <a:pt x="14519" y="17147"/>
                  </a:cubicBezTo>
                  <a:cubicBezTo>
                    <a:pt x="15555" y="16532"/>
                    <a:pt x="16429" y="15666"/>
                    <a:pt x="17058" y="14637"/>
                  </a:cubicBezTo>
                  <a:cubicBezTo>
                    <a:pt x="17302" y="14238"/>
                    <a:pt x="17798" y="14075"/>
                    <a:pt x="18220" y="14260"/>
                  </a:cubicBezTo>
                  <a:lnTo>
                    <a:pt x="19545" y="14830"/>
                  </a:lnTo>
                  <a:cubicBezTo>
                    <a:pt x="19871" y="14971"/>
                    <a:pt x="20078" y="15281"/>
                    <a:pt x="20100" y="15637"/>
                  </a:cubicBezTo>
                  <a:cubicBezTo>
                    <a:pt x="20115" y="15829"/>
                    <a:pt x="20174" y="15962"/>
                    <a:pt x="20293" y="16014"/>
                  </a:cubicBezTo>
                  <a:cubicBezTo>
                    <a:pt x="20544" y="16125"/>
                    <a:pt x="20952" y="15755"/>
                    <a:pt x="21196" y="15185"/>
                  </a:cubicBezTo>
                  <a:cubicBezTo>
                    <a:pt x="21462" y="14608"/>
                    <a:pt x="21462" y="14060"/>
                    <a:pt x="21203" y="13956"/>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endParaRPr>
            </a:p>
          </p:txBody>
        </p:sp>
        <p:sp>
          <p:nvSpPr>
            <p:cNvPr id="63" name="Shape">
              <a:extLst>
                <a:ext uri="{FF2B5EF4-FFF2-40B4-BE49-F238E27FC236}">
                  <a16:creationId xmlns:a16="http://schemas.microsoft.com/office/drawing/2014/main" id="{BD2095DE-9DE1-4342-92CF-EF789AD52D7B}"/>
                </a:ext>
              </a:extLst>
            </p:cNvPr>
            <p:cNvSpPr/>
            <p:nvPr/>
          </p:nvSpPr>
          <p:spPr>
            <a:xfrm>
              <a:off x="1841500" y="1181100"/>
              <a:ext cx="4753631" cy="4757421"/>
            </a:xfrm>
            <a:custGeom>
              <a:avLst/>
              <a:gdLst/>
              <a:ahLst/>
              <a:cxnLst>
                <a:cxn ang="0">
                  <a:pos x="wd2" y="hd2"/>
                </a:cxn>
                <a:cxn ang="5400000">
                  <a:pos x="wd2" y="hd2"/>
                </a:cxn>
                <a:cxn ang="10800000">
                  <a:pos x="wd2" y="hd2"/>
                </a:cxn>
                <a:cxn ang="16200000">
                  <a:pos x="wd2" y="hd2"/>
                </a:cxn>
              </a:cxnLst>
              <a:rect l="0" t="0" r="r" b="b"/>
              <a:pathLst>
                <a:path w="21594" h="21600" extrusionOk="0">
                  <a:moveTo>
                    <a:pt x="20965" y="9376"/>
                  </a:moveTo>
                  <a:cubicBezTo>
                    <a:pt x="20781" y="9376"/>
                    <a:pt x="20619" y="9549"/>
                    <a:pt x="20504" y="9831"/>
                  </a:cubicBezTo>
                  <a:cubicBezTo>
                    <a:pt x="20360" y="10171"/>
                    <a:pt x="20025" y="10391"/>
                    <a:pt x="19650" y="10391"/>
                  </a:cubicBezTo>
                  <a:lnTo>
                    <a:pt x="17360" y="10391"/>
                  </a:lnTo>
                  <a:cubicBezTo>
                    <a:pt x="16921" y="10391"/>
                    <a:pt x="16546" y="10085"/>
                    <a:pt x="16454" y="9658"/>
                  </a:cubicBezTo>
                  <a:cubicBezTo>
                    <a:pt x="16298" y="8926"/>
                    <a:pt x="16010" y="8246"/>
                    <a:pt x="15606" y="7646"/>
                  </a:cubicBezTo>
                  <a:cubicBezTo>
                    <a:pt x="15358" y="7277"/>
                    <a:pt x="15404" y="6787"/>
                    <a:pt x="15715" y="6470"/>
                  </a:cubicBezTo>
                  <a:lnTo>
                    <a:pt x="17354" y="4832"/>
                  </a:lnTo>
                  <a:cubicBezTo>
                    <a:pt x="17619" y="4567"/>
                    <a:pt x="18017" y="4492"/>
                    <a:pt x="18363" y="4630"/>
                  </a:cubicBezTo>
                  <a:cubicBezTo>
                    <a:pt x="18635" y="4740"/>
                    <a:pt x="18865" y="4740"/>
                    <a:pt x="18992" y="4613"/>
                  </a:cubicBezTo>
                  <a:cubicBezTo>
                    <a:pt x="19240" y="4365"/>
                    <a:pt x="18992" y="3713"/>
                    <a:pt x="18433" y="3154"/>
                  </a:cubicBezTo>
                  <a:cubicBezTo>
                    <a:pt x="17873" y="2595"/>
                    <a:pt x="17221" y="2347"/>
                    <a:pt x="16973" y="2595"/>
                  </a:cubicBezTo>
                  <a:cubicBezTo>
                    <a:pt x="16846" y="2722"/>
                    <a:pt x="16852" y="2952"/>
                    <a:pt x="16962" y="3229"/>
                  </a:cubicBezTo>
                  <a:cubicBezTo>
                    <a:pt x="17100" y="3581"/>
                    <a:pt x="17031" y="3979"/>
                    <a:pt x="16765" y="4244"/>
                  </a:cubicBezTo>
                  <a:lnTo>
                    <a:pt x="15121" y="5887"/>
                  </a:lnTo>
                  <a:cubicBezTo>
                    <a:pt x="14810" y="6199"/>
                    <a:pt x="14325" y="6245"/>
                    <a:pt x="13956" y="6003"/>
                  </a:cubicBezTo>
                  <a:cubicBezTo>
                    <a:pt x="13356" y="5610"/>
                    <a:pt x="12681" y="5328"/>
                    <a:pt x="11954" y="5178"/>
                  </a:cubicBezTo>
                  <a:cubicBezTo>
                    <a:pt x="11521" y="5092"/>
                    <a:pt x="11215" y="4711"/>
                    <a:pt x="11215" y="4273"/>
                  </a:cubicBezTo>
                  <a:lnTo>
                    <a:pt x="11215" y="1943"/>
                  </a:lnTo>
                  <a:cubicBezTo>
                    <a:pt x="11215" y="1574"/>
                    <a:pt x="11435" y="1234"/>
                    <a:pt x="11775" y="1096"/>
                  </a:cubicBezTo>
                  <a:cubicBezTo>
                    <a:pt x="12052" y="980"/>
                    <a:pt x="12225" y="819"/>
                    <a:pt x="12225" y="634"/>
                  </a:cubicBezTo>
                  <a:cubicBezTo>
                    <a:pt x="12225" y="283"/>
                    <a:pt x="11585" y="0"/>
                    <a:pt x="10800" y="0"/>
                  </a:cubicBezTo>
                  <a:cubicBezTo>
                    <a:pt x="10010" y="0"/>
                    <a:pt x="9375" y="283"/>
                    <a:pt x="9375" y="634"/>
                  </a:cubicBezTo>
                  <a:cubicBezTo>
                    <a:pt x="9375" y="819"/>
                    <a:pt x="9548" y="980"/>
                    <a:pt x="9831" y="1096"/>
                  </a:cubicBezTo>
                  <a:cubicBezTo>
                    <a:pt x="10171" y="1240"/>
                    <a:pt x="10390" y="1574"/>
                    <a:pt x="10390" y="1949"/>
                  </a:cubicBezTo>
                  <a:lnTo>
                    <a:pt x="10390" y="4278"/>
                  </a:lnTo>
                  <a:cubicBezTo>
                    <a:pt x="10390" y="4717"/>
                    <a:pt x="10079" y="5097"/>
                    <a:pt x="9652" y="5184"/>
                  </a:cubicBezTo>
                  <a:cubicBezTo>
                    <a:pt x="8925" y="5328"/>
                    <a:pt x="8250" y="5616"/>
                    <a:pt x="7650" y="6003"/>
                  </a:cubicBezTo>
                  <a:cubicBezTo>
                    <a:pt x="7281" y="6245"/>
                    <a:pt x="6796" y="6199"/>
                    <a:pt x="6485" y="5887"/>
                  </a:cubicBezTo>
                  <a:lnTo>
                    <a:pt x="4840" y="4244"/>
                  </a:lnTo>
                  <a:cubicBezTo>
                    <a:pt x="4575" y="3979"/>
                    <a:pt x="4500" y="3581"/>
                    <a:pt x="4638" y="3235"/>
                  </a:cubicBezTo>
                  <a:cubicBezTo>
                    <a:pt x="4748" y="2964"/>
                    <a:pt x="4748" y="2733"/>
                    <a:pt x="4621" y="2606"/>
                  </a:cubicBezTo>
                  <a:cubicBezTo>
                    <a:pt x="4373" y="2358"/>
                    <a:pt x="3721" y="2606"/>
                    <a:pt x="3162" y="3166"/>
                  </a:cubicBezTo>
                  <a:cubicBezTo>
                    <a:pt x="2602" y="3725"/>
                    <a:pt x="2354" y="4377"/>
                    <a:pt x="2602" y="4624"/>
                  </a:cubicBezTo>
                  <a:cubicBezTo>
                    <a:pt x="2729" y="4751"/>
                    <a:pt x="2960" y="4746"/>
                    <a:pt x="3237" y="4636"/>
                  </a:cubicBezTo>
                  <a:cubicBezTo>
                    <a:pt x="3588" y="4498"/>
                    <a:pt x="3987" y="4567"/>
                    <a:pt x="4252" y="4832"/>
                  </a:cubicBezTo>
                  <a:lnTo>
                    <a:pt x="5885" y="6464"/>
                  </a:lnTo>
                  <a:cubicBezTo>
                    <a:pt x="6202" y="6781"/>
                    <a:pt x="6242" y="7271"/>
                    <a:pt x="5994" y="7640"/>
                  </a:cubicBezTo>
                  <a:cubicBezTo>
                    <a:pt x="5590" y="8240"/>
                    <a:pt x="5302" y="8920"/>
                    <a:pt x="5146" y="9653"/>
                  </a:cubicBezTo>
                  <a:cubicBezTo>
                    <a:pt x="5054" y="10079"/>
                    <a:pt x="4679" y="10385"/>
                    <a:pt x="4240" y="10385"/>
                  </a:cubicBezTo>
                  <a:lnTo>
                    <a:pt x="1944" y="10385"/>
                  </a:lnTo>
                  <a:cubicBezTo>
                    <a:pt x="1575" y="10385"/>
                    <a:pt x="1235" y="10166"/>
                    <a:pt x="1096" y="9826"/>
                  </a:cubicBezTo>
                  <a:cubicBezTo>
                    <a:pt x="981" y="9549"/>
                    <a:pt x="819" y="9376"/>
                    <a:pt x="635" y="9376"/>
                  </a:cubicBezTo>
                  <a:cubicBezTo>
                    <a:pt x="283" y="9376"/>
                    <a:pt x="0" y="10016"/>
                    <a:pt x="0" y="10800"/>
                  </a:cubicBezTo>
                  <a:cubicBezTo>
                    <a:pt x="0" y="11590"/>
                    <a:pt x="283" y="12224"/>
                    <a:pt x="635" y="12224"/>
                  </a:cubicBezTo>
                  <a:cubicBezTo>
                    <a:pt x="819" y="12224"/>
                    <a:pt x="981" y="12051"/>
                    <a:pt x="1096" y="11769"/>
                  </a:cubicBezTo>
                  <a:cubicBezTo>
                    <a:pt x="1240" y="11429"/>
                    <a:pt x="1575" y="11209"/>
                    <a:pt x="1950" y="11209"/>
                  </a:cubicBezTo>
                  <a:lnTo>
                    <a:pt x="4223" y="11209"/>
                  </a:lnTo>
                  <a:cubicBezTo>
                    <a:pt x="4667" y="11209"/>
                    <a:pt x="5048" y="11521"/>
                    <a:pt x="5135" y="11953"/>
                  </a:cubicBezTo>
                  <a:cubicBezTo>
                    <a:pt x="5279" y="12697"/>
                    <a:pt x="5567" y="13389"/>
                    <a:pt x="5965" y="14000"/>
                  </a:cubicBezTo>
                  <a:cubicBezTo>
                    <a:pt x="6208" y="14369"/>
                    <a:pt x="6162" y="14854"/>
                    <a:pt x="5850" y="15165"/>
                  </a:cubicBezTo>
                  <a:lnTo>
                    <a:pt x="4252" y="16762"/>
                  </a:lnTo>
                  <a:cubicBezTo>
                    <a:pt x="3987" y="17027"/>
                    <a:pt x="3588" y="17102"/>
                    <a:pt x="3242" y="16964"/>
                  </a:cubicBezTo>
                  <a:cubicBezTo>
                    <a:pt x="2971" y="16854"/>
                    <a:pt x="2740" y="16854"/>
                    <a:pt x="2613" y="16981"/>
                  </a:cubicBezTo>
                  <a:cubicBezTo>
                    <a:pt x="2365" y="17229"/>
                    <a:pt x="2613" y="17881"/>
                    <a:pt x="3173" y="18440"/>
                  </a:cubicBezTo>
                  <a:cubicBezTo>
                    <a:pt x="3733" y="18999"/>
                    <a:pt x="4385" y="19247"/>
                    <a:pt x="4633" y="18999"/>
                  </a:cubicBezTo>
                  <a:cubicBezTo>
                    <a:pt x="4760" y="18873"/>
                    <a:pt x="4754" y="18642"/>
                    <a:pt x="4644" y="18365"/>
                  </a:cubicBezTo>
                  <a:cubicBezTo>
                    <a:pt x="4506" y="18013"/>
                    <a:pt x="4575" y="17616"/>
                    <a:pt x="4840" y="17350"/>
                  </a:cubicBezTo>
                  <a:lnTo>
                    <a:pt x="6427" y="15765"/>
                  </a:lnTo>
                  <a:cubicBezTo>
                    <a:pt x="6738" y="15453"/>
                    <a:pt x="7235" y="15407"/>
                    <a:pt x="7604" y="15655"/>
                  </a:cubicBezTo>
                  <a:cubicBezTo>
                    <a:pt x="8215" y="16064"/>
                    <a:pt x="8913" y="16359"/>
                    <a:pt x="9658" y="16514"/>
                  </a:cubicBezTo>
                  <a:cubicBezTo>
                    <a:pt x="10085" y="16601"/>
                    <a:pt x="10396" y="16981"/>
                    <a:pt x="10396" y="17420"/>
                  </a:cubicBezTo>
                  <a:lnTo>
                    <a:pt x="10396" y="19657"/>
                  </a:lnTo>
                  <a:cubicBezTo>
                    <a:pt x="10396" y="20026"/>
                    <a:pt x="10177" y="20366"/>
                    <a:pt x="9837" y="20504"/>
                  </a:cubicBezTo>
                  <a:cubicBezTo>
                    <a:pt x="9560" y="20620"/>
                    <a:pt x="9387" y="20781"/>
                    <a:pt x="9387" y="20966"/>
                  </a:cubicBezTo>
                  <a:cubicBezTo>
                    <a:pt x="9387" y="21317"/>
                    <a:pt x="10027" y="21600"/>
                    <a:pt x="10812" y="21600"/>
                  </a:cubicBezTo>
                  <a:cubicBezTo>
                    <a:pt x="11602" y="21600"/>
                    <a:pt x="12237" y="21317"/>
                    <a:pt x="12237" y="20966"/>
                  </a:cubicBezTo>
                  <a:cubicBezTo>
                    <a:pt x="12237" y="20781"/>
                    <a:pt x="12063" y="20620"/>
                    <a:pt x="11781" y="20504"/>
                  </a:cubicBezTo>
                  <a:cubicBezTo>
                    <a:pt x="11440" y="20360"/>
                    <a:pt x="11221" y="20026"/>
                    <a:pt x="11221" y="19651"/>
                  </a:cubicBezTo>
                  <a:lnTo>
                    <a:pt x="11221" y="17420"/>
                  </a:lnTo>
                  <a:cubicBezTo>
                    <a:pt x="11221" y="16981"/>
                    <a:pt x="11527" y="16601"/>
                    <a:pt x="11960" y="16514"/>
                  </a:cubicBezTo>
                  <a:cubicBezTo>
                    <a:pt x="12710" y="16364"/>
                    <a:pt x="13402" y="16070"/>
                    <a:pt x="14013" y="15661"/>
                  </a:cubicBezTo>
                  <a:cubicBezTo>
                    <a:pt x="14383" y="15413"/>
                    <a:pt x="14873" y="15459"/>
                    <a:pt x="15190" y="15770"/>
                  </a:cubicBezTo>
                  <a:lnTo>
                    <a:pt x="16777" y="17356"/>
                  </a:lnTo>
                  <a:cubicBezTo>
                    <a:pt x="17042" y="17621"/>
                    <a:pt x="17117" y="18019"/>
                    <a:pt x="16979" y="18365"/>
                  </a:cubicBezTo>
                  <a:cubicBezTo>
                    <a:pt x="16869" y="18636"/>
                    <a:pt x="16869" y="18867"/>
                    <a:pt x="16996" y="18994"/>
                  </a:cubicBezTo>
                  <a:cubicBezTo>
                    <a:pt x="17244" y="19242"/>
                    <a:pt x="17896" y="18994"/>
                    <a:pt x="18456" y="18434"/>
                  </a:cubicBezTo>
                  <a:cubicBezTo>
                    <a:pt x="19015" y="17875"/>
                    <a:pt x="19263" y="17223"/>
                    <a:pt x="19015" y="16976"/>
                  </a:cubicBezTo>
                  <a:cubicBezTo>
                    <a:pt x="18888" y="16849"/>
                    <a:pt x="18658" y="16854"/>
                    <a:pt x="18381" y="16964"/>
                  </a:cubicBezTo>
                  <a:cubicBezTo>
                    <a:pt x="18029" y="17102"/>
                    <a:pt x="17631" y="17033"/>
                    <a:pt x="17365" y="16768"/>
                  </a:cubicBezTo>
                  <a:lnTo>
                    <a:pt x="15750" y="15177"/>
                  </a:lnTo>
                  <a:cubicBezTo>
                    <a:pt x="15438" y="14865"/>
                    <a:pt x="15392" y="14381"/>
                    <a:pt x="15635" y="14012"/>
                  </a:cubicBezTo>
                  <a:cubicBezTo>
                    <a:pt x="16033" y="13401"/>
                    <a:pt x="16321" y="12709"/>
                    <a:pt x="16465" y="11965"/>
                  </a:cubicBezTo>
                  <a:cubicBezTo>
                    <a:pt x="16552" y="11532"/>
                    <a:pt x="16933" y="11221"/>
                    <a:pt x="17371" y="11221"/>
                  </a:cubicBezTo>
                  <a:lnTo>
                    <a:pt x="19650" y="11221"/>
                  </a:lnTo>
                  <a:cubicBezTo>
                    <a:pt x="20019" y="11221"/>
                    <a:pt x="20360" y="11440"/>
                    <a:pt x="20498" y="11780"/>
                  </a:cubicBezTo>
                  <a:cubicBezTo>
                    <a:pt x="20613" y="12057"/>
                    <a:pt x="20775" y="12230"/>
                    <a:pt x="20960" y="12230"/>
                  </a:cubicBezTo>
                  <a:cubicBezTo>
                    <a:pt x="21312" y="12230"/>
                    <a:pt x="21594" y="11590"/>
                    <a:pt x="21594" y="10806"/>
                  </a:cubicBezTo>
                  <a:cubicBezTo>
                    <a:pt x="21600" y="10016"/>
                    <a:pt x="21317" y="9376"/>
                    <a:pt x="20965" y="9376"/>
                  </a:cubicBez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endParaRPr>
            </a:p>
          </p:txBody>
        </p:sp>
      </p:grpSp>
      <p:sp>
        <p:nvSpPr>
          <p:cNvPr id="53" name="TextBox 5">
            <a:extLst>
              <a:ext uri="{FF2B5EF4-FFF2-40B4-BE49-F238E27FC236}">
                <a16:creationId xmlns:a16="http://schemas.microsoft.com/office/drawing/2014/main" id="{EF796052-3A88-674C-9F94-DC77EBD9610A}"/>
              </a:ext>
            </a:extLst>
          </p:cNvPr>
          <p:cNvSpPr txBox="1"/>
          <p:nvPr/>
        </p:nvSpPr>
        <p:spPr>
          <a:xfrm>
            <a:off x="4454206" y="1418000"/>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01</a:t>
            </a:r>
          </a:p>
        </p:txBody>
      </p:sp>
      <p:sp>
        <p:nvSpPr>
          <p:cNvPr id="54" name="TextBox 6">
            <a:extLst>
              <a:ext uri="{FF2B5EF4-FFF2-40B4-BE49-F238E27FC236}">
                <a16:creationId xmlns:a16="http://schemas.microsoft.com/office/drawing/2014/main" id="{8FABB11D-23D0-F945-B3AB-BA1C58B167AC}"/>
              </a:ext>
            </a:extLst>
          </p:cNvPr>
          <p:cNvSpPr txBox="1"/>
          <p:nvPr/>
        </p:nvSpPr>
        <p:spPr>
          <a:xfrm>
            <a:off x="5495074" y="1850275"/>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02</a:t>
            </a:r>
          </a:p>
        </p:txBody>
      </p:sp>
      <p:sp>
        <p:nvSpPr>
          <p:cNvPr id="55" name="TextBox 7">
            <a:extLst>
              <a:ext uri="{FF2B5EF4-FFF2-40B4-BE49-F238E27FC236}">
                <a16:creationId xmlns:a16="http://schemas.microsoft.com/office/drawing/2014/main" id="{484B78D3-426D-6D4E-8F6F-5B9B466CF76F}"/>
              </a:ext>
            </a:extLst>
          </p:cNvPr>
          <p:cNvSpPr txBox="1"/>
          <p:nvPr/>
        </p:nvSpPr>
        <p:spPr>
          <a:xfrm>
            <a:off x="5948621" y="2890054"/>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03</a:t>
            </a:r>
          </a:p>
        </p:txBody>
      </p:sp>
      <p:sp>
        <p:nvSpPr>
          <p:cNvPr id="56" name="TextBox 8">
            <a:extLst>
              <a:ext uri="{FF2B5EF4-FFF2-40B4-BE49-F238E27FC236}">
                <a16:creationId xmlns:a16="http://schemas.microsoft.com/office/drawing/2014/main" id="{C862F516-8E55-384D-9A8E-A39C67BF4C43}"/>
              </a:ext>
            </a:extLst>
          </p:cNvPr>
          <p:cNvSpPr txBox="1"/>
          <p:nvPr/>
        </p:nvSpPr>
        <p:spPr>
          <a:xfrm>
            <a:off x="5543299" y="3889480"/>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04</a:t>
            </a:r>
          </a:p>
        </p:txBody>
      </p:sp>
      <p:sp>
        <p:nvSpPr>
          <p:cNvPr id="57" name="TextBox 9">
            <a:extLst>
              <a:ext uri="{FF2B5EF4-FFF2-40B4-BE49-F238E27FC236}">
                <a16:creationId xmlns:a16="http://schemas.microsoft.com/office/drawing/2014/main" id="{49F63564-D880-C649-9481-258E2581E88B}"/>
              </a:ext>
            </a:extLst>
          </p:cNvPr>
          <p:cNvSpPr txBox="1"/>
          <p:nvPr/>
        </p:nvSpPr>
        <p:spPr>
          <a:xfrm>
            <a:off x="4466139" y="4355879"/>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05</a:t>
            </a:r>
          </a:p>
        </p:txBody>
      </p:sp>
      <p:sp>
        <p:nvSpPr>
          <p:cNvPr id="58" name="TextBox 10">
            <a:extLst>
              <a:ext uri="{FF2B5EF4-FFF2-40B4-BE49-F238E27FC236}">
                <a16:creationId xmlns:a16="http://schemas.microsoft.com/office/drawing/2014/main" id="{98652E8B-D772-574D-AC4A-14E1179B5070}"/>
              </a:ext>
            </a:extLst>
          </p:cNvPr>
          <p:cNvSpPr txBox="1"/>
          <p:nvPr/>
        </p:nvSpPr>
        <p:spPr>
          <a:xfrm>
            <a:off x="3422295" y="3950556"/>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06</a:t>
            </a:r>
          </a:p>
        </p:txBody>
      </p:sp>
      <p:sp>
        <p:nvSpPr>
          <p:cNvPr id="59" name="TextBox 11">
            <a:extLst>
              <a:ext uri="{FF2B5EF4-FFF2-40B4-BE49-F238E27FC236}">
                <a16:creationId xmlns:a16="http://schemas.microsoft.com/office/drawing/2014/main" id="{25F8FF7E-037B-F04D-8466-9B9DE85CAB30}"/>
              </a:ext>
            </a:extLst>
          </p:cNvPr>
          <p:cNvSpPr txBox="1"/>
          <p:nvPr/>
        </p:nvSpPr>
        <p:spPr>
          <a:xfrm>
            <a:off x="2978106" y="2906711"/>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07</a:t>
            </a:r>
          </a:p>
        </p:txBody>
      </p:sp>
      <p:sp>
        <p:nvSpPr>
          <p:cNvPr id="60" name="TextBox 12">
            <a:extLst>
              <a:ext uri="{FF2B5EF4-FFF2-40B4-BE49-F238E27FC236}">
                <a16:creationId xmlns:a16="http://schemas.microsoft.com/office/drawing/2014/main" id="{9C1CCCAA-301D-F94C-945C-53809E74B0B8}"/>
              </a:ext>
            </a:extLst>
          </p:cNvPr>
          <p:cNvSpPr txBox="1"/>
          <p:nvPr/>
        </p:nvSpPr>
        <p:spPr>
          <a:xfrm>
            <a:off x="3405638" y="1857314"/>
            <a:ext cx="235588" cy="223018"/>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D3D3D3">
                    <a:lumMod val="75000"/>
                  </a:srgbClr>
                </a:solidFill>
                <a:effectLst/>
                <a:uLnTx/>
                <a:uFillTx/>
              </a:rPr>
              <a:t>08</a:t>
            </a:r>
          </a:p>
        </p:txBody>
      </p:sp>
      <p:sp>
        <p:nvSpPr>
          <p:cNvPr id="61" name="Graphic 37" descr="Needle">
            <a:extLst>
              <a:ext uri="{FF2B5EF4-FFF2-40B4-BE49-F238E27FC236}">
                <a16:creationId xmlns:a16="http://schemas.microsoft.com/office/drawing/2014/main" id="{50FCCE21-5512-B141-8E99-EE62AF507E47}"/>
              </a:ext>
            </a:extLst>
          </p:cNvPr>
          <p:cNvSpPr/>
          <p:nvPr/>
        </p:nvSpPr>
        <p:spPr>
          <a:xfrm>
            <a:off x="4219896" y="2619716"/>
            <a:ext cx="706384" cy="706384"/>
          </a:xfrm>
          <a:custGeom>
            <a:avLst/>
            <a:gdLst>
              <a:gd name="connsiteX0" fmla="*/ 869582 w 1163320"/>
              <a:gd name="connsiteY0" fmla="*/ 392621 h 1163320"/>
              <a:gd name="connsiteX1" fmla="*/ 820141 w 1163320"/>
              <a:gd name="connsiteY1" fmla="*/ 343179 h 1163320"/>
              <a:gd name="connsiteX2" fmla="*/ 779424 w 1163320"/>
              <a:gd name="connsiteY2" fmla="*/ 383896 h 1163320"/>
              <a:gd name="connsiteX3" fmla="*/ 828866 w 1163320"/>
              <a:gd name="connsiteY3" fmla="*/ 433337 h 1163320"/>
              <a:gd name="connsiteX4" fmla="*/ 782333 w 1163320"/>
              <a:gd name="connsiteY4" fmla="*/ 479870 h 1163320"/>
              <a:gd name="connsiteX5" fmla="*/ 732892 w 1163320"/>
              <a:gd name="connsiteY5" fmla="*/ 430428 h 1163320"/>
              <a:gd name="connsiteX6" fmla="*/ 692175 w 1163320"/>
              <a:gd name="connsiteY6" fmla="*/ 471145 h 1163320"/>
              <a:gd name="connsiteX7" fmla="*/ 741617 w 1163320"/>
              <a:gd name="connsiteY7" fmla="*/ 520586 h 1163320"/>
              <a:gd name="connsiteX8" fmla="*/ 695084 w 1163320"/>
              <a:gd name="connsiteY8" fmla="*/ 567119 h 1163320"/>
              <a:gd name="connsiteX9" fmla="*/ 645643 w 1163320"/>
              <a:gd name="connsiteY9" fmla="*/ 517677 h 1163320"/>
              <a:gd name="connsiteX10" fmla="*/ 604926 w 1163320"/>
              <a:gd name="connsiteY10" fmla="*/ 558394 h 1163320"/>
              <a:gd name="connsiteX11" fmla="*/ 654368 w 1163320"/>
              <a:gd name="connsiteY11" fmla="*/ 607835 h 1163320"/>
              <a:gd name="connsiteX12" fmla="*/ 609289 w 1163320"/>
              <a:gd name="connsiteY12" fmla="*/ 652913 h 1163320"/>
              <a:gd name="connsiteX13" fmla="*/ 510407 w 1163320"/>
              <a:gd name="connsiteY13" fmla="*/ 554031 h 1163320"/>
              <a:gd name="connsiteX14" fmla="*/ 814324 w 1163320"/>
              <a:gd name="connsiteY14" fmla="*/ 250114 h 1163320"/>
              <a:gd name="connsiteX15" fmla="*/ 913206 w 1163320"/>
              <a:gd name="connsiteY15" fmla="*/ 348996 h 1163320"/>
              <a:gd name="connsiteX16" fmla="*/ 869582 w 1163320"/>
              <a:gd name="connsiteY16" fmla="*/ 392621 h 1163320"/>
              <a:gd name="connsiteX17" fmla="*/ 1150233 w 1163320"/>
              <a:gd name="connsiteY17" fmla="*/ 187585 h 1163320"/>
              <a:gd name="connsiteX18" fmla="*/ 975735 w 1163320"/>
              <a:gd name="connsiteY18" fmla="*/ 13087 h 1163320"/>
              <a:gd name="connsiteX19" fmla="*/ 914660 w 1163320"/>
              <a:gd name="connsiteY19" fmla="*/ 13087 h 1163320"/>
              <a:gd name="connsiteX20" fmla="*/ 914660 w 1163320"/>
              <a:gd name="connsiteY20" fmla="*/ 74162 h 1163320"/>
              <a:gd name="connsiteX21" fmla="*/ 951014 w 1163320"/>
              <a:gd name="connsiteY21" fmla="*/ 110515 h 1163320"/>
              <a:gd name="connsiteX22" fmla="*/ 873944 w 1163320"/>
              <a:gd name="connsiteY22" fmla="*/ 187585 h 1163320"/>
              <a:gd name="connsiteX23" fmla="*/ 814324 w 1163320"/>
              <a:gd name="connsiteY23" fmla="*/ 127965 h 1163320"/>
              <a:gd name="connsiteX24" fmla="*/ 786695 w 1163320"/>
              <a:gd name="connsiteY24" fmla="*/ 100336 h 1163320"/>
              <a:gd name="connsiteX25" fmla="*/ 725621 w 1163320"/>
              <a:gd name="connsiteY25" fmla="*/ 100336 h 1163320"/>
              <a:gd name="connsiteX26" fmla="*/ 725621 w 1163320"/>
              <a:gd name="connsiteY26" fmla="*/ 161411 h 1163320"/>
              <a:gd name="connsiteX27" fmla="*/ 753250 w 1163320"/>
              <a:gd name="connsiteY27" fmla="*/ 189040 h 1163320"/>
              <a:gd name="connsiteX28" fmla="*/ 369354 w 1163320"/>
              <a:gd name="connsiteY28" fmla="*/ 572935 h 1163320"/>
              <a:gd name="connsiteX29" fmla="*/ 322821 w 1163320"/>
              <a:gd name="connsiteY29" fmla="*/ 683451 h 1163320"/>
              <a:gd name="connsiteX30" fmla="*/ 330092 w 1163320"/>
              <a:gd name="connsiteY30" fmla="*/ 731437 h 1163320"/>
              <a:gd name="connsiteX31" fmla="*/ 254476 w 1163320"/>
              <a:gd name="connsiteY31" fmla="*/ 807053 h 1163320"/>
              <a:gd name="connsiteX32" fmla="*/ 238481 w 1163320"/>
              <a:gd name="connsiteY32" fmla="*/ 884123 h 1163320"/>
              <a:gd name="connsiteX33" fmla="*/ 8725 w 1163320"/>
              <a:gd name="connsiteY33" fmla="*/ 1113879 h 1163320"/>
              <a:gd name="connsiteX34" fmla="*/ 8725 w 1163320"/>
              <a:gd name="connsiteY34" fmla="*/ 1154595 h 1163320"/>
              <a:gd name="connsiteX35" fmla="*/ 29083 w 1163320"/>
              <a:gd name="connsiteY35" fmla="*/ 1163320 h 1163320"/>
              <a:gd name="connsiteX36" fmla="*/ 49441 w 1163320"/>
              <a:gd name="connsiteY36" fmla="*/ 1154595 h 1163320"/>
              <a:gd name="connsiteX37" fmla="*/ 279197 w 1163320"/>
              <a:gd name="connsiteY37" fmla="*/ 924839 h 1163320"/>
              <a:gd name="connsiteX38" fmla="*/ 356267 w 1163320"/>
              <a:gd name="connsiteY38" fmla="*/ 908844 h 1163320"/>
              <a:gd name="connsiteX39" fmla="*/ 431883 w 1163320"/>
              <a:gd name="connsiteY39" fmla="*/ 833228 h 1163320"/>
              <a:gd name="connsiteX40" fmla="*/ 479870 w 1163320"/>
              <a:gd name="connsiteY40" fmla="*/ 840499 h 1163320"/>
              <a:gd name="connsiteX41" fmla="*/ 590385 w 1163320"/>
              <a:gd name="connsiteY41" fmla="*/ 793966 h 1163320"/>
              <a:gd name="connsiteX42" fmla="*/ 974281 w 1163320"/>
              <a:gd name="connsiteY42" fmla="*/ 410070 h 1163320"/>
              <a:gd name="connsiteX43" fmla="*/ 1001909 w 1163320"/>
              <a:gd name="connsiteY43" fmla="*/ 437699 h 1163320"/>
              <a:gd name="connsiteX44" fmla="*/ 1032447 w 1163320"/>
              <a:gd name="connsiteY44" fmla="*/ 450787 h 1163320"/>
              <a:gd name="connsiteX45" fmla="*/ 1062984 w 1163320"/>
              <a:gd name="connsiteY45" fmla="*/ 437699 h 1163320"/>
              <a:gd name="connsiteX46" fmla="*/ 1062984 w 1163320"/>
              <a:gd name="connsiteY46" fmla="*/ 376625 h 1163320"/>
              <a:gd name="connsiteX47" fmla="*/ 1035355 w 1163320"/>
              <a:gd name="connsiteY47" fmla="*/ 348996 h 1163320"/>
              <a:gd name="connsiteX48" fmla="*/ 975735 w 1163320"/>
              <a:gd name="connsiteY48" fmla="*/ 289376 h 1163320"/>
              <a:gd name="connsiteX49" fmla="*/ 1052805 w 1163320"/>
              <a:gd name="connsiteY49" fmla="*/ 212306 h 1163320"/>
              <a:gd name="connsiteX50" fmla="*/ 1089158 w 1163320"/>
              <a:gd name="connsiteY50" fmla="*/ 248660 h 1163320"/>
              <a:gd name="connsiteX51" fmla="*/ 1119696 w 1163320"/>
              <a:gd name="connsiteY51" fmla="*/ 261747 h 1163320"/>
              <a:gd name="connsiteX52" fmla="*/ 1150233 w 1163320"/>
              <a:gd name="connsiteY52" fmla="*/ 248660 h 1163320"/>
              <a:gd name="connsiteX53" fmla="*/ 1150233 w 1163320"/>
              <a:gd name="connsiteY53" fmla="*/ 187585 h 116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63320" h="1163320">
                <a:moveTo>
                  <a:pt x="869582" y="392621"/>
                </a:moveTo>
                <a:lnTo>
                  <a:pt x="820141" y="343179"/>
                </a:lnTo>
                <a:lnTo>
                  <a:pt x="779424" y="383896"/>
                </a:lnTo>
                <a:lnTo>
                  <a:pt x="828866" y="433337"/>
                </a:lnTo>
                <a:lnTo>
                  <a:pt x="782333" y="479870"/>
                </a:lnTo>
                <a:lnTo>
                  <a:pt x="732892" y="430428"/>
                </a:lnTo>
                <a:lnTo>
                  <a:pt x="692175" y="471145"/>
                </a:lnTo>
                <a:lnTo>
                  <a:pt x="741617" y="520586"/>
                </a:lnTo>
                <a:lnTo>
                  <a:pt x="695084" y="567119"/>
                </a:lnTo>
                <a:lnTo>
                  <a:pt x="645643" y="517677"/>
                </a:lnTo>
                <a:lnTo>
                  <a:pt x="604926" y="558394"/>
                </a:lnTo>
                <a:lnTo>
                  <a:pt x="654368" y="607835"/>
                </a:lnTo>
                <a:lnTo>
                  <a:pt x="609289" y="652913"/>
                </a:lnTo>
                <a:lnTo>
                  <a:pt x="510407" y="554031"/>
                </a:lnTo>
                <a:lnTo>
                  <a:pt x="814324" y="250114"/>
                </a:lnTo>
                <a:lnTo>
                  <a:pt x="913206" y="348996"/>
                </a:lnTo>
                <a:lnTo>
                  <a:pt x="869582" y="392621"/>
                </a:lnTo>
                <a:close/>
                <a:moveTo>
                  <a:pt x="1150233" y="187585"/>
                </a:moveTo>
                <a:lnTo>
                  <a:pt x="975735" y="13087"/>
                </a:lnTo>
                <a:cubicBezTo>
                  <a:pt x="958285" y="-4362"/>
                  <a:pt x="930656" y="-4362"/>
                  <a:pt x="914660" y="13087"/>
                </a:cubicBezTo>
                <a:cubicBezTo>
                  <a:pt x="897211" y="30537"/>
                  <a:pt x="897211" y="58166"/>
                  <a:pt x="914660" y="74162"/>
                </a:cubicBezTo>
                <a:lnTo>
                  <a:pt x="951014" y="110515"/>
                </a:lnTo>
                <a:lnTo>
                  <a:pt x="873944" y="187585"/>
                </a:lnTo>
                <a:lnTo>
                  <a:pt x="814324" y="127965"/>
                </a:lnTo>
                <a:lnTo>
                  <a:pt x="786695" y="100336"/>
                </a:lnTo>
                <a:cubicBezTo>
                  <a:pt x="769245" y="82887"/>
                  <a:pt x="741617" y="82887"/>
                  <a:pt x="725621" y="100336"/>
                </a:cubicBezTo>
                <a:cubicBezTo>
                  <a:pt x="708171" y="117786"/>
                  <a:pt x="708171" y="145415"/>
                  <a:pt x="725621" y="161411"/>
                </a:cubicBezTo>
                <a:lnTo>
                  <a:pt x="753250" y="189040"/>
                </a:lnTo>
                <a:lnTo>
                  <a:pt x="369354" y="572935"/>
                </a:lnTo>
                <a:cubicBezTo>
                  <a:pt x="340271" y="602018"/>
                  <a:pt x="322821" y="641280"/>
                  <a:pt x="322821" y="683451"/>
                </a:cubicBezTo>
                <a:cubicBezTo>
                  <a:pt x="322821" y="699446"/>
                  <a:pt x="325730" y="715442"/>
                  <a:pt x="330092" y="731437"/>
                </a:cubicBezTo>
                <a:lnTo>
                  <a:pt x="254476" y="807053"/>
                </a:lnTo>
                <a:cubicBezTo>
                  <a:pt x="234118" y="827411"/>
                  <a:pt x="228302" y="857949"/>
                  <a:pt x="238481" y="884123"/>
                </a:cubicBezTo>
                <a:lnTo>
                  <a:pt x="8725" y="1113879"/>
                </a:lnTo>
                <a:cubicBezTo>
                  <a:pt x="-2908" y="1125512"/>
                  <a:pt x="-2908" y="1142962"/>
                  <a:pt x="8725" y="1154595"/>
                </a:cubicBezTo>
                <a:cubicBezTo>
                  <a:pt x="14541" y="1160412"/>
                  <a:pt x="21812" y="1163320"/>
                  <a:pt x="29083" y="1163320"/>
                </a:cubicBezTo>
                <a:cubicBezTo>
                  <a:pt x="36354" y="1163320"/>
                  <a:pt x="43624" y="1160412"/>
                  <a:pt x="49441" y="1154595"/>
                </a:cubicBezTo>
                <a:lnTo>
                  <a:pt x="279197" y="924839"/>
                </a:lnTo>
                <a:cubicBezTo>
                  <a:pt x="305372" y="935019"/>
                  <a:pt x="335909" y="929202"/>
                  <a:pt x="356267" y="908844"/>
                </a:cubicBezTo>
                <a:lnTo>
                  <a:pt x="431883" y="833228"/>
                </a:lnTo>
                <a:cubicBezTo>
                  <a:pt x="447878" y="837590"/>
                  <a:pt x="463874" y="840499"/>
                  <a:pt x="479870" y="840499"/>
                </a:cubicBezTo>
                <a:cubicBezTo>
                  <a:pt x="520586" y="840499"/>
                  <a:pt x="559848" y="825957"/>
                  <a:pt x="590385" y="793966"/>
                </a:cubicBezTo>
                <a:lnTo>
                  <a:pt x="974281" y="410070"/>
                </a:lnTo>
                <a:lnTo>
                  <a:pt x="1001909" y="437699"/>
                </a:lnTo>
                <a:cubicBezTo>
                  <a:pt x="1010634" y="446424"/>
                  <a:pt x="1022268" y="450787"/>
                  <a:pt x="1032447" y="450787"/>
                </a:cubicBezTo>
                <a:cubicBezTo>
                  <a:pt x="1042626" y="450787"/>
                  <a:pt x="1054259" y="446424"/>
                  <a:pt x="1062984" y="437699"/>
                </a:cubicBezTo>
                <a:cubicBezTo>
                  <a:pt x="1080434" y="420249"/>
                  <a:pt x="1080434" y="392621"/>
                  <a:pt x="1062984" y="376625"/>
                </a:cubicBezTo>
                <a:lnTo>
                  <a:pt x="1035355" y="348996"/>
                </a:lnTo>
                <a:lnTo>
                  <a:pt x="975735" y="289376"/>
                </a:lnTo>
                <a:lnTo>
                  <a:pt x="1052805" y="212306"/>
                </a:lnTo>
                <a:lnTo>
                  <a:pt x="1089158" y="248660"/>
                </a:lnTo>
                <a:cubicBezTo>
                  <a:pt x="1097883" y="257385"/>
                  <a:pt x="1109517" y="261747"/>
                  <a:pt x="1119696" y="261747"/>
                </a:cubicBezTo>
                <a:cubicBezTo>
                  <a:pt x="1129875" y="261747"/>
                  <a:pt x="1141508" y="257385"/>
                  <a:pt x="1150233" y="248660"/>
                </a:cubicBezTo>
                <a:cubicBezTo>
                  <a:pt x="1167683" y="231210"/>
                  <a:pt x="1167683" y="205035"/>
                  <a:pt x="1150233" y="187585"/>
                </a:cubicBezTo>
                <a:close/>
              </a:path>
            </a:pathLst>
          </a:custGeom>
          <a:solidFill>
            <a:srgbClr val="000000"/>
          </a:solidFill>
          <a:ln w="1448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endParaRPr>
          </a:p>
        </p:txBody>
      </p:sp>
      <p:sp>
        <p:nvSpPr>
          <p:cNvPr id="80" name="Inhaltsplatzhalter 1">
            <a:extLst>
              <a:ext uri="{FF2B5EF4-FFF2-40B4-BE49-F238E27FC236}">
                <a16:creationId xmlns:a16="http://schemas.microsoft.com/office/drawing/2014/main" id="{CFECCFE9-16EA-3043-B090-294E8BDCB82C}"/>
              </a:ext>
            </a:extLst>
          </p:cNvPr>
          <p:cNvSpPr txBox="1">
            <a:spLocks/>
          </p:cNvSpPr>
          <p:nvPr/>
        </p:nvSpPr>
        <p:spPr>
          <a:xfrm>
            <a:off x="628650" y="1369219"/>
            <a:ext cx="7886700" cy="3263504"/>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3" name="Fußzeilenplatzhalter 2">
            <a:extLst>
              <a:ext uri="{FF2B5EF4-FFF2-40B4-BE49-F238E27FC236}">
                <a16:creationId xmlns:a16="http://schemas.microsoft.com/office/drawing/2014/main" id="{8F10CFD6-4A96-FF48-815E-6F15CE04D69C}"/>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C328237F-497F-F140-8D93-441C14576594}"/>
              </a:ext>
            </a:extLst>
          </p:cNvPr>
          <p:cNvSpPr>
            <a:spLocks noGrp="1"/>
          </p:cNvSpPr>
          <p:nvPr>
            <p:ph type="sldNum" sz="quarter" idx="4"/>
          </p:nvPr>
        </p:nvSpPr>
        <p:spPr/>
        <p:txBody>
          <a:bodyPr/>
          <a:lstStyle/>
          <a:p>
            <a:fld id="{961E0DA8-AC27-403E-90E8-404BCA9BAC80}" type="slidenum">
              <a:rPr lang="en-US" smtClean="0"/>
              <a:pPr/>
              <a:t>23</a:t>
            </a:fld>
            <a:endParaRPr lang="en-US"/>
          </a:p>
        </p:txBody>
      </p:sp>
      <p:sp>
        <p:nvSpPr>
          <p:cNvPr id="5" name="Titel 4">
            <a:extLst>
              <a:ext uri="{FF2B5EF4-FFF2-40B4-BE49-F238E27FC236}">
                <a16:creationId xmlns:a16="http://schemas.microsoft.com/office/drawing/2014/main" id="{09CD58F8-E08F-2140-B557-A477DB8E55D0}"/>
              </a:ext>
            </a:extLst>
          </p:cNvPr>
          <p:cNvSpPr>
            <a:spLocks noGrp="1"/>
          </p:cNvSpPr>
          <p:nvPr>
            <p:ph type="title"/>
          </p:nvPr>
        </p:nvSpPr>
        <p:spPr/>
        <p:txBody>
          <a:bodyPr>
            <a:noAutofit/>
          </a:bodyPr>
          <a:lstStyle/>
          <a:p>
            <a:r>
              <a:rPr lang="en-US" sz="2800" b="1" dirty="0"/>
              <a:t>Example: Corruption risks in public procurement during the COVID-19 crisis (2)</a:t>
            </a:r>
          </a:p>
        </p:txBody>
      </p:sp>
      <p:sp>
        <p:nvSpPr>
          <p:cNvPr id="9" name="Rechteckige Legende 8">
            <a:extLst>
              <a:ext uri="{FF2B5EF4-FFF2-40B4-BE49-F238E27FC236}">
                <a16:creationId xmlns:a16="http://schemas.microsoft.com/office/drawing/2014/main" id="{972081CE-C7B2-C649-B3CE-8A6EAF18988F}"/>
              </a:ext>
            </a:extLst>
          </p:cNvPr>
          <p:cNvSpPr/>
          <p:nvPr/>
        </p:nvSpPr>
        <p:spPr>
          <a:xfrm>
            <a:off x="818147" y="1459192"/>
            <a:ext cx="1570062" cy="860495"/>
          </a:xfrm>
          <a:prstGeom prst="wedgeRectCallout">
            <a:avLst>
              <a:gd name="adj1" fmla="val -50278"/>
              <a:gd name="adj2" fmla="val 65856"/>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100" noProof="1">
                <a:solidFill>
                  <a:schemeClr val="tx1"/>
                </a:solidFill>
                <a:latin typeface="Roboto"/>
              </a:rPr>
              <a:t>Can you think of other integrity problems that occurred during the (COVID-19) crisis?</a:t>
            </a:r>
          </a:p>
        </p:txBody>
      </p:sp>
      <p:pic>
        <p:nvPicPr>
          <p:cNvPr id="1026" name="Picture 2">
            <a:extLst>
              <a:ext uri="{FF2B5EF4-FFF2-40B4-BE49-F238E27FC236}">
                <a16:creationId xmlns:a16="http://schemas.microsoft.com/office/drawing/2014/main" id="{EE78F9C5-0B7A-7543-9AB1-1731DFE41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9888" y="2014977"/>
            <a:ext cx="1376630" cy="3462951"/>
          </a:xfrm>
          <a:prstGeom prst="rect">
            <a:avLst/>
          </a:prstGeom>
          <a:noFill/>
          <a:extLst>
            <a:ext uri="{909E8E84-426E-40DD-AFC4-6F175D3DCCD1}">
              <a14:hiddenFill xmlns:a14="http://schemas.microsoft.com/office/drawing/2010/main">
                <a:solidFill>
                  <a:srgbClr val="FFFFFF"/>
                </a:solidFill>
              </a14:hiddenFill>
            </a:ext>
          </a:extLst>
        </p:spPr>
      </p:pic>
      <p:sp>
        <p:nvSpPr>
          <p:cNvPr id="81" name="Textfeld 80">
            <a:extLst>
              <a:ext uri="{FF2B5EF4-FFF2-40B4-BE49-F238E27FC236}">
                <a16:creationId xmlns:a16="http://schemas.microsoft.com/office/drawing/2014/main" id="{D4F7A045-241A-6146-A13C-0B8AB91FF8FA}"/>
              </a:ext>
            </a:extLst>
          </p:cNvPr>
          <p:cNvSpPr txBox="1"/>
          <p:nvPr/>
        </p:nvSpPr>
        <p:spPr>
          <a:xfrm>
            <a:off x="2887984" y="4439781"/>
            <a:ext cx="3741220" cy="200055"/>
          </a:xfrm>
          <a:prstGeom prst="rect">
            <a:avLst/>
          </a:prstGeom>
          <a:noFill/>
        </p:spPr>
        <p:txBody>
          <a:bodyPr wrap="square" lIns="91440" tIns="45720" rIns="91440" bIns="45720" rtlCol="0" anchor="t">
            <a:spAutoFit/>
          </a:bodyPr>
          <a:lstStyle/>
          <a:p>
            <a:r>
              <a:rPr lang="de-DE" sz="700" noProof="1">
                <a:latin typeface="Roboto"/>
                <a:cs typeface="Roboto"/>
              </a:rPr>
              <a:t>Council of Europe / Group of States against Corruption 2020; UNODC 2020a </a:t>
            </a:r>
          </a:p>
        </p:txBody>
      </p:sp>
    </p:spTree>
    <p:extLst>
      <p:ext uri="{BB962C8B-B14F-4D97-AF65-F5344CB8AC3E}">
        <p14:creationId xmlns:p14="http://schemas.microsoft.com/office/powerpoint/2010/main" val="23192901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1+#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1+#ppt_w/2"/>
                                          </p:val>
                                        </p:tav>
                                        <p:tav tm="100000">
                                          <p:val>
                                            <p:strVal val="#ppt_x"/>
                                          </p:val>
                                        </p:tav>
                                      </p:tavLst>
                                    </p:anim>
                                    <p:anim calcmode="lin" valueType="num">
                                      <p:cBhvr additive="base">
                                        <p:cTn id="2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0-#ppt_w/2"/>
                                          </p:val>
                                        </p:tav>
                                        <p:tav tm="100000">
                                          <p:val>
                                            <p:strVal val="#ppt_x"/>
                                          </p:val>
                                        </p:tav>
                                      </p:tavLst>
                                    </p:anim>
                                    <p:anim calcmode="lin" valueType="num">
                                      <p:cBhvr additive="base">
                                        <p:cTn id="3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0-#ppt_w/2"/>
                                          </p:val>
                                        </p:tav>
                                        <p:tav tm="100000">
                                          <p:val>
                                            <p:strVal val="#ppt_x"/>
                                          </p:val>
                                        </p:tav>
                                      </p:tavLst>
                                    </p:anim>
                                    <p:anim calcmode="lin" valueType="num">
                                      <p:cBhvr additive="base">
                                        <p:cTn id="44" dur="5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6" grpId="0" animBg="1"/>
      <p:bldP spid="74" grpId="0" animBg="1"/>
      <p:bldP spid="72" grpId="0" animBg="1"/>
      <p:bldP spid="70" grpId="0" animBg="1"/>
      <p:bldP spid="68" grpId="0" animBg="1"/>
      <p:bldP spid="66" grpId="0" animBg="1"/>
      <p:bldP spid="6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24</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solidFill>
                  <a:latin typeface="Roboto"/>
                  <a:cs typeface="Roboto"/>
                </a:rPr>
                <a:t>Tools for clean public procurement</a:t>
              </a:r>
              <a:endParaRPr lang="en-US" altLang="ko-KR" sz="1200" b="1">
                <a:solidFill>
                  <a:schemeClr val="bg1"/>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Corruption risks in the public procurement process</a:t>
              </a:r>
              <a:endParaRPr lang="ko-KR" altLang="en-US" sz="1600" b="1">
                <a:solidFill>
                  <a:schemeClr val="bg1">
                    <a:lumMod val="65000"/>
                  </a:schemeClr>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Activity: Case study: COVID-19 and public procurement in hospitals plus Quiz</a:t>
              </a:r>
              <a:endParaRPr lang="en-US" altLang="ko-KR" sz="1200" b="1">
                <a:solidFill>
                  <a:schemeClr val="bg1">
                    <a:lumMod val="65000"/>
                  </a:schemeClr>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4248457704"/>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2277E1BE-E86F-3A4A-87E4-175859A34DE6}"/>
              </a:ext>
            </a:extLst>
          </p:cNvPr>
          <p:cNvSpPr>
            <a:spLocks noChangeAspect="1"/>
          </p:cNvSpPr>
          <p:nvPr/>
        </p:nvSpPr>
        <p:spPr>
          <a:xfrm>
            <a:off x="1968547" y="2876550"/>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9" name="Inhaltsplatzhalter 8">
            <a:extLst>
              <a:ext uri="{FF2B5EF4-FFF2-40B4-BE49-F238E27FC236}">
                <a16:creationId xmlns:a16="http://schemas.microsoft.com/office/drawing/2014/main" id="{FD8CEB09-03D5-C245-BCAB-E9346283E123}"/>
              </a:ext>
            </a:extLst>
          </p:cNvPr>
          <p:cNvSpPr>
            <a:spLocks noGrp="1"/>
          </p:cNvSpPr>
          <p:nvPr>
            <p:ph idx="1"/>
          </p:nvPr>
        </p:nvSpPr>
        <p:spPr>
          <a:ln>
            <a:solidFill>
              <a:srgbClr val="00B0F0"/>
            </a:solidFill>
          </a:ln>
        </p:spPr>
        <p:txBody>
          <a:bodyPr/>
          <a:lstStyle/>
          <a:p>
            <a:pPr marL="0" indent="0">
              <a:buNone/>
            </a:pPr>
            <a:endParaRPr lang="de-DE"/>
          </a:p>
        </p:txBody>
      </p:sp>
      <p:sp>
        <p:nvSpPr>
          <p:cNvPr id="14" name="Rechteck 13">
            <a:extLst>
              <a:ext uri="{FF2B5EF4-FFF2-40B4-BE49-F238E27FC236}">
                <a16:creationId xmlns:a16="http://schemas.microsoft.com/office/drawing/2014/main" id="{06453634-360F-0341-AEEB-9E821228C1E0}"/>
              </a:ext>
            </a:extLst>
          </p:cNvPr>
          <p:cNvSpPr>
            <a:spLocks noChangeAspect="1"/>
          </p:cNvSpPr>
          <p:nvPr/>
        </p:nvSpPr>
        <p:spPr>
          <a:xfrm rot="21408364">
            <a:off x="2799413" y="1526019"/>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err="1">
                <a:latin typeface="Roboto"/>
              </a:rPr>
              <a:t>Civil</a:t>
            </a:r>
            <a:r>
              <a:rPr lang="de-DE" sz="1400">
                <a:latin typeface="Roboto"/>
              </a:rPr>
              <a:t> </a:t>
            </a:r>
            <a:r>
              <a:rPr lang="de-DE" sz="1400" err="1">
                <a:latin typeface="Roboto"/>
              </a:rPr>
              <a:t>society</a:t>
            </a:r>
            <a:r>
              <a:rPr lang="de-DE" sz="1400">
                <a:latin typeface="Roboto"/>
              </a:rPr>
              <a:t> </a:t>
            </a:r>
            <a:r>
              <a:rPr lang="de-DE" sz="1400" err="1">
                <a:latin typeface="Roboto"/>
              </a:rPr>
              <a:t>engagement</a:t>
            </a:r>
            <a:endParaRPr lang="de-DE" sz="1400">
              <a:latin typeface="Roboto"/>
            </a:endParaRP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25</a:t>
            </a:fld>
            <a:endParaRPr lang="en-US"/>
          </a:p>
        </p:txBody>
      </p:sp>
      <p:sp>
        <p:nvSpPr>
          <p:cNvPr id="5" name="Titel 4"/>
          <p:cNvSpPr>
            <a:spLocks noGrp="1"/>
          </p:cNvSpPr>
          <p:nvPr>
            <p:ph type="title"/>
          </p:nvPr>
        </p:nvSpPr>
        <p:spPr/>
        <p:txBody>
          <a:bodyPr>
            <a:noAutofit/>
          </a:bodyPr>
          <a:lstStyle/>
          <a:p>
            <a:r>
              <a:rPr lang="en-US" sz="3200" b="1"/>
              <a:t>Requirements for clean public procurement</a:t>
            </a:r>
            <a:endParaRPr lang="de-DE" sz="32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Shape 57">
            <a:extLst>
              <a:ext uri="{FF2B5EF4-FFF2-40B4-BE49-F238E27FC236}">
                <a16:creationId xmlns:a16="http://schemas.microsoft.com/office/drawing/2014/main" id="{5639602C-227C-CA48-B638-0F87FFFAC0F1}"/>
              </a:ext>
            </a:extLst>
          </p:cNvPr>
          <p:cNvSpPr/>
          <p:nvPr/>
        </p:nvSpPr>
        <p:spPr>
          <a:xfrm>
            <a:off x="711491" y="1785769"/>
            <a:ext cx="4012909" cy="2846954"/>
          </a:xfrm>
          <a:custGeom>
            <a:avLst/>
            <a:gdLst>
              <a:gd name="connsiteX0" fmla="*/ 3253782 w 4290162"/>
              <a:gd name="connsiteY0" fmla="*/ 2770595 h 3364132"/>
              <a:gd name="connsiteX1" fmla="*/ 3023397 w 4290162"/>
              <a:gd name="connsiteY1" fmla="*/ 3000980 h 3364132"/>
              <a:gd name="connsiteX2" fmla="*/ 3253782 w 4290162"/>
              <a:gd name="connsiteY2" fmla="*/ 3231365 h 3364132"/>
              <a:gd name="connsiteX3" fmla="*/ 3484167 w 4290162"/>
              <a:gd name="connsiteY3" fmla="*/ 3000980 h 3364132"/>
              <a:gd name="connsiteX4" fmla="*/ 3253782 w 4290162"/>
              <a:gd name="connsiteY4" fmla="*/ 2770595 h 3364132"/>
              <a:gd name="connsiteX5" fmla="*/ 1680668 w 4290162"/>
              <a:gd name="connsiteY5" fmla="*/ 2770595 h 3364132"/>
              <a:gd name="connsiteX6" fmla="*/ 1450283 w 4290162"/>
              <a:gd name="connsiteY6" fmla="*/ 3000980 h 3364132"/>
              <a:gd name="connsiteX7" fmla="*/ 1680668 w 4290162"/>
              <a:gd name="connsiteY7" fmla="*/ 3231365 h 3364132"/>
              <a:gd name="connsiteX8" fmla="*/ 1911053 w 4290162"/>
              <a:gd name="connsiteY8" fmla="*/ 3000980 h 3364132"/>
              <a:gd name="connsiteX9" fmla="*/ 1680668 w 4290162"/>
              <a:gd name="connsiteY9" fmla="*/ 2770595 h 3364132"/>
              <a:gd name="connsiteX10" fmla="*/ 3549310 w 4290162"/>
              <a:gd name="connsiteY10" fmla="*/ 1712720 h 3364132"/>
              <a:gd name="connsiteX11" fmla="*/ 3482177 w 4290162"/>
              <a:gd name="connsiteY11" fmla="*/ 2173350 h 3364132"/>
              <a:gd name="connsiteX12" fmla="*/ 3717541 w 4290162"/>
              <a:gd name="connsiteY12" fmla="*/ 2173350 h 3364132"/>
              <a:gd name="connsiteX13" fmla="*/ 3779079 w 4290162"/>
              <a:gd name="connsiteY13" fmla="*/ 2127333 h 3364132"/>
              <a:gd name="connsiteX14" fmla="*/ 3899958 w 4290162"/>
              <a:gd name="connsiteY14" fmla="*/ 1715224 h 3364132"/>
              <a:gd name="connsiteX15" fmla="*/ 3146514 w 4290162"/>
              <a:gd name="connsiteY15" fmla="*/ 1710059 h 3364132"/>
              <a:gd name="connsiteX16" fmla="*/ 3102559 w 4290162"/>
              <a:gd name="connsiteY16" fmla="*/ 2173506 h 3364132"/>
              <a:gd name="connsiteX17" fmla="*/ 3102559 w 4290162"/>
              <a:gd name="connsiteY17" fmla="*/ 2173663 h 3364132"/>
              <a:gd name="connsiteX18" fmla="*/ 3448012 w 4290162"/>
              <a:gd name="connsiteY18" fmla="*/ 2173663 h 3364132"/>
              <a:gd name="connsiteX19" fmla="*/ 3515144 w 4290162"/>
              <a:gd name="connsiteY19" fmla="*/ 1712720 h 3364132"/>
              <a:gd name="connsiteX20" fmla="*/ 2709953 w 4290162"/>
              <a:gd name="connsiteY20" fmla="*/ 1706772 h 3364132"/>
              <a:gd name="connsiteX21" fmla="*/ 2701961 w 4290162"/>
              <a:gd name="connsiteY21" fmla="*/ 2173506 h 3364132"/>
              <a:gd name="connsiteX22" fmla="*/ 3068593 w 4290162"/>
              <a:gd name="connsiteY22" fmla="*/ 2173506 h 3364132"/>
              <a:gd name="connsiteX23" fmla="*/ 3112549 w 4290162"/>
              <a:gd name="connsiteY23" fmla="*/ 1709746 h 3364132"/>
              <a:gd name="connsiteX24" fmla="*/ 2291973 w 4290162"/>
              <a:gd name="connsiteY24" fmla="*/ 1703955 h 3364132"/>
              <a:gd name="connsiteX25" fmla="*/ 2322142 w 4290162"/>
              <a:gd name="connsiteY25" fmla="*/ 2173506 h 3364132"/>
              <a:gd name="connsiteX26" fmla="*/ 2668195 w 4290162"/>
              <a:gd name="connsiteY26" fmla="*/ 2173506 h 3364132"/>
              <a:gd name="connsiteX27" fmla="*/ 2676187 w 4290162"/>
              <a:gd name="connsiteY27" fmla="*/ 1706615 h 3364132"/>
              <a:gd name="connsiteX28" fmla="*/ 1920146 w 4290162"/>
              <a:gd name="connsiteY28" fmla="*/ 1701294 h 3364132"/>
              <a:gd name="connsiteX29" fmla="*/ 1986280 w 4290162"/>
              <a:gd name="connsiteY29" fmla="*/ 2173506 h 3364132"/>
              <a:gd name="connsiteX30" fmla="*/ 2288176 w 4290162"/>
              <a:gd name="connsiteY30" fmla="*/ 2173506 h 3364132"/>
              <a:gd name="connsiteX31" fmla="*/ 2258007 w 4290162"/>
              <a:gd name="connsiteY31" fmla="*/ 1703642 h 3364132"/>
              <a:gd name="connsiteX32" fmla="*/ 1517950 w 4290162"/>
              <a:gd name="connsiteY32" fmla="*/ 1698320 h 3364132"/>
              <a:gd name="connsiteX33" fmla="*/ 1629837 w 4290162"/>
              <a:gd name="connsiteY33" fmla="*/ 2173506 h 3364132"/>
              <a:gd name="connsiteX34" fmla="*/ 1629837 w 4290162"/>
              <a:gd name="connsiteY34" fmla="*/ 2173350 h 3364132"/>
              <a:gd name="connsiteX35" fmla="*/ 1952114 w 4290162"/>
              <a:gd name="connsiteY35" fmla="*/ 2173350 h 3364132"/>
              <a:gd name="connsiteX36" fmla="*/ 1885980 w 4290162"/>
              <a:gd name="connsiteY36" fmla="*/ 1700824 h 3364132"/>
              <a:gd name="connsiteX37" fmla="*/ 1210658 w 4290162"/>
              <a:gd name="connsiteY37" fmla="*/ 1696129 h 3364132"/>
              <a:gd name="connsiteX38" fmla="*/ 1328340 w 4290162"/>
              <a:gd name="connsiteY38" fmla="*/ 2047197 h 3364132"/>
              <a:gd name="connsiteX39" fmla="*/ 1350118 w 4290162"/>
              <a:gd name="connsiteY39" fmla="*/ 2173506 h 3364132"/>
              <a:gd name="connsiteX40" fmla="*/ 1350118 w 4290162"/>
              <a:gd name="connsiteY40" fmla="*/ 2173350 h 3364132"/>
              <a:gd name="connsiteX41" fmla="*/ 1595072 w 4290162"/>
              <a:gd name="connsiteY41" fmla="*/ 2173350 h 3364132"/>
              <a:gd name="connsiteX42" fmla="*/ 1483185 w 4290162"/>
              <a:gd name="connsiteY42" fmla="*/ 1698007 h 3364132"/>
              <a:gd name="connsiteX43" fmla="*/ 3615044 w 4290162"/>
              <a:gd name="connsiteY43" fmla="*/ 1261011 h 3364132"/>
              <a:gd name="connsiteX44" fmla="*/ 3554105 w 4290162"/>
              <a:gd name="connsiteY44" fmla="*/ 1678912 h 3364132"/>
              <a:gd name="connsiteX45" fmla="*/ 3909948 w 4290162"/>
              <a:gd name="connsiteY45" fmla="*/ 1681416 h 3364132"/>
              <a:gd name="connsiteX46" fmla="*/ 4025832 w 4290162"/>
              <a:gd name="connsiteY46" fmla="*/ 1286680 h 3364132"/>
              <a:gd name="connsiteX47" fmla="*/ 3191469 w 4290162"/>
              <a:gd name="connsiteY47" fmla="*/ 1234403 h 3364132"/>
              <a:gd name="connsiteX48" fmla="*/ 3149511 w 4290162"/>
              <a:gd name="connsiteY48" fmla="*/ 1676095 h 3364132"/>
              <a:gd name="connsiteX49" fmla="*/ 3519940 w 4290162"/>
              <a:gd name="connsiteY49" fmla="*/ 1678755 h 3364132"/>
              <a:gd name="connsiteX50" fmla="*/ 3581078 w 4290162"/>
              <a:gd name="connsiteY50" fmla="*/ 1258976 h 3364132"/>
              <a:gd name="connsiteX51" fmla="*/ 2718344 w 4290162"/>
              <a:gd name="connsiteY51" fmla="*/ 1204821 h 3364132"/>
              <a:gd name="connsiteX52" fmla="*/ 2710552 w 4290162"/>
              <a:gd name="connsiteY52" fmla="*/ 1672964 h 3364132"/>
              <a:gd name="connsiteX53" fmla="*/ 3115745 w 4290162"/>
              <a:gd name="connsiteY53" fmla="*/ 1675938 h 3364132"/>
              <a:gd name="connsiteX54" fmla="*/ 3157703 w 4290162"/>
              <a:gd name="connsiteY54" fmla="*/ 1232368 h 3364132"/>
              <a:gd name="connsiteX55" fmla="*/ 2258007 w 4290162"/>
              <a:gd name="connsiteY55" fmla="*/ 1175866 h 3364132"/>
              <a:gd name="connsiteX56" fmla="*/ 2289775 w 4290162"/>
              <a:gd name="connsiteY56" fmla="*/ 1669990 h 3364132"/>
              <a:gd name="connsiteX57" fmla="*/ 2676586 w 4290162"/>
              <a:gd name="connsiteY57" fmla="*/ 1672651 h 3364132"/>
              <a:gd name="connsiteX58" fmla="*/ 2684578 w 4290162"/>
              <a:gd name="connsiteY58" fmla="*/ 1202630 h 3364132"/>
              <a:gd name="connsiteX59" fmla="*/ 1843023 w 4290162"/>
              <a:gd name="connsiteY59" fmla="*/ 1149884 h 3364132"/>
              <a:gd name="connsiteX60" fmla="*/ 1915551 w 4290162"/>
              <a:gd name="connsiteY60" fmla="*/ 1667173 h 3364132"/>
              <a:gd name="connsiteX61" fmla="*/ 2255809 w 4290162"/>
              <a:gd name="connsiteY61" fmla="*/ 1669677 h 3364132"/>
              <a:gd name="connsiteX62" fmla="*/ 2224041 w 4290162"/>
              <a:gd name="connsiteY62" fmla="*/ 1173674 h 3364132"/>
              <a:gd name="connsiteX63" fmla="*/ 1381886 w 4290162"/>
              <a:gd name="connsiteY63" fmla="*/ 1120928 h 3364132"/>
              <a:gd name="connsiteX64" fmla="*/ 1509958 w 4290162"/>
              <a:gd name="connsiteY64" fmla="*/ 1664356 h 3364132"/>
              <a:gd name="connsiteX65" fmla="*/ 1881385 w 4290162"/>
              <a:gd name="connsiteY65" fmla="*/ 1667017 h 3364132"/>
              <a:gd name="connsiteX66" fmla="*/ 1808658 w 4290162"/>
              <a:gd name="connsiteY66" fmla="*/ 1147536 h 3364132"/>
              <a:gd name="connsiteX67" fmla="*/ 1010060 w 4290162"/>
              <a:gd name="connsiteY67" fmla="*/ 1097607 h 3364132"/>
              <a:gd name="connsiteX68" fmla="*/ 1199070 w 4290162"/>
              <a:gd name="connsiteY68" fmla="*/ 1662165 h 3364132"/>
              <a:gd name="connsiteX69" fmla="*/ 1474993 w 4290162"/>
              <a:gd name="connsiteY69" fmla="*/ 1664199 h 3364132"/>
              <a:gd name="connsiteX70" fmla="*/ 1346722 w 4290162"/>
              <a:gd name="connsiteY70" fmla="*/ 1118737 h 3364132"/>
              <a:gd name="connsiteX71" fmla="*/ 3684175 w 4290162"/>
              <a:gd name="connsiteY71" fmla="*/ 785512 h 3364132"/>
              <a:gd name="connsiteX72" fmla="*/ 3620039 w 4290162"/>
              <a:gd name="connsiteY72" fmla="*/ 1227516 h 3364132"/>
              <a:gd name="connsiteX73" fmla="*/ 4035422 w 4290162"/>
              <a:gd name="connsiteY73" fmla="*/ 1253498 h 3364132"/>
              <a:gd name="connsiteX74" fmla="*/ 4134922 w 4290162"/>
              <a:gd name="connsiteY74" fmla="*/ 914325 h 3364132"/>
              <a:gd name="connsiteX75" fmla="*/ 4126930 w 4290162"/>
              <a:gd name="connsiteY75" fmla="*/ 860953 h 3364132"/>
              <a:gd name="connsiteX76" fmla="*/ 4081176 w 4290162"/>
              <a:gd name="connsiteY76" fmla="*/ 832623 h 3364132"/>
              <a:gd name="connsiteX77" fmla="*/ 3238822 w 4290162"/>
              <a:gd name="connsiteY77" fmla="*/ 732296 h 3364132"/>
              <a:gd name="connsiteX78" fmla="*/ 3194666 w 4290162"/>
              <a:gd name="connsiteY78" fmla="*/ 1200752 h 3364132"/>
              <a:gd name="connsiteX79" fmla="*/ 3586073 w 4290162"/>
              <a:gd name="connsiteY79" fmla="*/ 1225325 h 3364132"/>
              <a:gd name="connsiteX80" fmla="*/ 3650608 w 4290162"/>
              <a:gd name="connsiteY80" fmla="*/ 781442 h 3364132"/>
              <a:gd name="connsiteX81" fmla="*/ 2727535 w 4290162"/>
              <a:gd name="connsiteY81" fmla="*/ 671411 h 3364132"/>
              <a:gd name="connsiteX82" fmla="*/ 2719144 w 4290162"/>
              <a:gd name="connsiteY82" fmla="*/ 1171014 h 3364132"/>
              <a:gd name="connsiteX83" fmla="*/ 3161100 w 4290162"/>
              <a:gd name="connsiteY83" fmla="*/ 1198717 h 3364132"/>
              <a:gd name="connsiteX84" fmla="*/ 3205655 w 4290162"/>
              <a:gd name="connsiteY84" fmla="*/ 728383 h 3364132"/>
              <a:gd name="connsiteX85" fmla="*/ 2222043 w 4290162"/>
              <a:gd name="connsiteY85" fmla="*/ 611308 h 3364132"/>
              <a:gd name="connsiteX86" fmla="*/ 2256009 w 4290162"/>
              <a:gd name="connsiteY86" fmla="*/ 1141901 h 3364132"/>
              <a:gd name="connsiteX87" fmla="*/ 2685178 w 4290162"/>
              <a:gd name="connsiteY87" fmla="*/ 1168822 h 3364132"/>
              <a:gd name="connsiteX88" fmla="*/ 2693969 w 4290162"/>
              <a:gd name="connsiteY88" fmla="*/ 667341 h 3364132"/>
              <a:gd name="connsiteX89" fmla="*/ 1760107 w 4290162"/>
              <a:gd name="connsiteY89" fmla="*/ 556371 h 3364132"/>
              <a:gd name="connsiteX90" fmla="*/ 1838428 w 4290162"/>
              <a:gd name="connsiteY90" fmla="*/ 1115763 h 3364132"/>
              <a:gd name="connsiteX91" fmla="*/ 2221843 w 4290162"/>
              <a:gd name="connsiteY91" fmla="*/ 1139867 h 3364132"/>
              <a:gd name="connsiteX92" fmla="*/ 2187677 w 4290162"/>
              <a:gd name="connsiteY92" fmla="*/ 607239 h 3364132"/>
              <a:gd name="connsiteX93" fmla="*/ 1234235 w 4290162"/>
              <a:gd name="connsiteY93" fmla="*/ 493451 h 3364132"/>
              <a:gd name="connsiteX94" fmla="*/ 1373894 w 4290162"/>
              <a:gd name="connsiteY94" fmla="*/ 1086338 h 3364132"/>
              <a:gd name="connsiteX95" fmla="*/ 1803863 w 4290162"/>
              <a:gd name="connsiteY95" fmla="*/ 1113415 h 3364132"/>
              <a:gd name="connsiteX96" fmla="*/ 1725342 w 4290162"/>
              <a:gd name="connsiteY96" fmla="*/ 551988 h 3364132"/>
              <a:gd name="connsiteX97" fmla="*/ 789881 w 4290162"/>
              <a:gd name="connsiteY97" fmla="*/ 440548 h 3364132"/>
              <a:gd name="connsiteX98" fmla="*/ 998272 w 4290162"/>
              <a:gd name="connsiteY98" fmla="*/ 1063017 h 3364132"/>
              <a:gd name="connsiteX99" fmla="*/ 1338530 w 4290162"/>
              <a:gd name="connsiteY99" fmla="*/ 1084303 h 3364132"/>
              <a:gd name="connsiteX100" fmla="*/ 1198471 w 4290162"/>
              <a:gd name="connsiteY100" fmla="*/ 489225 h 3364132"/>
              <a:gd name="connsiteX101" fmla="*/ 135138 w 4290162"/>
              <a:gd name="connsiteY101" fmla="*/ 50507 h 3364132"/>
              <a:gd name="connsiteX102" fmla="*/ 50024 w 4290162"/>
              <a:gd name="connsiteY102" fmla="*/ 135653 h 3364132"/>
              <a:gd name="connsiteX103" fmla="*/ 135138 w 4290162"/>
              <a:gd name="connsiteY103" fmla="*/ 220641 h 3364132"/>
              <a:gd name="connsiteX104" fmla="*/ 220253 w 4290162"/>
              <a:gd name="connsiteY104" fmla="*/ 135653 h 3364132"/>
              <a:gd name="connsiteX105" fmla="*/ 135138 w 4290162"/>
              <a:gd name="connsiteY105" fmla="*/ 50507 h 3364132"/>
              <a:gd name="connsiteX106" fmla="*/ 124849 w 4290162"/>
              <a:gd name="connsiteY106" fmla="*/ 407 h 3364132"/>
              <a:gd name="connsiteX107" fmla="*/ 178095 w 4290162"/>
              <a:gd name="connsiteY107" fmla="*/ 6995 h 3364132"/>
              <a:gd name="connsiteX108" fmla="*/ 191682 w 4290162"/>
              <a:gd name="connsiteY108" fmla="*/ 11534 h 3364132"/>
              <a:gd name="connsiteX109" fmla="*/ 208265 w 4290162"/>
              <a:gd name="connsiteY109" fmla="*/ 14665 h 3364132"/>
              <a:gd name="connsiteX110" fmla="*/ 591880 w 4290162"/>
              <a:gd name="connsiteY110" fmla="*/ 132209 h 3364132"/>
              <a:gd name="connsiteX111" fmla="*/ 721550 w 4290162"/>
              <a:gd name="connsiteY111" fmla="*/ 241771 h 3364132"/>
              <a:gd name="connsiteX112" fmla="*/ 722149 w 4290162"/>
              <a:gd name="connsiteY112" fmla="*/ 243023 h 3364132"/>
              <a:gd name="connsiteX113" fmla="*/ 724946 w 4290162"/>
              <a:gd name="connsiteY113" fmla="*/ 248658 h 3364132"/>
              <a:gd name="connsiteX114" fmla="*/ 775495 w 4290162"/>
              <a:gd name="connsiteY114" fmla="*/ 285439 h 3364132"/>
              <a:gd name="connsiteX115" fmla="*/ 4098958 w 4290162"/>
              <a:gd name="connsiteY115" fmla="*/ 681428 h 3364132"/>
              <a:gd name="connsiteX116" fmla="*/ 4254003 w 4290162"/>
              <a:gd name="connsiteY116" fmla="*/ 777216 h 3364132"/>
              <a:gd name="connsiteX117" fmla="*/ 4282174 w 4290162"/>
              <a:gd name="connsiteY117" fmla="*/ 957211 h 3364132"/>
              <a:gd name="connsiteX118" fmla="*/ 3926331 w 4290162"/>
              <a:gd name="connsiteY118" fmla="*/ 2170063 h 3364132"/>
              <a:gd name="connsiteX119" fmla="*/ 3718740 w 4290162"/>
              <a:gd name="connsiteY119" fmla="*/ 2325641 h 3364132"/>
              <a:gd name="connsiteX120" fmla="*/ 1344124 w 4290162"/>
              <a:gd name="connsiteY120" fmla="*/ 2325641 h 3364132"/>
              <a:gd name="connsiteX121" fmla="*/ 1298970 w 4290162"/>
              <a:gd name="connsiteY121" fmla="*/ 2344110 h 3364132"/>
              <a:gd name="connsiteX122" fmla="*/ 1290778 w 4290162"/>
              <a:gd name="connsiteY122" fmla="*/ 2354440 h 3364132"/>
              <a:gd name="connsiteX123" fmla="*/ 1282986 w 4290162"/>
              <a:gd name="connsiteY123" fmla="*/ 2370405 h 3364132"/>
              <a:gd name="connsiteX124" fmla="*/ 1183486 w 4290162"/>
              <a:gd name="connsiteY124" fmla="*/ 2684848 h 3364132"/>
              <a:gd name="connsiteX125" fmla="*/ 1192676 w 4290162"/>
              <a:gd name="connsiteY125" fmla="*/ 2741976 h 3364132"/>
              <a:gd name="connsiteX126" fmla="*/ 1244425 w 4290162"/>
              <a:gd name="connsiteY126" fmla="*/ 2768271 h 3364132"/>
              <a:gd name="connsiteX127" fmla="*/ 1405063 w 4290162"/>
              <a:gd name="connsiteY127" fmla="*/ 2768271 h 3364132"/>
              <a:gd name="connsiteX128" fmla="*/ 1684183 w 4290162"/>
              <a:gd name="connsiteY128" fmla="*/ 2637110 h 3364132"/>
              <a:gd name="connsiteX129" fmla="*/ 1963103 w 4290162"/>
              <a:gd name="connsiteY129" fmla="*/ 2768271 h 3364132"/>
              <a:gd name="connsiteX130" fmla="*/ 2981480 w 4290162"/>
              <a:gd name="connsiteY130" fmla="*/ 2768271 h 3364132"/>
              <a:gd name="connsiteX131" fmla="*/ 3260600 w 4290162"/>
              <a:gd name="connsiteY131" fmla="*/ 2637110 h 3364132"/>
              <a:gd name="connsiteX132" fmla="*/ 3539720 w 4290162"/>
              <a:gd name="connsiteY132" fmla="*/ 2768271 h 3364132"/>
              <a:gd name="connsiteX133" fmla="*/ 3823435 w 4290162"/>
              <a:gd name="connsiteY133" fmla="*/ 2768271 h 3364132"/>
              <a:gd name="connsiteX134" fmla="*/ 3899558 w 4290162"/>
              <a:gd name="connsiteY134" fmla="*/ 2844339 h 3364132"/>
              <a:gd name="connsiteX135" fmla="*/ 3823435 w 4290162"/>
              <a:gd name="connsiteY135" fmla="*/ 2920406 h 3364132"/>
              <a:gd name="connsiteX136" fmla="*/ 3614844 w 4290162"/>
              <a:gd name="connsiteY136" fmla="*/ 2920406 h 3364132"/>
              <a:gd name="connsiteX137" fmla="*/ 3623835 w 4290162"/>
              <a:gd name="connsiteY137" fmla="*/ 3000699 h 3364132"/>
              <a:gd name="connsiteX138" fmla="*/ 3260400 w 4290162"/>
              <a:gd name="connsiteY138" fmla="*/ 3364132 h 3364132"/>
              <a:gd name="connsiteX139" fmla="*/ 2896965 w 4290162"/>
              <a:gd name="connsiteY139" fmla="*/ 3000699 h 3364132"/>
              <a:gd name="connsiteX140" fmla="*/ 2905956 w 4290162"/>
              <a:gd name="connsiteY140" fmla="*/ 2920406 h 3364132"/>
              <a:gd name="connsiteX141" fmla="*/ 2037828 w 4290162"/>
              <a:gd name="connsiteY141" fmla="*/ 2920406 h 3364132"/>
              <a:gd name="connsiteX142" fmla="*/ 2046819 w 4290162"/>
              <a:gd name="connsiteY142" fmla="*/ 3000699 h 3364132"/>
              <a:gd name="connsiteX143" fmla="*/ 1683384 w 4290162"/>
              <a:gd name="connsiteY143" fmla="*/ 3364132 h 3364132"/>
              <a:gd name="connsiteX144" fmla="*/ 1319949 w 4290162"/>
              <a:gd name="connsiteY144" fmla="*/ 3000699 h 3364132"/>
              <a:gd name="connsiteX145" fmla="*/ 1329139 w 4290162"/>
              <a:gd name="connsiteY145" fmla="*/ 2920406 h 3364132"/>
              <a:gd name="connsiteX146" fmla="*/ 1243625 w 4290162"/>
              <a:gd name="connsiteY146" fmla="*/ 2920406 h 3364132"/>
              <a:gd name="connsiteX147" fmla="*/ 1069001 w 4290162"/>
              <a:gd name="connsiteY147" fmla="*/ 2831817 h 3364132"/>
              <a:gd name="connsiteX148" fmla="*/ 1037432 w 4290162"/>
              <a:gd name="connsiteY148" fmla="*/ 2638675 h 3364132"/>
              <a:gd name="connsiteX149" fmla="*/ 1137132 w 4290162"/>
              <a:gd name="connsiteY149" fmla="*/ 2324232 h 3364132"/>
              <a:gd name="connsiteX150" fmla="*/ 1180089 w 4290162"/>
              <a:gd name="connsiteY150" fmla="*/ 2247539 h 3364132"/>
              <a:gd name="connsiteX151" fmla="*/ 1185683 w 4290162"/>
              <a:gd name="connsiteY151" fmla="*/ 2099630 h 3364132"/>
              <a:gd name="connsiteX152" fmla="*/ 1184684 w 4290162"/>
              <a:gd name="connsiteY152" fmla="*/ 2096343 h 3364132"/>
              <a:gd name="connsiteX153" fmla="*/ 617854 w 4290162"/>
              <a:gd name="connsiteY153" fmla="*/ 406114 h 3364132"/>
              <a:gd name="connsiteX154" fmla="*/ 568903 w 4290162"/>
              <a:gd name="connsiteY154" fmla="*/ 415662 h 3364132"/>
              <a:gd name="connsiteX155" fmla="*/ 525946 w 4290162"/>
              <a:gd name="connsiteY155" fmla="*/ 408618 h 3364132"/>
              <a:gd name="connsiteX156" fmla="*/ 92381 w 4290162"/>
              <a:gd name="connsiteY156" fmla="*/ 263684 h 3364132"/>
              <a:gd name="connsiteX157" fmla="*/ 7067 w 4290162"/>
              <a:gd name="connsiteY157" fmla="*/ 92454 h 3364132"/>
              <a:gd name="connsiteX158" fmla="*/ 124849 w 4290162"/>
              <a:gd name="connsiteY158" fmla="*/ 407 h 336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290162" h="3364132">
                <a:moveTo>
                  <a:pt x="3253782" y="2770595"/>
                </a:moveTo>
                <a:cubicBezTo>
                  <a:pt x="3126751" y="2770595"/>
                  <a:pt x="3023397" y="2873949"/>
                  <a:pt x="3023397" y="3000980"/>
                </a:cubicBezTo>
                <a:cubicBezTo>
                  <a:pt x="3023397" y="3128012"/>
                  <a:pt x="3126751" y="3231365"/>
                  <a:pt x="3253782" y="3231365"/>
                </a:cubicBezTo>
                <a:cubicBezTo>
                  <a:pt x="3380814" y="3231365"/>
                  <a:pt x="3484167" y="3128012"/>
                  <a:pt x="3484167" y="3000980"/>
                </a:cubicBezTo>
                <a:cubicBezTo>
                  <a:pt x="3484167" y="2873949"/>
                  <a:pt x="3380814" y="2770595"/>
                  <a:pt x="3253782" y="2770595"/>
                </a:cubicBezTo>
                <a:close/>
                <a:moveTo>
                  <a:pt x="1680668" y="2770595"/>
                </a:moveTo>
                <a:cubicBezTo>
                  <a:pt x="1553637" y="2770595"/>
                  <a:pt x="1450283" y="2873949"/>
                  <a:pt x="1450283" y="3000980"/>
                </a:cubicBezTo>
                <a:cubicBezTo>
                  <a:pt x="1450283" y="3128012"/>
                  <a:pt x="1553637" y="3231365"/>
                  <a:pt x="1680668" y="3231365"/>
                </a:cubicBezTo>
                <a:cubicBezTo>
                  <a:pt x="1807700" y="3231365"/>
                  <a:pt x="1911053" y="3128012"/>
                  <a:pt x="1911053" y="3000980"/>
                </a:cubicBezTo>
                <a:cubicBezTo>
                  <a:pt x="1911053" y="2873949"/>
                  <a:pt x="1807871" y="2770595"/>
                  <a:pt x="1680668" y="2770595"/>
                </a:cubicBezTo>
                <a:close/>
                <a:moveTo>
                  <a:pt x="3549310" y="1712720"/>
                </a:moveTo>
                <a:lnTo>
                  <a:pt x="3482177" y="2173350"/>
                </a:lnTo>
                <a:lnTo>
                  <a:pt x="3717541" y="2173350"/>
                </a:lnTo>
                <a:cubicBezTo>
                  <a:pt x="3745913" y="2173350"/>
                  <a:pt x="3771087" y="2154411"/>
                  <a:pt x="3779079" y="2127333"/>
                </a:cubicBezTo>
                <a:lnTo>
                  <a:pt x="3899958" y="1715224"/>
                </a:lnTo>
                <a:close/>
                <a:moveTo>
                  <a:pt x="3146514" y="1710059"/>
                </a:moveTo>
                <a:lnTo>
                  <a:pt x="3102559" y="2173506"/>
                </a:lnTo>
                <a:lnTo>
                  <a:pt x="3102559" y="2173663"/>
                </a:lnTo>
                <a:lnTo>
                  <a:pt x="3448012" y="2173663"/>
                </a:lnTo>
                <a:lnTo>
                  <a:pt x="3515144" y="1712720"/>
                </a:lnTo>
                <a:close/>
                <a:moveTo>
                  <a:pt x="2709953" y="1706772"/>
                </a:moveTo>
                <a:lnTo>
                  <a:pt x="2701961" y="2173506"/>
                </a:lnTo>
                <a:lnTo>
                  <a:pt x="3068593" y="2173506"/>
                </a:lnTo>
                <a:lnTo>
                  <a:pt x="3112549" y="1709746"/>
                </a:lnTo>
                <a:close/>
                <a:moveTo>
                  <a:pt x="2291973" y="1703955"/>
                </a:moveTo>
                <a:lnTo>
                  <a:pt x="2322142" y="2173506"/>
                </a:lnTo>
                <a:lnTo>
                  <a:pt x="2668195" y="2173506"/>
                </a:lnTo>
                <a:lnTo>
                  <a:pt x="2676187" y="1706615"/>
                </a:lnTo>
                <a:close/>
                <a:moveTo>
                  <a:pt x="1920146" y="1701294"/>
                </a:moveTo>
                <a:lnTo>
                  <a:pt x="1986280" y="2173506"/>
                </a:lnTo>
                <a:lnTo>
                  <a:pt x="2288176" y="2173506"/>
                </a:lnTo>
                <a:lnTo>
                  <a:pt x="2258007" y="1703642"/>
                </a:lnTo>
                <a:close/>
                <a:moveTo>
                  <a:pt x="1517950" y="1698320"/>
                </a:moveTo>
                <a:lnTo>
                  <a:pt x="1629837" y="2173506"/>
                </a:lnTo>
                <a:lnTo>
                  <a:pt x="1629837" y="2173350"/>
                </a:lnTo>
                <a:lnTo>
                  <a:pt x="1952114" y="2173350"/>
                </a:lnTo>
                <a:lnTo>
                  <a:pt x="1885980" y="1700824"/>
                </a:lnTo>
                <a:close/>
                <a:moveTo>
                  <a:pt x="1210658" y="1696129"/>
                </a:moveTo>
                <a:lnTo>
                  <a:pt x="1328340" y="2047197"/>
                </a:lnTo>
                <a:cubicBezTo>
                  <a:pt x="1332336" y="2058466"/>
                  <a:pt x="1349719" y="2109647"/>
                  <a:pt x="1350118" y="2173506"/>
                </a:cubicBezTo>
                <a:lnTo>
                  <a:pt x="1350118" y="2173350"/>
                </a:lnTo>
                <a:lnTo>
                  <a:pt x="1595072" y="2173350"/>
                </a:lnTo>
                <a:lnTo>
                  <a:pt x="1483185" y="1698007"/>
                </a:lnTo>
                <a:close/>
                <a:moveTo>
                  <a:pt x="3615044" y="1261011"/>
                </a:moveTo>
                <a:lnTo>
                  <a:pt x="3554105" y="1678912"/>
                </a:lnTo>
                <a:lnTo>
                  <a:pt x="3909948" y="1681416"/>
                </a:lnTo>
                <a:lnTo>
                  <a:pt x="4025832" y="1286680"/>
                </a:lnTo>
                <a:close/>
                <a:moveTo>
                  <a:pt x="3191469" y="1234403"/>
                </a:moveTo>
                <a:lnTo>
                  <a:pt x="3149511" y="1676095"/>
                </a:lnTo>
                <a:lnTo>
                  <a:pt x="3519940" y="1678755"/>
                </a:lnTo>
                <a:lnTo>
                  <a:pt x="3581078" y="1258976"/>
                </a:lnTo>
                <a:close/>
                <a:moveTo>
                  <a:pt x="2718344" y="1204821"/>
                </a:moveTo>
                <a:lnTo>
                  <a:pt x="2710552" y="1672964"/>
                </a:lnTo>
                <a:lnTo>
                  <a:pt x="3115745" y="1675938"/>
                </a:lnTo>
                <a:lnTo>
                  <a:pt x="3157703" y="1232368"/>
                </a:lnTo>
                <a:close/>
                <a:moveTo>
                  <a:pt x="2258007" y="1175866"/>
                </a:moveTo>
                <a:lnTo>
                  <a:pt x="2289775" y="1669990"/>
                </a:lnTo>
                <a:lnTo>
                  <a:pt x="2676586" y="1672651"/>
                </a:lnTo>
                <a:lnTo>
                  <a:pt x="2684578" y="1202630"/>
                </a:lnTo>
                <a:close/>
                <a:moveTo>
                  <a:pt x="1843023" y="1149884"/>
                </a:moveTo>
                <a:lnTo>
                  <a:pt x="1915551" y="1667173"/>
                </a:lnTo>
                <a:lnTo>
                  <a:pt x="2255809" y="1669677"/>
                </a:lnTo>
                <a:lnTo>
                  <a:pt x="2224041" y="1173674"/>
                </a:lnTo>
                <a:close/>
                <a:moveTo>
                  <a:pt x="1381886" y="1120928"/>
                </a:moveTo>
                <a:lnTo>
                  <a:pt x="1509958" y="1664356"/>
                </a:lnTo>
                <a:lnTo>
                  <a:pt x="1881385" y="1667017"/>
                </a:lnTo>
                <a:lnTo>
                  <a:pt x="1808658" y="1147536"/>
                </a:lnTo>
                <a:close/>
                <a:moveTo>
                  <a:pt x="1010060" y="1097607"/>
                </a:moveTo>
                <a:lnTo>
                  <a:pt x="1199070" y="1662165"/>
                </a:lnTo>
                <a:lnTo>
                  <a:pt x="1474993" y="1664199"/>
                </a:lnTo>
                <a:lnTo>
                  <a:pt x="1346722" y="1118737"/>
                </a:lnTo>
                <a:close/>
                <a:moveTo>
                  <a:pt x="3684175" y="785512"/>
                </a:moveTo>
                <a:lnTo>
                  <a:pt x="3620039" y="1227516"/>
                </a:lnTo>
                <a:lnTo>
                  <a:pt x="4035422" y="1253498"/>
                </a:lnTo>
                <a:lnTo>
                  <a:pt x="4134922" y="914325"/>
                </a:lnTo>
                <a:cubicBezTo>
                  <a:pt x="4142115" y="889439"/>
                  <a:pt x="4132924" y="870031"/>
                  <a:pt x="4126930" y="860953"/>
                </a:cubicBezTo>
                <a:cubicBezTo>
                  <a:pt x="4120936" y="851719"/>
                  <a:pt x="4106750" y="835754"/>
                  <a:pt x="4081176" y="832623"/>
                </a:cubicBezTo>
                <a:close/>
                <a:moveTo>
                  <a:pt x="3238822" y="732296"/>
                </a:moveTo>
                <a:lnTo>
                  <a:pt x="3194666" y="1200752"/>
                </a:lnTo>
                <a:lnTo>
                  <a:pt x="3586073" y="1225325"/>
                </a:lnTo>
                <a:lnTo>
                  <a:pt x="3650608" y="781442"/>
                </a:lnTo>
                <a:close/>
                <a:moveTo>
                  <a:pt x="2727535" y="671411"/>
                </a:moveTo>
                <a:lnTo>
                  <a:pt x="2719144" y="1171014"/>
                </a:lnTo>
                <a:lnTo>
                  <a:pt x="3161100" y="1198717"/>
                </a:lnTo>
                <a:lnTo>
                  <a:pt x="3205655" y="728383"/>
                </a:lnTo>
                <a:close/>
                <a:moveTo>
                  <a:pt x="2222043" y="611308"/>
                </a:moveTo>
                <a:lnTo>
                  <a:pt x="2256009" y="1141901"/>
                </a:lnTo>
                <a:lnTo>
                  <a:pt x="2685178" y="1168822"/>
                </a:lnTo>
                <a:lnTo>
                  <a:pt x="2693969" y="667341"/>
                </a:lnTo>
                <a:close/>
                <a:moveTo>
                  <a:pt x="1760107" y="556371"/>
                </a:moveTo>
                <a:lnTo>
                  <a:pt x="1838428" y="1115763"/>
                </a:lnTo>
                <a:lnTo>
                  <a:pt x="2221843" y="1139867"/>
                </a:lnTo>
                <a:lnTo>
                  <a:pt x="2187677" y="607239"/>
                </a:lnTo>
                <a:close/>
                <a:moveTo>
                  <a:pt x="1234235" y="493451"/>
                </a:moveTo>
                <a:lnTo>
                  <a:pt x="1373894" y="1086338"/>
                </a:lnTo>
                <a:lnTo>
                  <a:pt x="1803863" y="1113415"/>
                </a:lnTo>
                <a:lnTo>
                  <a:pt x="1725342" y="551988"/>
                </a:lnTo>
                <a:close/>
                <a:moveTo>
                  <a:pt x="789881" y="440548"/>
                </a:moveTo>
                <a:lnTo>
                  <a:pt x="998272" y="1063017"/>
                </a:lnTo>
                <a:lnTo>
                  <a:pt x="1338530" y="1084303"/>
                </a:lnTo>
                <a:lnTo>
                  <a:pt x="1198471" y="489225"/>
                </a:lnTo>
                <a:close/>
                <a:moveTo>
                  <a:pt x="135138" y="50507"/>
                </a:moveTo>
                <a:cubicBezTo>
                  <a:pt x="88185" y="50507"/>
                  <a:pt x="50024" y="88541"/>
                  <a:pt x="50024" y="135653"/>
                </a:cubicBezTo>
                <a:cubicBezTo>
                  <a:pt x="50024" y="182608"/>
                  <a:pt x="88185" y="220641"/>
                  <a:pt x="135138" y="220641"/>
                </a:cubicBezTo>
                <a:cubicBezTo>
                  <a:pt x="182091" y="220641"/>
                  <a:pt x="220253" y="182608"/>
                  <a:pt x="220253" y="135653"/>
                </a:cubicBezTo>
                <a:cubicBezTo>
                  <a:pt x="220253" y="88541"/>
                  <a:pt x="182291" y="50507"/>
                  <a:pt x="135138" y="50507"/>
                </a:cubicBezTo>
                <a:close/>
                <a:moveTo>
                  <a:pt x="124849" y="407"/>
                </a:moveTo>
                <a:cubicBezTo>
                  <a:pt x="142356" y="-958"/>
                  <a:pt x="160413" y="1087"/>
                  <a:pt x="178095" y="6995"/>
                </a:cubicBezTo>
                <a:lnTo>
                  <a:pt x="191682" y="11534"/>
                </a:lnTo>
                <a:cubicBezTo>
                  <a:pt x="197076" y="12160"/>
                  <a:pt x="202670" y="12943"/>
                  <a:pt x="208265" y="14665"/>
                </a:cubicBezTo>
                <a:lnTo>
                  <a:pt x="591880" y="132209"/>
                </a:lnTo>
                <a:cubicBezTo>
                  <a:pt x="648223" y="149426"/>
                  <a:pt x="694976" y="189181"/>
                  <a:pt x="721550" y="241771"/>
                </a:cubicBezTo>
                <a:cubicBezTo>
                  <a:pt x="721749" y="242084"/>
                  <a:pt x="721949" y="242710"/>
                  <a:pt x="722149" y="243023"/>
                </a:cubicBezTo>
                <a:cubicBezTo>
                  <a:pt x="722948" y="244902"/>
                  <a:pt x="724147" y="246780"/>
                  <a:pt x="724946" y="248658"/>
                </a:cubicBezTo>
                <a:cubicBezTo>
                  <a:pt x="734137" y="268692"/>
                  <a:pt x="753517" y="282935"/>
                  <a:pt x="775495" y="285439"/>
                </a:cubicBezTo>
                <a:lnTo>
                  <a:pt x="4098958" y="681428"/>
                </a:lnTo>
                <a:cubicBezTo>
                  <a:pt x="4162295" y="689097"/>
                  <a:pt x="4218838" y="723844"/>
                  <a:pt x="4254003" y="777216"/>
                </a:cubicBezTo>
                <a:cubicBezTo>
                  <a:pt x="4289167" y="830432"/>
                  <a:pt x="4298957" y="896013"/>
                  <a:pt x="4282174" y="957211"/>
                </a:cubicBezTo>
                <a:lnTo>
                  <a:pt x="3926331" y="2170063"/>
                </a:lnTo>
                <a:cubicBezTo>
                  <a:pt x="3899359" y="2261625"/>
                  <a:pt x="3814244" y="2325641"/>
                  <a:pt x="3718740" y="2325641"/>
                </a:cubicBezTo>
                <a:lnTo>
                  <a:pt x="1344124" y="2325641"/>
                </a:lnTo>
                <a:cubicBezTo>
                  <a:pt x="1326742" y="2325641"/>
                  <a:pt x="1310558" y="2332527"/>
                  <a:pt x="1298970" y="2344110"/>
                </a:cubicBezTo>
                <a:cubicBezTo>
                  <a:pt x="1296372" y="2347710"/>
                  <a:pt x="1293775" y="2351153"/>
                  <a:pt x="1290778" y="2354440"/>
                </a:cubicBezTo>
                <a:cubicBezTo>
                  <a:pt x="1287581" y="2359448"/>
                  <a:pt x="1284984" y="2364613"/>
                  <a:pt x="1282986" y="2370405"/>
                </a:cubicBezTo>
                <a:lnTo>
                  <a:pt x="1183486" y="2684848"/>
                </a:lnTo>
                <a:cubicBezTo>
                  <a:pt x="1177092" y="2704412"/>
                  <a:pt x="1180489" y="2725386"/>
                  <a:pt x="1192676" y="2741976"/>
                </a:cubicBezTo>
                <a:cubicBezTo>
                  <a:pt x="1204864" y="2758567"/>
                  <a:pt x="1223845" y="2768271"/>
                  <a:pt x="1244425" y="2768271"/>
                </a:cubicBezTo>
                <a:lnTo>
                  <a:pt x="1405063" y="2768271"/>
                </a:lnTo>
                <a:cubicBezTo>
                  <a:pt x="1471596" y="2688291"/>
                  <a:pt x="1572095" y="2637110"/>
                  <a:pt x="1684183" y="2637110"/>
                </a:cubicBezTo>
                <a:cubicBezTo>
                  <a:pt x="1796071" y="2637110"/>
                  <a:pt x="1896570" y="2688291"/>
                  <a:pt x="1963103" y="2768271"/>
                </a:cubicBezTo>
                <a:lnTo>
                  <a:pt x="2981480" y="2768271"/>
                </a:lnTo>
                <a:cubicBezTo>
                  <a:pt x="3048013" y="2688291"/>
                  <a:pt x="3148512" y="2637110"/>
                  <a:pt x="3260600" y="2637110"/>
                </a:cubicBezTo>
                <a:cubicBezTo>
                  <a:pt x="3372488" y="2637110"/>
                  <a:pt x="3472987" y="2688291"/>
                  <a:pt x="3539720" y="2768271"/>
                </a:cubicBezTo>
                <a:lnTo>
                  <a:pt x="3823435" y="2768271"/>
                </a:lnTo>
                <a:cubicBezTo>
                  <a:pt x="3865592" y="2768271"/>
                  <a:pt x="3899558" y="2802235"/>
                  <a:pt x="3899558" y="2844339"/>
                </a:cubicBezTo>
                <a:cubicBezTo>
                  <a:pt x="3899558" y="2886442"/>
                  <a:pt x="3865592" y="2920406"/>
                  <a:pt x="3823435" y="2920406"/>
                </a:cubicBezTo>
                <a:lnTo>
                  <a:pt x="3614844" y="2920406"/>
                </a:lnTo>
                <a:cubicBezTo>
                  <a:pt x="3620439" y="2946388"/>
                  <a:pt x="3623835" y="2972996"/>
                  <a:pt x="3623835" y="3000699"/>
                </a:cubicBezTo>
                <a:cubicBezTo>
                  <a:pt x="3623835" y="3201041"/>
                  <a:pt x="3460799" y="3364132"/>
                  <a:pt x="3260400" y="3364132"/>
                </a:cubicBezTo>
                <a:cubicBezTo>
                  <a:pt x="3060001" y="3364132"/>
                  <a:pt x="2896965" y="3201041"/>
                  <a:pt x="2896965" y="3000699"/>
                </a:cubicBezTo>
                <a:cubicBezTo>
                  <a:pt x="2896965" y="2972996"/>
                  <a:pt x="2900162" y="2946388"/>
                  <a:pt x="2905956" y="2920406"/>
                </a:cubicBezTo>
                <a:lnTo>
                  <a:pt x="2037828" y="2920406"/>
                </a:lnTo>
                <a:cubicBezTo>
                  <a:pt x="2043622" y="2946388"/>
                  <a:pt x="2046819" y="2972996"/>
                  <a:pt x="2046819" y="3000699"/>
                </a:cubicBezTo>
                <a:cubicBezTo>
                  <a:pt x="2046819" y="3201041"/>
                  <a:pt x="1883783" y="3364132"/>
                  <a:pt x="1683384" y="3364132"/>
                </a:cubicBezTo>
                <a:cubicBezTo>
                  <a:pt x="1482985" y="3364132"/>
                  <a:pt x="1319949" y="3201041"/>
                  <a:pt x="1319949" y="3000699"/>
                </a:cubicBezTo>
                <a:cubicBezTo>
                  <a:pt x="1319949" y="2972996"/>
                  <a:pt x="1323145" y="2946388"/>
                  <a:pt x="1329139" y="2920406"/>
                </a:cubicBezTo>
                <a:lnTo>
                  <a:pt x="1243625" y="2920406"/>
                </a:lnTo>
                <a:cubicBezTo>
                  <a:pt x="1173895" y="2920406"/>
                  <a:pt x="1110159" y="2888163"/>
                  <a:pt x="1069001" y="2831817"/>
                </a:cubicBezTo>
                <a:cubicBezTo>
                  <a:pt x="1028042" y="2775471"/>
                  <a:pt x="1016254" y="2705195"/>
                  <a:pt x="1037432" y="2638675"/>
                </a:cubicBezTo>
                <a:lnTo>
                  <a:pt x="1137132" y="2324232"/>
                </a:lnTo>
                <a:cubicBezTo>
                  <a:pt x="1146123" y="2295276"/>
                  <a:pt x="1161108" y="2269451"/>
                  <a:pt x="1180089" y="2247539"/>
                </a:cubicBezTo>
                <a:cubicBezTo>
                  <a:pt x="1217651" y="2189784"/>
                  <a:pt x="1186083" y="2100413"/>
                  <a:pt x="1185683" y="2099630"/>
                </a:cubicBezTo>
                <a:cubicBezTo>
                  <a:pt x="1185284" y="2098378"/>
                  <a:pt x="1184884" y="2097439"/>
                  <a:pt x="1184684" y="2096343"/>
                </a:cubicBezTo>
                <a:lnTo>
                  <a:pt x="617854" y="406114"/>
                </a:lnTo>
                <a:cubicBezTo>
                  <a:pt x="602469" y="412218"/>
                  <a:pt x="585886" y="415662"/>
                  <a:pt x="568903" y="415662"/>
                </a:cubicBezTo>
                <a:cubicBezTo>
                  <a:pt x="554717" y="415662"/>
                  <a:pt x="540132" y="413314"/>
                  <a:pt x="525946" y="408618"/>
                </a:cubicBezTo>
                <a:lnTo>
                  <a:pt x="92381" y="263684"/>
                </a:lnTo>
                <a:cubicBezTo>
                  <a:pt x="21452" y="239893"/>
                  <a:pt x="-16709" y="163356"/>
                  <a:pt x="7067" y="92454"/>
                </a:cubicBezTo>
                <a:cubicBezTo>
                  <a:pt x="24749" y="39277"/>
                  <a:pt x="72326" y="4501"/>
                  <a:pt x="124849" y="407"/>
                </a:cubicBezTo>
                <a:close/>
              </a:path>
            </a:pathLst>
          </a:custGeom>
          <a:solidFill>
            <a:schemeClr val="bg1">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0" name="Rechteck 9">
            <a:extLst>
              <a:ext uri="{FF2B5EF4-FFF2-40B4-BE49-F238E27FC236}">
                <a16:creationId xmlns:a16="http://schemas.microsoft.com/office/drawing/2014/main" id="{2F04F537-5D75-7649-8091-84F28C3EE25E}"/>
              </a:ext>
            </a:extLst>
          </p:cNvPr>
          <p:cNvSpPr>
            <a:spLocks noChangeAspect="1"/>
          </p:cNvSpPr>
          <p:nvPr/>
        </p:nvSpPr>
        <p:spPr>
          <a:xfrm rot="501302">
            <a:off x="5029199" y="1733468"/>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err="1">
                <a:latin typeface="Roboto"/>
              </a:rPr>
              <a:t>E-procurement</a:t>
            </a:r>
            <a:r>
              <a:rPr lang="de-DE" sz="1400">
                <a:latin typeface="Roboto"/>
              </a:rPr>
              <a:t> </a:t>
            </a:r>
            <a:r>
              <a:rPr lang="de-DE" sz="1400" err="1">
                <a:latin typeface="Roboto"/>
              </a:rPr>
              <a:t>systems</a:t>
            </a:r>
            <a:endParaRPr lang="de-DE" sz="1400">
              <a:latin typeface="Roboto"/>
            </a:endParaRPr>
          </a:p>
        </p:txBody>
      </p:sp>
      <p:sp>
        <p:nvSpPr>
          <p:cNvPr id="15" name="Rechteck 14">
            <a:extLst>
              <a:ext uri="{FF2B5EF4-FFF2-40B4-BE49-F238E27FC236}">
                <a16:creationId xmlns:a16="http://schemas.microsoft.com/office/drawing/2014/main" id="{504259D7-A64D-D946-8CA5-CC4C8E976E2D}"/>
              </a:ext>
            </a:extLst>
          </p:cNvPr>
          <p:cNvSpPr>
            <a:spLocks noChangeAspect="1"/>
          </p:cNvSpPr>
          <p:nvPr/>
        </p:nvSpPr>
        <p:spPr>
          <a:xfrm>
            <a:off x="5060144" y="3578041"/>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err="1">
                <a:latin typeface="Roboto"/>
              </a:rPr>
              <a:t>Comprehensive</a:t>
            </a:r>
            <a:r>
              <a:rPr lang="de-DE" sz="1400">
                <a:latin typeface="Roboto"/>
              </a:rPr>
              <a:t> and </a:t>
            </a:r>
            <a:r>
              <a:rPr lang="de-DE" sz="1400" err="1">
                <a:latin typeface="Roboto"/>
              </a:rPr>
              <a:t>unambiguous</a:t>
            </a:r>
            <a:r>
              <a:rPr lang="de-DE" sz="1400">
                <a:latin typeface="Roboto"/>
              </a:rPr>
              <a:t> legal </a:t>
            </a:r>
            <a:r>
              <a:rPr lang="de-DE" sz="1400" err="1">
                <a:latin typeface="Roboto"/>
              </a:rPr>
              <a:t>framework</a:t>
            </a:r>
            <a:endParaRPr lang="de-DE" sz="1400">
              <a:latin typeface="Roboto"/>
            </a:endParaRPr>
          </a:p>
        </p:txBody>
      </p:sp>
      <p:sp>
        <p:nvSpPr>
          <p:cNvPr id="16" name="Rechteck 15">
            <a:extLst>
              <a:ext uri="{FF2B5EF4-FFF2-40B4-BE49-F238E27FC236}">
                <a16:creationId xmlns:a16="http://schemas.microsoft.com/office/drawing/2014/main" id="{A1732B6D-AD8B-344B-AB4A-3B2C0652C353}"/>
              </a:ext>
            </a:extLst>
          </p:cNvPr>
          <p:cNvSpPr>
            <a:spLocks noChangeAspect="1"/>
          </p:cNvSpPr>
          <p:nvPr/>
        </p:nvSpPr>
        <p:spPr>
          <a:xfrm>
            <a:off x="6810380" y="2706522"/>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a:latin typeface="Roboto"/>
              </a:rPr>
              <a:t>Risk </a:t>
            </a:r>
            <a:r>
              <a:rPr lang="de-DE" sz="1400" err="1">
                <a:latin typeface="Roboto"/>
              </a:rPr>
              <a:t>management</a:t>
            </a:r>
            <a:endParaRPr lang="de-DE" sz="1400">
              <a:latin typeface="Roboto"/>
            </a:endParaRPr>
          </a:p>
        </p:txBody>
      </p:sp>
      <p:sp>
        <p:nvSpPr>
          <p:cNvPr id="17" name="Rechteck 16">
            <a:extLst>
              <a:ext uri="{FF2B5EF4-FFF2-40B4-BE49-F238E27FC236}">
                <a16:creationId xmlns:a16="http://schemas.microsoft.com/office/drawing/2014/main" id="{378985DF-AF4C-DC48-8201-99F92973ACC2}"/>
              </a:ext>
            </a:extLst>
          </p:cNvPr>
          <p:cNvSpPr>
            <a:spLocks noChangeAspect="1"/>
          </p:cNvSpPr>
          <p:nvPr/>
        </p:nvSpPr>
        <p:spPr>
          <a:xfrm>
            <a:off x="6816094" y="3578041"/>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a:latin typeface="Roboto"/>
              </a:rPr>
              <a:t>Control </a:t>
            </a:r>
            <a:r>
              <a:rPr lang="de-DE" sz="1400" err="1">
                <a:latin typeface="Roboto"/>
              </a:rPr>
              <a:t>mechanisms</a:t>
            </a:r>
            <a:r>
              <a:rPr lang="de-DE" sz="1400">
                <a:latin typeface="Roboto"/>
              </a:rPr>
              <a:t> and </a:t>
            </a:r>
            <a:r>
              <a:rPr lang="de-DE" sz="1400" err="1">
                <a:latin typeface="Roboto"/>
              </a:rPr>
              <a:t>sanctions</a:t>
            </a:r>
            <a:endParaRPr lang="de-DE" sz="1400">
              <a:latin typeface="Roboto"/>
            </a:endParaRPr>
          </a:p>
        </p:txBody>
      </p:sp>
      <p:sp>
        <p:nvSpPr>
          <p:cNvPr id="18" name="Rechteck 17">
            <a:extLst>
              <a:ext uri="{FF2B5EF4-FFF2-40B4-BE49-F238E27FC236}">
                <a16:creationId xmlns:a16="http://schemas.microsoft.com/office/drawing/2014/main" id="{6FD2789A-0B73-3348-B6DF-9F5C130AAF8B}"/>
              </a:ext>
            </a:extLst>
          </p:cNvPr>
          <p:cNvSpPr>
            <a:spLocks noChangeAspect="1"/>
          </p:cNvSpPr>
          <p:nvPr/>
        </p:nvSpPr>
        <p:spPr>
          <a:xfrm>
            <a:off x="6803729" y="1835003"/>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200" err="1">
                <a:latin typeface="Roboto"/>
              </a:rPr>
              <a:t>Transparency</a:t>
            </a:r>
            <a:r>
              <a:rPr lang="de-DE" sz="1200">
                <a:latin typeface="Roboto"/>
              </a:rPr>
              <a:t> / </a:t>
            </a:r>
            <a:r>
              <a:rPr lang="de-DE" sz="1200" err="1">
                <a:latin typeface="Roboto"/>
              </a:rPr>
              <a:t>access</a:t>
            </a:r>
            <a:r>
              <a:rPr lang="de-DE" sz="1200">
                <a:latin typeface="Roboto"/>
              </a:rPr>
              <a:t> to </a:t>
            </a:r>
            <a:r>
              <a:rPr lang="de-DE" sz="1200" err="1">
                <a:latin typeface="Roboto"/>
              </a:rPr>
              <a:t>procurement-related</a:t>
            </a:r>
            <a:r>
              <a:rPr lang="de-DE" sz="1200">
                <a:latin typeface="Roboto"/>
              </a:rPr>
              <a:t> </a:t>
            </a:r>
            <a:r>
              <a:rPr lang="de-DE" sz="1200" err="1">
                <a:latin typeface="Roboto"/>
              </a:rPr>
              <a:t>information</a:t>
            </a:r>
            <a:endParaRPr lang="de-DE" sz="1200">
              <a:latin typeface="Roboto"/>
            </a:endParaRPr>
          </a:p>
        </p:txBody>
      </p:sp>
      <p:sp>
        <p:nvSpPr>
          <p:cNvPr id="19" name="Rechteck 18">
            <a:extLst>
              <a:ext uri="{FF2B5EF4-FFF2-40B4-BE49-F238E27FC236}">
                <a16:creationId xmlns:a16="http://schemas.microsoft.com/office/drawing/2014/main" id="{31E89995-F8D1-D349-85F1-7CA62B5B7B31}"/>
              </a:ext>
            </a:extLst>
          </p:cNvPr>
          <p:cNvSpPr>
            <a:spLocks noChangeAspect="1"/>
          </p:cNvSpPr>
          <p:nvPr/>
        </p:nvSpPr>
        <p:spPr>
          <a:xfrm>
            <a:off x="5060144" y="2706522"/>
            <a:ext cx="1622129" cy="75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err="1">
                <a:latin typeface="Roboto"/>
              </a:rPr>
              <a:t>Standardized</a:t>
            </a:r>
            <a:r>
              <a:rPr lang="de-DE" sz="1400">
                <a:latin typeface="Roboto"/>
              </a:rPr>
              <a:t> </a:t>
            </a:r>
            <a:r>
              <a:rPr lang="de-DE" sz="1400" err="1">
                <a:latin typeface="Roboto"/>
              </a:rPr>
              <a:t>mechanisms</a:t>
            </a:r>
            <a:endParaRPr lang="de-DE" sz="1400">
              <a:latin typeface="Roboto"/>
            </a:endParaRPr>
          </a:p>
        </p:txBody>
      </p:sp>
    </p:spTree>
    <p:extLst>
      <p:ext uri="{BB962C8B-B14F-4D97-AF65-F5344CB8AC3E}">
        <p14:creationId xmlns:p14="http://schemas.microsoft.com/office/powerpoint/2010/main" val="3778815041"/>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0E3661CA-B5D1-3D41-B355-EEF2EED2C520}"/>
              </a:ext>
            </a:extLst>
          </p:cNvPr>
          <p:cNvGraphicFramePr/>
          <p:nvPr>
            <p:extLst>
              <p:ext uri="{D42A27DB-BD31-4B8C-83A1-F6EECF244321}">
                <p14:modId xmlns:p14="http://schemas.microsoft.com/office/powerpoint/2010/main" val="2200163757"/>
              </p:ext>
            </p:extLst>
          </p:nvPr>
        </p:nvGraphicFramePr>
        <p:xfrm>
          <a:off x="4724400" y="1363512"/>
          <a:ext cx="379095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nhaltsplatzhalter 1"/>
          <p:cNvSpPr>
            <a:spLocks noGrp="1"/>
          </p:cNvSpPr>
          <p:nvPr>
            <p:ph idx="1"/>
          </p:nvPr>
        </p:nvSpPr>
        <p:spPr>
          <a:xfrm>
            <a:off x="628650" y="1369219"/>
            <a:ext cx="3943350" cy="3263504"/>
          </a:xfrm>
          <a:ln>
            <a:solidFill>
              <a:srgbClr val="00B0F0"/>
            </a:solidFill>
          </a:ln>
        </p:spPr>
        <p:txBody>
          <a:bodyPr vert="horz" lIns="91440" tIns="45720" rIns="91440" bIns="45720" rtlCol="0" anchor="t">
            <a:noAutofit/>
          </a:bodyPr>
          <a:lstStyle/>
          <a:p>
            <a:pPr fontAlgn="base">
              <a:spcBef>
                <a:spcPts val="600"/>
              </a:spcBef>
            </a:pPr>
            <a:r>
              <a:rPr lang="en-US" sz="1400"/>
              <a:t>Provision of clear and objective rules regarding the available procurement methods and how they should be used​;</a:t>
            </a:r>
            <a:endParaRPr lang="en-US"/>
          </a:p>
          <a:p>
            <a:pPr fontAlgn="base">
              <a:spcBef>
                <a:spcPts val="600"/>
              </a:spcBef>
            </a:pPr>
            <a:r>
              <a:rPr lang="en-US" sz="1400"/>
              <a:t>Rules on the bidding process, incl. time limits, tender documents, contractor qualifications, evaluation criteria of bids and bidders, complaint and redress mechanisms and sanctions for non-compliance​;</a:t>
            </a:r>
          </a:p>
          <a:p>
            <a:pPr fontAlgn="base">
              <a:spcBef>
                <a:spcPts val="600"/>
              </a:spcBef>
            </a:pPr>
            <a:r>
              <a:rPr lang="en-US" sz="1400"/>
              <a:t>Provisions for the effective monitoring of awarded contracts through proactive disclosure and civil society organizations acting as watchdog​s;</a:t>
            </a:r>
          </a:p>
          <a:p>
            <a:pPr fontAlgn="base">
              <a:spcBef>
                <a:spcPts val="600"/>
              </a:spcBef>
            </a:pPr>
            <a:r>
              <a:rPr lang="en-US" sz="1400"/>
              <a:t>Measures to ensure the integrity of procurement staff in public administrations (Transparency International 2011).</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p:cNvSpPr>
            <a:spLocks noGrp="1"/>
          </p:cNvSpPr>
          <p:nvPr>
            <p:ph type="title"/>
          </p:nvPr>
        </p:nvSpPr>
        <p:spPr/>
        <p:txBody>
          <a:bodyPr>
            <a:normAutofit fontScale="90000"/>
          </a:bodyPr>
          <a:lstStyle/>
          <a:p>
            <a:r>
              <a:rPr lang="en-US" b="1"/>
              <a:t>Procurement laws</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99150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2">
            <a:extLst>
              <a:ext uri="{FF2B5EF4-FFF2-40B4-BE49-F238E27FC236}">
                <a16:creationId xmlns:a16="http://schemas.microsoft.com/office/drawing/2014/main" id="{D368AEF1-1320-514A-8F3F-E5300F5A852A}"/>
              </a:ext>
            </a:extLst>
          </p:cNvPr>
          <p:cNvGraphicFramePr>
            <a:graphicFrameLocks noGrp="1"/>
          </p:cNvGraphicFramePr>
          <p:nvPr>
            <p:ph idx="1"/>
            <p:extLst>
              <p:ext uri="{D42A27DB-BD31-4B8C-83A1-F6EECF244321}">
                <p14:modId xmlns:p14="http://schemas.microsoft.com/office/powerpoint/2010/main" val="1658862487"/>
              </p:ext>
            </p:extLst>
          </p:nvPr>
        </p:nvGraphicFramePr>
        <p:xfrm>
          <a:off x="628650" y="1370013"/>
          <a:ext cx="7886700" cy="3154830"/>
        </p:xfrm>
        <a:graphic>
          <a:graphicData uri="http://schemas.openxmlformats.org/drawingml/2006/table">
            <a:tbl>
              <a:tblPr firstRow="1" bandRow="1">
                <a:tableStyleId>{5940675A-B579-460E-94D1-54222C63F5DA}</a:tableStyleId>
              </a:tblPr>
              <a:tblGrid>
                <a:gridCol w="1759548">
                  <a:extLst>
                    <a:ext uri="{9D8B030D-6E8A-4147-A177-3AD203B41FA5}">
                      <a16:colId xmlns:a16="http://schemas.microsoft.com/office/drawing/2014/main" val="3966010959"/>
                    </a:ext>
                  </a:extLst>
                </a:gridCol>
                <a:gridCol w="6127152">
                  <a:extLst>
                    <a:ext uri="{9D8B030D-6E8A-4147-A177-3AD203B41FA5}">
                      <a16:colId xmlns:a16="http://schemas.microsoft.com/office/drawing/2014/main" val="236125519"/>
                    </a:ext>
                  </a:extLst>
                </a:gridCol>
              </a:tblGrid>
              <a:tr h="168331">
                <a:tc>
                  <a:txBody>
                    <a:bodyPr/>
                    <a:lstStyle/>
                    <a:p>
                      <a:pPr algn="ctr"/>
                      <a:r>
                        <a:rPr lang="en-US" sz="1300" b="1" noProof="0">
                          <a:solidFill>
                            <a:schemeClr val="bg1"/>
                          </a:solidFill>
                          <a:latin typeface="Roboto"/>
                        </a:rPr>
                        <a:t>Stage in the public procurement process</a:t>
                      </a:r>
                    </a:p>
                  </a:txBody>
                  <a:tcPr marL="76228" marR="76228" marT="38115" marB="38115">
                    <a:solidFill>
                      <a:srgbClr val="00B0F0"/>
                    </a:solidFill>
                  </a:tcPr>
                </a:tc>
                <a:tc>
                  <a:txBody>
                    <a:bodyPr/>
                    <a:lstStyle/>
                    <a:p>
                      <a:pPr algn="ctr"/>
                      <a:r>
                        <a:rPr lang="en-US" sz="1300" b="1" noProof="0">
                          <a:solidFill>
                            <a:schemeClr val="bg1"/>
                          </a:solidFill>
                          <a:latin typeface="Roboto"/>
                        </a:rPr>
                        <a:t>Examples of red flags</a:t>
                      </a:r>
                    </a:p>
                  </a:txBody>
                  <a:tcPr marL="76228" marR="76228" marT="38115" marB="38115">
                    <a:solidFill>
                      <a:srgbClr val="00B0F0"/>
                    </a:solidFill>
                  </a:tcPr>
                </a:tc>
                <a:extLst>
                  <a:ext uri="{0D108BD9-81ED-4DB2-BD59-A6C34878D82A}">
                    <a16:rowId xmlns:a16="http://schemas.microsoft.com/office/drawing/2014/main" val="3059839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noProof="0">
                          <a:latin typeface="Roboto"/>
                        </a:rPr>
                        <a:t>Planning</a:t>
                      </a:r>
                      <a:endParaRPr lang="en-US" sz="1300" b="1" noProof="0">
                        <a:solidFill>
                          <a:srgbClr val="0C2590"/>
                        </a:solidFill>
                        <a:latin typeface="Roboto"/>
                      </a:endParaRPr>
                    </a:p>
                  </a:txBody>
                  <a:tcPr marL="76228" marR="76228" marT="38115" marB="38115"/>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Series of procurements of similar goods or services in amounts below the threshold for open competitive bidding.</a:t>
                      </a:r>
                      <a:endParaRPr lang="en-US" sz="1300" b="0" kern="1200" noProof="0">
                        <a:solidFill>
                          <a:srgbClr val="0C2590"/>
                        </a:solidFill>
                        <a:effectLst/>
                        <a:latin typeface="Roboto"/>
                        <a:ea typeface="+mn-ea"/>
                        <a:cs typeface="+mn-cs"/>
                      </a:endParaRPr>
                    </a:p>
                  </a:txBody>
                  <a:tcPr marL="76228" marR="76228" marT="38115" marB="38115"/>
                </a:tc>
                <a:extLst>
                  <a:ext uri="{0D108BD9-81ED-4DB2-BD59-A6C34878D82A}">
                    <a16:rowId xmlns:a16="http://schemas.microsoft.com/office/drawing/2014/main" val="631133649"/>
                  </a:ext>
                </a:extLst>
              </a:tr>
              <a:tr h="370840">
                <a:tc>
                  <a:txBody>
                    <a:bodyPr/>
                    <a:lstStyle/>
                    <a:p>
                      <a:r>
                        <a:rPr lang="en-US" sz="1300" b="1" noProof="0">
                          <a:latin typeface="Roboto"/>
                        </a:rPr>
                        <a:t>Tendering</a:t>
                      </a:r>
                      <a:endParaRPr lang="en-US" sz="1300" b="1" noProof="0">
                        <a:solidFill>
                          <a:srgbClr val="0C2590"/>
                        </a:solidFill>
                        <a:latin typeface="Roboto"/>
                      </a:endParaRPr>
                    </a:p>
                  </a:txBody>
                  <a:tcPr marL="76228" marR="76228" marT="38115" marB="38115"/>
                </a:tc>
                <a:tc>
                  <a:txBody>
                    <a:bodyPr/>
                    <a:lstStyle/>
                    <a:p>
                      <a:pPr marL="285750" indent="-285750">
                        <a:buFont typeface="Arial" panose="020B0604020202020204" pitchFamily="34" charset="0"/>
                        <a:buChar char="•"/>
                      </a:pPr>
                      <a:r>
                        <a:rPr lang="en-US" sz="1300" kern="1200" noProof="0">
                          <a:effectLst/>
                          <a:latin typeface="Roboto"/>
                        </a:rPr>
                        <a:t>Exclusion of experienced bidders on minor technicalities;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Bids submitted and accepted after the submission deadline;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Failure to answer requests for clarification in good time or giving evasive answers.</a:t>
                      </a:r>
                      <a:endParaRPr lang="en-US" sz="1300" b="0" kern="1200" noProof="0">
                        <a:solidFill>
                          <a:srgbClr val="0C2590"/>
                        </a:solidFill>
                        <a:effectLst/>
                        <a:latin typeface="Roboto"/>
                        <a:ea typeface="+mn-ea"/>
                        <a:cs typeface="+mn-cs"/>
                      </a:endParaRPr>
                    </a:p>
                  </a:txBody>
                  <a:tcPr marL="76228" marR="76228" marT="38115" marB="38115"/>
                </a:tc>
                <a:extLst>
                  <a:ext uri="{0D108BD9-81ED-4DB2-BD59-A6C34878D82A}">
                    <a16:rowId xmlns:a16="http://schemas.microsoft.com/office/drawing/2014/main" val="126931592"/>
                  </a:ext>
                </a:extLst>
              </a:tr>
              <a:tr h="370840">
                <a:tc>
                  <a:txBody>
                    <a:bodyPr/>
                    <a:lstStyle/>
                    <a:p>
                      <a:r>
                        <a:rPr lang="en-US" sz="1300" b="1" noProof="0">
                          <a:latin typeface="Roboto"/>
                        </a:rPr>
                        <a:t>Evaluation of bids</a:t>
                      </a:r>
                      <a:endParaRPr lang="en-US" sz="1300" b="1" noProof="0">
                        <a:solidFill>
                          <a:srgbClr val="0C2590"/>
                        </a:solidFill>
                        <a:latin typeface="Roboto"/>
                      </a:endParaRPr>
                    </a:p>
                  </a:txBody>
                  <a:tcPr marL="76228" marR="76228" marT="38115" marB="38115"/>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Evaluation criteria are amended after receipt of bids;</a:t>
                      </a:r>
                    </a:p>
                    <a:p>
                      <a:pPr marL="285750" indent="-285750">
                        <a:buFont typeface="Arial" panose="020B0604020202020204" pitchFamily="34" charset="0"/>
                        <a:buChar char="•"/>
                      </a:pPr>
                      <a:r>
                        <a:rPr lang="en-US" sz="1300" kern="1200" noProof="0">
                          <a:effectLst/>
                          <a:latin typeface="Roboto"/>
                        </a:rPr>
                        <a:t>Political figures on the evaluation committee;</a:t>
                      </a:r>
                    </a:p>
                  </a:txBody>
                  <a:tcPr marL="76228" marR="76228" marT="38115" marB="38115"/>
                </a:tc>
                <a:extLst>
                  <a:ext uri="{0D108BD9-81ED-4DB2-BD59-A6C34878D82A}">
                    <a16:rowId xmlns:a16="http://schemas.microsoft.com/office/drawing/2014/main" val="879287494"/>
                  </a:ext>
                </a:extLst>
              </a:tr>
              <a:tr h="370840">
                <a:tc>
                  <a:txBody>
                    <a:bodyPr/>
                    <a:lstStyle/>
                    <a:p>
                      <a:r>
                        <a:rPr lang="en-US" sz="1300" b="1" noProof="0">
                          <a:latin typeface="Roboto"/>
                        </a:rPr>
                        <a:t>Post-award / contract Implementation</a:t>
                      </a:r>
                      <a:endParaRPr lang="en-US" sz="1300" b="1" noProof="0">
                        <a:solidFill>
                          <a:srgbClr val="0C2590"/>
                        </a:solidFill>
                        <a:latin typeface="Roboto"/>
                      </a:endParaRPr>
                    </a:p>
                  </a:txBody>
                  <a:tcPr marL="76228" marR="76228" marT="38115" marB="38115"/>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Staff involved in contract award decisions is involved in contract supervision;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Unreasonable delays in negotiating and executing the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a:effectLst/>
                          <a:latin typeface="Roboto"/>
                        </a:rPr>
                        <a:t>Cost overruns are inadequately explained or justified.</a:t>
                      </a:r>
                    </a:p>
                  </a:txBody>
                  <a:tcPr marL="76228" marR="76228" marT="38115" marB="38115"/>
                </a:tc>
                <a:extLst>
                  <a:ext uri="{0D108BD9-81ED-4DB2-BD59-A6C34878D82A}">
                    <a16:rowId xmlns:a16="http://schemas.microsoft.com/office/drawing/2014/main" val="2557582690"/>
                  </a:ext>
                </a:extLst>
              </a:tr>
            </a:tbl>
          </a:graphicData>
        </a:graphic>
      </p:graphicFrame>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27</a:t>
            </a:fld>
            <a:endParaRPr lang="en-US"/>
          </a:p>
        </p:txBody>
      </p:sp>
      <p:sp>
        <p:nvSpPr>
          <p:cNvPr id="5" name="Titel 4"/>
          <p:cNvSpPr>
            <a:spLocks noGrp="1"/>
          </p:cNvSpPr>
          <p:nvPr>
            <p:ph type="title"/>
          </p:nvPr>
        </p:nvSpPr>
        <p:spPr/>
        <p:txBody>
          <a:bodyPr>
            <a:normAutofit fontScale="90000"/>
          </a:bodyPr>
          <a:lstStyle/>
          <a:p>
            <a:r>
              <a:rPr lang="en-US" b="1"/>
              <a:t>Red flag assessment</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feld 12">
            <a:extLst>
              <a:ext uri="{FF2B5EF4-FFF2-40B4-BE49-F238E27FC236}">
                <a16:creationId xmlns:a16="http://schemas.microsoft.com/office/drawing/2014/main" id="{FD608499-CE73-1A40-8819-DA1138219580}"/>
              </a:ext>
            </a:extLst>
          </p:cNvPr>
          <p:cNvSpPr txBox="1"/>
          <p:nvPr/>
        </p:nvSpPr>
        <p:spPr>
          <a:xfrm>
            <a:off x="628649" y="4511040"/>
            <a:ext cx="2314247" cy="200055"/>
          </a:xfrm>
          <a:prstGeom prst="rect">
            <a:avLst/>
          </a:prstGeom>
          <a:noFill/>
        </p:spPr>
        <p:txBody>
          <a:bodyPr wrap="square" rtlCol="0">
            <a:spAutoFit/>
          </a:bodyPr>
          <a:lstStyle/>
          <a:p>
            <a:r>
              <a:rPr lang="de-DE" sz="700">
                <a:latin typeface="Roboto"/>
                <a:cs typeface="Roboto"/>
              </a:rPr>
              <a:t>OECD 2017; </a:t>
            </a:r>
            <a:r>
              <a:rPr lang="de-DE" sz="700" err="1">
                <a:latin typeface="Roboto"/>
                <a:cs typeface="Roboto"/>
              </a:rPr>
              <a:t>Transparency</a:t>
            </a:r>
            <a:r>
              <a:rPr lang="de-DE" sz="700">
                <a:latin typeface="Roboto"/>
                <a:cs typeface="Roboto"/>
              </a:rPr>
              <a:t> International 2014: 21-25</a:t>
            </a:r>
          </a:p>
        </p:txBody>
      </p:sp>
    </p:spTree>
    <p:extLst>
      <p:ext uri="{BB962C8B-B14F-4D97-AF65-F5344CB8AC3E}">
        <p14:creationId xmlns:p14="http://schemas.microsoft.com/office/powerpoint/2010/main" val="1412607908"/>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98C9DE16-36F8-9A4B-A151-C0A972A94127}"/>
              </a:ext>
            </a:extLst>
          </p:cNvPr>
          <p:cNvSpPr>
            <a:spLocks noGrp="1"/>
          </p:cNvSpPr>
          <p:nvPr>
            <p:ph idx="1"/>
          </p:nvPr>
        </p:nvSpPr>
        <p:spPr>
          <a:ln>
            <a:solidFill>
              <a:srgbClr val="00B0F0"/>
            </a:solidFill>
          </a:ln>
        </p:spPr>
        <p:txBody>
          <a:bodyPr vert="horz" lIns="91440" tIns="45720" rIns="91440" bIns="45720" rtlCol="0" anchor="t">
            <a:normAutofit/>
          </a:bodyPr>
          <a:lstStyle/>
          <a:p>
            <a:pPr marL="0" indent="0">
              <a:buNone/>
            </a:pPr>
            <a:r>
              <a:rPr lang="en-US"/>
              <a:t>Brackets and ceilings provide a simple and powerful tool for risk management.</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p:cNvSpPr>
            <a:spLocks noGrp="1"/>
          </p:cNvSpPr>
          <p:nvPr>
            <p:ph type="title"/>
          </p:nvPr>
        </p:nvSpPr>
        <p:spPr/>
        <p:txBody>
          <a:bodyPr>
            <a:normAutofit/>
          </a:bodyPr>
          <a:lstStyle/>
          <a:p>
            <a:r>
              <a:rPr lang="en-US" sz="4000" b="1"/>
              <a:t>Defining brackets and ceilings</a:t>
            </a:r>
            <a:endParaRPr lang="de-DE" sz="40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ihandform 16">
            <a:extLst>
              <a:ext uri="{FF2B5EF4-FFF2-40B4-BE49-F238E27FC236}">
                <a16:creationId xmlns:a16="http://schemas.microsoft.com/office/drawing/2014/main" id="{DAE03CB0-99D5-6F43-B7E3-48E024756E23}"/>
              </a:ext>
            </a:extLst>
          </p:cNvPr>
          <p:cNvSpPr/>
          <p:nvPr/>
        </p:nvSpPr>
        <p:spPr>
          <a:xfrm>
            <a:off x="930616" y="3842903"/>
            <a:ext cx="1770649" cy="624713"/>
          </a:xfrm>
          <a:custGeom>
            <a:avLst/>
            <a:gdLst>
              <a:gd name="connsiteX0" fmla="*/ 0 w 1770649"/>
              <a:gd name="connsiteY0" fmla="*/ 0 h 624935"/>
              <a:gd name="connsiteX1" fmla="*/ 1770649 w 1770649"/>
              <a:gd name="connsiteY1" fmla="*/ 0 h 624935"/>
              <a:gd name="connsiteX2" fmla="*/ 1770649 w 1770649"/>
              <a:gd name="connsiteY2" fmla="*/ 624935 h 624935"/>
              <a:gd name="connsiteX3" fmla="*/ 0 w 1770649"/>
              <a:gd name="connsiteY3" fmla="*/ 624935 h 624935"/>
              <a:gd name="connsiteX4" fmla="*/ 0 w 1770649"/>
              <a:gd name="connsiteY4" fmla="*/ 0 h 62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49" h="624935">
                <a:moveTo>
                  <a:pt x="0" y="0"/>
                </a:moveTo>
                <a:lnTo>
                  <a:pt x="1770649" y="0"/>
                </a:lnTo>
                <a:lnTo>
                  <a:pt x="1770649" y="624935"/>
                </a:lnTo>
                <a:lnTo>
                  <a:pt x="0" y="624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p:txBody>
      </p:sp>
      <p:sp>
        <p:nvSpPr>
          <p:cNvPr id="20" name="Freihandform 19">
            <a:extLst>
              <a:ext uri="{FF2B5EF4-FFF2-40B4-BE49-F238E27FC236}">
                <a16:creationId xmlns:a16="http://schemas.microsoft.com/office/drawing/2014/main" id="{D32EC6F5-B9BE-DD45-ACF7-025919E824EF}"/>
              </a:ext>
            </a:extLst>
          </p:cNvPr>
          <p:cNvSpPr/>
          <p:nvPr/>
        </p:nvSpPr>
        <p:spPr>
          <a:xfrm>
            <a:off x="3686675" y="3842903"/>
            <a:ext cx="1770649" cy="624713"/>
          </a:xfrm>
          <a:custGeom>
            <a:avLst/>
            <a:gdLst>
              <a:gd name="connsiteX0" fmla="*/ 0 w 1770649"/>
              <a:gd name="connsiteY0" fmla="*/ 0 h 624935"/>
              <a:gd name="connsiteX1" fmla="*/ 1770649 w 1770649"/>
              <a:gd name="connsiteY1" fmla="*/ 0 h 624935"/>
              <a:gd name="connsiteX2" fmla="*/ 1770649 w 1770649"/>
              <a:gd name="connsiteY2" fmla="*/ 624935 h 624935"/>
              <a:gd name="connsiteX3" fmla="*/ 0 w 1770649"/>
              <a:gd name="connsiteY3" fmla="*/ 624935 h 624935"/>
              <a:gd name="connsiteX4" fmla="*/ 0 w 1770649"/>
              <a:gd name="connsiteY4" fmla="*/ 0 h 62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49" h="624935">
                <a:moveTo>
                  <a:pt x="0" y="0"/>
                </a:moveTo>
                <a:lnTo>
                  <a:pt x="1770649" y="0"/>
                </a:lnTo>
                <a:lnTo>
                  <a:pt x="1770649" y="624935"/>
                </a:lnTo>
                <a:lnTo>
                  <a:pt x="0" y="624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p:txBody>
      </p:sp>
      <p:grpSp>
        <p:nvGrpSpPr>
          <p:cNvPr id="27" name="Gruppieren 26">
            <a:extLst>
              <a:ext uri="{FF2B5EF4-FFF2-40B4-BE49-F238E27FC236}">
                <a16:creationId xmlns:a16="http://schemas.microsoft.com/office/drawing/2014/main" id="{E3CC60A7-174E-2343-878C-17F75D53A052}"/>
              </a:ext>
            </a:extLst>
          </p:cNvPr>
          <p:cNvGrpSpPr/>
          <p:nvPr/>
        </p:nvGrpSpPr>
        <p:grpSpPr>
          <a:xfrm>
            <a:off x="841178" y="2246416"/>
            <a:ext cx="7461642" cy="2221200"/>
            <a:chOff x="839097" y="2246416"/>
            <a:chExt cx="7461642" cy="2221200"/>
          </a:xfrm>
        </p:grpSpPr>
        <p:grpSp>
          <p:nvGrpSpPr>
            <p:cNvPr id="24" name="Gruppieren 23">
              <a:extLst>
                <a:ext uri="{FF2B5EF4-FFF2-40B4-BE49-F238E27FC236}">
                  <a16:creationId xmlns:a16="http://schemas.microsoft.com/office/drawing/2014/main" id="{9413ED97-8EF9-F841-9D3E-8A0906DC935E}"/>
                </a:ext>
              </a:extLst>
            </p:cNvPr>
            <p:cNvGrpSpPr/>
            <p:nvPr/>
          </p:nvGrpSpPr>
          <p:grpSpPr>
            <a:xfrm>
              <a:off x="839097" y="2246416"/>
              <a:ext cx="2376000" cy="2221199"/>
              <a:chOff x="832246" y="2246417"/>
              <a:chExt cx="1967388" cy="1701032"/>
            </a:xfrm>
          </p:grpSpPr>
          <p:sp>
            <p:nvSpPr>
              <p:cNvPr id="15" name="Rechteck 14">
                <a:extLst>
                  <a:ext uri="{FF2B5EF4-FFF2-40B4-BE49-F238E27FC236}">
                    <a16:creationId xmlns:a16="http://schemas.microsoft.com/office/drawing/2014/main" id="{963B4CA4-82DA-CE42-8410-C69CD301093F}"/>
                  </a:ext>
                </a:extLst>
              </p:cNvPr>
              <p:cNvSpPr>
                <a:spLocks noChangeAspect="1"/>
              </p:cNvSpPr>
              <p:nvPr/>
            </p:nvSpPr>
            <p:spPr>
              <a:xfrm>
                <a:off x="832246" y="2246417"/>
                <a:ext cx="1967388" cy="1701032"/>
              </a:xfrm>
              <a:prstGeom prst="rect">
                <a:avLst/>
              </a:prstGeom>
              <a:ln>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hteck 15">
                <a:extLst>
                  <a:ext uri="{FF2B5EF4-FFF2-40B4-BE49-F238E27FC236}">
                    <a16:creationId xmlns:a16="http://schemas.microsoft.com/office/drawing/2014/main" id="{E7E93635-7F71-C84D-90E0-FC91635013F2}"/>
                  </a:ext>
                </a:extLst>
              </p:cNvPr>
              <p:cNvSpPr>
                <a:spLocks noChangeAspect="1"/>
              </p:cNvSpPr>
              <p:nvPr/>
            </p:nvSpPr>
            <p:spPr>
              <a:xfrm>
                <a:off x="930616" y="2338966"/>
                <a:ext cx="1770649" cy="1503937"/>
              </a:xfrm>
              <a:prstGeom prst="rect">
                <a:avLst/>
              </a:prstGeom>
              <a:blipFill rotWithShape="1">
                <a:blip r:embed="rId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uppieren 24">
              <a:extLst>
                <a:ext uri="{FF2B5EF4-FFF2-40B4-BE49-F238E27FC236}">
                  <a16:creationId xmlns:a16="http://schemas.microsoft.com/office/drawing/2014/main" id="{C35AD3A8-E828-DF4A-A458-3A780610CF21}"/>
                </a:ext>
              </a:extLst>
            </p:cNvPr>
            <p:cNvGrpSpPr/>
            <p:nvPr/>
          </p:nvGrpSpPr>
          <p:grpSpPr>
            <a:xfrm>
              <a:off x="3381918" y="2246416"/>
              <a:ext cx="2376000" cy="2221200"/>
              <a:chOff x="3588305" y="2246416"/>
              <a:chExt cx="1967388" cy="1701033"/>
            </a:xfrm>
          </p:grpSpPr>
          <p:sp>
            <p:nvSpPr>
              <p:cNvPr id="18" name="Rechteck 17">
                <a:extLst>
                  <a:ext uri="{FF2B5EF4-FFF2-40B4-BE49-F238E27FC236}">
                    <a16:creationId xmlns:a16="http://schemas.microsoft.com/office/drawing/2014/main" id="{F310C72D-4195-AA4C-9074-0465B1BF22CE}"/>
                  </a:ext>
                </a:extLst>
              </p:cNvPr>
              <p:cNvSpPr>
                <a:spLocks noChangeAspect="1"/>
              </p:cNvSpPr>
              <p:nvPr/>
            </p:nvSpPr>
            <p:spPr>
              <a:xfrm>
                <a:off x="3588305" y="2246416"/>
                <a:ext cx="1967388" cy="1701033"/>
              </a:xfrm>
              <a:prstGeom prst="rect">
                <a:avLst/>
              </a:prstGeom>
              <a:ln>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9" name="Rechteck 18">
                <a:extLst>
                  <a:ext uri="{FF2B5EF4-FFF2-40B4-BE49-F238E27FC236}">
                    <a16:creationId xmlns:a16="http://schemas.microsoft.com/office/drawing/2014/main" id="{6D553827-1CA4-854A-B155-9167E71B6E08}"/>
                  </a:ext>
                </a:extLst>
              </p:cNvPr>
              <p:cNvSpPr>
                <a:spLocks noChangeAspect="1"/>
              </p:cNvSpPr>
              <p:nvPr/>
            </p:nvSpPr>
            <p:spPr>
              <a:xfrm>
                <a:off x="3686675" y="2338966"/>
                <a:ext cx="1770649" cy="1503937"/>
              </a:xfrm>
              <a:prstGeom prst="rect">
                <a:avLst/>
              </a:prstGeom>
              <a:blipFill dpi="0" rotWithShape="1">
                <a:blip r:embed="rId4">
                  <a:extLst>
                    <a:ext uri="{28A0092B-C50C-407E-A947-70E740481C1C}">
                      <a14:useLocalDpi xmlns:a14="http://schemas.microsoft.com/office/drawing/2010/main" val="0"/>
                    </a:ext>
                  </a:extLst>
                </a:blip>
                <a:srcRect/>
                <a:stretch>
                  <a:fillRect t="22688" b="226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a:p>
            </p:txBody>
          </p:sp>
        </p:grpSp>
        <p:grpSp>
          <p:nvGrpSpPr>
            <p:cNvPr id="26" name="Gruppieren 25">
              <a:extLst>
                <a:ext uri="{FF2B5EF4-FFF2-40B4-BE49-F238E27FC236}">
                  <a16:creationId xmlns:a16="http://schemas.microsoft.com/office/drawing/2014/main" id="{5572309A-8AFD-9745-8B7B-8F6EBBCFBE0F}"/>
                </a:ext>
              </a:extLst>
            </p:cNvPr>
            <p:cNvGrpSpPr/>
            <p:nvPr/>
          </p:nvGrpSpPr>
          <p:grpSpPr>
            <a:xfrm>
              <a:off x="5924739" y="2246416"/>
              <a:ext cx="2376000" cy="2221200"/>
              <a:chOff x="6344364" y="2246416"/>
              <a:chExt cx="1967388" cy="1701033"/>
            </a:xfrm>
          </p:grpSpPr>
          <p:sp>
            <p:nvSpPr>
              <p:cNvPr id="21" name="Rechteck 20">
                <a:extLst>
                  <a:ext uri="{FF2B5EF4-FFF2-40B4-BE49-F238E27FC236}">
                    <a16:creationId xmlns:a16="http://schemas.microsoft.com/office/drawing/2014/main" id="{3EF086B5-B783-7F47-B795-41225CB8DCFA}"/>
                  </a:ext>
                </a:extLst>
              </p:cNvPr>
              <p:cNvSpPr>
                <a:spLocks noChangeAspect="1"/>
              </p:cNvSpPr>
              <p:nvPr/>
            </p:nvSpPr>
            <p:spPr>
              <a:xfrm>
                <a:off x="6344364" y="2246416"/>
                <a:ext cx="1967388" cy="1701033"/>
              </a:xfrm>
              <a:prstGeom prst="rect">
                <a:avLst/>
              </a:prstGeom>
              <a:ln>
                <a:solidFill>
                  <a:srgbClr val="00B0F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2" name="Rechteck 21">
                <a:extLst>
                  <a:ext uri="{FF2B5EF4-FFF2-40B4-BE49-F238E27FC236}">
                    <a16:creationId xmlns:a16="http://schemas.microsoft.com/office/drawing/2014/main" id="{9149A4FC-3F26-9642-945E-32728C91A789}"/>
                  </a:ext>
                </a:extLst>
              </p:cNvPr>
              <p:cNvSpPr>
                <a:spLocks noChangeAspect="1"/>
              </p:cNvSpPr>
              <p:nvPr/>
            </p:nvSpPr>
            <p:spPr>
              <a:xfrm>
                <a:off x="6442733" y="2338966"/>
                <a:ext cx="1770649" cy="1503937"/>
              </a:xfrm>
              <a:prstGeom prst="rect">
                <a:avLst/>
              </a:prstGeom>
              <a:blipFill dpi="0" rotWithShape="1">
                <a:blip r:embed="rId5">
                  <a:extLst>
                    <a:ext uri="{28A0092B-C50C-407E-A947-70E740481C1C}">
                      <a14:useLocalDpi xmlns:a14="http://schemas.microsoft.com/office/drawing/2010/main" val="0"/>
                    </a:ext>
                  </a:extLst>
                </a:blip>
                <a:srcRect/>
                <a:stretch>
                  <a:fillRect t="22596" b="22596"/>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sp>
        <p:nvSpPr>
          <p:cNvPr id="23" name="Freihandform 22">
            <a:extLst>
              <a:ext uri="{FF2B5EF4-FFF2-40B4-BE49-F238E27FC236}">
                <a16:creationId xmlns:a16="http://schemas.microsoft.com/office/drawing/2014/main" id="{E027B133-371C-1F43-BC10-3F2B634D243B}"/>
              </a:ext>
            </a:extLst>
          </p:cNvPr>
          <p:cNvSpPr/>
          <p:nvPr/>
        </p:nvSpPr>
        <p:spPr>
          <a:xfrm>
            <a:off x="6442733" y="3842903"/>
            <a:ext cx="1770649" cy="624713"/>
          </a:xfrm>
          <a:custGeom>
            <a:avLst/>
            <a:gdLst>
              <a:gd name="connsiteX0" fmla="*/ 0 w 1770649"/>
              <a:gd name="connsiteY0" fmla="*/ 0 h 624935"/>
              <a:gd name="connsiteX1" fmla="*/ 1770649 w 1770649"/>
              <a:gd name="connsiteY1" fmla="*/ 0 h 624935"/>
              <a:gd name="connsiteX2" fmla="*/ 1770649 w 1770649"/>
              <a:gd name="connsiteY2" fmla="*/ 624935 h 624935"/>
              <a:gd name="connsiteX3" fmla="*/ 0 w 1770649"/>
              <a:gd name="connsiteY3" fmla="*/ 624935 h 624935"/>
              <a:gd name="connsiteX4" fmla="*/ 0 w 1770649"/>
              <a:gd name="connsiteY4" fmla="*/ 0 h 62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49" h="624935">
                <a:moveTo>
                  <a:pt x="0" y="0"/>
                </a:moveTo>
                <a:lnTo>
                  <a:pt x="1770649" y="0"/>
                </a:lnTo>
                <a:lnTo>
                  <a:pt x="1770649" y="624935"/>
                </a:lnTo>
                <a:lnTo>
                  <a:pt x="0" y="624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p:txBody>
      </p:sp>
      <p:sp>
        <p:nvSpPr>
          <p:cNvPr id="31" name="Textfeld 30">
            <a:extLst>
              <a:ext uri="{FF2B5EF4-FFF2-40B4-BE49-F238E27FC236}">
                <a16:creationId xmlns:a16="http://schemas.microsoft.com/office/drawing/2014/main" id="{94CDF9D8-B6B5-4641-9546-B2EF18490FFB}"/>
              </a:ext>
            </a:extLst>
          </p:cNvPr>
          <p:cNvSpPr txBox="1"/>
          <p:nvPr/>
        </p:nvSpPr>
        <p:spPr>
          <a:xfrm>
            <a:off x="628650" y="4446492"/>
            <a:ext cx="3534559" cy="200055"/>
          </a:xfrm>
          <a:prstGeom prst="rect">
            <a:avLst/>
          </a:prstGeom>
          <a:noFill/>
        </p:spPr>
        <p:txBody>
          <a:bodyPr wrap="square" rtlCol="0">
            <a:spAutoFit/>
          </a:bodyPr>
          <a:lstStyle/>
          <a:p>
            <a:r>
              <a:rPr lang="de-DE" sz="700" err="1">
                <a:latin typeface="Roboto"/>
                <a:cs typeface="Roboto"/>
              </a:rPr>
              <a:t>Government</a:t>
            </a:r>
            <a:r>
              <a:rPr lang="de-DE" sz="700">
                <a:latin typeface="Roboto"/>
                <a:cs typeface="Roboto"/>
              </a:rPr>
              <a:t> </a:t>
            </a:r>
            <a:r>
              <a:rPr lang="de-DE" sz="700" err="1">
                <a:latin typeface="Roboto"/>
                <a:cs typeface="Roboto"/>
              </a:rPr>
              <a:t>of</a:t>
            </a:r>
            <a:r>
              <a:rPr lang="de-DE" sz="700">
                <a:latin typeface="Roboto"/>
                <a:cs typeface="Roboto"/>
              </a:rPr>
              <a:t> Western </a:t>
            </a:r>
            <a:r>
              <a:rPr lang="de-DE" sz="700" err="1">
                <a:latin typeface="Roboto"/>
                <a:cs typeface="Roboto"/>
              </a:rPr>
              <a:t>Australia</a:t>
            </a:r>
            <a:r>
              <a:rPr lang="de-DE" sz="700">
                <a:latin typeface="Roboto"/>
                <a:cs typeface="Roboto"/>
              </a:rPr>
              <a:t> – Department </a:t>
            </a:r>
            <a:r>
              <a:rPr lang="de-DE" sz="700" err="1">
                <a:latin typeface="Roboto"/>
                <a:cs typeface="Roboto"/>
              </a:rPr>
              <a:t>of</a:t>
            </a:r>
            <a:r>
              <a:rPr lang="de-DE" sz="700">
                <a:latin typeface="Roboto"/>
                <a:cs typeface="Roboto"/>
              </a:rPr>
              <a:t> </a:t>
            </a:r>
            <a:r>
              <a:rPr lang="de-DE" sz="700" err="1">
                <a:latin typeface="Roboto"/>
                <a:cs typeface="Roboto"/>
              </a:rPr>
              <a:t>Finance</a:t>
            </a:r>
            <a:r>
              <a:rPr lang="de-DE" sz="700">
                <a:latin typeface="Roboto"/>
                <a:cs typeface="Roboto"/>
              </a:rPr>
              <a:t> 2016 </a:t>
            </a:r>
          </a:p>
        </p:txBody>
      </p:sp>
    </p:spTree>
    <p:extLst>
      <p:ext uri="{BB962C8B-B14F-4D97-AF65-F5344CB8AC3E}">
        <p14:creationId xmlns:p14="http://schemas.microsoft.com/office/powerpoint/2010/main" val="2180495939"/>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a:bodyPr>
          <a:lstStyle/>
          <a:p>
            <a:pPr marL="0" indent="0" fontAlgn="base">
              <a:buNone/>
            </a:pPr>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29</a:t>
            </a:fld>
            <a:endParaRPr lang="en-US"/>
          </a:p>
        </p:txBody>
      </p:sp>
      <p:sp>
        <p:nvSpPr>
          <p:cNvPr id="5" name="Titel 4"/>
          <p:cNvSpPr>
            <a:spLocks noGrp="1"/>
          </p:cNvSpPr>
          <p:nvPr>
            <p:ph type="title"/>
          </p:nvPr>
        </p:nvSpPr>
        <p:spPr/>
        <p:txBody>
          <a:bodyPr>
            <a:normAutofit fontScale="90000"/>
          </a:bodyPr>
          <a:lstStyle/>
          <a:p>
            <a:r>
              <a:rPr lang="en-US" b="1"/>
              <a:t>Staff management</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Circle">
            <a:extLst>
              <a:ext uri="{FF2B5EF4-FFF2-40B4-BE49-F238E27FC236}">
                <a16:creationId xmlns:a16="http://schemas.microsoft.com/office/drawing/2014/main" id="{1DE8F5A8-F759-2544-811F-5D1F4AD2CD3D}"/>
              </a:ext>
            </a:extLst>
          </p:cNvPr>
          <p:cNvSpPr/>
          <p:nvPr/>
        </p:nvSpPr>
        <p:spPr>
          <a:xfrm>
            <a:off x="2988419" y="1435276"/>
            <a:ext cx="3165038" cy="3165036"/>
          </a:xfrm>
          <a:prstGeom prst="ellipse">
            <a:avLst/>
          </a:pr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30" name="Circle">
            <a:extLst>
              <a:ext uri="{FF2B5EF4-FFF2-40B4-BE49-F238E27FC236}">
                <a16:creationId xmlns:a16="http://schemas.microsoft.com/office/drawing/2014/main" id="{8B188C45-12DD-E84E-B037-1476A1BCC4C0}"/>
              </a:ext>
            </a:extLst>
          </p:cNvPr>
          <p:cNvSpPr>
            <a:spLocks noChangeAspect="1"/>
          </p:cNvSpPr>
          <p:nvPr/>
        </p:nvSpPr>
        <p:spPr>
          <a:xfrm>
            <a:off x="5854102" y="3140251"/>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1" name="Circle">
            <a:extLst>
              <a:ext uri="{FF2B5EF4-FFF2-40B4-BE49-F238E27FC236}">
                <a16:creationId xmlns:a16="http://schemas.microsoft.com/office/drawing/2014/main" id="{9FA77596-8E69-1649-85BA-C73C5DFE5C2C}"/>
              </a:ext>
            </a:extLst>
          </p:cNvPr>
          <p:cNvSpPr>
            <a:spLocks noChangeAspect="1"/>
          </p:cNvSpPr>
          <p:nvPr/>
        </p:nvSpPr>
        <p:spPr>
          <a:xfrm>
            <a:off x="5891379" y="2449250"/>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2" name="Circle">
            <a:extLst>
              <a:ext uri="{FF2B5EF4-FFF2-40B4-BE49-F238E27FC236}">
                <a16:creationId xmlns:a16="http://schemas.microsoft.com/office/drawing/2014/main" id="{7F4A5A92-EFE4-564A-8125-E01CD192FB1E}"/>
              </a:ext>
            </a:extLst>
          </p:cNvPr>
          <p:cNvSpPr>
            <a:spLocks noChangeAspect="1"/>
          </p:cNvSpPr>
          <p:nvPr/>
        </p:nvSpPr>
        <p:spPr>
          <a:xfrm>
            <a:off x="5614323" y="1819657"/>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3" name="Circle">
            <a:extLst>
              <a:ext uri="{FF2B5EF4-FFF2-40B4-BE49-F238E27FC236}">
                <a16:creationId xmlns:a16="http://schemas.microsoft.com/office/drawing/2014/main" id="{22FE6CA1-32EA-B441-AC6E-63B6AA4D301A}"/>
              </a:ext>
            </a:extLst>
          </p:cNvPr>
          <p:cNvSpPr>
            <a:spLocks noChangeAspect="1"/>
          </p:cNvSpPr>
          <p:nvPr/>
        </p:nvSpPr>
        <p:spPr>
          <a:xfrm>
            <a:off x="5481714" y="3908239"/>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4" name="Circle">
            <a:extLst>
              <a:ext uri="{FF2B5EF4-FFF2-40B4-BE49-F238E27FC236}">
                <a16:creationId xmlns:a16="http://schemas.microsoft.com/office/drawing/2014/main" id="{D53E7163-6AC3-4342-BE59-AE6941F9DB2E}"/>
              </a:ext>
            </a:extLst>
          </p:cNvPr>
          <p:cNvSpPr>
            <a:spLocks noChangeAspect="1"/>
          </p:cNvSpPr>
          <p:nvPr/>
        </p:nvSpPr>
        <p:spPr>
          <a:xfrm>
            <a:off x="2788965" y="3140371"/>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5" name="Circle">
            <a:extLst>
              <a:ext uri="{FF2B5EF4-FFF2-40B4-BE49-F238E27FC236}">
                <a16:creationId xmlns:a16="http://schemas.microsoft.com/office/drawing/2014/main" id="{0B97F5E6-93A1-E843-83AE-42AF33F677F1}"/>
              </a:ext>
            </a:extLst>
          </p:cNvPr>
          <p:cNvSpPr>
            <a:spLocks noChangeAspect="1"/>
          </p:cNvSpPr>
          <p:nvPr/>
        </p:nvSpPr>
        <p:spPr>
          <a:xfrm>
            <a:off x="2810025" y="2449310"/>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6" name="Circle">
            <a:extLst>
              <a:ext uri="{FF2B5EF4-FFF2-40B4-BE49-F238E27FC236}">
                <a16:creationId xmlns:a16="http://schemas.microsoft.com/office/drawing/2014/main" id="{FB86DCC4-76F3-C248-8407-BFFF5D64D0E6}"/>
              </a:ext>
            </a:extLst>
          </p:cNvPr>
          <p:cNvSpPr>
            <a:spLocks noChangeAspect="1"/>
          </p:cNvSpPr>
          <p:nvPr/>
        </p:nvSpPr>
        <p:spPr>
          <a:xfrm>
            <a:off x="3157641" y="1819657"/>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7" name="Circle">
            <a:extLst>
              <a:ext uri="{FF2B5EF4-FFF2-40B4-BE49-F238E27FC236}">
                <a16:creationId xmlns:a16="http://schemas.microsoft.com/office/drawing/2014/main" id="{DD986E3B-C315-1C41-A150-9C6744296074}"/>
              </a:ext>
            </a:extLst>
          </p:cNvPr>
          <p:cNvSpPr>
            <a:spLocks noChangeAspect="1"/>
          </p:cNvSpPr>
          <p:nvPr/>
        </p:nvSpPr>
        <p:spPr>
          <a:xfrm>
            <a:off x="3239057" y="3908421"/>
            <a:ext cx="384440" cy="384440"/>
          </a:xfrm>
          <a:prstGeom prst="ellipse">
            <a:avLst/>
          </a:pr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pic>
        <p:nvPicPr>
          <p:cNvPr id="38" name="Picture 187">
            <a:extLst>
              <a:ext uri="{FF2B5EF4-FFF2-40B4-BE49-F238E27FC236}">
                <a16:creationId xmlns:a16="http://schemas.microsoft.com/office/drawing/2014/main" id="{7C48F730-D581-0140-AFBE-5D144394CC56}"/>
              </a:ext>
            </a:extLst>
          </p:cNvPr>
          <p:cNvPicPr>
            <a:picLocks noChangeAspect="1"/>
          </p:cNvPicPr>
          <p:nvPr/>
        </p:nvPicPr>
        <p:blipFill>
          <a:blip r:embed="rId3"/>
          <a:stretch>
            <a:fillRect/>
          </a:stretch>
        </p:blipFill>
        <p:spPr>
          <a:xfrm>
            <a:off x="3630223" y="1320132"/>
            <a:ext cx="1906635" cy="2846525"/>
          </a:xfrm>
          <a:prstGeom prst="rect">
            <a:avLst/>
          </a:prstGeom>
        </p:spPr>
      </p:pic>
      <p:sp>
        <p:nvSpPr>
          <p:cNvPr id="39" name="TextBox 189">
            <a:extLst>
              <a:ext uri="{FF2B5EF4-FFF2-40B4-BE49-F238E27FC236}">
                <a16:creationId xmlns:a16="http://schemas.microsoft.com/office/drawing/2014/main" id="{C8EF3419-684D-2A41-9B75-817E322968F7}"/>
              </a:ext>
            </a:extLst>
          </p:cNvPr>
          <p:cNvSpPr txBox="1"/>
          <p:nvPr/>
        </p:nvSpPr>
        <p:spPr>
          <a:xfrm>
            <a:off x="725286" y="1850666"/>
            <a:ext cx="2340000" cy="276999"/>
          </a:xfrm>
          <a:prstGeom prst="rect">
            <a:avLst/>
          </a:prstGeom>
          <a:noFill/>
        </p:spPr>
        <p:txBody>
          <a:bodyPr wrap="square" lIns="0" tIns="45720" rIns="0" bIns="45720" rtlCol="0" anchor="t">
            <a:spAutoFit/>
          </a:bodyPr>
          <a:lstStyle/>
          <a:p>
            <a:pPr algn="r"/>
            <a:r>
              <a:rPr lang="en-US" sz="1200" b="1" noProof="1">
                <a:latin typeface="Roboto"/>
              </a:rPr>
              <a:t>Adequate remunerations​</a:t>
            </a:r>
          </a:p>
        </p:txBody>
      </p:sp>
      <p:sp>
        <p:nvSpPr>
          <p:cNvPr id="40" name="TextBox 192">
            <a:extLst>
              <a:ext uri="{FF2B5EF4-FFF2-40B4-BE49-F238E27FC236}">
                <a16:creationId xmlns:a16="http://schemas.microsoft.com/office/drawing/2014/main" id="{1ADC6402-0098-D448-8A60-8CCDB91E8E5D}"/>
              </a:ext>
            </a:extLst>
          </p:cNvPr>
          <p:cNvSpPr txBox="1"/>
          <p:nvPr/>
        </p:nvSpPr>
        <p:spPr>
          <a:xfrm>
            <a:off x="392560" y="2486001"/>
            <a:ext cx="2340000" cy="276999"/>
          </a:xfrm>
          <a:prstGeom prst="rect">
            <a:avLst/>
          </a:prstGeom>
          <a:noFill/>
        </p:spPr>
        <p:txBody>
          <a:bodyPr wrap="square" lIns="0" tIns="45720" rIns="0" bIns="45720" rtlCol="0" anchor="t">
            <a:spAutoFit/>
          </a:bodyPr>
          <a:lstStyle/>
          <a:p>
            <a:pPr algn="r"/>
            <a:r>
              <a:rPr lang="en-US" sz="1200" b="1" noProof="1">
                <a:latin typeface="Roboto"/>
              </a:rPr>
              <a:t>Merit-based recruitment​</a:t>
            </a:r>
          </a:p>
        </p:txBody>
      </p:sp>
      <p:sp>
        <p:nvSpPr>
          <p:cNvPr id="41" name="TextBox 195">
            <a:extLst>
              <a:ext uri="{FF2B5EF4-FFF2-40B4-BE49-F238E27FC236}">
                <a16:creationId xmlns:a16="http://schemas.microsoft.com/office/drawing/2014/main" id="{1AE53442-14C2-AD4E-A5FD-DBC4845FC0B7}"/>
              </a:ext>
            </a:extLst>
          </p:cNvPr>
          <p:cNvSpPr txBox="1"/>
          <p:nvPr/>
        </p:nvSpPr>
        <p:spPr>
          <a:xfrm>
            <a:off x="427072" y="3070861"/>
            <a:ext cx="2340000" cy="461665"/>
          </a:xfrm>
          <a:prstGeom prst="rect">
            <a:avLst/>
          </a:prstGeom>
          <a:noFill/>
        </p:spPr>
        <p:txBody>
          <a:bodyPr wrap="square" lIns="0" tIns="45720" rIns="0" bIns="45720" rtlCol="0" anchor="t">
            <a:spAutoFit/>
          </a:bodyPr>
          <a:lstStyle/>
          <a:p>
            <a:pPr algn="r"/>
            <a:r>
              <a:rPr lang="en-US" sz="1200" b="1" noProof="1">
                <a:latin typeface="Roboto"/>
              </a:rPr>
              <a:t>Regular training for high standards of professionalism​</a:t>
            </a:r>
          </a:p>
        </p:txBody>
      </p:sp>
      <p:sp>
        <p:nvSpPr>
          <p:cNvPr id="42" name="TextBox 198">
            <a:extLst>
              <a:ext uri="{FF2B5EF4-FFF2-40B4-BE49-F238E27FC236}">
                <a16:creationId xmlns:a16="http://schemas.microsoft.com/office/drawing/2014/main" id="{88B280EF-BBC6-EA45-86DD-01E9B526130B}"/>
              </a:ext>
            </a:extLst>
          </p:cNvPr>
          <p:cNvSpPr txBox="1"/>
          <p:nvPr/>
        </p:nvSpPr>
        <p:spPr>
          <a:xfrm>
            <a:off x="819561" y="3870221"/>
            <a:ext cx="2340000" cy="461665"/>
          </a:xfrm>
          <a:prstGeom prst="rect">
            <a:avLst/>
          </a:prstGeom>
          <a:noFill/>
        </p:spPr>
        <p:txBody>
          <a:bodyPr wrap="square" lIns="0" tIns="45720" rIns="0" bIns="45720" rtlCol="0" anchor="t">
            <a:spAutoFit/>
          </a:bodyPr>
          <a:lstStyle/>
          <a:p>
            <a:pPr algn="r"/>
            <a:r>
              <a:rPr lang="en-US" sz="1200" b="1" noProof="1">
                <a:latin typeface="Roboto"/>
              </a:rPr>
              <a:t>Dedicated code of conduct for procurement staff​</a:t>
            </a:r>
          </a:p>
        </p:txBody>
      </p:sp>
      <p:sp>
        <p:nvSpPr>
          <p:cNvPr id="43" name="TextBox 201">
            <a:extLst>
              <a:ext uri="{FF2B5EF4-FFF2-40B4-BE49-F238E27FC236}">
                <a16:creationId xmlns:a16="http://schemas.microsoft.com/office/drawing/2014/main" id="{8FE99315-AAB3-E846-9916-0177255BF34D}"/>
              </a:ext>
            </a:extLst>
          </p:cNvPr>
          <p:cNvSpPr txBox="1"/>
          <p:nvPr/>
        </p:nvSpPr>
        <p:spPr>
          <a:xfrm>
            <a:off x="6103407" y="1742945"/>
            <a:ext cx="2339999" cy="276999"/>
          </a:xfrm>
          <a:prstGeom prst="rect">
            <a:avLst/>
          </a:prstGeom>
          <a:noFill/>
        </p:spPr>
        <p:txBody>
          <a:bodyPr wrap="square" lIns="0" tIns="45720" rIns="0" bIns="45720" rtlCol="0" anchor="t">
            <a:spAutoFit/>
          </a:bodyPr>
          <a:lstStyle/>
          <a:p>
            <a:r>
              <a:rPr lang="en-US" sz="1200" b="1" noProof="1">
                <a:latin typeface="Roboto"/>
              </a:rPr>
              <a:t>Conflict of interest management​</a:t>
            </a:r>
          </a:p>
        </p:txBody>
      </p:sp>
      <p:sp>
        <p:nvSpPr>
          <p:cNvPr id="44" name="TextBox 204">
            <a:extLst>
              <a:ext uri="{FF2B5EF4-FFF2-40B4-BE49-F238E27FC236}">
                <a16:creationId xmlns:a16="http://schemas.microsoft.com/office/drawing/2014/main" id="{9BD5065F-6CC1-B940-A5AF-B1909C0FF20D}"/>
              </a:ext>
            </a:extLst>
          </p:cNvPr>
          <p:cNvSpPr txBox="1"/>
          <p:nvPr/>
        </p:nvSpPr>
        <p:spPr>
          <a:xfrm>
            <a:off x="6318385" y="2487581"/>
            <a:ext cx="2339999" cy="276999"/>
          </a:xfrm>
          <a:prstGeom prst="rect">
            <a:avLst/>
          </a:prstGeom>
          <a:noFill/>
        </p:spPr>
        <p:txBody>
          <a:bodyPr wrap="square" lIns="0" tIns="45720" rIns="0" bIns="45720" rtlCol="0" anchor="t">
            <a:spAutoFit/>
          </a:bodyPr>
          <a:lstStyle/>
          <a:p>
            <a:r>
              <a:rPr lang="en-US" sz="1200" b="1" noProof="1">
                <a:latin typeface="Roboto"/>
              </a:rPr>
              <a:t>Post-employment regulations​</a:t>
            </a:r>
          </a:p>
        </p:txBody>
      </p:sp>
      <p:sp>
        <p:nvSpPr>
          <p:cNvPr id="45" name="TextBox 207">
            <a:extLst>
              <a:ext uri="{FF2B5EF4-FFF2-40B4-BE49-F238E27FC236}">
                <a16:creationId xmlns:a16="http://schemas.microsoft.com/office/drawing/2014/main" id="{FF234613-5E30-C64E-BC26-E6D00457DEB3}"/>
              </a:ext>
            </a:extLst>
          </p:cNvPr>
          <p:cNvSpPr txBox="1"/>
          <p:nvPr/>
        </p:nvSpPr>
        <p:spPr>
          <a:xfrm>
            <a:off x="6318385" y="3178713"/>
            <a:ext cx="2339999" cy="276999"/>
          </a:xfrm>
          <a:prstGeom prst="rect">
            <a:avLst/>
          </a:prstGeom>
          <a:noFill/>
        </p:spPr>
        <p:txBody>
          <a:bodyPr wrap="square" lIns="0" tIns="45720" rIns="0" bIns="45720" rtlCol="0" anchor="t">
            <a:spAutoFit/>
          </a:bodyPr>
          <a:lstStyle/>
          <a:p>
            <a:r>
              <a:rPr lang="en-US" sz="1200" b="1" noProof="1">
                <a:latin typeface="Roboto"/>
              </a:rPr>
              <a:t>Gifts and gratitude policy​</a:t>
            </a:r>
          </a:p>
        </p:txBody>
      </p:sp>
      <p:sp>
        <p:nvSpPr>
          <p:cNvPr id="46" name="TextBox 210">
            <a:extLst>
              <a:ext uri="{FF2B5EF4-FFF2-40B4-BE49-F238E27FC236}">
                <a16:creationId xmlns:a16="http://schemas.microsoft.com/office/drawing/2014/main" id="{36C85F4E-D94D-0B49-B4F2-5AF5A52AC3DD}"/>
              </a:ext>
            </a:extLst>
          </p:cNvPr>
          <p:cNvSpPr txBox="1"/>
          <p:nvPr/>
        </p:nvSpPr>
        <p:spPr>
          <a:xfrm>
            <a:off x="5945339" y="3838849"/>
            <a:ext cx="2339999" cy="461665"/>
          </a:xfrm>
          <a:prstGeom prst="rect">
            <a:avLst/>
          </a:prstGeom>
          <a:noFill/>
        </p:spPr>
        <p:txBody>
          <a:bodyPr wrap="square" lIns="0" tIns="45720" rIns="0" bIns="45720" rtlCol="0" anchor="t">
            <a:spAutoFit/>
          </a:bodyPr>
          <a:lstStyle/>
          <a:p>
            <a:r>
              <a:rPr lang="en-US" sz="1200" b="1" noProof="1">
                <a:latin typeface="Roboto"/>
              </a:rPr>
              <a:t>Reporting channels for wrongdoings</a:t>
            </a:r>
          </a:p>
        </p:txBody>
      </p:sp>
      <p:sp>
        <p:nvSpPr>
          <p:cNvPr id="47" name="Textfeld 46">
            <a:extLst>
              <a:ext uri="{FF2B5EF4-FFF2-40B4-BE49-F238E27FC236}">
                <a16:creationId xmlns:a16="http://schemas.microsoft.com/office/drawing/2014/main" id="{F480619B-2A22-8C44-8215-F8858807243C}"/>
              </a:ext>
            </a:extLst>
          </p:cNvPr>
          <p:cNvSpPr txBox="1"/>
          <p:nvPr/>
        </p:nvSpPr>
        <p:spPr>
          <a:xfrm>
            <a:off x="628650" y="4446492"/>
            <a:ext cx="737571" cy="200055"/>
          </a:xfrm>
          <a:prstGeom prst="rect">
            <a:avLst/>
          </a:prstGeom>
          <a:noFill/>
        </p:spPr>
        <p:txBody>
          <a:bodyPr wrap="square" rtlCol="0">
            <a:spAutoFit/>
          </a:bodyPr>
          <a:lstStyle/>
          <a:p>
            <a:r>
              <a:rPr lang="de-DE" sz="700">
                <a:latin typeface="Roboto"/>
                <a:cs typeface="Roboto"/>
              </a:rPr>
              <a:t>OECD 2009</a:t>
            </a:r>
          </a:p>
        </p:txBody>
      </p:sp>
    </p:spTree>
    <p:extLst>
      <p:ext uri="{BB962C8B-B14F-4D97-AF65-F5344CB8AC3E}">
        <p14:creationId xmlns:p14="http://schemas.microsoft.com/office/powerpoint/2010/main" val="4291303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0-#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0-#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1+#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1+#ppt_w/2"/>
                                          </p:val>
                                        </p:tav>
                                        <p:tav tm="100000">
                                          <p:val>
                                            <p:strVal val="#ppt_x"/>
                                          </p:val>
                                        </p:tav>
                                      </p:tavLst>
                                    </p:anim>
                                    <p:anim calcmode="lin" valueType="num">
                                      <p:cBhvr additive="base">
                                        <p:cTn id="78" dur="500" fill="hold"/>
                                        <p:tgtEl>
                                          <p:spTgt spid="3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1+#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prstClr val="white"/>
                  </a:solidFill>
                  <a:latin typeface="Roboto"/>
                  <a:cs typeface="Roboto"/>
                </a:rPr>
                <a:t>Tools for clean public procurement</a:t>
              </a:r>
              <a:endParaRPr lang="en-US" altLang="ko-KR" sz="1200" b="1">
                <a:solidFill>
                  <a:prstClr val="white"/>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Corruption risks in the public procurement process</a:t>
              </a:r>
              <a:endParaRPr lang="ko-KR" altLang="en-US" sz="1600" b="1">
                <a:solidFill>
                  <a:schemeClr val="bg1"/>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a:solidFill>
                    <a:prstClr val="white"/>
                  </a:solidFill>
                  <a:latin typeface="Roboto"/>
                  <a:cs typeface="Roboto"/>
                </a:rPr>
                <a:t>Activity: Case study: COVID-19 and public procurement in hospitals plus Quiz</a:t>
              </a:r>
              <a:endParaRPr lang="en-US" altLang="ko-KR" sz="1200" b="1">
                <a:solidFill>
                  <a:prstClr val="white"/>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Tree>
    <p:extLst>
      <p:ext uri="{BB962C8B-B14F-4D97-AF65-F5344CB8AC3E}">
        <p14:creationId xmlns:p14="http://schemas.microsoft.com/office/powerpoint/2010/main" val="564950745"/>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Leveraging behavioral insights</a:t>
            </a:r>
            <a:endParaRPr lang="de-DE"/>
          </a:p>
        </p:txBody>
      </p:sp>
      <p:sp>
        <p:nvSpPr>
          <p:cNvPr id="2" name="Inhaltsplatzhalter 1"/>
          <p:cNvSpPr>
            <a:spLocks noGrp="1"/>
          </p:cNvSpPr>
          <p:nvPr>
            <p:ph sz="half" idx="1"/>
          </p:nvPr>
        </p:nvSpPr>
        <p:spPr>
          <a:ln>
            <a:solidFill>
              <a:srgbClr val="00B0F0"/>
            </a:solidFill>
          </a:ln>
        </p:spPr>
        <p:txBody>
          <a:bodyPr vert="horz" lIns="91440" tIns="45720" rIns="91440" bIns="45720" rtlCol="0" anchor="t">
            <a:noAutofit/>
          </a:bodyPr>
          <a:lstStyle/>
          <a:p>
            <a:pPr fontAlgn="base">
              <a:spcBef>
                <a:spcPts val="400"/>
              </a:spcBef>
            </a:pPr>
            <a:r>
              <a:rPr lang="en-US" sz="1500" b="1"/>
              <a:t>Reduce barriers for ethical behavior </a:t>
            </a:r>
            <a:r>
              <a:rPr lang="en-US" sz="1500"/>
              <a:t>through standardized approaches to information gathering (e.g. forms, checklists), reporting and filing​;</a:t>
            </a:r>
          </a:p>
          <a:p>
            <a:pPr fontAlgn="base">
              <a:spcBef>
                <a:spcPts val="400"/>
              </a:spcBef>
            </a:pPr>
            <a:r>
              <a:rPr lang="en-US" sz="1500" b="1"/>
              <a:t>Enhance professionalism </a:t>
            </a:r>
            <a:r>
              <a:rPr lang="en-US" sz="1500"/>
              <a:t>by treating procurement as a specific career path with adequate payment and certification​;</a:t>
            </a:r>
          </a:p>
          <a:p>
            <a:pPr fontAlgn="base">
              <a:spcBef>
                <a:spcPts val="400"/>
              </a:spcBef>
            </a:pPr>
            <a:r>
              <a:rPr lang="en-US" sz="1500" b="1"/>
              <a:t>Conduct dedicated integrity trainings </a:t>
            </a:r>
            <a:r>
              <a:rPr lang="en-US" sz="1500"/>
              <a:t>to raise awareness on corruption risks and suitable responses​;</a:t>
            </a:r>
          </a:p>
          <a:p>
            <a:pPr fontAlgn="base">
              <a:spcBef>
                <a:spcPts val="400"/>
              </a:spcBef>
            </a:pPr>
            <a:r>
              <a:rPr lang="en-US" sz="1500" b="1"/>
              <a:t>Nudging </a:t>
            </a:r>
            <a:r>
              <a:rPr lang="en-US" sz="1500"/>
              <a:t>through, e.g. default setting, moral reminders, renewed commitment, “thank you” notes, forms etc. (Hayman 2017).</a:t>
            </a:r>
          </a:p>
        </p:txBody>
      </p:sp>
      <p:sp>
        <p:nvSpPr>
          <p:cNvPr id="4" name="Foliennummernplatzhalter 3"/>
          <p:cNvSpPr>
            <a:spLocks noGrp="1"/>
          </p:cNvSpPr>
          <p:nvPr>
            <p:ph type="sldNum" sz="quarter" idx="12"/>
          </p:nvPr>
        </p:nvSpPr>
        <p:spPr/>
        <p:txBody>
          <a:bodyPr/>
          <a:lstStyle/>
          <a:p>
            <a:fld id="{961E0DA8-AC27-403E-90E8-404BCA9BAC80}" type="slidenum">
              <a:rPr lang="en-US" smtClean="0"/>
              <a:pPr/>
              <a:t>30</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Inhaltsplatzhalter 18" descr="Ein Bild, das Text enthält.&#10;&#10;Automatisch generierte Beschreibung">
            <a:extLst>
              <a:ext uri="{FF2B5EF4-FFF2-40B4-BE49-F238E27FC236}">
                <a16:creationId xmlns:a16="http://schemas.microsoft.com/office/drawing/2014/main" id="{3747753A-D5DD-4442-A1CE-8EB6A408CA3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9150" y="1363512"/>
            <a:ext cx="3886200" cy="3263504"/>
          </a:xfrm>
          <a:ln>
            <a:solidFill>
              <a:srgbClr val="00B0F0"/>
            </a:solidFill>
          </a:ln>
        </p:spPr>
      </p:pic>
    </p:spTree>
    <p:extLst>
      <p:ext uri="{BB962C8B-B14F-4D97-AF65-F5344CB8AC3E}">
        <p14:creationId xmlns:p14="http://schemas.microsoft.com/office/powerpoint/2010/main" val="8586155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724E5874-B7FB-7C4E-BF5A-26F8EBC9D91A}"/>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31</a:t>
            </a:fld>
            <a:endParaRPr lang="en-US"/>
          </a:p>
        </p:txBody>
      </p:sp>
      <p:sp>
        <p:nvSpPr>
          <p:cNvPr id="5" name="Titel 4"/>
          <p:cNvSpPr>
            <a:spLocks noGrp="1"/>
          </p:cNvSpPr>
          <p:nvPr>
            <p:ph type="title"/>
          </p:nvPr>
        </p:nvSpPr>
        <p:spPr/>
        <p:txBody>
          <a:bodyPr>
            <a:noAutofit/>
          </a:bodyPr>
          <a:lstStyle/>
          <a:p>
            <a:r>
              <a:rPr lang="de-DE" sz="3000" b="1"/>
              <a:t>Monitoring, </a:t>
            </a:r>
            <a:r>
              <a:rPr lang="de-DE" sz="3000" b="1" err="1"/>
              <a:t>oversight</a:t>
            </a:r>
            <a:r>
              <a:rPr lang="de-DE" sz="3000" b="1"/>
              <a:t>, </a:t>
            </a:r>
            <a:r>
              <a:rPr lang="de-DE" sz="3000" b="1" err="1"/>
              <a:t>stakeholder</a:t>
            </a:r>
            <a:r>
              <a:rPr lang="de-DE" sz="3000" b="1"/>
              <a:t> </a:t>
            </a:r>
            <a:r>
              <a:rPr lang="de-DE" sz="3000" b="1" err="1"/>
              <a:t>engagement</a:t>
            </a:r>
            <a:endParaRPr lang="de-DE" sz="3000"/>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uppieren 1">
            <a:extLst>
              <a:ext uri="{FF2B5EF4-FFF2-40B4-BE49-F238E27FC236}">
                <a16:creationId xmlns:a16="http://schemas.microsoft.com/office/drawing/2014/main" id="{F6D531BD-5853-2C49-AC74-12A1A64DDE2C}"/>
              </a:ext>
            </a:extLst>
          </p:cNvPr>
          <p:cNvGrpSpPr/>
          <p:nvPr/>
        </p:nvGrpSpPr>
        <p:grpSpPr>
          <a:xfrm>
            <a:off x="628650" y="1398985"/>
            <a:ext cx="7886699" cy="3203971"/>
            <a:chOff x="628650" y="1398985"/>
            <a:chExt cx="7886699" cy="3203971"/>
          </a:xfrm>
        </p:grpSpPr>
        <p:sp>
          <p:nvSpPr>
            <p:cNvPr id="9" name="Freihandform 8">
              <a:extLst>
                <a:ext uri="{FF2B5EF4-FFF2-40B4-BE49-F238E27FC236}">
                  <a16:creationId xmlns:a16="http://schemas.microsoft.com/office/drawing/2014/main" id="{584CC1EA-70C7-4649-BFF3-B459B25CB43B}"/>
                </a:ext>
              </a:extLst>
            </p:cNvPr>
            <p:cNvSpPr/>
            <p:nvPr/>
          </p:nvSpPr>
          <p:spPr>
            <a:xfrm>
              <a:off x="628650" y="1398985"/>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Well-resourced and independent audit bodies​</a:t>
              </a:r>
              <a:endParaRPr lang="en-US" sz="1600" kern="1200" noProof="0">
                <a:latin typeface="Roboto"/>
              </a:endParaRPr>
            </a:p>
          </p:txBody>
        </p:sp>
        <p:sp>
          <p:nvSpPr>
            <p:cNvPr id="10" name="Freihandform 9">
              <a:extLst>
                <a:ext uri="{FF2B5EF4-FFF2-40B4-BE49-F238E27FC236}">
                  <a16:creationId xmlns:a16="http://schemas.microsoft.com/office/drawing/2014/main" id="{E2B3AE47-3B27-0940-8786-6096D28ECDCE}"/>
                </a:ext>
              </a:extLst>
            </p:cNvPr>
            <p:cNvSpPr/>
            <p:nvPr/>
          </p:nvSpPr>
          <p:spPr>
            <a:xfrm>
              <a:off x="3339703" y="1398985"/>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Consultation of external technical experts</a:t>
              </a:r>
            </a:p>
          </p:txBody>
        </p:sp>
        <p:sp>
          <p:nvSpPr>
            <p:cNvPr id="11" name="Freihandform 10">
              <a:extLst>
                <a:ext uri="{FF2B5EF4-FFF2-40B4-BE49-F238E27FC236}">
                  <a16:creationId xmlns:a16="http://schemas.microsoft.com/office/drawing/2014/main" id="{F4133A42-8643-B14D-8F47-505A00058ACD}"/>
                </a:ext>
              </a:extLst>
            </p:cNvPr>
            <p:cNvSpPr/>
            <p:nvPr/>
          </p:nvSpPr>
          <p:spPr>
            <a:xfrm>
              <a:off x="6050756" y="1398985"/>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External oversight by civil society and media enabled through maximum transparency of the procurement process​</a:t>
              </a:r>
            </a:p>
          </p:txBody>
        </p:sp>
        <p:sp>
          <p:nvSpPr>
            <p:cNvPr id="12" name="Freihandform 11">
              <a:extLst>
                <a:ext uri="{FF2B5EF4-FFF2-40B4-BE49-F238E27FC236}">
                  <a16:creationId xmlns:a16="http://schemas.microsoft.com/office/drawing/2014/main" id="{84D6B0A7-719B-704A-A997-935C5E728064}"/>
                </a:ext>
              </a:extLst>
            </p:cNvPr>
            <p:cNvSpPr/>
            <p:nvPr/>
          </p:nvSpPr>
          <p:spPr>
            <a:xfrm>
              <a:off x="628650" y="3124200"/>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Civil society procurement monitoring​</a:t>
              </a:r>
            </a:p>
          </p:txBody>
        </p:sp>
        <p:sp>
          <p:nvSpPr>
            <p:cNvPr id="13" name="Freihandform 12">
              <a:extLst>
                <a:ext uri="{FF2B5EF4-FFF2-40B4-BE49-F238E27FC236}">
                  <a16:creationId xmlns:a16="http://schemas.microsoft.com/office/drawing/2014/main" id="{A3AC0872-54BC-EB4E-98F8-7DEED13CA2D6}"/>
                </a:ext>
              </a:extLst>
            </p:cNvPr>
            <p:cNvSpPr/>
            <p:nvPr/>
          </p:nvSpPr>
          <p:spPr>
            <a:xfrm>
              <a:off x="3339703" y="3124200"/>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Social witness programs / integrity pacts​</a:t>
              </a:r>
            </a:p>
          </p:txBody>
        </p:sp>
        <p:sp>
          <p:nvSpPr>
            <p:cNvPr id="14" name="Freihandform 13">
              <a:extLst>
                <a:ext uri="{FF2B5EF4-FFF2-40B4-BE49-F238E27FC236}">
                  <a16:creationId xmlns:a16="http://schemas.microsoft.com/office/drawing/2014/main" id="{347A0887-E50C-D04B-A6F3-0BE8EE1F81FF}"/>
                </a:ext>
              </a:extLst>
            </p:cNvPr>
            <p:cNvSpPr/>
            <p:nvPr/>
          </p:nvSpPr>
          <p:spPr>
            <a:xfrm>
              <a:off x="6050756" y="3124200"/>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a:rPr>
                <a:t>Civil society-led procurement (Simone &amp; Shah 2012; Transparency International 2015)</a:t>
              </a:r>
            </a:p>
          </p:txBody>
        </p:sp>
      </p:grpSp>
    </p:spTree>
    <p:extLst>
      <p:ext uri="{BB962C8B-B14F-4D97-AF65-F5344CB8AC3E}">
        <p14:creationId xmlns:p14="http://schemas.microsoft.com/office/powerpoint/2010/main" val="336530944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64429" y="1369219"/>
            <a:ext cx="4650921" cy="3263504"/>
          </a:xfrm>
          <a:ln>
            <a:solidFill>
              <a:srgbClr val="00B0F0"/>
            </a:solidFill>
          </a:ln>
        </p:spPr>
        <p:txBody>
          <a:bodyPr vert="horz" lIns="91440" tIns="45720" rIns="91440" bIns="45720" rtlCol="0" anchor="t">
            <a:normAutofit fontScale="62500" lnSpcReduction="20000"/>
          </a:bodyPr>
          <a:lstStyle/>
          <a:p>
            <a:pPr fontAlgn="base"/>
            <a:r>
              <a:rPr lang="en-US"/>
              <a:t>Open contracting is a cornerstone of civil society involvement, since it enables access to information related to the formation, award, execution, performance and completion of public contracts​;</a:t>
            </a:r>
          </a:p>
          <a:p>
            <a:pPr fontAlgn="base"/>
            <a:r>
              <a:rPr lang="en-US"/>
              <a:t>Good practice recommends that open procurement is established as the default method of procurement;</a:t>
            </a:r>
          </a:p>
          <a:p>
            <a:pPr fontAlgn="base"/>
            <a:r>
              <a:rPr lang="en-US"/>
              <a:t>Increased disclosure and participation in public contracting is expected to make contracting </a:t>
            </a:r>
            <a:r>
              <a:rPr lang="en-US" b="1"/>
              <a:t>more competitive and fair</a:t>
            </a:r>
            <a:r>
              <a:rPr lang="en-US"/>
              <a:t>, improving contract performance and enabling public consultation and monitoring of public contracting​ (Open Contracting Partnership n. y.).</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32</a:t>
            </a:fld>
            <a:endParaRPr lang="en-US"/>
          </a:p>
        </p:txBody>
      </p:sp>
      <p:sp>
        <p:nvSpPr>
          <p:cNvPr id="5" name="Titel 4"/>
          <p:cNvSpPr>
            <a:spLocks noGrp="1"/>
          </p:cNvSpPr>
          <p:nvPr>
            <p:ph type="title"/>
          </p:nvPr>
        </p:nvSpPr>
        <p:spPr/>
        <p:txBody>
          <a:bodyPr>
            <a:normAutofit fontScale="90000"/>
          </a:bodyPr>
          <a:lstStyle/>
          <a:p>
            <a:r>
              <a:rPr lang="en-US" b="1"/>
              <a:t>Open contracting</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fik 8" descr="Ein Bild, das Screenshot enthält.&#10;&#10;Automatisch generierte Beschreibung">
            <a:extLst>
              <a:ext uri="{FF2B5EF4-FFF2-40B4-BE49-F238E27FC236}">
                <a16:creationId xmlns:a16="http://schemas.microsoft.com/office/drawing/2014/main" id="{7A148154-491B-4A4E-8F9F-A77C7FF5E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08" y="1508783"/>
            <a:ext cx="3356942" cy="2984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045776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fontScale="92500" lnSpcReduction="20000"/>
          </a:bodyPr>
          <a:lstStyle/>
          <a:p>
            <a:pPr fontAlgn="base"/>
            <a:r>
              <a:rPr lang="en-US" sz="2400"/>
              <a:t>Measures exclude companies and individuals involved in wrongdoings from participating in tendering procedures;</a:t>
            </a:r>
          </a:p>
          <a:p>
            <a:pPr fontAlgn="base"/>
            <a:r>
              <a:rPr lang="en-US" sz="2400"/>
              <a:t>A blacklisting register is often consolidated in one place, and can either be made available to the wider public or only to contracting authorities;</a:t>
            </a:r>
          </a:p>
          <a:p>
            <a:pPr fontAlgn="base"/>
            <a:r>
              <a:rPr lang="en-US" sz="2400"/>
              <a:t>Blacklisting should be based on clear rules and on the principles of fairness and accountability, transparency, good judicial practice and uniformity​;</a:t>
            </a:r>
          </a:p>
          <a:p>
            <a:pPr fontAlgn="base"/>
            <a:r>
              <a:rPr lang="en-US" sz="2400"/>
              <a:t>Best practice would require such lists to be binding on public procurement decisions within the respective jurisdiction (Jennet 2006; Transparency International 2006).</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33</a:t>
            </a:fld>
            <a:endParaRPr lang="en-US"/>
          </a:p>
        </p:txBody>
      </p:sp>
      <p:sp>
        <p:nvSpPr>
          <p:cNvPr id="5" name="Titel 4"/>
          <p:cNvSpPr>
            <a:spLocks noGrp="1"/>
          </p:cNvSpPr>
          <p:nvPr>
            <p:ph type="title"/>
          </p:nvPr>
        </p:nvSpPr>
        <p:spPr/>
        <p:txBody>
          <a:bodyPr>
            <a:normAutofit fontScale="90000"/>
          </a:bodyPr>
          <a:lstStyle/>
          <a:p>
            <a:r>
              <a:rPr lang="en-US" b="1"/>
              <a:t>Blacklisting or debarment</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43295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a:bodyPr>
          <a:lstStyle/>
          <a:p>
            <a:pPr marL="0" indent="0" fontAlgn="base">
              <a:buNone/>
            </a:pPr>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34</a:t>
            </a:fld>
            <a:endParaRPr lang="en-US"/>
          </a:p>
        </p:txBody>
      </p:sp>
      <p:sp>
        <p:nvSpPr>
          <p:cNvPr id="5" name="Titel 4"/>
          <p:cNvSpPr>
            <a:spLocks noGrp="1"/>
          </p:cNvSpPr>
          <p:nvPr>
            <p:ph type="title"/>
          </p:nvPr>
        </p:nvSpPr>
        <p:spPr/>
        <p:txBody>
          <a:bodyPr>
            <a:normAutofit fontScale="90000"/>
          </a:bodyPr>
          <a:lstStyle/>
          <a:p>
            <a:r>
              <a:rPr lang="en-US" b="1"/>
              <a:t>Integrity pacts</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3" descr="Hand">
            <a:extLst>
              <a:ext uri="{FF2B5EF4-FFF2-40B4-BE49-F238E27FC236}">
                <a16:creationId xmlns:a16="http://schemas.microsoft.com/office/drawing/2014/main" id="{E0E30D25-40DA-5E43-9BAD-A7F74A8F9036}"/>
              </a:ext>
            </a:extLst>
          </p:cNvPr>
          <p:cNvSpPr/>
          <p:nvPr/>
        </p:nvSpPr>
        <p:spPr>
          <a:xfrm rot="2700000">
            <a:off x="2514632" y="2441703"/>
            <a:ext cx="967826" cy="1462981"/>
          </a:xfrm>
          <a:custGeom>
            <a:avLst/>
            <a:gdLst>
              <a:gd name="connsiteX0" fmla="*/ 260101 w 1081548"/>
              <a:gd name="connsiteY0" fmla="*/ 150119 h 1634887"/>
              <a:gd name="connsiteX1" fmla="*/ 321735 w 1081548"/>
              <a:gd name="connsiteY1" fmla="*/ 123344 h 1634887"/>
              <a:gd name="connsiteX2" fmla="*/ 414691 w 1081548"/>
              <a:gd name="connsiteY2" fmla="*/ 210237 h 1634887"/>
              <a:gd name="connsiteX3" fmla="*/ 414691 w 1081548"/>
              <a:gd name="connsiteY3" fmla="*/ 806368 h 1634887"/>
              <a:gd name="connsiteX4" fmla="*/ 434898 w 1081548"/>
              <a:gd name="connsiteY4" fmla="*/ 826575 h 1634887"/>
              <a:gd name="connsiteX5" fmla="*/ 455106 w 1081548"/>
              <a:gd name="connsiteY5" fmla="*/ 806368 h 1634887"/>
              <a:gd name="connsiteX6" fmla="*/ 455106 w 1081548"/>
              <a:gd name="connsiteY6" fmla="*/ 86970 h 1634887"/>
              <a:gd name="connsiteX7" fmla="*/ 544021 w 1081548"/>
              <a:gd name="connsiteY7" fmla="*/ 76 h 1634887"/>
              <a:gd name="connsiteX8" fmla="*/ 636977 w 1081548"/>
              <a:gd name="connsiteY8" fmla="*/ 86970 h 1634887"/>
              <a:gd name="connsiteX9" fmla="*/ 636977 w 1081548"/>
              <a:gd name="connsiteY9" fmla="*/ 806368 h 1634887"/>
              <a:gd name="connsiteX10" fmla="*/ 657184 w 1081548"/>
              <a:gd name="connsiteY10" fmla="*/ 826575 h 1634887"/>
              <a:gd name="connsiteX11" fmla="*/ 677392 w 1081548"/>
              <a:gd name="connsiteY11" fmla="*/ 806368 h 1634887"/>
              <a:gd name="connsiteX12" fmla="*/ 677392 w 1081548"/>
              <a:gd name="connsiteY12" fmla="*/ 210237 h 1634887"/>
              <a:gd name="connsiteX13" fmla="*/ 776410 w 1081548"/>
              <a:gd name="connsiteY13" fmla="*/ 119302 h 1634887"/>
              <a:gd name="connsiteX14" fmla="*/ 859262 w 1081548"/>
              <a:gd name="connsiteY14" fmla="*/ 214279 h 1634887"/>
              <a:gd name="connsiteX15" fmla="*/ 859262 w 1081548"/>
              <a:gd name="connsiteY15" fmla="*/ 806368 h 1634887"/>
              <a:gd name="connsiteX16" fmla="*/ 879470 w 1081548"/>
              <a:gd name="connsiteY16" fmla="*/ 826575 h 1634887"/>
              <a:gd name="connsiteX17" fmla="*/ 899678 w 1081548"/>
              <a:gd name="connsiteY17" fmla="*/ 806368 h 1634887"/>
              <a:gd name="connsiteX18" fmla="*/ 899678 w 1081548"/>
              <a:gd name="connsiteY18" fmla="*/ 410295 h 1634887"/>
              <a:gd name="connsiteX19" fmla="*/ 990613 w 1081548"/>
              <a:gd name="connsiteY19" fmla="*/ 321380 h 1634887"/>
              <a:gd name="connsiteX20" fmla="*/ 1081548 w 1081548"/>
              <a:gd name="connsiteY20" fmla="*/ 412315 h 1634887"/>
              <a:gd name="connsiteX21" fmla="*/ 1081548 w 1081548"/>
              <a:gd name="connsiteY21" fmla="*/ 1109485 h 1634887"/>
              <a:gd name="connsiteX22" fmla="*/ 919886 w 1081548"/>
              <a:gd name="connsiteY22" fmla="*/ 1533848 h 1634887"/>
              <a:gd name="connsiteX23" fmla="*/ 919886 w 1081548"/>
              <a:gd name="connsiteY23" fmla="*/ 1634887 h 1634887"/>
              <a:gd name="connsiteX24" fmla="*/ 333859 w 1081548"/>
              <a:gd name="connsiteY24" fmla="*/ 1634887 h 1634887"/>
              <a:gd name="connsiteX25" fmla="*/ 333859 w 1081548"/>
              <a:gd name="connsiteY25" fmla="*/ 1483329 h 1634887"/>
              <a:gd name="connsiteX26" fmla="*/ 111574 w 1081548"/>
              <a:gd name="connsiteY26" fmla="*/ 1311563 h 1634887"/>
              <a:gd name="connsiteX27" fmla="*/ 73179 w 1081548"/>
              <a:gd name="connsiteY27" fmla="*/ 1254981 h 1634887"/>
              <a:gd name="connsiteX28" fmla="*/ 0 w 1081548"/>
              <a:gd name="connsiteY28" fmla="*/ 925677 h 1634887"/>
              <a:gd name="connsiteX29" fmla="*/ 31092 w 1081548"/>
              <a:gd name="connsiteY29" fmla="*/ 885441 h 1634887"/>
              <a:gd name="connsiteX30" fmla="*/ 182650 w 1081548"/>
              <a:gd name="connsiteY30" fmla="*/ 885441 h 1634887"/>
              <a:gd name="connsiteX31" fmla="*/ 182650 w 1081548"/>
              <a:gd name="connsiteY31" fmla="*/ 808713 h 1634887"/>
              <a:gd name="connsiteX32" fmla="*/ 230800 w 1081548"/>
              <a:gd name="connsiteY32" fmla="*/ 1020570 h 1634887"/>
              <a:gd name="connsiteX33" fmla="*/ 234841 w 1081548"/>
              <a:gd name="connsiteY33" fmla="*/ 1020570 h 1634887"/>
              <a:gd name="connsiteX34" fmla="*/ 234841 w 1081548"/>
              <a:gd name="connsiteY34" fmla="*/ 210237 h 1634887"/>
              <a:gd name="connsiteX35" fmla="*/ 260101 w 1081548"/>
              <a:gd name="connsiteY35" fmla="*/ 150119 h 16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1548" h="1634887">
                <a:moveTo>
                  <a:pt x="260101" y="150119"/>
                </a:moveTo>
                <a:cubicBezTo>
                  <a:pt x="275762" y="134458"/>
                  <a:pt x="297485" y="124355"/>
                  <a:pt x="321735" y="123344"/>
                </a:cubicBezTo>
                <a:cubicBezTo>
                  <a:pt x="370233" y="121323"/>
                  <a:pt x="412670" y="159718"/>
                  <a:pt x="414691" y="210237"/>
                </a:cubicBezTo>
                <a:lnTo>
                  <a:pt x="414691" y="806368"/>
                </a:lnTo>
                <a:cubicBezTo>
                  <a:pt x="414691" y="818492"/>
                  <a:pt x="422774" y="826575"/>
                  <a:pt x="434898" y="826575"/>
                </a:cubicBezTo>
                <a:cubicBezTo>
                  <a:pt x="447023" y="826575"/>
                  <a:pt x="455106" y="818492"/>
                  <a:pt x="455106" y="806368"/>
                </a:cubicBezTo>
                <a:lnTo>
                  <a:pt x="455106" y="86970"/>
                </a:lnTo>
                <a:cubicBezTo>
                  <a:pt x="457127" y="38471"/>
                  <a:pt x="495522" y="76"/>
                  <a:pt x="544021" y="76"/>
                </a:cubicBezTo>
                <a:cubicBezTo>
                  <a:pt x="592519" y="-1945"/>
                  <a:pt x="634956" y="36450"/>
                  <a:pt x="636977" y="86970"/>
                </a:cubicBezTo>
                <a:lnTo>
                  <a:pt x="636977" y="806368"/>
                </a:lnTo>
                <a:cubicBezTo>
                  <a:pt x="636977" y="818492"/>
                  <a:pt x="645060" y="826575"/>
                  <a:pt x="657184" y="826575"/>
                </a:cubicBezTo>
                <a:cubicBezTo>
                  <a:pt x="669309" y="826575"/>
                  <a:pt x="677392" y="818492"/>
                  <a:pt x="677392" y="806368"/>
                </a:cubicBezTo>
                <a:lnTo>
                  <a:pt x="677392" y="210237"/>
                </a:lnTo>
                <a:cubicBezTo>
                  <a:pt x="677392" y="155676"/>
                  <a:pt x="721849" y="113240"/>
                  <a:pt x="776410" y="119302"/>
                </a:cubicBezTo>
                <a:cubicBezTo>
                  <a:pt x="824909" y="125365"/>
                  <a:pt x="859262" y="165780"/>
                  <a:pt x="859262" y="214279"/>
                </a:cubicBezTo>
                <a:lnTo>
                  <a:pt x="859262" y="806368"/>
                </a:lnTo>
                <a:cubicBezTo>
                  <a:pt x="859262" y="818492"/>
                  <a:pt x="867345" y="826575"/>
                  <a:pt x="879470" y="826575"/>
                </a:cubicBezTo>
                <a:cubicBezTo>
                  <a:pt x="891595" y="826575"/>
                  <a:pt x="899678" y="818492"/>
                  <a:pt x="899678" y="806368"/>
                </a:cubicBezTo>
                <a:lnTo>
                  <a:pt x="899678" y="410295"/>
                </a:lnTo>
                <a:cubicBezTo>
                  <a:pt x="899678" y="361796"/>
                  <a:pt x="940094" y="321380"/>
                  <a:pt x="990613" y="321380"/>
                </a:cubicBezTo>
                <a:cubicBezTo>
                  <a:pt x="1041133" y="321380"/>
                  <a:pt x="1081548" y="361796"/>
                  <a:pt x="1081548" y="412315"/>
                </a:cubicBezTo>
                <a:lnTo>
                  <a:pt x="1081548" y="1109485"/>
                </a:lnTo>
                <a:cubicBezTo>
                  <a:pt x="1081548" y="1380269"/>
                  <a:pt x="919886" y="1390373"/>
                  <a:pt x="919886" y="1533848"/>
                </a:cubicBezTo>
                <a:lnTo>
                  <a:pt x="919886" y="1634887"/>
                </a:lnTo>
                <a:lnTo>
                  <a:pt x="333859" y="1634887"/>
                </a:lnTo>
                <a:lnTo>
                  <a:pt x="333859" y="1483329"/>
                </a:lnTo>
                <a:lnTo>
                  <a:pt x="111574" y="1311563"/>
                </a:lnTo>
                <a:cubicBezTo>
                  <a:pt x="93387" y="1297417"/>
                  <a:pt x="79241" y="1277209"/>
                  <a:pt x="73179" y="1254981"/>
                </a:cubicBezTo>
                <a:lnTo>
                  <a:pt x="0" y="925677"/>
                </a:lnTo>
                <a:lnTo>
                  <a:pt x="31092" y="885441"/>
                </a:lnTo>
                <a:lnTo>
                  <a:pt x="182650" y="885441"/>
                </a:lnTo>
                <a:lnTo>
                  <a:pt x="182650" y="808713"/>
                </a:lnTo>
                <a:lnTo>
                  <a:pt x="230800" y="1020570"/>
                </a:lnTo>
                <a:cubicBezTo>
                  <a:pt x="230800" y="1022591"/>
                  <a:pt x="234841" y="1022591"/>
                  <a:pt x="234841" y="1020570"/>
                </a:cubicBezTo>
                <a:lnTo>
                  <a:pt x="234841" y="210237"/>
                </a:lnTo>
                <a:cubicBezTo>
                  <a:pt x="234841" y="186998"/>
                  <a:pt x="244439" y="165780"/>
                  <a:pt x="260101" y="150119"/>
                </a:cubicBezTo>
                <a:close/>
              </a:path>
            </a:pathLst>
          </a:custGeom>
          <a:solidFill>
            <a:srgbClr val="A2B969"/>
          </a:solidFill>
          <a:ln w="2014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 name="Freeform: Shape 4" descr="Hand">
            <a:extLst>
              <a:ext uri="{FF2B5EF4-FFF2-40B4-BE49-F238E27FC236}">
                <a16:creationId xmlns:a16="http://schemas.microsoft.com/office/drawing/2014/main" id="{09F1AF5B-148B-A947-B79F-FDE485811C46}"/>
              </a:ext>
            </a:extLst>
          </p:cNvPr>
          <p:cNvSpPr/>
          <p:nvPr/>
        </p:nvSpPr>
        <p:spPr>
          <a:xfrm rot="18900000">
            <a:off x="1855135" y="1612111"/>
            <a:ext cx="967825" cy="1462983"/>
          </a:xfrm>
          <a:custGeom>
            <a:avLst/>
            <a:gdLst>
              <a:gd name="connsiteX0" fmla="*/ 260101 w 1081548"/>
              <a:gd name="connsiteY0" fmla="*/ 150119 h 1634887"/>
              <a:gd name="connsiteX1" fmla="*/ 321735 w 1081548"/>
              <a:gd name="connsiteY1" fmla="*/ 123344 h 1634887"/>
              <a:gd name="connsiteX2" fmla="*/ 414691 w 1081548"/>
              <a:gd name="connsiteY2" fmla="*/ 210237 h 1634887"/>
              <a:gd name="connsiteX3" fmla="*/ 414691 w 1081548"/>
              <a:gd name="connsiteY3" fmla="*/ 806368 h 1634887"/>
              <a:gd name="connsiteX4" fmla="*/ 434898 w 1081548"/>
              <a:gd name="connsiteY4" fmla="*/ 826575 h 1634887"/>
              <a:gd name="connsiteX5" fmla="*/ 455106 w 1081548"/>
              <a:gd name="connsiteY5" fmla="*/ 806368 h 1634887"/>
              <a:gd name="connsiteX6" fmla="*/ 455106 w 1081548"/>
              <a:gd name="connsiteY6" fmla="*/ 86970 h 1634887"/>
              <a:gd name="connsiteX7" fmla="*/ 544021 w 1081548"/>
              <a:gd name="connsiteY7" fmla="*/ 76 h 1634887"/>
              <a:gd name="connsiteX8" fmla="*/ 636977 w 1081548"/>
              <a:gd name="connsiteY8" fmla="*/ 86970 h 1634887"/>
              <a:gd name="connsiteX9" fmla="*/ 636977 w 1081548"/>
              <a:gd name="connsiteY9" fmla="*/ 806368 h 1634887"/>
              <a:gd name="connsiteX10" fmla="*/ 657184 w 1081548"/>
              <a:gd name="connsiteY10" fmla="*/ 826575 h 1634887"/>
              <a:gd name="connsiteX11" fmla="*/ 677392 w 1081548"/>
              <a:gd name="connsiteY11" fmla="*/ 806368 h 1634887"/>
              <a:gd name="connsiteX12" fmla="*/ 677392 w 1081548"/>
              <a:gd name="connsiteY12" fmla="*/ 210237 h 1634887"/>
              <a:gd name="connsiteX13" fmla="*/ 776410 w 1081548"/>
              <a:gd name="connsiteY13" fmla="*/ 119302 h 1634887"/>
              <a:gd name="connsiteX14" fmla="*/ 859262 w 1081548"/>
              <a:gd name="connsiteY14" fmla="*/ 214279 h 1634887"/>
              <a:gd name="connsiteX15" fmla="*/ 859262 w 1081548"/>
              <a:gd name="connsiteY15" fmla="*/ 806368 h 1634887"/>
              <a:gd name="connsiteX16" fmla="*/ 879470 w 1081548"/>
              <a:gd name="connsiteY16" fmla="*/ 826575 h 1634887"/>
              <a:gd name="connsiteX17" fmla="*/ 899678 w 1081548"/>
              <a:gd name="connsiteY17" fmla="*/ 806368 h 1634887"/>
              <a:gd name="connsiteX18" fmla="*/ 899678 w 1081548"/>
              <a:gd name="connsiteY18" fmla="*/ 410295 h 1634887"/>
              <a:gd name="connsiteX19" fmla="*/ 990613 w 1081548"/>
              <a:gd name="connsiteY19" fmla="*/ 321380 h 1634887"/>
              <a:gd name="connsiteX20" fmla="*/ 1081548 w 1081548"/>
              <a:gd name="connsiteY20" fmla="*/ 412315 h 1634887"/>
              <a:gd name="connsiteX21" fmla="*/ 1081548 w 1081548"/>
              <a:gd name="connsiteY21" fmla="*/ 1109485 h 1634887"/>
              <a:gd name="connsiteX22" fmla="*/ 919886 w 1081548"/>
              <a:gd name="connsiteY22" fmla="*/ 1533848 h 1634887"/>
              <a:gd name="connsiteX23" fmla="*/ 919886 w 1081548"/>
              <a:gd name="connsiteY23" fmla="*/ 1634887 h 1634887"/>
              <a:gd name="connsiteX24" fmla="*/ 333859 w 1081548"/>
              <a:gd name="connsiteY24" fmla="*/ 1634887 h 1634887"/>
              <a:gd name="connsiteX25" fmla="*/ 333859 w 1081548"/>
              <a:gd name="connsiteY25" fmla="*/ 1483329 h 1634887"/>
              <a:gd name="connsiteX26" fmla="*/ 111574 w 1081548"/>
              <a:gd name="connsiteY26" fmla="*/ 1311563 h 1634887"/>
              <a:gd name="connsiteX27" fmla="*/ 73179 w 1081548"/>
              <a:gd name="connsiteY27" fmla="*/ 1254981 h 1634887"/>
              <a:gd name="connsiteX28" fmla="*/ 0 w 1081548"/>
              <a:gd name="connsiteY28" fmla="*/ 925677 h 1634887"/>
              <a:gd name="connsiteX29" fmla="*/ 31092 w 1081548"/>
              <a:gd name="connsiteY29" fmla="*/ 885441 h 1634887"/>
              <a:gd name="connsiteX30" fmla="*/ 182650 w 1081548"/>
              <a:gd name="connsiteY30" fmla="*/ 885441 h 1634887"/>
              <a:gd name="connsiteX31" fmla="*/ 182650 w 1081548"/>
              <a:gd name="connsiteY31" fmla="*/ 808713 h 1634887"/>
              <a:gd name="connsiteX32" fmla="*/ 230800 w 1081548"/>
              <a:gd name="connsiteY32" fmla="*/ 1020570 h 1634887"/>
              <a:gd name="connsiteX33" fmla="*/ 234841 w 1081548"/>
              <a:gd name="connsiteY33" fmla="*/ 1020570 h 1634887"/>
              <a:gd name="connsiteX34" fmla="*/ 234841 w 1081548"/>
              <a:gd name="connsiteY34" fmla="*/ 210237 h 1634887"/>
              <a:gd name="connsiteX35" fmla="*/ 260101 w 1081548"/>
              <a:gd name="connsiteY35" fmla="*/ 150119 h 16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1548" h="1634887">
                <a:moveTo>
                  <a:pt x="260101" y="150119"/>
                </a:moveTo>
                <a:cubicBezTo>
                  <a:pt x="275762" y="134458"/>
                  <a:pt x="297485" y="124355"/>
                  <a:pt x="321735" y="123344"/>
                </a:cubicBezTo>
                <a:cubicBezTo>
                  <a:pt x="370233" y="121323"/>
                  <a:pt x="412670" y="159718"/>
                  <a:pt x="414691" y="210237"/>
                </a:cubicBezTo>
                <a:lnTo>
                  <a:pt x="414691" y="806368"/>
                </a:lnTo>
                <a:cubicBezTo>
                  <a:pt x="414691" y="818492"/>
                  <a:pt x="422774" y="826575"/>
                  <a:pt x="434898" y="826575"/>
                </a:cubicBezTo>
                <a:cubicBezTo>
                  <a:pt x="447023" y="826575"/>
                  <a:pt x="455106" y="818492"/>
                  <a:pt x="455106" y="806368"/>
                </a:cubicBezTo>
                <a:lnTo>
                  <a:pt x="455106" y="86970"/>
                </a:lnTo>
                <a:cubicBezTo>
                  <a:pt x="457127" y="38471"/>
                  <a:pt x="495522" y="76"/>
                  <a:pt x="544021" y="76"/>
                </a:cubicBezTo>
                <a:cubicBezTo>
                  <a:pt x="592519" y="-1945"/>
                  <a:pt x="634956" y="36450"/>
                  <a:pt x="636977" y="86970"/>
                </a:cubicBezTo>
                <a:lnTo>
                  <a:pt x="636977" y="806368"/>
                </a:lnTo>
                <a:cubicBezTo>
                  <a:pt x="636977" y="818492"/>
                  <a:pt x="645060" y="826575"/>
                  <a:pt x="657184" y="826575"/>
                </a:cubicBezTo>
                <a:cubicBezTo>
                  <a:pt x="669309" y="826575"/>
                  <a:pt x="677392" y="818492"/>
                  <a:pt x="677392" y="806368"/>
                </a:cubicBezTo>
                <a:lnTo>
                  <a:pt x="677392" y="210237"/>
                </a:lnTo>
                <a:cubicBezTo>
                  <a:pt x="677392" y="155676"/>
                  <a:pt x="721849" y="113240"/>
                  <a:pt x="776410" y="119302"/>
                </a:cubicBezTo>
                <a:cubicBezTo>
                  <a:pt x="824909" y="125365"/>
                  <a:pt x="859262" y="165780"/>
                  <a:pt x="859262" y="214279"/>
                </a:cubicBezTo>
                <a:lnTo>
                  <a:pt x="859262" y="806368"/>
                </a:lnTo>
                <a:cubicBezTo>
                  <a:pt x="859262" y="818492"/>
                  <a:pt x="867345" y="826575"/>
                  <a:pt x="879470" y="826575"/>
                </a:cubicBezTo>
                <a:cubicBezTo>
                  <a:pt x="891595" y="826575"/>
                  <a:pt x="899678" y="818492"/>
                  <a:pt x="899678" y="806368"/>
                </a:cubicBezTo>
                <a:lnTo>
                  <a:pt x="899678" y="410295"/>
                </a:lnTo>
                <a:cubicBezTo>
                  <a:pt x="899678" y="361796"/>
                  <a:pt x="940094" y="321380"/>
                  <a:pt x="990613" y="321380"/>
                </a:cubicBezTo>
                <a:cubicBezTo>
                  <a:pt x="1041133" y="321380"/>
                  <a:pt x="1081548" y="361796"/>
                  <a:pt x="1081548" y="412315"/>
                </a:cubicBezTo>
                <a:lnTo>
                  <a:pt x="1081548" y="1109485"/>
                </a:lnTo>
                <a:cubicBezTo>
                  <a:pt x="1081548" y="1380269"/>
                  <a:pt x="919886" y="1390373"/>
                  <a:pt x="919886" y="1533848"/>
                </a:cubicBezTo>
                <a:lnTo>
                  <a:pt x="919886" y="1634887"/>
                </a:lnTo>
                <a:lnTo>
                  <a:pt x="333859" y="1634887"/>
                </a:lnTo>
                <a:lnTo>
                  <a:pt x="333859" y="1483329"/>
                </a:lnTo>
                <a:lnTo>
                  <a:pt x="111574" y="1311563"/>
                </a:lnTo>
                <a:cubicBezTo>
                  <a:pt x="93387" y="1297417"/>
                  <a:pt x="79241" y="1277209"/>
                  <a:pt x="73179" y="1254981"/>
                </a:cubicBezTo>
                <a:lnTo>
                  <a:pt x="0" y="925677"/>
                </a:lnTo>
                <a:lnTo>
                  <a:pt x="31092" y="885441"/>
                </a:lnTo>
                <a:lnTo>
                  <a:pt x="182650" y="885441"/>
                </a:lnTo>
                <a:lnTo>
                  <a:pt x="182650" y="808713"/>
                </a:lnTo>
                <a:lnTo>
                  <a:pt x="230800" y="1020570"/>
                </a:lnTo>
                <a:cubicBezTo>
                  <a:pt x="230800" y="1022591"/>
                  <a:pt x="234841" y="1022591"/>
                  <a:pt x="234841" y="1020570"/>
                </a:cubicBezTo>
                <a:lnTo>
                  <a:pt x="234841" y="210237"/>
                </a:lnTo>
                <a:cubicBezTo>
                  <a:pt x="234841" y="186998"/>
                  <a:pt x="244439" y="165780"/>
                  <a:pt x="260101" y="150119"/>
                </a:cubicBezTo>
                <a:close/>
              </a:path>
            </a:pathLst>
          </a:custGeom>
          <a:solidFill>
            <a:srgbClr val="C13018"/>
          </a:solidFill>
          <a:ln w="2014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 name="Freeform: Shape 5" descr="Hand">
            <a:extLst>
              <a:ext uri="{FF2B5EF4-FFF2-40B4-BE49-F238E27FC236}">
                <a16:creationId xmlns:a16="http://schemas.microsoft.com/office/drawing/2014/main" id="{2F6CAA81-F036-BE4E-ADFC-096D770A6F39}"/>
              </a:ext>
            </a:extLst>
          </p:cNvPr>
          <p:cNvSpPr/>
          <p:nvPr/>
        </p:nvSpPr>
        <p:spPr>
          <a:xfrm rot="13500000">
            <a:off x="1024491" y="2269131"/>
            <a:ext cx="967826" cy="1462981"/>
          </a:xfrm>
          <a:custGeom>
            <a:avLst/>
            <a:gdLst>
              <a:gd name="connsiteX0" fmla="*/ 260101 w 1081548"/>
              <a:gd name="connsiteY0" fmla="*/ 150119 h 1634887"/>
              <a:gd name="connsiteX1" fmla="*/ 321735 w 1081548"/>
              <a:gd name="connsiteY1" fmla="*/ 123344 h 1634887"/>
              <a:gd name="connsiteX2" fmla="*/ 414691 w 1081548"/>
              <a:gd name="connsiteY2" fmla="*/ 210237 h 1634887"/>
              <a:gd name="connsiteX3" fmla="*/ 414691 w 1081548"/>
              <a:gd name="connsiteY3" fmla="*/ 806368 h 1634887"/>
              <a:gd name="connsiteX4" fmla="*/ 434898 w 1081548"/>
              <a:gd name="connsiteY4" fmla="*/ 826575 h 1634887"/>
              <a:gd name="connsiteX5" fmla="*/ 455106 w 1081548"/>
              <a:gd name="connsiteY5" fmla="*/ 806368 h 1634887"/>
              <a:gd name="connsiteX6" fmla="*/ 455106 w 1081548"/>
              <a:gd name="connsiteY6" fmla="*/ 86970 h 1634887"/>
              <a:gd name="connsiteX7" fmla="*/ 544021 w 1081548"/>
              <a:gd name="connsiteY7" fmla="*/ 76 h 1634887"/>
              <a:gd name="connsiteX8" fmla="*/ 636977 w 1081548"/>
              <a:gd name="connsiteY8" fmla="*/ 86970 h 1634887"/>
              <a:gd name="connsiteX9" fmla="*/ 636977 w 1081548"/>
              <a:gd name="connsiteY9" fmla="*/ 806368 h 1634887"/>
              <a:gd name="connsiteX10" fmla="*/ 657184 w 1081548"/>
              <a:gd name="connsiteY10" fmla="*/ 826575 h 1634887"/>
              <a:gd name="connsiteX11" fmla="*/ 677392 w 1081548"/>
              <a:gd name="connsiteY11" fmla="*/ 806368 h 1634887"/>
              <a:gd name="connsiteX12" fmla="*/ 677392 w 1081548"/>
              <a:gd name="connsiteY12" fmla="*/ 210237 h 1634887"/>
              <a:gd name="connsiteX13" fmla="*/ 776410 w 1081548"/>
              <a:gd name="connsiteY13" fmla="*/ 119302 h 1634887"/>
              <a:gd name="connsiteX14" fmla="*/ 859262 w 1081548"/>
              <a:gd name="connsiteY14" fmla="*/ 214279 h 1634887"/>
              <a:gd name="connsiteX15" fmla="*/ 859262 w 1081548"/>
              <a:gd name="connsiteY15" fmla="*/ 806368 h 1634887"/>
              <a:gd name="connsiteX16" fmla="*/ 879470 w 1081548"/>
              <a:gd name="connsiteY16" fmla="*/ 826575 h 1634887"/>
              <a:gd name="connsiteX17" fmla="*/ 899678 w 1081548"/>
              <a:gd name="connsiteY17" fmla="*/ 806368 h 1634887"/>
              <a:gd name="connsiteX18" fmla="*/ 899678 w 1081548"/>
              <a:gd name="connsiteY18" fmla="*/ 410295 h 1634887"/>
              <a:gd name="connsiteX19" fmla="*/ 990613 w 1081548"/>
              <a:gd name="connsiteY19" fmla="*/ 321380 h 1634887"/>
              <a:gd name="connsiteX20" fmla="*/ 1081548 w 1081548"/>
              <a:gd name="connsiteY20" fmla="*/ 412315 h 1634887"/>
              <a:gd name="connsiteX21" fmla="*/ 1081548 w 1081548"/>
              <a:gd name="connsiteY21" fmla="*/ 1109485 h 1634887"/>
              <a:gd name="connsiteX22" fmla="*/ 919886 w 1081548"/>
              <a:gd name="connsiteY22" fmla="*/ 1533848 h 1634887"/>
              <a:gd name="connsiteX23" fmla="*/ 919886 w 1081548"/>
              <a:gd name="connsiteY23" fmla="*/ 1634887 h 1634887"/>
              <a:gd name="connsiteX24" fmla="*/ 333859 w 1081548"/>
              <a:gd name="connsiteY24" fmla="*/ 1634887 h 1634887"/>
              <a:gd name="connsiteX25" fmla="*/ 333859 w 1081548"/>
              <a:gd name="connsiteY25" fmla="*/ 1483329 h 1634887"/>
              <a:gd name="connsiteX26" fmla="*/ 111574 w 1081548"/>
              <a:gd name="connsiteY26" fmla="*/ 1311563 h 1634887"/>
              <a:gd name="connsiteX27" fmla="*/ 73179 w 1081548"/>
              <a:gd name="connsiteY27" fmla="*/ 1254981 h 1634887"/>
              <a:gd name="connsiteX28" fmla="*/ 0 w 1081548"/>
              <a:gd name="connsiteY28" fmla="*/ 925677 h 1634887"/>
              <a:gd name="connsiteX29" fmla="*/ 31092 w 1081548"/>
              <a:gd name="connsiteY29" fmla="*/ 885441 h 1634887"/>
              <a:gd name="connsiteX30" fmla="*/ 182650 w 1081548"/>
              <a:gd name="connsiteY30" fmla="*/ 885441 h 1634887"/>
              <a:gd name="connsiteX31" fmla="*/ 182650 w 1081548"/>
              <a:gd name="connsiteY31" fmla="*/ 808713 h 1634887"/>
              <a:gd name="connsiteX32" fmla="*/ 230800 w 1081548"/>
              <a:gd name="connsiteY32" fmla="*/ 1020570 h 1634887"/>
              <a:gd name="connsiteX33" fmla="*/ 234841 w 1081548"/>
              <a:gd name="connsiteY33" fmla="*/ 1020570 h 1634887"/>
              <a:gd name="connsiteX34" fmla="*/ 234841 w 1081548"/>
              <a:gd name="connsiteY34" fmla="*/ 210237 h 1634887"/>
              <a:gd name="connsiteX35" fmla="*/ 260101 w 1081548"/>
              <a:gd name="connsiteY35" fmla="*/ 150119 h 16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1548" h="1634887">
                <a:moveTo>
                  <a:pt x="260101" y="150119"/>
                </a:moveTo>
                <a:cubicBezTo>
                  <a:pt x="275762" y="134458"/>
                  <a:pt x="297485" y="124355"/>
                  <a:pt x="321735" y="123344"/>
                </a:cubicBezTo>
                <a:cubicBezTo>
                  <a:pt x="370233" y="121323"/>
                  <a:pt x="412670" y="159718"/>
                  <a:pt x="414691" y="210237"/>
                </a:cubicBezTo>
                <a:lnTo>
                  <a:pt x="414691" y="806368"/>
                </a:lnTo>
                <a:cubicBezTo>
                  <a:pt x="414691" y="818492"/>
                  <a:pt x="422774" y="826575"/>
                  <a:pt x="434898" y="826575"/>
                </a:cubicBezTo>
                <a:cubicBezTo>
                  <a:pt x="447023" y="826575"/>
                  <a:pt x="455106" y="818492"/>
                  <a:pt x="455106" y="806368"/>
                </a:cubicBezTo>
                <a:lnTo>
                  <a:pt x="455106" y="86970"/>
                </a:lnTo>
                <a:cubicBezTo>
                  <a:pt x="457127" y="38471"/>
                  <a:pt x="495522" y="76"/>
                  <a:pt x="544021" y="76"/>
                </a:cubicBezTo>
                <a:cubicBezTo>
                  <a:pt x="592519" y="-1945"/>
                  <a:pt x="634956" y="36450"/>
                  <a:pt x="636977" y="86970"/>
                </a:cubicBezTo>
                <a:lnTo>
                  <a:pt x="636977" y="806368"/>
                </a:lnTo>
                <a:cubicBezTo>
                  <a:pt x="636977" y="818492"/>
                  <a:pt x="645060" y="826575"/>
                  <a:pt x="657184" y="826575"/>
                </a:cubicBezTo>
                <a:cubicBezTo>
                  <a:pt x="669309" y="826575"/>
                  <a:pt x="677392" y="818492"/>
                  <a:pt x="677392" y="806368"/>
                </a:cubicBezTo>
                <a:lnTo>
                  <a:pt x="677392" y="210237"/>
                </a:lnTo>
                <a:cubicBezTo>
                  <a:pt x="677392" y="155676"/>
                  <a:pt x="721849" y="113240"/>
                  <a:pt x="776410" y="119302"/>
                </a:cubicBezTo>
                <a:cubicBezTo>
                  <a:pt x="824909" y="125365"/>
                  <a:pt x="859262" y="165780"/>
                  <a:pt x="859262" y="214279"/>
                </a:cubicBezTo>
                <a:lnTo>
                  <a:pt x="859262" y="806368"/>
                </a:lnTo>
                <a:cubicBezTo>
                  <a:pt x="859262" y="818492"/>
                  <a:pt x="867345" y="826575"/>
                  <a:pt x="879470" y="826575"/>
                </a:cubicBezTo>
                <a:cubicBezTo>
                  <a:pt x="891595" y="826575"/>
                  <a:pt x="899678" y="818492"/>
                  <a:pt x="899678" y="806368"/>
                </a:cubicBezTo>
                <a:lnTo>
                  <a:pt x="899678" y="410295"/>
                </a:lnTo>
                <a:cubicBezTo>
                  <a:pt x="899678" y="361796"/>
                  <a:pt x="940094" y="321380"/>
                  <a:pt x="990613" y="321380"/>
                </a:cubicBezTo>
                <a:cubicBezTo>
                  <a:pt x="1041133" y="321380"/>
                  <a:pt x="1081548" y="361796"/>
                  <a:pt x="1081548" y="412315"/>
                </a:cubicBezTo>
                <a:lnTo>
                  <a:pt x="1081548" y="1109485"/>
                </a:lnTo>
                <a:cubicBezTo>
                  <a:pt x="1081548" y="1380269"/>
                  <a:pt x="919886" y="1390373"/>
                  <a:pt x="919886" y="1533848"/>
                </a:cubicBezTo>
                <a:lnTo>
                  <a:pt x="919886" y="1634887"/>
                </a:lnTo>
                <a:lnTo>
                  <a:pt x="333859" y="1634887"/>
                </a:lnTo>
                <a:lnTo>
                  <a:pt x="333859" y="1483329"/>
                </a:lnTo>
                <a:lnTo>
                  <a:pt x="111574" y="1311563"/>
                </a:lnTo>
                <a:cubicBezTo>
                  <a:pt x="93387" y="1297417"/>
                  <a:pt x="79241" y="1277209"/>
                  <a:pt x="73179" y="1254981"/>
                </a:cubicBezTo>
                <a:lnTo>
                  <a:pt x="0" y="925677"/>
                </a:lnTo>
                <a:lnTo>
                  <a:pt x="31092" y="885441"/>
                </a:lnTo>
                <a:lnTo>
                  <a:pt x="182650" y="885441"/>
                </a:lnTo>
                <a:lnTo>
                  <a:pt x="182650" y="808713"/>
                </a:lnTo>
                <a:lnTo>
                  <a:pt x="230800" y="1020570"/>
                </a:lnTo>
                <a:cubicBezTo>
                  <a:pt x="230800" y="1022591"/>
                  <a:pt x="234841" y="1022591"/>
                  <a:pt x="234841" y="1020570"/>
                </a:cubicBezTo>
                <a:lnTo>
                  <a:pt x="234841" y="210237"/>
                </a:lnTo>
                <a:cubicBezTo>
                  <a:pt x="234841" y="186998"/>
                  <a:pt x="244439" y="165780"/>
                  <a:pt x="260101" y="150119"/>
                </a:cubicBezTo>
                <a:close/>
              </a:path>
            </a:pathLst>
          </a:custGeom>
          <a:solidFill>
            <a:srgbClr val="4CC1EF"/>
          </a:solidFill>
          <a:ln w="2014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Freeform: Shape 6" descr="Hand">
            <a:extLst>
              <a:ext uri="{FF2B5EF4-FFF2-40B4-BE49-F238E27FC236}">
                <a16:creationId xmlns:a16="http://schemas.microsoft.com/office/drawing/2014/main" id="{016F40CF-6D72-6A41-9495-3B5379228040}"/>
              </a:ext>
            </a:extLst>
          </p:cNvPr>
          <p:cNvSpPr/>
          <p:nvPr/>
        </p:nvSpPr>
        <p:spPr>
          <a:xfrm rot="8100000">
            <a:off x="1683990" y="3098008"/>
            <a:ext cx="967825" cy="1462983"/>
          </a:xfrm>
          <a:custGeom>
            <a:avLst/>
            <a:gdLst>
              <a:gd name="connsiteX0" fmla="*/ 260101 w 1081548"/>
              <a:gd name="connsiteY0" fmla="*/ 150119 h 1634887"/>
              <a:gd name="connsiteX1" fmla="*/ 321735 w 1081548"/>
              <a:gd name="connsiteY1" fmla="*/ 123344 h 1634887"/>
              <a:gd name="connsiteX2" fmla="*/ 414691 w 1081548"/>
              <a:gd name="connsiteY2" fmla="*/ 210237 h 1634887"/>
              <a:gd name="connsiteX3" fmla="*/ 414691 w 1081548"/>
              <a:gd name="connsiteY3" fmla="*/ 806368 h 1634887"/>
              <a:gd name="connsiteX4" fmla="*/ 434898 w 1081548"/>
              <a:gd name="connsiteY4" fmla="*/ 826575 h 1634887"/>
              <a:gd name="connsiteX5" fmla="*/ 455106 w 1081548"/>
              <a:gd name="connsiteY5" fmla="*/ 806368 h 1634887"/>
              <a:gd name="connsiteX6" fmla="*/ 455106 w 1081548"/>
              <a:gd name="connsiteY6" fmla="*/ 86970 h 1634887"/>
              <a:gd name="connsiteX7" fmla="*/ 544021 w 1081548"/>
              <a:gd name="connsiteY7" fmla="*/ 76 h 1634887"/>
              <a:gd name="connsiteX8" fmla="*/ 636977 w 1081548"/>
              <a:gd name="connsiteY8" fmla="*/ 86970 h 1634887"/>
              <a:gd name="connsiteX9" fmla="*/ 636977 w 1081548"/>
              <a:gd name="connsiteY9" fmla="*/ 806368 h 1634887"/>
              <a:gd name="connsiteX10" fmla="*/ 657184 w 1081548"/>
              <a:gd name="connsiteY10" fmla="*/ 826575 h 1634887"/>
              <a:gd name="connsiteX11" fmla="*/ 677392 w 1081548"/>
              <a:gd name="connsiteY11" fmla="*/ 806368 h 1634887"/>
              <a:gd name="connsiteX12" fmla="*/ 677392 w 1081548"/>
              <a:gd name="connsiteY12" fmla="*/ 210237 h 1634887"/>
              <a:gd name="connsiteX13" fmla="*/ 776410 w 1081548"/>
              <a:gd name="connsiteY13" fmla="*/ 119302 h 1634887"/>
              <a:gd name="connsiteX14" fmla="*/ 859262 w 1081548"/>
              <a:gd name="connsiteY14" fmla="*/ 214279 h 1634887"/>
              <a:gd name="connsiteX15" fmla="*/ 859262 w 1081548"/>
              <a:gd name="connsiteY15" fmla="*/ 806368 h 1634887"/>
              <a:gd name="connsiteX16" fmla="*/ 879470 w 1081548"/>
              <a:gd name="connsiteY16" fmla="*/ 826575 h 1634887"/>
              <a:gd name="connsiteX17" fmla="*/ 899678 w 1081548"/>
              <a:gd name="connsiteY17" fmla="*/ 806368 h 1634887"/>
              <a:gd name="connsiteX18" fmla="*/ 899678 w 1081548"/>
              <a:gd name="connsiteY18" fmla="*/ 410295 h 1634887"/>
              <a:gd name="connsiteX19" fmla="*/ 990613 w 1081548"/>
              <a:gd name="connsiteY19" fmla="*/ 321380 h 1634887"/>
              <a:gd name="connsiteX20" fmla="*/ 1081548 w 1081548"/>
              <a:gd name="connsiteY20" fmla="*/ 412315 h 1634887"/>
              <a:gd name="connsiteX21" fmla="*/ 1081548 w 1081548"/>
              <a:gd name="connsiteY21" fmla="*/ 1109485 h 1634887"/>
              <a:gd name="connsiteX22" fmla="*/ 919886 w 1081548"/>
              <a:gd name="connsiteY22" fmla="*/ 1533848 h 1634887"/>
              <a:gd name="connsiteX23" fmla="*/ 919886 w 1081548"/>
              <a:gd name="connsiteY23" fmla="*/ 1634887 h 1634887"/>
              <a:gd name="connsiteX24" fmla="*/ 333859 w 1081548"/>
              <a:gd name="connsiteY24" fmla="*/ 1634887 h 1634887"/>
              <a:gd name="connsiteX25" fmla="*/ 333859 w 1081548"/>
              <a:gd name="connsiteY25" fmla="*/ 1483329 h 1634887"/>
              <a:gd name="connsiteX26" fmla="*/ 111574 w 1081548"/>
              <a:gd name="connsiteY26" fmla="*/ 1311563 h 1634887"/>
              <a:gd name="connsiteX27" fmla="*/ 73179 w 1081548"/>
              <a:gd name="connsiteY27" fmla="*/ 1254981 h 1634887"/>
              <a:gd name="connsiteX28" fmla="*/ 0 w 1081548"/>
              <a:gd name="connsiteY28" fmla="*/ 925677 h 1634887"/>
              <a:gd name="connsiteX29" fmla="*/ 31092 w 1081548"/>
              <a:gd name="connsiteY29" fmla="*/ 885441 h 1634887"/>
              <a:gd name="connsiteX30" fmla="*/ 182650 w 1081548"/>
              <a:gd name="connsiteY30" fmla="*/ 885441 h 1634887"/>
              <a:gd name="connsiteX31" fmla="*/ 182650 w 1081548"/>
              <a:gd name="connsiteY31" fmla="*/ 808713 h 1634887"/>
              <a:gd name="connsiteX32" fmla="*/ 230800 w 1081548"/>
              <a:gd name="connsiteY32" fmla="*/ 1020570 h 1634887"/>
              <a:gd name="connsiteX33" fmla="*/ 234841 w 1081548"/>
              <a:gd name="connsiteY33" fmla="*/ 1020570 h 1634887"/>
              <a:gd name="connsiteX34" fmla="*/ 234841 w 1081548"/>
              <a:gd name="connsiteY34" fmla="*/ 210237 h 1634887"/>
              <a:gd name="connsiteX35" fmla="*/ 260101 w 1081548"/>
              <a:gd name="connsiteY35" fmla="*/ 150119 h 16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1548" h="1634887">
                <a:moveTo>
                  <a:pt x="260101" y="150119"/>
                </a:moveTo>
                <a:cubicBezTo>
                  <a:pt x="275762" y="134458"/>
                  <a:pt x="297485" y="124355"/>
                  <a:pt x="321735" y="123344"/>
                </a:cubicBezTo>
                <a:cubicBezTo>
                  <a:pt x="370233" y="121323"/>
                  <a:pt x="412670" y="159718"/>
                  <a:pt x="414691" y="210237"/>
                </a:cubicBezTo>
                <a:lnTo>
                  <a:pt x="414691" y="806368"/>
                </a:lnTo>
                <a:cubicBezTo>
                  <a:pt x="414691" y="818492"/>
                  <a:pt x="422774" y="826575"/>
                  <a:pt x="434898" y="826575"/>
                </a:cubicBezTo>
                <a:cubicBezTo>
                  <a:pt x="447023" y="826575"/>
                  <a:pt x="455106" y="818492"/>
                  <a:pt x="455106" y="806368"/>
                </a:cubicBezTo>
                <a:lnTo>
                  <a:pt x="455106" y="86970"/>
                </a:lnTo>
                <a:cubicBezTo>
                  <a:pt x="457127" y="38471"/>
                  <a:pt x="495522" y="76"/>
                  <a:pt x="544021" y="76"/>
                </a:cubicBezTo>
                <a:cubicBezTo>
                  <a:pt x="592519" y="-1945"/>
                  <a:pt x="634956" y="36450"/>
                  <a:pt x="636977" y="86970"/>
                </a:cubicBezTo>
                <a:lnTo>
                  <a:pt x="636977" y="806368"/>
                </a:lnTo>
                <a:cubicBezTo>
                  <a:pt x="636977" y="818492"/>
                  <a:pt x="645060" y="826575"/>
                  <a:pt x="657184" y="826575"/>
                </a:cubicBezTo>
                <a:cubicBezTo>
                  <a:pt x="669309" y="826575"/>
                  <a:pt x="677392" y="818492"/>
                  <a:pt x="677392" y="806368"/>
                </a:cubicBezTo>
                <a:lnTo>
                  <a:pt x="677392" y="210237"/>
                </a:lnTo>
                <a:cubicBezTo>
                  <a:pt x="677392" y="155676"/>
                  <a:pt x="721849" y="113240"/>
                  <a:pt x="776410" y="119302"/>
                </a:cubicBezTo>
                <a:cubicBezTo>
                  <a:pt x="824909" y="125365"/>
                  <a:pt x="859262" y="165780"/>
                  <a:pt x="859262" y="214279"/>
                </a:cubicBezTo>
                <a:lnTo>
                  <a:pt x="859262" y="806368"/>
                </a:lnTo>
                <a:cubicBezTo>
                  <a:pt x="859262" y="818492"/>
                  <a:pt x="867345" y="826575"/>
                  <a:pt x="879470" y="826575"/>
                </a:cubicBezTo>
                <a:cubicBezTo>
                  <a:pt x="891595" y="826575"/>
                  <a:pt x="899678" y="818492"/>
                  <a:pt x="899678" y="806368"/>
                </a:cubicBezTo>
                <a:lnTo>
                  <a:pt x="899678" y="410295"/>
                </a:lnTo>
                <a:cubicBezTo>
                  <a:pt x="899678" y="361796"/>
                  <a:pt x="940094" y="321380"/>
                  <a:pt x="990613" y="321380"/>
                </a:cubicBezTo>
                <a:cubicBezTo>
                  <a:pt x="1041133" y="321380"/>
                  <a:pt x="1081548" y="361796"/>
                  <a:pt x="1081548" y="412315"/>
                </a:cubicBezTo>
                <a:lnTo>
                  <a:pt x="1081548" y="1109485"/>
                </a:lnTo>
                <a:cubicBezTo>
                  <a:pt x="1081548" y="1380269"/>
                  <a:pt x="919886" y="1390373"/>
                  <a:pt x="919886" y="1533848"/>
                </a:cubicBezTo>
                <a:lnTo>
                  <a:pt x="919886" y="1634887"/>
                </a:lnTo>
                <a:lnTo>
                  <a:pt x="333859" y="1634887"/>
                </a:lnTo>
                <a:lnTo>
                  <a:pt x="333859" y="1483329"/>
                </a:lnTo>
                <a:lnTo>
                  <a:pt x="111574" y="1311563"/>
                </a:lnTo>
                <a:cubicBezTo>
                  <a:pt x="93387" y="1297417"/>
                  <a:pt x="79241" y="1277209"/>
                  <a:pt x="73179" y="1254981"/>
                </a:cubicBezTo>
                <a:lnTo>
                  <a:pt x="0" y="925677"/>
                </a:lnTo>
                <a:lnTo>
                  <a:pt x="31092" y="885441"/>
                </a:lnTo>
                <a:lnTo>
                  <a:pt x="182650" y="885441"/>
                </a:lnTo>
                <a:lnTo>
                  <a:pt x="182650" y="808713"/>
                </a:lnTo>
                <a:lnTo>
                  <a:pt x="230800" y="1020570"/>
                </a:lnTo>
                <a:cubicBezTo>
                  <a:pt x="230800" y="1022591"/>
                  <a:pt x="234841" y="1022591"/>
                  <a:pt x="234841" y="1020570"/>
                </a:cubicBezTo>
                <a:lnTo>
                  <a:pt x="234841" y="210237"/>
                </a:lnTo>
                <a:cubicBezTo>
                  <a:pt x="234841" y="186998"/>
                  <a:pt x="244439" y="165780"/>
                  <a:pt x="260101" y="150119"/>
                </a:cubicBezTo>
                <a:close/>
              </a:path>
            </a:pathLst>
          </a:custGeom>
          <a:solidFill>
            <a:srgbClr val="F7931F"/>
          </a:solidFill>
          <a:ln w="2014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 name="TextBox 12">
            <a:extLst>
              <a:ext uri="{FF2B5EF4-FFF2-40B4-BE49-F238E27FC236}">
                <a16:creationId xmlns:a16="http://schemas.microsoft.com/office/drawing/2014/main" id="{F8B43C8A-F899-9F4E-A27A-5629523F8948}"/>
              </a:ext>
            </a:extLst>
          </p:cNvPr>
          <p:cNvSpPr txBox="1"/>
          <p:nvPr/>
        </p:nvSpPr>
        <p:spPr>
          <a:xfrm>
            <a:off x="3759995" y="2426785"/>
            <a:ext cx="4644000" cy="830997"/>
          </a:xfrm>
          <a:prstGeom prst="rect">
            <a:avLst/>
          </a:prstGeom>
          <a:noFill/>
          <a:ln>
            <a:solidFill>
              <a:srgbClr val="A2B969"/>
            </a:solidFill>
          </a:ln>
        </p:spPr>
        <p:txBody>
          <a:bodyPr wrap="square" lIns="0" tIns="45720" rIns="0" bIns="45720" rtlCol="0" anchor="t">
            <a:spAutoFit/>
          </a:bodyPr>
          <a:lstStyle/>
          <a:p>
            <a:pPr lvl="0"/>
            <a:r>
              <a:rPr lang="en-US" sz="1200" b="1" kern="0" noProof="1">
                <a:latin typeface="Roboto"/>
              </a:rPr>
              <a:t>Integrity pacts set out rights and obligations to the effect that neither side will pay, offer, demand or accept bribes; nor will bidders collude with competitors to obtain the contract, or bribe representatives of the authority while carrying it out.​</a:t>
            </a:r>
          </a:p>
        </p:txBody>
      </p:sp>
      <p:sp>
        <p:nvSpPr>
          <p:cNvPr id="22" name="TextBox 15">
            <a:extLst>
              <a:ext uri="{FF2B5EF4-FFF2-40B4-BE49-F238E27FC236}">
                <a16:creationId xmlns:a16="http://schemas.microsoft.com/office/drawing/2014/main" id="{43A79D3E-9F9F-7D40-A00F-C51E0FD1D2FD}"/>
              </a:ext>
            </a:extLst>
          </p:cNvPr>
          <p:cNvSpPr txBox="1"/>
          <p:nvPr/>
        </p:nvSpPr>
        <p:spPr>
          <a:xfrm>
            <a:off x="3765802" y="3672120"/>
            <a:ext cx="4644000" cy="646331"/>
          </a:xfrm>
          <a:prstGeom prst="rect">
            <a:avLst/>
          </a:prstGeom>
          <a:noFill/>
          <a:ln>
            <a:solidFill>
              <a:srgbClr val="F19233"/>
            </a:solidFill>
          </a:ln>
        </p:spPr>
        <p:txBody>
          <a:bodyPr wrap="square" lIns="0" tIns="45720" rIns="0" bIns="45720" rtlCol="0" anchor="t">
            <a:spAutoFit/>
          </a:bodyPr>
          <a:lstStyle/>
          <a:p>
            <a:pPr lvl="0"/>
            <a:r>
              <a:rPr lang="en-US" sz="1200" b="1" kern="0" noProof="1">
                <a:latin typeface="Roboto"/>
              </a:rPr>
              <a:t>Independent watchdogs oversee the implementation and ensure all parties uphold their commitments (Transparency International 2013).</a:t>
            </a:r>
          </a:p>
        </p:txBody>
      </p:sp>
      <p:sp>
        <p:nvSpPr>
          <p:cNvPr id="23" name="TextBox 18">
            <a:extLst>
              <a:ext uri="{FF2B5EF4-FFF2-40B4-BE49-F238E27FC236}">
                <a16:creationId xmlns:a16="http://schemas.microsoft.com/office/drawing/2014/main" id="{E75437E2-AC7C-D44C-88C4-FE813FAF309B}"/>
              </a:ext>
            </a:extLst>
          </p:cNvPr>
          <p:cNvSpPr txBox="1"/>
          <p:nvPr/>
        </p:nvSpPr>
        <p:spPr>
          <a:xfrm>
            <a:off x="3759995" y="1601345"/>
            <a:ext cx="4644000" cy="461665"/>
          </a:xfrm>
          <a:prstGeom prst="rect">
            <a:avLst/>
          </a:prstGeom>
          <a:noFill/>
          <a:ln>
            <a:solidFill>
              <a:srgbClr val="BA3026"/>
            </a:solidFill>
          </a:ln>
        </p:spPr>
        <p:txBody>
          <a:bodyPr wrap="square" lIns="0" tIns="45720" rIns="0" bIns="45720" rtlCol="0" anchor="t">
            <a:spAutoFit/>
          </a:bodyPr>
          <a:lstStyle/>
          <a:p>
            <a:pPr lvl="0"/>
            <a:r>
              <a:rPr lang="en-US" sz="1200" b="1" kern="0" noProof="1">
                <a:latin typeface="Roboto"/>
              </a:rPr>
              <a:t>Bidding companies and procurement staff sign a pact to commit abstaining from bribery​.</a:t>
            </a:r>
          </a:p>
        </p:txBody>
      </p:sp>
    </p:spTree>
    <p:extLst>
      <p:ext uri="{BB962C8B-B14F-4D97-AF65-F5344CB8AC3E}">
        <p14:creationId xmlns:p14="http://schemas.microsoft.com/office/powerpoint/2010/main" val="23804498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369219"/>
            <a:ext cx="4129857" cy="3263504"/>
          </a:xfrm>
          <a:ln>
            <a:solidFill>
              <a:srgbClr val="00B0F0"/>
            </a:solidFill>
          </a:ln>
        </p:spPr>
        <p:txBody>
          <a:bodyPr vert="horz" lIns="91440" tIns="45720" rIns="91440" bIns="45720" rtlCol="0" anchor="t">
            <a:noAutofit/>
          </a:bodyPr>
          <a:lstStyle/>
          <a:p>
            <a:pPr marL="0" indent="0">
              <a:spcBef>
                <a:spcPts val="200"/>
              </a:spcBef>
              <a:buNone/>
            </a:pPr>
            <a:r>
              <a:rPr lang="en-US" sz="1300" b="1" noProof="1"/>
              <a:t>E-Procurement refers to internet-based inter-organizational information systems that automate and integrate any parts of the procurement process for the purpose of:</a:t>
            </a:r>
          </a:p>
          <a:p>
            <a:pPr>
              <a:spcBef>
                <a:spcPts val="200"/>
              </a:spcBef>
            </a:pPr>
            <a:r>
              <a:rPr lang="en-US" sz="1300" noProof="1"/>
              <a:t>Reduction of costs of information provision;</a:t>
            </a:r>
          </a:p>
          <a:p>
            <a:pPr>
              <a:spcBef>
                <a:spcPts val="200"/>
              </a:spcBef>
            </a:pPr>
            <a:r>
              <a:rPr lang="en-US" sz="1300" noProof="1"/>
              <a:t>Ensuring easy access to information; ​</a:t>
            </a:r>
          </a:p>
          <a:p>
            <a:pPr>
              <a:spcBef>
                <a:spcPts val="200"/>
              </a:spcBef>
            </a:pPr>
            <a:r>
              <a:rPr lang="en-US" sz="1300" noProof="1"/>
              <a:t>Standardization of information gathering, reporting and filing​;</a:t>
            </a:r>
          </a:p>
          <a:p>
            <a:pPr>
              <a:spcBef>
                <a:spcPts val="200"/>
              </a:spcBef>
            </a:pPr>
            <a:r>
              <a:rPr lang="en-US" sz="1300" noProof="1"/>
              <a:t>Minimizing personal interaction between the procuring agency and bidders ;</a:t>
            </a:r>
          </a:p>
          <a:p>
            <a:pPr>
              <a:spcBef>
                <a:spcPts val="200"/>
              </a:spcBef>
            </a:pPr>
            <a:r>
              <a:rPr lang="en-US" sz="1300" noProof="1"/>
              <a:t>Automating practices prone to corruption (e.g. system-based electronic submission of bids);</a:t>
            </a:r>
          </a:p>
          <a:p>
            <a:pPr>
              <a:spcBef>
                <a:spcPts val="200"/>
              </a:spcBef>
            </a:pPr>
            <a:r>
              <a:rPr lang="en-US" sz="1300" noProof="1"/>
              <a:t>Facilitating contract oversight​;</a:t>
            </a:r>
          </a:p>
          <a:p>
            <a:pPr>
              <a:spcBef>
                <a:spcPts val="200"/>
              </a:spcBef>
            </a:pPr>
            <a:r>
              <a:rPr lang="en-US" sz="1300" noProof="1"/>
              <a:t>Improving control and audit capabilities;</a:t>
            </a:r>
          </a:p>
          <a:p>
            <a:pPr>
              <a:spcBef>
                <a:spcPts val="200"/>
              </a:spcBef>
            </a:pPr>
            <a:r>
              <a:rPr lang="en-US" sz="1300" noProof="1"/>
              <a:t>Improves quality of bids (e.g. legibility) (Transparency International 2014).</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35</a:t>
            </a:fld>
            <a:endParaRPr lang="en-US"/>
          </a:p>
        </p:txBody>
      </p:sp>
      <p:sp>
        <p:nvSpPr>
          <p:cNvPr id="5" name="Titel 4"/>
          <p:cNvSpPr>
            <a:spLocks noGrp="1"/>
          </p:cNvSpPr>
          <p:nvPr>
            <p:ph type="title"/>
          </p:nvPr>
        </p:nvSpPr>
        <p:spPr/>
        <p:txBody>
          <a:bodyPr>
            <a:normAutofit fontScale="90000"/>
          </a:bodyPr>
          <a:lstStyle/>
          <a:p>
            <a:r>
              <a:rPr lang="en-US" b="1"/>
              <a:t>E-Procurement (1)</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7" name="Gruppieren 76">
            <a:extLst>
              <a:ext uri="{FF2B5EF4-FFF2-40B4-BE49-F238E27FC236}">
                <a16:creationId xmlns:a16="http://schemas.microsoft.com/office/drawing/2014/main" id="{57959729-8744-BC4E-92E2-2D141416ED21}"/>
              </a:ext>
            </a:extLst>
          </p:cNvPr>
          <p:cNvGrpSpPr/>
          <p:nvPr/>
        </p:nvGrpSpPr>
        <p:grpSpPr>
          <a:xfrm>
            <a:off x="4910859" y="645749"/>
            <a:ext cx="4233142" cy="4497751"/>
            <a:chOff x="6404770" y="709015"/>
            <a:chExt cx="5787231" cy="6148985"/>
          </a:xfrm>
        </p:grpSpPr>
        <p:sp>
          <p:nvSpPr>
            <p:cNvPr id="78" name="Shape">
              <a:extLst>
                <a:ext uri="{FF2B5EF4-FFF2-40B4-BE49-F238E27FC236}">
                  <a16:creationId xmlns:a16="http://schemas.microsoft.com/office/drawing/2014/main" id="{E93CFEED-5338-A34A-90E0-197C7E404832}"/>
                </a:ext>
              </a:extLst>
            </p:cNvPr>
            <p:cNvSpPr/>
            <p:nvPr/>
          </p:nvSpPr>
          <p:spPr>
            <a:xfrm flipH="1">
              <a:off x="7052817" y="3700009"/>
              <a:ext cx="3269810" cy="1680680"/>
            </a:xfrm>
            <a:custGeom>
              <a:avLst/>
              <a:gdLst/>
              <a:ahLst/>
              <a:cxnLst>
                <a:cxn ang="0">
                  <a:pos x="wd2" y="hd2"/>
                </a:cxn>
                <a:cxn ang="5400000">
                  <a:pos x="wd2" y="hd2"/>
                </a:cxn>
                <a:cxn ang="10800000">
                  <a:pos x="wd2" y="hd2"/>
                </a:cxn>
                <a:cxn ang="16200000">
                  <a:pos x="wd2" y="hd2"/>
                </a:cxn>
              </a:cxnLst>
              <a:rect l="0" t="0" r="r" b="b"/>
              <a:pathLst>
                <a:path w="21103" h="20630" extrusionOk="0">
                  <a:moveTo>
                    <a:pt x="20974" y="2253"/>
                  </a:moveTo>
                  <a:lnTo>
                    <a:pt x="20974" y="2253"/>
                  </a:lnTo>
                  <a:cubicBezTo>
                    <a:pt x="21352" y="4074"/>
                    <a:pt x="20873" y="6123"/>
                    <a:pt x="19924" y="6858"/>
                  </a:cubicBezTo>
                  <a:lnTo>
                    <a:pt x="2551" y="20373"/>
                  </a:lnTo>
                  <a:cubicBezTo>
                    <a:pt x="1602" y="21115"/>
                    <a:pt x="504" y="20190"/>
                    <a:pt x="130" y="18377"/>
                  </a:cubicBezTo>
                  <a:lnTo>
                    <a:pt x="130" y="18377"/>
                  </a:lnTo>
                  <a:cubicBezTo>
                    <a:pt x="-248" y="16556"/>
                    <a:pt x="231" y="14514"/>
                    <a:pt x="1180" y="13772"/>
                  </a:cubicBezTo>
                  <a:lnTo>
                    <a:pt x="18553" y="257"/>
                  </a:lnTo>
                  <a:cubicBezTo>
                    <a:pt x="19502" y="-485"/>
                    <a:pt x="20596" y="440"/>
                    <a:pt x="20974" y="2253"/>
                  </a:cubicBezTo>
                  <a:close/>
                </a:path>
              </a:pathLst>
            </a:custGeom>
            <a:solidFill>
              <a:srgbClr val="F4B18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79" name="Shape">
              <a:extLst>
                <a:ext uri="{FF2B5EF4-FFF2-40B4-BE49-F238E27FC236}">
                  <a16:creationId xmlns:a16="http://schemas.microsoft.com/office/drawing/2014/main" id="{239538A4-32D0-2C41-AC03-FC2278D916AF}"/>
                </a:ext>
              </a:extLst>
            </p:cNvPr>
            <p:cNvSpPr/>
            <p:nvPr/>
          </p:nvSpPr>
          <p:spPr>
            <a:xfrm flipH="1">
              <a:off x="8210860" y="3388443"/>
              <a:ext cx="3669575" cy="3406617"/>
            </a:xfrm>
            <a:custGeom>
              <a:avLst/>
              <a:gdLst/>
              <a:ahLst/>
              <a:cxnLst>
                <a:cxn ang="0">
                  <a:pos x="wd2" y="hd2"/>
                </a:cxn>
                <a:cxn ang="5400000">
                  <a:pos x="wd2" y="hd2"/>
                </a:cxn>
                <a:cxn ang="10800000">
                  <a:pos x="wd2" y="hd2"/>
                </a:cxn>
                <a:cxn ang="16200000">
                  <a:pos x="wd2" y="hd2"/>
                </a:cxn>
              </a:cxnLst>
              <a:rect l="0" t="0" r="r" b="b"/>
              <a:pathLst>
                <a:path w="21600" h="21600" extrusionOk="0">
                  <a:moveTo>
                    <a:pt x="0" y="15903"/>
                  </a:moveTo>
                  <a:lnTo>
                    <a:pt x="7787" y="21600"/>
                  </a:lnTo>
                  <a:lnTo>
                    <a:pt x="11943" y="15010"/>
                  </a:lnTo>
                  <a:lnTo>
                    <a:pt x="21600" y="8471"/>
                  </a:lnTo>
                  <a:lnTo>
                    <a:pt x="10028" y="0"/>
                  </a:ln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0" name="Shape">
              <a:extLst>
                <a:ext uri="{FF2B5EF4-FFF2-40B4-BE49-F238E27FC236}">
                  <a16:creationId xmlns:a16="http://schemas.microsoft.com/office/drawing/2014/main" id="{DEEDFD93-6363-A447-97F4-F248325B51E3}"/>
                </a:ext>
              </a:extLst>
            </p:cNvPr>
            <p:cNvSpPr/>
            <p:nvPr/>
          </p:nvSpPr>
          <p:spPr>
            <a:xfrm flipH="1">
              <a:off x="7426691" y="4572381"/>
              <a:ext cx="3269810" cy="1680680"/>
            </a:xfrm>
            <a:custGeom>
              <a:avLst/>
              <a:gdLst/>
              <a:ahLst/>
              <a:cxnLst>
                <a:cxn ang="0">
                  <a:pos x="wd2" y="hd2"/>
                </a:cxn>
                <a:cxn ang="5400000">
                  <a:pos x="wd2" y="hd2"/>
                </a:cxn>
                <a:cxn ang="10800000">
                  <a:pos x="wd2" y="hd2"/>
                </a:cxn>
                <a:cxn ang="16200000">
                  <a:pos x="wd2" y="hd2"/>
                </a:cxn>
              </a:cxnLst>
              <a:rect l="0" t="0" r="r" b="b"/>
              <a:pathLst>
                <a:path w="21103" h="20630" extrusionOk="0">
                  <a:moveTo>
                    <a:pt x="20974" y="2253"/>
                  </a:moveTo>
                  <a:lnTo>
                    <a:pt x="20974" y="2253"/>
                  </a:lnTo>
                  <a:cubicBezTo>
                    <a:pt x="21352" y="4074"/>
                    <a:pt x="20873" y="6123"/>
                    <a:pt x="19924" y="6858"/>
                  </a:cubicBezTo>
                  <a:lnTo>
                    <a:pt x="2551" y="20373"/>
                  </a:lnTo>
                  <a:cubicBezTo>
                    <a:pt x="1602" y="21115"/>
                    <a:pt x="504" y="20190"/>
                    <a:pt x="130" y="18377"/>
                  </a:cubicBezTo>
                  <a:lnTo>
                    <a:pt x="130" y="18377"/>
                  </a:lnTo>
                  <a:cubicBezTo>
                    <a:pt x="-248" y="16556"/>
                    <a:pt x="231" y="14514"/>
                    <a:pt x="1180" y="13772"/>
                  </a:cubicBezTo>
                  <a:lnTo>
                    <a:pt x="18553" y="257"/>
                  </a:lnTo>
                  <a:cubicBezTo>
                    <a:pt x="19506" y="-485"/>
                    <a:pt x="20600" y="440"/>
                    <a:pt x="20974" y="2253"/>
                  </a:cubicBez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1" name="Shape">
              <a:extLst>
                <a:ext uri="{FF2B5EF4-FFF2-40B4-BE49-F238E27FC236}">
                  <a16:creationId xmlns:a16="http://schemas.microsoft.com/office/drawing/2014/main" id="{9064D834-B9AE-7944-BB03-CC487A37DED5}"/>
                </a:ext>
              </a:extLst>
            </p:cNvPr>
            <p:cNvSpPr/>
            <p:nvPr/>
          </p:nvSpPr>
          <p:spPr>
            <a:xfrm flipH="1">
              <a:off x="6404770" y="2765325"/>
              <a:ext cx="3170111" cy="1638386"/>
            </a:xfrm>
            <a:custGeom>
              <a:avLst/>
              <a:gdLst/>
              <a:ahLst/>
              <a:cxnLst>
                <a:cxn ang="0">
                  <a:pos x="wd2" y="hd2"/>
                </a:cxn>
                <a:cxn ang="5400000">
                  <a:pos x="wd2" y="hd2"/>
                </a:cxn>
                <a:cxn ang="10800000">
                  <a:pos x="wd2" y="hd2"/>
                </a:cxn>
                <a:cxn ang="16200000">
                  <a:pos x="wd2" y="hd2"/>
                </a:cxn>
              </a:cxnLst>
              <a:rect l="0" t="0" r="r" b="b"/>
              <a:pathLst>
                <a:path w="21088" h="20607" extrusionOk="0">
                  <a:moveTo>
                    <a:pt x="20954" y="2310"/>
                  </a:moveTo>
                  <a:lnTo>
                    <a:pt x="20954" y="2310"/>
                  </a:lnTo>
                  <a:cubicBezTo>
                    <a:pt x="21344" y="4175"/>
                    <a:pt x="20851" y="6276"/>
                    <a:pt x="19873" y="7028"/>
                  </a:cubicBezTo>
                  <a:lnTo>
                    <a:pt x="2629" y="20344"/>
                  </a:lnTo>
                  <a:cubicBezTo>
                    <a:pt x="1651" y="21104"/>
                    <a:pt x="519" y="20156"/>
                    <a:pt x="134" y="18298"/>
                  </a:cubicBezTo>
                  <a:lnTo>
                    <a:pt x="134" y="18298"/>
                  </a:lnTo>
                  <a:cubicBezTo>
                    <a:pt x="-256" y="16433"/>
                    <a:pt x="237" y="14332"/>
                    <a:pt x="1215" y="13580"/>
                  </a:cubicBezTo>
                  <a:lnTo>
                    <a:pt x="18459" y="264"/>
                  </a:lnTo>
                  <a:cubicBezTo>
                    <a:pt x="19437" y="-496"/>
                    <a:pt x="20565" y="445"/>
                    <a:pt x="20954" y="2310"/>
                  </a:cubicBez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2" name="Shape">
              <a:extLst>
                <a:ext uri="{FF2B5EF4-FFF2-40B4-BE49-F238E27FC236}">
                  <a16:creationId xmlns:a16="http://schemas.microsoft.com/office/drawing/2014/main" id="{9C80F6AB-ECA9-C640-AFF4-5CAD2675B998}"/>
                </a:ext>
              </a:extLst>
            </p:cNvPr>
            <p:cNvSpPr/>
            <p:nvPr/>
          </p:nvSpPr>
          <p:spPr>
            <a:xfrm flipH="1">
              <a:off x="6632671" y="709015"/>
              <a:ext cx="3814586" cy="5061724"/>
            </a:xfrm>
            <a:custGeom>
              <a:avLst/>
              <a:gdLst/>
              <a:ahLst/>
              <a:cxnLst>
                <a:cxn ang="0">
                  <a:pos x="wd2" y="hd2"/>
                </a:cxn>
                <a:cxn ang="5400000">
                  <a:pos x="wd2" y="hd2"/>
                </a:cxn>
                <a:cxn ang="10800000">
                  <a:pos x="wd2" y="hd2"/>
                </a:cxn>
                <a:cxn ang="16200000">
                  <a:pos x="wd2" y="hd2"/>
                </a:cxn>
              </a:cxnLst>
              <a:rect l="0" t="0" r="r" b="b"/>
              <a:pathLst>
                <a:path w="20853" h="21031" extrusionOk="0">
                  <a:moveTo>
                    <a:pt x="11992" y="168"/>
                  </a:moveTo>
                  <a:lnTo>
                    <a:pt x="19183" y="2503"/>
                  </a:lnTo>
                  <a:cubicBezTo>
                    <a:pt x="20576" y="2956"/>
                    <a:pt x="21227" y="4191"/>
                    <a:pt x="20634" y="5250"/>
                  </a:cubicBezTo>
                  <a:lnTo>
                    <a:pt x="12476" y="19762"/>
                  </a:lnTo>
                  <a:cubicBezTo>
                    <a:pt x="11880" y="20821"/>
                    <a:pt x="10255" y="21315"/>
                    <a:pt x="8862" y="20865"/>
                  </a:cubicBezTo>
                  <a:lnTo>
                    <a:pt x="1671" y="18529"/>
                  </a:lnTo>
                  <a:cubicBezTo>
                    <a:pt x="278" y="18076"/>
                    <a:pt x="-373" y="16841"/>
                    <a:pt x="220" y="15782"/>
                  </a:cubicBezTo>
                  <a:lnTo>
                    <a:pt x="8378" y="1271"/>
                  </a:lnTo>
                  <a:cubicBezTo>
                    <a:pt x="8974" y="212"/>
                    <a:pt x="10599" y="-285"/>
                    <a:pt x="11992" y="168"/>
                  </a:cubicBezTo>
                  <a:close/>
                </a:path>
              </a:pathLst>
            </a:custGeom>
            <a:solidFill>
              <a:srgbClr val="000000"/>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3" name="Shape">
              <a:extLst>
                <a:ext uri="{FF2B5EF4-FFF2-40B4-BE49-F238E27FC236}">
                  <a16:creationId xmlns:a16="http://schemas.microsoft.com/office/drawing/2014/main" id="{1F6EEAC2-2C20-C144-BDF1-6318D5C98E02}"/>
                </a:ext>
              </a:extLst>
            </p:cNvPr>
            <p:cNvSpPr/>
            <p:nvPr/>
          </p:nvSpPr>
          <p:spPr>
            <a:xfrm flipH="1">
              <a:off x="7264409" y="958264"/>
              <a:ext cx="752664" cy="363211"/>
            </a:xfrm>
            <a:custGeom>
              <a:avLst/>
              <a:gdLst/>
              <a:ahLst/>
              <a:cxnLst>
                <a:cxn ang="0">
                  <a:pos x="wd2" y="hd2"/>
                </a:cxn>
                <a:cxn ang="5400000">
                  <a:pos x="wd2" y="hd2"/>
                </a:cxn>
                <a:cxn ang="10800000">
                  <a:pos x="wd2" y="hd2"/>
                </a:cxn>
                <a:cxn ang="16200000">
                  <a:pos x="wd2" y="hd2"/>
                </a:cxn>
              </a:cxnLst>
              <a:rect l="0" t="0" r="r" b="b"/>
              <a:pathLst>
                <a:path w="21333" h="21054" extrusionOk="0">
                  <a:moveTo>
                    <a:pt x="1438" y="160"/>
                  </a:moveTo>
                  <a:lnTo>
                    <a:pt x="20706" y="16992"/>
                  </a:lnTo>
                  <a:cubicBezTo>
                    <a:pt x="21236" y="17462"/>
                    <a:pt x="21466" y="18690"/>
                    <a:pt x="21254" y="19774"/>
                  </a:cubicBezTo>
                  <a:lnTo>
                    <a:pt x="21254" y="19774"/>
                  </a:lnTo>
                  <a:cubicBezTo>
                    <a:pt x="21024" y="20857"/>
                    <a:pt x="20424" y="21327"/>
                    <a:pt x="19894" y="20894"/>
                  </a:cubicBezTo>
                  <a:lnTo>
                    <a:pt x="626" y="4062"/>
                  </a:lnTo>
                  <a:cubicBezTo>
                    <a:pt x="96" y="3592"/>
                    <a:pt x="-134" y="2364"/>
                    <a:pt x="78" y="1280"/>
                  </a:cubicBezTo>
                  <a:lnTo>
                    <a:pt x="78" y="1280"/>
                  </a:lnTo>
                  <a:cubicBezTo>
                    <a:pt x="308" y="197"/>
                    <a:pt x="926" y="-273"/>
                    <a:pt x="1438" y="160"/>
                  </a:cubicBezTo>
                  <a:close/>
                </a:path>
              </a:pathLst>
            </a:custGeom>
            <a:solidFill>
              <a:srgbClr val="80818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4" name="Shape">
              <a:extLst>
                <a:ext uri="{FF2B5EF4-FFF2-40B4-BE49-F238E27FC236}">
                  <a16:creationId xmlns:a16="http://schemas.microsoft.com/office/drawing/2014/main" id="{97DCC628-7617-6348-A3E4-DC7590911A2C}"/>
                </a:ext>
              </a:extLst>
            </p:cNvPr>
            <p:cNvSpPr/>
            <p:nvPr/>
          </p:nvSpPr>
          <p:spPr>
            <a:xfrm flipH="1">
              <a:off x="9266493" y="5070874"/>
              <a:ext cx="246080" cy="246085"/>
            </a:xfrm>
            <a:custGeom>
              <a:avLst/>
              <a:gdLst/>
              <a:ahLst/>
              <a:cxnLst>
                <a:cxn ang="0">
                  <a:pos x="wd2" y="hd2"/>
                </a:cxn>
                <a:cxn ang="5400000">
                  <a:pos x="wd2" y="hd2"/>
                </a:cxn>
                <a:cxn ang="10800000">
                  <a:pos x="wd2" y="hd2"/>
                </a:cxn>
                <a:cxn ang="16200000">
                  <a:pos x="wd2" y="hd2"/>
                </a:cxn>
              </a:cxnLst>
              <a:rect l="0" t="0" r="r" b="b"/>
              <a:pathLst>
                <a:path w="18998" h="18998" extrusionOk="0">
                  <a:moveTo>
                    <a:pt x="13227" y="768"/>
                  </a:moveTo>
                  <a:cubicBezTo>
                    <a:pt x="18038" y="2836"/>
                    <a:pt x="20299" y="8417"/>
                    <a:pt x="18231" y="13227"/>
                  </a:cubicBezTo>
                  <a:cubicBezTo>
                    <a:pt x="16162" y="18038"/>
                    <a:pt x="10582" y="20299"/>
                    <a:pt x="5771" y="18230"/>
                  </a:cubicBezTo>
                  <a:cubicBezTo>
                    <a:pt x="960" y="16162"/>
                    <a:pt x="-1301" y="10581"/>
                    <a:pt x="767" y="5771"/>
                  </a:cubicBezTo>
                  <a:cubicBezTo>
                    <a:pt x="2788" y="960"/>
                    <a:pt x="8368" y="-1301"/>
                    <a:pt x="13227" y="768"/>
                  </a:cubicBezTo>
                  <a:close/>
                </a:path>
              </a:pathLst>
            </a:custGeom>
            <a:solidFill>
              <a:srgbClr val="80818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5" name="Shape">
              <a:extLst>
                <a:ext uri="{FF2B5EF4-FFF2-40B4-BE49-F238E27FC236}">
                  <a16:creationId xmlns:a16="http://schemas.microsoft.com/office/drawing/2014/main" id="{4410C695-7780-4D4B-9207-9E13F90FBCE9}"/>
                </a:ext>
              </a:extLst>
            </p:cNvPr>
            <p:cNvSpPr/>
            <p:nvPr/>
          </p:nvSpPr>
          <p:spPr>
            <a:xfrm flipH="1">
              <a:off x="6762364" y="3637697"/>
              <a:ext cx="1005460" cy="748184"/>
            </a:xfrm>
            <a:custGeom>
              <a:avLst/>
              <a:gdLst/>
              <a:ahLst/>
              <a:cxnLst>
                <a:cxn ang="0">
                  <a:pos x="wd2" y="hd2"/>
                </a:cxn>
                <a:cxn ang="5400000">
                  <a:pos x="wd2" y="hd2"/>
                </a:cxn>
                <a:cxn ang="10800000">
                  <a:pos x="wd2" y="hd2"/>
                </a:cxn>
                <a:cxn ang="16200000">
                  <a:pos x="wd2" y="hd2"/>
                </a:cxn>
              </a:cxnLst>
              <a:rect l="0" t="0" r="r" b="b"/>
              <a:pathLst>
                <a:path w="20065" h="19588" extrusionOk="0">
                  <a:moveTo>
                    <a:pt x="19664" y="4802"/>
                  </a:moveTo>
                  <a:lnTo>
                    <a:pt x="19664" y="4802"/>
                  </a:lnTo>
                  <a:cubicBezTo>
                    <a:pt x="20833" y="8685"/>
                    <a:pt x="19353" y="13090"/>
                    <a:pt x="16419" y="14623"/>
                  </a:cubicBezTo>
                  <a:lnTo>
                    <a:pt x="7888" y="19060"/>
                  </a:lnTo>
                  <a:cubicBezTo>
                    <a:pt x="4941" y="20594"/>
                    <a:pt x="1558" y="18669"/>
                    <a:pt x="402" y="14802"/>
                  </a:cubicBezTo>
                  <a:lnTo>
                    <a:pt x="402" y="14802"/>
                  </a:lnTo>
                  <a:cubicBezTo>
                    <a:pt x="-767" y="10920"/>
                    <a:pt x="700" y="6515"/>
                    <a:pt x="3647" y="4981"/>
                  </a:cubicBezTo>
                  <a:lnTo>
                    <a:pt x="12178" y="528"/>
                  </a:lnTo>
                  <a:cubicBezTo>
                    <a:pt x="15138" y="-1006"/>
                    <a:pt x="18508" y="919"/>
                    <a:pt x="19664" y="4802"/>
                  </a:cubicBez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6" name="Shape">
              <a:extLst>
                <a:ext uri="{FF2B5EF4-FFF2-40B4-BE49-F238E27FC236}">
                  <a16:creationId xmlns:a16="http://schemas.microsoft.com/office/drawing/2014/main" id="{CADAE5F8-A5B9-5541-B522-61D870C445C4}"/>
                </a:ext>
              </a:extLst>
            </p:cNvPr>
            <p:cNvSpPr/>
            <p:nvPr/>
          </p:nvSpPr>
          <p:spPr>
            <a:xfrm flipH="1">
              <a:off x="10077745" y="5382440"/>
              <a:ext cx="2114256" cy="1475560"/>
            </a:xfrm>
            <a:custGeom>
              <a:avLst/>
              <a:gdLst/>
              <a:ahLst/>
              <a:cxnLst>
                <a:cxn ang="0">
                  <a:pos x="wd2" y="hd2"/>
                </a:cxn>
                <a:cxn ang="5400000">
                  <a:pos x="wd2" y="hd2"/>
                </a:cxn>
                <a:cxn ang="10800000">
                  <a:pos x="wd2" y="hd2"/>
                </a:cxn>
                <a:cxn ang="16200000">
                  <a:pos x="wd2" y="hd2"/>
                </a:cxn>
              </a:cxnLst>
              <a:rect l="0" t="0" r="r" b="b"/>
              <a:pathLst>
                <a:path w="21600" h="21600" extrusionOk="0">
                  <a:moveTo>
                    <a:pt x="4526" y="0"/>
                  </a:moveTo>
                  <a:lnTo>
                    <a:pt x="21600" y="16620"/>
                  </a:lnTo>
                  <a:lnTo>
                    <a:pt x="19238" y="21600"/>
                  </a:lnTo>
                  <a:lnTo>
                    <a:pt x="0" y="21600"/>
                  </a:lnTo>
                  <a:lnTo>
                    <a:pt x="0" y="9413"/>
                  </a:lnTo>
                  <a:close/>
                </a:path>
              </a:pathLst>
            </a:custGeom>
            <a:solidFill>
              <a:srgbClr val="53515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7" name="Shape">
              <a:extLst>
                <a:ext uri="{FF2B5EF4-FFF2-40B4-BE49-F238E27FC236}">
                  <a16:creationId xmlns:a16="http://schemas.microsoft.com/office/drawing/2014/main" id="{3F9669C9-E746-4C4B-8183-7E92049B9E9B}"/>
                </a:ext>
              </a:extLst>
            </p:cNvPr>
            <p:cNvSpPr/>
            <p:nvPr/>
          </p:nvSpPr>
          <p:spPr>
            <a:xfrm flipH="1">
              <a:off x="9603416" y="2391451"/>
              <a:ext cx="1529271" cy="2718488"/>
            </a:xfrm>
            <a:custGeom>
              <a:avLst/>
              <a:gdLst/>
              <a:ahLst/>
              <a:cxnLst>
                <a:cxn ang="0">
                  <a:pos x="wd2" y="hd2"/>
                </a:cxn>
                <a:cxn ang="5400000">
                  <a:pos x="wd2" y="hd2"/>
                </a:cxn>
                <a:cxn ang="10800000">
                  <a:pos x="wd2" y="hd2"/>
                </a:cxn>
                <a:cxn ang="16200000">
                  <a:pos x="wd2" y="hd2"/>
                </a:cxn>
              </a:cxnLst>
              <a:rect l="0" t="0" r="r" b="b"/>
              <a:pathLst>
                <a:path w="19914" h="21296" extrusionOk="0">
                  <a:moveTo>
                    <a:pt x="2052" y="20398"/>
                  </a:moveTo>
                  <a:lnTo>
                    <a:pt x="4251" y="21296"/>
                  </a:lnTo>
                  <a:lnTo>
                    <a:pt x="5858" y="19558"/>
                  </a:lnTo>
                  <a:lnTo>
                    <a:pt x="18800" y="5627"/>
                  </a:lnTo>
                  <a:cubicBezTo>
                    <a:pt x="20991" y="3264"/>
                    <a:pt x="19628" y="1741"/>
                    <a:pt x="17486" y="623"/>
                  </a:cubicBezTo>
                  <a:cubicBezTo>
                    <a:pt x="16309" y="8"/>
                    <a:pt x="16147" y="-304"/>
                    <a:pt x="15473" y="414"/>
                  </a:cubicBezTo>
                  <a:lnTo>
                    <a:pt x="657" y="16361"/>
                  </a:lnTo>
                  <a:cubicBezTo>
                    <a:pt x="-609" y="17742"/>
                    <a:pt x="8" y="19558"/>
                    <a:pt x="2052" y="20398"/>
                  </a:cubicBez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88" name="Shape">
              <a:extLst>
                <a:ext uri="{FF2B5EF4-FFF2-40B4-BE49-F238E27FC236}">
                  <a16:creationId xmlns:a16="http://schemas.microsoft.com/office/drawing/2014/main" id="{1AE3E9AC-CBC0-B344-841B-6820A949DE9D}"/>
                </a:ext>
              </a:extLst>
            </p:cNvPr>
            <p:cNvSpPr/>
            <p:nvPr/>
          </p:nvSpPr>
          <p:spPr>
            <a:xfrm flipH="1">
              <a:off x="7239401" y="3762317"/>
              <a:ext cx="466110" cy="520072"/>
            </a:xfrm>
            <a:custGeom>
              <a:avLst/>
              <a:gdLst/>
              <a:ahLst/>
              <a:cxnLst>
                <a:cxn ang="0">
                  <a:pos x="wd2" y="hd2"/>
                </a:cxn>
                <a:cxn ang="5400000">
                  <a:pos x="wd2" y="hd2"/>
                </a:cxn>
                <a:cxn ang="10800000">
                  <a:pos x="wd2" y="hd2"/>
                </a:cxn>
                <a:cxn ang="16200000">
                  <a:pos x="wd2" y="hd2"/>
                </a:cxn>
              </a:cxnLst>
              <a:rect l="0" t="0" r="r" b="b"/>
              <a:pathLst>
                <a:path w="16222" h="17849" extrusionOk="0">
                  <a:moveTo>
                    <a:pt x="5133" y="1668"/>
                  </a:moveTo>
                  <a:lnTo>
                    <a:pt x="9514" y="0"/>
                  </a:lnTo>
                  <a:cubicBezTo>
                    <a:pt x="15499" y="3614"/>
                    <a:pt x="17299" y="8832"/>
                    <a:pt x="15629" y="15398"/>
                  </a:cubicBezTo>
                  <a:lnTo>
                    <a:pt x="11465" y="17066"/>
                  </a:lnTo>
                  <a:cubicBezTo>
                    <a:pt x="123" y="21600"/>
                    <a:pt x="-4301" y="5111"/>
                    <a:pt x="5133" y="1668"/>
                  </a:cubicBezTo>
                  <a:close/>
                </a:path>
              </a:pathLst>
            </a:custGeom>
            <a:solidFill>
              <a:srgbClr val="FEE7D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pic>
        <p:nvPicPr>
          <p:cNvPr id="95" name="Grafik 94" descr="Ein Bild, das Screenshot enthält.&#10;&#10;Automatisch generierte Beschreibung">
            <a:extLst>
              <a:ext uri="{FF2B5EF4-FFF2-40B4-BE49-F238E27FC236}">
                <a16:creationId xmlns:a16="http://schemas.microsoft.com/office/drawing/2014/main" id="{6633C1F0-AA81-7445-B190-D5435505C21B}"/>
              </a:ext>
            </a:extLst>
          </p:cNvPr>
          <p:cNvPicPr>
            <a:picLocks noChangeAspect="1"/>
          </p:cNvPicPr>
          <p:nvPr/>
        </p:nvPicPr>
        <p:blipFill rotWithShape="1">
          <a:blip r:embed="rId3">
            <a:extLst>
              <a:ext uri="{28A0092B-C50C-407E-A947-70E740481C1C}">
                <a14:useLocalDpi xmlns:a14="http://schemas.microsoft.com/office/drawing/2010/main" val="0"/>
              </a:ext>
            </a:extLst>
          </a:blip>
          <a:srcRect r="31772" b="3559"/>
          <a:stretch/>
        </p:blipFill>
        <p:spPr>
          <a:xfrm rot="20201379">
            <a:off x="5710491" y="1141901"/>
            <a:ext cx="1532483" cy="2677587"/>
          </a:xfrm>
          <a:prstGeom prst="rect">
            <a:avLst/>
          </a:prstGeom>
          <a:ln>
            <a:solidFill>
              <a:schemeClr val="bg1"/>
            </a:solidFill>
          </a:ln>
        </p:spPr>
      </p:pic>
      <p:grpSp>
        <p:nvGrpSpPr>
          <p:cNvPr id="91" name="Gruppieren 90">
            <a:extLst>
              <a:ext uri="{FF2B5EF4-FFF2-40B4-BE49-F238E27FC236}">
                <a16:creationId xmlns:a16="http://schemas.microsoft.com/office/drawing/2014/main" id="{8EB32EB2-AD14-6944-84F9-4F782951C3D6}"/>
              </a:ext>
            </a:extLst>
          </p:cNvPr>
          <p:cNvGrpSpPr/>
          <p:nvPr/>
        </p:nvGrpSpPr>
        <p:grpSpPr>
          <a:xfrm>
            <a:off x="5482814" y="3380497"/>
            <a:ext cx="789702" cy="568885"/>
            <a:chOff x="7186703" y="4447756"/>
            <a:chExt cx="1079621" cy="777736"/>
          </a:xfrm>
        </p:grpSpPr>
        <p:sp>
          <p:nvSpPr>
            <p:cNvPr id="92" name="Shape">
              <a:extLst>
                <a:ext uri="{FF2B5EF4-FFF2-40B4-BE49-F238E27FC236}">
                  <a16:creationId xmlns:a16="http://schemas.microsoft.com/office/drawing/2014/main" id="{7EA2FF37-B908-B846-AE25-DF4FDFDA6E01}"/>
                </a:ext>
              </a:extLst>
            </p:cNvPr>
            <p:cNvSpPr/>
            <p:nvPr/>
          </p:nvSpPr>
          <p:spPr>
            <a:xfrm flipH="1">
              <a:off x="7186703" y="4447756"/>
              <a:ext cx="1079621" cy="777736"/>
            </a:xfrm>
            <a:custGeom>
              <a:avLst/>
              <a:gdLst/>
              <a:ahLst/>
              <a:cxnLst>
                <a:cxn ang="0">
                  <a:pos x="wd2" y="hd2"/>
                </a:cxn>
                <a:cxn ang="5400000">
                  <a:pos x="wd2" y="hd2"/>
                </a:cxn>
                <a:cxn ang="10800000">
                  <a:pos x="wd2" y="hd2"/>
                </a:cxn>
                <a:cxn ang="16200000">
                  <a:pos x="wd2" y="hd2"/>
                </a:cxn>
              </a:cxnLst>
              <a:rect l="0" t="0" r="r" b="b"/>
              <a:pathLst>
                <a:path w="20164" h="19650" extrusionOk="0">
                  <a:moveTo>
                    <a:pt x="19789" y="4625"/>
                  </a:moveTo>
                  <a:lnTo>
                    <a:pt x="19789" y="4625"/>
                  </a:lnTo>
                  <a:cubicBezTo>
                    <a:pt x="20883" y="8372"/>
                    <a:pt x="19498" y="12622"/>
                    <a:pt x="16752" y="14102"/>
                  </a:cubicBezTo>
                  <a:lnTo>
                    <a:pt x="7383" y="19140"/>
                  </a:lnTo>
                  <a:cubicBezTo>
                    <a:pt x="4625" y="20620"/>
                    <a:pt x="1459" y="18762"/>
                    <a:pt x="377" y="15031"/>
                  </a:cubicBezTo>
                  <a:lnTo>
                    <a:pt x="377" y="15031"/>
                  </a:lnTo>
                  <a:cubicBezTo>
                    <a:pt x="-717" y="11284"/>
                    <a:pt x="656" y="7033"/>
                    <a:pt x="3414" y="5554"/>
                  </a:cubicBezTo>
                  <a:lnTo>
                    <a:pt x="12783" y="516"/>
                  </a:lnTo>
                  <a:cubicBezTo>
                    <a:pt x="15541" y="-980"/>
                    <a:pt x="18707" y="893"/>
                    <a:pt x="19789" y="4625"/>
                  </a:cubicBezTo>
                  <a:close/>
                </a:path>
              </a:pathLst>
            </a:custGeom>
            <a:solidFill>
              <a:srgbClr val="FFBE94"/>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93" name="Shape">
              <a:extLst>
                <a:ext uri="{FF2B5EF4-FFF2-40B4-BE49-F238E27FC236}">
                  <a16:creationId xmlns:a16="http://schemas.microsoft.com/office/drawing/2014/main" id="{34BD3B75-D691-DB43-BE82-3441FC5388D7}"/>
                </a:ext>
              </a:extLst>
            </p:cNvPr>
            <p:cNvSpPr/>
            <p:nvPr/>
          </p:nvSpPr>
          <p:spPr>
            <a:xfrm flipH="1">
              <a:off x="7737891" y="4697006"/>
              <a:ext cx="466115" cy="520087"/>
            </a:xfrm>
            <a:custGeom>
              <a:avLst/>
              <a:gdLst/>
              <a:ahLst/>
              <a:cxnLst>
                <a:cxn ang="0">
                  <a:pos x="wd2" y="hd2"/>
                </a:cxn>
                <a:cxn ang="5400000">
                  <a:pos x="wd2" y="hd2"/>
                </a:cxn>
                <a:cxn ang="10800000">
                  <a:pos x="wd2" y="hd2"/>
                </a:cxn>
                <a:cxn ang="16200000">
                  <a:pos x="wd2" y="hd2"/>
                </a:cxn>
              </a:cxnLst>
              <a:rect l="0" t="0" r="r" b="b"/>
              <a:pathLst>
                <a:path w="16222" h="17850" extrusionOk="0">
                  <a:moveTo>
                    <a:pt x="5133" y="1668"/>
                  </a:moveTo>
                  <a:lnTo>
                    <a:pt x="9514" y="0"/>
                  </a:lnTo>
                  <a:cubicBezTo>
                    <a:pt x="15499" y="3614"/>
                    <a:pt x="17299" y="8832"/>
                    <a:pt x="15629" y="15398"/>
                  </a:cubicBezTo>
                  <a:lnTo>
                    <a:pt x="11465" y="17066"/>
                  </a:lnTo>
                  <a:cubicBezTo>
                    <a:pt x="123" y="21600"/>
                    <a:pt x="-4301" y="5133"/>
                    <a:pt x="5133" y="1668"/>
                  </a:cubicBezTo>
                  <a:close/>
                </a:path>
              </a:pathLst>
            </a:custGeom>
            <a:solidFill>
              <a:srgbClr val="FEE7D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spTree>
    <p:extLst>
      <p:ext uri="{BB962C8B-B14F-4D97-AF65-F5344CB8AC3E}">
        <p14:creationId xmlns:p14="http://schemas.microsoft.com/office/powerpoint/2010/main" val="170200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4000" b="1"/>
              <a:t>E-Procurement (2)</a:t>
            </a:r>
            <a:endParaRPr lang="de-DE" sz="4000"/>
          </a:p>
        </p:txBody>
      </p:sp>
      <p:sp>
        <p:nvSpPr>
          <p:cNvPr id="9" name="Inhaltsplatzhalter 8"/>
          <p:cNvSpPr>
            <a:spLocks noGrp="1"/>
          </p:cNvSpPr>
          <p:nvPr>
            <p:ph sz="half" idx="1"/>
          </p:nvPr>
        </p:nvSpPr>
        <p:spPr>
          <a:xfrm>
            <a:off x="628650" y="1369219"/>
            <a:ext cx="4132800" cy="3263504"/>
          </a:xfrm>
          <a:ln>
            <a:solidFill>
              <a:srgbClr val="00B0F0"/>
            </a:solidFill>
          </a:ln>
        </p:spPr>
        <p:txBody>
          <a:bodyPr>
            <a:noAutofit/>
          </a:bodyPr>
          <a:lstStyle/>
          <a:p>
            <a:pPr lvl="0">
              <a:spcBef>
                <a:spcPts val="400"/>
              </a:spcBef>
            </a:pPr>
            <a:r>
              <a:rPr lang="en-US" sz="1400"/>
              <a:t>In line with the SDG 16 principles of greater transparency and accountability, more governments are using online platforms for public procurement and for the recruitment of public servants. </a:t>
            </a:r>
            <a:endParaRPr lang="de-DE" sz="1400"/>
          </a:p>
          <a:p>
            <a:pPr lvl="0">
              <a:spcBef>
                <a:spcPts val="400"/>
              </a:spcBef>
            </a:pPr>
            <a:r>
              <a:rPr lang="en-US" sz="1400"/>
              <a:t>30 per cent increase in the number of countries publishing government vacancies online between 2018-2020, with 80 per cent of Member States now offering this feature. </a:t>
            </a:r>
            <a:endParaRPr lang="de-DE" sz="1400"/>
          </a:p>
          <a:p>
            <a:pPr lvl="0">
              <a:spcBef>
                <a:spcPts val="400"/>
              </a:spcBef>
            </a:pPr>
            <a:r>
              <a:rPr lang="en-US" sz="1400"/>
              <a:t>Trend towards one-stop shops enabled via specialized e-portals where people and companies can access information, collect data, request documents, engage in transactional services, perform legal obligations and be involved in more participatory governance (UNDESA 2020).</a:t>
            </a:r>
            <a:endParaRPr lang="de-DE" sz="1400"/>
          </a:p>
        </p:txBody>
      </p:sp>
      <p:sp>
        <p:nvSpPr>
          <p:cNvPr id="4" name="Foliennummernplatzhalter 3"/>
          <p:cNvSpPr>
            <a:spLocks noGrp="1"/>
          </p:cNvSpPr>
          <p:nvPr>
            <p:ph type="sldNum" sz="quarter" idx="12"/>
          </p:nvPr>
        </p:nvSpPr>
        <p:spPr/>
        <p:txBody>
          <a:bodyPr/>
          <a:lstStyle/>
          <a:p>
            <a:fld id="{961E0DA8-AC27-403E-90E8-404BCA9BAC80}" type="slidenum">
              <a:rPr lang="en-US" smtClean="0"/>
              <a:pPr/>
              <a:t>36</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Inhaltsplatzhalter 9">
            <a:extLst>
              <a:ext uri="{FF2B5EF4-FFF2-40B4-BE49-F238E27FC236}">
                <a16:creationId xmlns:a16="http://schemas.microsoft.com/office/drawing/2014/main" id="{B4A43C9D-99C1-E544-B708-97D0EDDE40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15610" y="1370013"/>
            <a:ext cx="2513280" cy="32623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96520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nhaltsplatzhalter 24">
            <a:extLst>
              <a:ext uri="{FF2B5EF4-FFF2-40B4-BE49-F238E27FC236}">
                <a16:creationId xmlns:a16="http://schemas.microsoft.com/office/drawing/2014/main" id="{0B81169D-DA28-4744-A057-D22F4C685B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392" y="1370013"/>
            <a:ext cx="5553215" cy="3262312"/>
          </a:xfrm>
          <a:ln>
            <a:solidFill>
              <a:srgbClr val="00B0F0"/>
            </a:solidFill>
          </a:ln>
        </p:spPr>
      </p:pic>
      <p:sp>
        <p:nvSpPr>
          <p:cNvPr id="6" name="Fußzeilenplatzhalter 5">
            <a:extLst>
              <a:ext uri="{FF2B5EF4-FFF2-40B4-BE49-F238E27FC236}">
                <a16:creationId xmlns:a16="http://schemas.microsoft.com/office/drawing/2014/main" id="{7E7F3BBC-C6AE-BE48-BE04-F67390FC1CFA}"/>
              </a:ext>
            </a:extLst>
          </p:cNvPr>
          <p:cNvSpPr>
            <a:spLocks noGrp="1"/>
          </p:cNvSpPr>
          <p:nvPr>
            <p:ph type="ftr" sz="quarter" idx="3"/>
          </p:nvPr>
        </p:nvSpPr>
        <p:spPr/>
        <p:txBody>
          <a:bodyPr/>
          <a:lstStyle/>
          <a:p>
            <a:r>
              <a:rPr lang="en-US" b="1"/>
              <a:t>Module 13 – Transparent public procurement</a:t>
            </a:r>
            <a:endParaRPr lang="en-US"/>
          </a:p>
        </p:txBody>
      </p:sp>
      <p:sp>
        <p:nvSpPr>
          <p:cNvPr id="5" name="Foliennummernplatzhalter 4">
            <a:extLst>
              <a:ext uri="{FF2B5EF4-FFF2-40B4-BE49-F238E27FC236}">
                <a16:creationId xmlns:a16="http://schemas.microsoft.com/office/drawing/2014/main" id="{005114CE-A51C-384B-A3A8-741A4374027D}"/>
              </a:ext>
            </a:extLst>
          </p:cNvPr>
          <p:cNvSpPr>
            <a:spLocks noGrp="1"/>
          </p:cNvSpPr>
          <p:nvPr>
            <p:ph type="sldNum" sz="quarter" idx="4"/>
          </p:nvPr>
        </p:nvSpPr>
        <p:spPr/>
        <p:txBody>
          <a:bodyPr/>
          <a:lstStyle/>
          <a:p>
            <a:fld id="{961E0DA8-AC27-403E-90E8-404BCA9BAC80}" type="slidenum">
              <a:rPr lang="en-US" smtClean="0"/>
              <a:pPr/>
              <a:t>37</a:t>
            </a:fld>
            <a:endParaRPr lang="en-US"/>
          </a:p>
        </p:txBody>
      </p:sp>
      <p:sp>
        <p:nvSpPr>
          <p:cNvPr id="7" name="Titel 6">
            <a:extLst>
              <a:ext uri="{FF2B5EF4-FFF2-40B4-BE49-F238E27FC236}">
                <a16:creationId xmlns:a16="http://schemas.microsoft.com/office/drawing/2014/main" id="{F9152757-A342-FD43-B341-BA526BC1D7C1}"/>
              </a:ext>
            </a:extLst>
          </p:cNvPr>
          <p:cNvSpPr>
            <a:spLocks noGrp="1"/>
          </p:cNvSpPr>
          <p:nvPr>
            <p:ph type="title"/>
          </p:nvPr>
        </p:nvSpPr>
        <p:spPr/>
        <p:txBody>
          <a:bodyPr anchor="t">
            <a:noAutofit/>
          </a:bodyPr>
          <a:lstStyle/>
          <a:p>
            <a:r>
              <a:rPr lang="de-DE" sz="4000" b="1" dirty="0"/>
              <a:t>E-Procurement (3)</a:t>
            </a:r>
          </a:p>
        </p:txBody>
      </p:sp>
      <p:sp>
        <p:nvSpPr>
          <p:cNvPr id="26" name="Textfeld 25">
            <a:extLst>
              <a:ext uri="{FF2B5EF4-FFF2-40B4-BE49-F238E27FC236}">
                <a16:creationId xmlns:a16="http://schemas.microsoft.com/office/drawing/2014/main" id="{6B24659E-A8E9-4648-B272-EA8E80D0FA32}"/>
              </a:ext>
            </a:extLst>
          </p:cNvPr>
          <p:cNvSpPr txBox="1"/>
          <p:nvPr/>
        </p:nvSpPr>
        <p:spPr>
          <a:xfrm>
            <a:off x="7348607" y="4432270"/>
            <a:ext cx="957193" cy="200055"/>
          </a:xfrm>
          <a:prstGeom prst="rect">
            <a:avLst/>
          </a:prstGeom>
          <a:noFill/>
        </p:spPr>
        <p:txBody>
          <a:bodyPr wrap="square" rtlCol="0">
            <a:spAutoFit/>
          </a:bodyPr>
          <a:lstStyle/>
          <a:p>
            <a:r>
              <a:rPr lang="de-DE" sz="700">
                <a:latin typeface="Roboto"/>
                <a:cs typeface="Roboto"/>
              </a:rPr>
              <a:t>UNDESA 2020: 32</a:t>
            </a:r>
          </a:p>
        </p:txBody>
      </p:sp>
      <p:sp>
        <p:nvSpPr>
          <p:cNvPr id="27" name="Textfeld 26">
            <a:extLst>
              <a:ext uri="{FF2B5EF4-FFF2-40B4-BE49-F238E27FC236}">
                <a16:creationId xmlns:a16="http://schemas.microsoft.com/office/drawing/2014/main" id="{A6998ED2-A866-BC46-90FB-C9BF1C6B5C90}"/>
              </a:ext>
            </a:extLst>
          </p:cNvPr>
          <p:cNvSpPr txBox="1"/>
          <p:nvPr/>
        </p:nvSpPr>
        <p:spPr>
          <a:xfrm>
            <a:off x="2038350" y="4399712"/>
            <a:ext cx="1339850" cy="200055"/>
          </a:xfrm>
          <a:prstGeom prst="rect">
            <a:avLst/>
          </a:prstGeom>
          <a:noFill/>
        </p:spPr>
        <p:txBody>
          <a:bodyPr wrap="square" rtlCol="0">
            <a:spAutoFit/>
          </a:bodyPr>
          <a:lstStyle/>
          <a:p>
            <a:r>
              <a:rPr lang="de-DE" sz="700">
                <a:latin typeface="Roboto"/>
                <a:cs typeface="Roboto"/>
              </a:rPr>
              <a:t>OSI = Online Services Index </a:t>
            </a:r>
          </a:p>
        </p:txBody>
      </p:sp>
    </p:spTree>
    <p:extLst>
      <p:ext uri="{BB962C8B-B14F-4D97-AF65-F5344CB8AC3E}">
        <p14:creationId xmlns:p14="http://schemas.microsoft.com/office/powerpoint/2010/main" val="2518447051"/>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4">
            <a:extLst>
              <a:ext uri="{FF2B5EF4-FFF2-40B4-BE49-F238E27FC236}">
                <a16:creationId xmlns:a16="http://schemas.microsoft.com/office/drawing/2014/main" id="{E871E2FD-BAE5-C143-854E-F2D26D9FF8E7}"/>
              </a:ext>
            </a:extLst>
          </p:cNvPr>
          <p:cNvGraphicFramePr>
            <a:graphicFrameLocks noGrp="1"/>
          </p:cNvGraphicFramePr>
          <p:nvPr>
            <p:ph idx="1"/>
            <p:extLst>
              <p:ext uri="{D42A27DB-BD31-4B8C-83A1-F6EECF244321}">
                <p14:modId xmlns:p14="http://schemas.microsoft.com/office/powerpoint/2010/main" val="289409579"/>
              </p:ext>
            </p:extLst>
          </p:nvPr>
        </p:nvGraphicFramePr>
        <p:xfrm>
          <a:off x="628650" y="1370013"/>
          <a:ext cx="7886700" cy="326136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620917226"/>
                    </a:ext>
                  </a:extLst>
                </a:gridCol>
                <a:gridCol w="3943350">
                  <a:extLst>
                    <a:ext uri="{9D8B030D-6E8A-4147-A177-3AD203B41FA5}">
                      <a16:colId xmlns:a16="http://schemas.microsoft.com/office/drawing/2014/main" val="1199662111"/>
                    </a:ext>
                  </a:extLst>
                </a:gridCol>
              </a:tblGrid>
              <a:tr h="370840">
                <a:tc>
                  <a:txBody>
                    <a:bodyPr/>
                    <a:lstStyle/>
                    <a:p>
                      <a:r>
                        <a:rPr lang="de-DE" sz="1900" b="1" err="1">
                          <a:solidFill>
                            <a:schemeClr val="bg1"/>
                          </a:solidFill>
                          <a:latin typeface="Roboto"/>
                        </a:rPr>
                        <a:t>Prevention</a:t>
                      </a:r>
                      <a:endParaRPr lang="de-DE" sz="1900" b="1">
                        <a:solidFill>
                          <a:schemeClr val="bg1"/>
                        </a:solidFill>
                        <a:latin typeface="Roboto"/>
                      </a:endParaRPr>
                    </a:p>
                  </a:txBody>
                  <a:tcPr>
                    <a:solidFill>
                      <a:srgbClr val="00B0F0"/>
                    </a:solidFill>
                  </a:tcPr>
                </a:tc>
                <a:tc>
                  <a:txBody>
                    <a:bodyPr/>
                    <a:lstStyle/>
                    <a:p>
                      <a:r>
                        <a:rPr lang="de-DE" sz="1900" b="1" err="1">
                          <a:solidFill>
                            <a:schemeClr val="bg1"/>
                          </a:solidFill>
                          <a:latin typeface="Roboto"/>
                        </a:rPr>
                        <a:t>Detection</a:t>
                      </a:r>
                      <a:endParaRPr lang="de-DE" sz="1900" b="1">
                        <a:solidFill>
                          <a:schemeClr val="bg1"/>
                        </a:solidFill>
                        <a:latin typeface="Roboto"/>
                      </a:endParaRPr>
                    </a:p>
                  </a:txBody>
                  <a:tcPr>
                    <a:solidFill>
                      <a:srgbClr val="00B0F0"/>
                    </a:solidFill>
                  </a:tcPr>
                </a:tc>
                <a:extLst>
                  <a:ext uri="{0D108BD9-81ED-4DB2-BD59-A6C34878D82A}">
                    <a16:rowId xmlns:a16="http://schemas.microsoft.com/office/drawing/2014/main" val="3785925720"/>
                  </a:ext>
                </a:extLst>
              </a:tr>
              <a:tr h="370840">
                <a:tc>
                  <a:txBody>
                    <a:bodyPr/>
                    <a:lstStyle/>
                    <a:p>
                      <a:r>
                        <a:rPr lang="de-DE" sz="1900" err="1">
                          <a:latin typeface="Roboto"/>
                        </a:rPr>
                        <a:t>Measures</a:t>
                      </a:r>
                      <a:r>
                        <a:rPr lang="de-DE" sz="1900">
                          <a:latin typeface="Roboto"/>
                        </a:rPr>
                        <a:t> are easy to </a:t>
                      </a:r>
                      <a:r>
                        <a:rPr lang="de-DE" sz="1900" err="1">
                          <a:latin typeface="Roboto"/>
                        </a:rPr>
                        <a:t>put</a:t>
                      </a:r>
                      <a:r>
                        <a:rPr lang="de-DE" sz="1900">
                          <a:latin typeface="Roboto"/>
                        </a:rPr>
                        <a:t> in </a:t>
                      </a:r>
                      <a:r>
                        <a:rPr lang="de-DE" sz="1900" err="1">
                          <a:latin typeface="Roboto"/>
                        </a:rPr>
                        <a:t>place</a:t>
                      </a:r>
                      <a:r>
                        <a:rPr lang="de-DE" sz="1900">
                          <a:latin typeface="Roboto"/>
                        </a:rPr>
                        <a:t>, but </a:t>
                      </a:r>
                      <a:r>
                        <a:rPr lang="de-DE" sz="1900" err="1">
                          <a:latin typeface="Roboto"/>
                        </a:rPr>
                        <a:t>their</a:t>
                      </a:r>
                      <a:r>
                        <a:rPr lang="de-DE" sz="1900">
                          <a:latin typeface="Roboto"/>
                        </a:rPr>
                        <a:t> </a:t>
                      </a:r>
                      <a:r>
                        <a:rPr lang="de-DE" sz="1900" err="1">
                          <a:latin typeface="Roboto"/>
                        </a:rPr>
                        <a:t>impact</a:t>
                      </a:r>
                      <a:r>
                        <a:rPr lang="de-DE" sz="1900">
                          <a:latin typeface="Roboto"/>
                        </a:rPr>
                        <a:t> </a:t>
                      </a:r>
                      <a:r>
                        <a:rPr lang="de-DE" sz="1900" err="1">
                          <a:latin typeface="Roboto"/>
                        </a:rPr>
                        <a:t>is</a:t>
                      </a:r>
                      <a:r>
                        <a:rPr lang="de-DE" sz="1900">
                          <a:latin typeface="Roboto"/>
                        </a:rPr>
                        <a:t> </a:t>
                      </a:r>
                      <a:r>
                        <a:rPr lang="de-DE" sz="1900" err="1">
                          <a:latin typeface="Roboto"/>
                        </a:rPr>
                        <a:t>hard</a:t>
                      </a:r>
                      <a:r>
                        <a:rPr lang="de-DE" sz="1900">
                          <a:latin typeface="Roboto"/>
                        </a:rPr>
                        <a:t> to </a:t>
                      </a:r>
                      <a:r>
                        <a:rPr lang="de-DE" sz="1900" err="1">
                          <a:latin typeface="Roboto"/>
                        </a:rPr>
                        <a:t>measure</a:t>
                      </a:r>
                      <a:r>
                        <a:rPr lang="de-DE" sz="1900">
                          <a:latin typeface="Roboto"/>
                        </a:rPr>
                        <a:t>.</a:t>
                      </a:r>
                    </a:p>
                  </a:txBody>
                  <a:tcPr/>
                </a:tc>
                <a:tc>
                  <a:txBody>
                    <a:bodyPr/>
                    <a:lstStyle/>
                    <a:p>
                      <a:r>
                        <a:rPr lang="de-DE" sz="1900" err="1">
                          <a:latin typeface="Roboto"/>
                        </a:rPr>
                        <a:t>Measures</a:t>
                      </a:r>
                      <a:r>
                        <a:rPr lang="de-DE" sz="1900">
                          <a:latin typeface="Roboto"/>
                        </a:rPr>
                        <a:t> are </a:t>
                      </a:r>
                      <a:r>
                        <a:rPr lang="de-DE" sz="1900" err="1">
                          <a:latin typeface="Roboto"/>
                        </a:rPr>
                        <a:t>cheap</a:t>
                      </a:r>
                      <a:r>
                        <a:rPr lang="de-DE" sz="1900">
                          <a:latin typeface="Roboto"/>
                        </a:rPr>
                        <a:t> to </a:t>
                      </a:r>
                      <a:r>
                        <a:rPr lang="de-DE" sz="1900" err="1">
                          <a:latin typeface="Roboto"/>
                        </a:rPr>
                        <a:t>put</a:t>
                      </a:r>
                      <a:r>
                        <a:rPr lang="de-DE" sz="1900">
                          <a:latin typeface="Roboto"/>
                        </a:rPr>
                        <a:t> in </a:t>
                      </a:r>
                      <a:r>
                        <a:rPr lang="de-DE" sz="1900" err="1">
                          <a:latin typeface="Roboto"/>
                        </a:rPr>
                        <a:t>place</a:t>
                      </a:r>
                      <a:r>
                        <a:rPr lang="de-DE" sz="1900">
                          <a:latin typeface="Roboto"/>
                        </a:rPr>
                        <a:t>.</a:t>
                      </a:r>
                    </a:p>
                  </a:txBody>
                  <a:tcPr/>
                </a:tc>
                <a:extLst>
                  <a:ext uri="{0D108BD9-81ED-4DB2-BD59-A6C34878D82A}">
                    <a16:rowId xmlns:a16="http://schemas.microsoft.com/office/drawing/2014/main" val="2866569368"/>
                  </a:ext>
                </a:extLst>
              </a:tr>
              <a:tr h="370840">
                <a:tc>
                  <a:txBody>
                    <a:bodyPr/>
                    <a:lstStyle/>
                    <a:p>
                      <a:r>
                        <a:rPr lang="de-DE" sz="1900" err="1">
                          <a:latin typeface="Roboto"/>
                        </a:rPr>
                        <a:t>Prevention</a:t>
                      </a:r>
                      <a:r>
                        <a:rPr lang="de-DE" sz="1900">
                          <a:latin typeface="Roboto"/>
                        </a:rPr>
                        <a:t> </a:t>
                      </a:r>
                      <a:r>
                        <a:rPr lang="de-DE" sz="1900" err="1">
                          <a:latin typeface="Roboto"/>
                        </a:rPr>
                        <a:t>is</a:t>
                      </a:r>
                      <a:r>
                        <a:rPr lang="de-DE" sz="1900">
                          <a:latin typeface="Roboto"/>
                        </a:rPr>
                        <a:t> </a:t>
                      </a:r>
                      <a:r>
                        <a:rPr lang="de-DE" sz="1900" err="1">
                          <a:latin typeface="Roboto"/>
                        </a:rPr>
                        <a:t>proactive</a:t>
                      </a:r>
                      <a:r>
                        <a:rPr lang="de-DE" sz="1900">
                          <a:latin typeface="Roboto"/>
                        </a:rPr>
                        <a:t>, </a:t>
                      </a:r>
                      <a:r>
                        <a:rPr lang="de-DE" sz="1900" err="1">
                          <a:latin typeface="Roboto"/>
                        </a:rPr>
                        <a:t>changing</a:t>
                      </a:r>
                      <a:r>
                        <a:rPr lang="de-DE" sz="1900">
                          <a:latin typeface="Roboto"/>
                        </a:rPr>
                        <a:t> </a:t>
                      </a:r>
                      <a:r>
                        <a:rPr lang="de-DE" sz="1900" err="1">
                          <a:latin typeface="Roboto"/>
                        </a:rPr>
                        <a:t>attitudes</a:t>
                      </a:r>
                      <a:r>
                        <a:rPr lang="de-DE" sz="1900">
                          <a:latin typeface="Roboto"/>
                        </a:rPr>
                        <a:t> and </a:t>
                      </a:r>
                      <a:r>
                        <a:rPr lang="de-DE" sz="1900" err="1">
                          <a:latin typeface="Roboto"/>
                        </a:rPr>
                        <a:t>structures</a:t>
                      </a:r>
                      <a:r>
                        <a:rPr lang="de-DE" sz="1900">
                          <a:latin typeface="Roboto"/>
                        </a:rPr>
                        <a:t> </a:t>
                      </a:r>
                      <a:r>
                        <a:rPr lang="de-DE" sz="1900" err="1">
                          <a:latin typeface="Roboto"/>
                        </a:rPr>
                        <a:t>for</a:t>
                      </a:r>
                      <a:r>
                        <a:rPr lang="de-DE" sz="1900">
                          <a:latin typeface="Roboto"/>
                        </a:rPr>
                        <a:t> </a:t>
                      </a:r>
                      <a:r>
                        <a:rPr lang="de-DE" sz="1900" err="1">
                          <a:latin typeface="Roboto"/>
                        </a:rPr>
                        <a:t>long</a:t>
                      </a:r>
                      <a:r>
                        <a:rPr lang="de-DE" sz="1900">
                          <a:latin typeface="Roboto"/>
                        </a:rPr>
                        <a:t>-term </a:t>
                      </a:r>
                      <a:r>
                        <a:rPr lang="de-DE" sz="1900" err="1">
                          <a:latin typeface="Roboto"/>
                        </a:rPr>
                        <a:t>change</a:t>
                      </a:r>
                      <a:r>
                        <a:rPr lang="de-DE" sz="1900">
                          <a:latin typeface="Roboto"/>
                        </a:rPr>
                        <a:t>.</a:t>
                      </a:r>
                    </a:p>
                  </a:txBody>
                  <a:tcPr/>
                </a:tc>
                <a:tc>
                  <a:txBody>
                    <a:bodyPr/>
                    <a:lstStyle/>
                    <a:p>
                      <a:r>
                        <a:rPr lang="de-DE" sz="1900" err="1">
                          <a:latin typeface="Roboto"/>
                        </a:rPr>
                        <a:t>Detection</a:t>
                      </a:r>
                      <a:r>
                        <a:rPr lang="de-DE" sz="1900">
                          <a:latin typeface="Roboto"/>
                        </a:rPr>
                        <a:t> </a:t>
                      </a:r>
                      <a:r>
                        <a:rPr lang="de-DE" sz="1900" err="1">
                          <a:latin typeface="Roboto"/>
                        </a:rPr>
                        <a:t>is</a:t>
                      </a:r>
                      <a:r>
                        <a:rPr lang="de-DE" sz="1900">
                          <a:latin typeface="Roboto"/>
                        </a:rPr>
                        <a:t> </a:t>
                      </a:r>
                      <a:r>
                        <a:rPr lang="de-DE" sz="1900" err="1">
                          <a:latin typeface="Roboto"/>
                        </a:rPr>
                        <a:t>reactive</a:t>
                      </a:r>
                      <a:r>
                        <a:rPr lang="de-DE" sz="1900">
                          <a:latin typeface="Roboto"/>
                        </a:rPr>
                        <a:t> and </a:t>
                      </a:r>
                      <a:r>
                        <a:rPr lang="de-DE" sz="1900" err="1">
                          <a:latin typeface="Roboto"/>
                        </a:rPr>
                        <a:t>focussed</a:t>
                      </a:r>
                      <a:r>
                        <a:rPr lang="de-DE" sz="1900">
                          <a:latin typeface="Roboto"/>
                        </a:rPr>
                        <a:t> on the </a:t>
                      </a:r>
                      <a:r>
                        <a:rPr lang="de-DE" sz="1900" err="1">
                          <a:latin typeface="Roboto"/>
                        </a:rPr>
                        <a:t>person</a:t>
                      </a:r>
                      <a:r>
                        <a:rPr lang="de-DE" sz="1900">
                          <a:latin typeface="Roboto"/>
                        </a:rPr>
                        <a:t> </a:t>
                      </a:r>
                      <a:r>
                        <a:rPr lang="de-DE" sz="1900" err="1">
                          <a:latin typeface="Roboto"/>
                        </a:rPr>
                        <a:t>detected</a:t>
                      </a:r>
                      <a:r>
                        <a:rPr lang="de-DE" sz="1900">
                          <a:latin typeface="Roboto"/>
                        </a:rPr>
                        <a:t>.</a:t>
                      </a:r>
                    </a:p>
                  </a:txBody>
                  <a:tcPr/>
                </a:tc>
                <a:extLst>
                  <a:ext uri="{0D108BD9-81ED-4DB2-BD59-A6C34878D82A}">
                    <a16:rowId xmlns:a16="http://schemas.microsoft.com/office/drawing/2014/main" val="3364424611"/>
                  </a:ext>
                </a:extLst>
              </a:tr>
              <a:tr h="370840">
                <a:tc gridSpan="2">
                  <a:txBody>
                    <a:bodyPr/>
                    <a:lstStyle/>
                    <a:p>
                      <a:pPr algn="ctr"/>
                      <a:r>
                        <a:rPr lang="de-DE" sz="1900" b="1">
                          <a:latin typeface="Roboto"/>
                        </a:rPr>
                        <a:t>Research </a:t>
                      </a:r>
                      <a:r>
                        <a:rPr lang="de-DE" sz="1900" b="1" err="1">
                          <a:latin typeface="Roboto"/>
                        </a:rPr>
                        <a:t>has</a:t>
                      </a:r>
                      <a:r>
                        <a:rPr lang="de-DE" sz="1900" b="1">
                          <a:latin typeface="Roboto"/>
                        </a:rPr>
                        <a:t> </a:t>
                      </a:r>
                      <a:r>
                        <a:rPr lang="de-DE" sz="1900" b="1" err="1">
                          <a:latin typeface="Roboto"/>
                        </a:rPr>
                        <a:t>repeatedly</a:t>
                      </a:r>
                      <a:r>
                        <a:rPr lang="de-DE" sz="1900" b="1">
                          <a:latin typeface="Roboto"/>
                        </a:rPr>
                        <a:t> </a:t>
                      </a:r>
                      <a:r>
                        <a:rPr lang="de-DE" sz="1900" b="1" err="1">
                          <a:latin typeface="Roboto"/>
                        </a:rPr>
                        <a:t>proven</a:t>
                      </a:r>
                      <a:r>
                        <a:rPr lang="de-DE" sz="1900" b="1">
                          <a:latin typeface="Roboto"/>
                        </a:rPr>
                        <a:t> </a:t>
                      </a:r>
                      <a:r>
                        <a:rPr lang="de-DE" sz="1900" b="1" err="1">
                          <a:latin typeface="Roboto"/>
                        </a:rPr>
                        <a:t>that</a:t>
                      </a:r>
                      <a:r>
                        <a:rPr lang="de-DE" sz="1900" b="1">
                          <a:latin typeface="Roboto"/>
                        </a:rPr>
                        <a:t> the </a:t>
                      </a:r>
                      <a:r>
                        <a:rPr lang="de-DE" sz="1900" b="1" err="1">
                          <a:latin typeface="Roboto"/>
                        </a:rPr>
                        <a:t>most</a:t>
                      </a:r>
                      <a:r>
                        <a:rPr lang="de-DE" sz="1900" b="1">
                          <a:latin typeface="Roboto"/>
                        </a:rPr>
                        <a:t> </a:t>
                      </a:r>
                      <a:r>
                        <a:rPr lang="de-DE" sz="1900" b="1" err="1">
                          <a:latin typeface="Roboto"/>
                        </a:rPr>
                        <a:t>effective</a:t>
                      </a:r>
                      <a:r>
                        <a:rPr lang="de-DE" sz="1900" b="1">
                          <a:latin typeface="Roboto"/>
                        </a:rPr>
                        <a:t> </a:t>
                      </a:r>
                      <a:r>
                        <a:rPr lang="de-DE" sz="1900" b="1" err="1">
                          <a:latin typeface="Roboto"/>
                        </a:rPr>
                        <a:t>prevention</a:t>
                      </a:r>
                      <a:r>
                        <a:rPr lang="de-DE" sz="1900" b="1">
                          <a:latin typeface="Roboto"/>
                        </a:rPr>
                        <a:t> and </a:t>
                      </a:r>
                      <a:r>
                        <a:rPr lang="de-DE" sz="1900" b="1" err="1">
                          <a:latin typeface="Roboto"/>
                        </a:rPr>
                        <a:t>detection</a:t>
                      </a:r>
                      <a:r>
                        <a:rPr lang="de-DE" sz="1900" b="1">
                          <a:latin typeface="Roboto"/>
                        </a:rPr>
                        <a:t> </a:t>
                      </a:r>
                      <a:r>
                        <a:rPr lang="de-DE" sz="1900" b="1" err="1">
                          <a:latin typeface="Roboto"/>
                        </a:rPr>
                        <a:t>is</a:t>
                      </a:r>
                      <a:r>
                        <a:rPr lang="de-DE" sz="1900" b="1">
                          <a:latin typeface="Roboto"/>
                        </a:rPr>
                        <a:t> the </a:t>
                      </a:r>
                      <a:r>
                        <a:rPr lang="de-DE" sz="1900" b="1" err="1">
                          <a:latin typeface="Roboto"/>
                        </a:rPr>
                        <a:t>perception</a:t>
                      </a:r>
                      <a:r>
                        <a:rPr lang="de-DE" sz="1900" b="1">
                          <a:latin typeface="Roboto"/>
                        </a:rPr>
                        <a:t> </a:t>
                      </a:r>
                      <a:r>
                        <a:rPr lang="de-DE" sz="1900" b="1" err="1">
                          <a:latin typeface="Roboto"/>
                        </a:rPr>
                        <a:t>of</a:t>
                      </a:r>
                      <a:r>
                        <a:rPr lang="de-DE" sz="1900" b="1">
                          <a:latin typeface="Roboto"/>
                        </a:rPr>
                        <a:t> </a:t>
                      </a:r>
                      <a:r>
                        <a:rPr lang="de-DE" sz="1900" b="1" err="1">
                          <a:latin typeface="Roboto"/>
                        </a:rPr>
                        <a:t>being</a:t>
                      </a:r>
                      <a:r>
                        <a:rPr lang="de-DE" sz="1900" b="1">
                          <a:latin typeface="Roboto"/>
                        </a:rPr>
                        <a:t> </a:t>
                      </a:r>
                      <a:r>
                        <a:rPr lang="de-DE" sz="1900" b="1" err="1">
                          <a:latin typeface="Roboto"/>
                        </a:rPr>
                        <a:t>caught</a:t>
                      </a:r>
                      <a:r>
                        <a:rPr lang="de-DE" sz="1900" b="1">
                          <a:latin typeface="Roboto"/>
                        </a:rPr>
                        <a:t>. </a:t>
                      </a:r>
                      <a:r>
                        <a:rPr lang="de-DE" sz="1900" b="1" err="1">
                          <a:latin typeface="Roboto"/>
                        </a:rPr>
                        <a:t>Whistleblowing</a:t>
                      </a:r>
                      <a:r>
                        <a:rPr lang="de-DE" sz="1900" b="1">
                          <a:latin typeface="Roboto"/>
                        </a:rPr>
                        <a:t> </a:t>
                      </a:r>
                      <a:r>
                        <a:rPr lang="de-DE" sz="1900" b="1" err="1">
                          <a:latin typeface="Roboto"/>
                        </a:rPr>
                        <a:t>is</a:t>
                      </a:r>
                      <a:r>
                        <a:rPr lang="de-DE" sz="1900" b="1">
                          <a:latin typeface="Roboto"/>
                        </a:rPr>
                        <a:t> an </a:t>
                      </a:r>
                      <a:r>
                        <a:rPr lang="de-DE" sz="1900" b="1" err="1">
                          <a:latin typeface="Roboto"/>
                        </a:rPr>
                        <a:t>effective</a:t>
                      </a:r>
                      <a:r>
                        <a:rPr lang="de-DE" sz="1900" b="1">
                          <a:latin typeface="Roboto"/>
                        </a:rPr>
                        <a:t> </a:t>
                      </a:r>
                      <a:r>
                        <a:rPr lang="de-DE" sz="1900" b="1" err="1">
                          <a:latin typeface="Roboto"/>
                        </a:rPr>
                        <a:t>tool</a:t>
                      </a:r>
                      <a:r>
                        <a:rPr lang="de-DE" sz="1900" b="1">
                          <a:latin typeface="Roboto"/>
                        </a:rPr>
                        <a:t> </a:t>
                      </a:r>
                      <a:r>
                        <a:rPr lang="de-DE" sz="1900" b="1" err="1">
                          <a:latin typeface="Roboto"/>
                        </a:rPr>
                        <a:t>for</a:t>
                      </a:r>
                      <a:r>
                        <a:rPr lang="de-DE" sz="1900" b="1">
                          <a:latin typeface="Roboto"/>
                        </a:rPr>
                        <a:t> </a:t>
                      </a:r>
                      <a:r>
                        <a:rPr lang="de-DE" sz="1900" b="1" err="1">
                          <a:latin typeface="Roboto"/>
                        </a:rPr>
                        <a:t>detection</a:t>
                      </a:r>
                      <a:r>
                        <a:rPr lang="de-DE" sz="1900" b="1">
                          <a:latin typeface="Roboto"/>
                        </a:rPr>
                        <a:t> (UNODC 2013).</a:t>
                      </a:r>
                    </a:p>
                  </a:txBody>
                  <a:tcPr/>
                </a:tc>
                <a:tc hMerge="1">
                  <a:txBody>
                    <a:bodyPr/>
                    <a:lstStyle/>
                    <a:p>
                      <a:endParaRPr lang="de-DE"/>
                    </a:p>
                  </a:txBody>
                  <a:tcPr/>
                </a:tc>
                <a:extLst>
                  <a:ext uri="{0D108BD9-81ED-4DB2-BD59-A6C34878D82A}">
                    <a16:rowId xmlns:a16="http://schemas.microsoft.com/office/drawing/2014/main" val="689190658"/>
                  </a:ext>
                </a:extLst>
              </a:tr>
            </a:tbl>
          </a:graphicData>
        </a:graphic>
      </p:graphicFrame>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38</a:t>
            </a:fld>
            <a:endParaRPr lang="en-US"/>
          </a:p>
        </p:txBody>
      </p:sp>
      <p:sp>
        <p:nvSpPr>
          <p:cNvPr id="6" name="Titel 5"/>
          <p:cNvSpPr>
            <a:spLocks noGrp="1"/>
          </p:cNvSpPr>
          <p:nvPr>
            <p:ph type="title"/>
          </p:nvPr>
        </p:nvSpPr>
        <p:spPr/>
        <p:txBody>
          <a:bodyPr>
            <a:noAutofit/>
          </a:bodyPr>
          <a:lstStyle/>
          <a:p>
            <a:r>
              <a:rPr lang="de-DE" sz="2800" b="1" err="1"/>
              <a:t>Prioritizing</a:t>
            </a:r>
            <a:r>
              <a:rPr lang="de-DE" sz="2800" b="1"/>
              <a:t> clean </a:t>
            </a:r>
            <a:r>
              <a:rPr lang="de-DE" sz="2800" b="1" err="1"/>
              <a:t>public</a:t>
            </a:r>
            <a:r>
              <a:rPr lang="de-DE" sz="2800" b="1"/>
              <a:t> </a:t>
            </a:r>
            <a:r>
              <a:rPr lang="de-DE" sz="2800" b="1" err="1"/>
              <a:t>procurement</a:t>
            </a:r>
            <a:r>
              <a:rPr lang="de-DE" sz="2800" b="1"/>
              <a:t> </a:t>
            </a:r>
            <a:r>
              <a:rPr lang="de-DE" sz="2800" b="1" err="1"/>
              <a:t>measures</a:t>
            </a:r>
            <a:r>
              <a:rPr lang="de-DE" sz="2800" b="1"/>
              <a:t> </a:t>
            </a:r>
            <a:r>
              <a:rPr lang="de-DE" sz="2800" b="1" err="1"/>
              <a:t>when</a:t>
            </a:r>
            <a:r>
              <a:rPr lang="de-DE" sz="2800" b="1"/>
              <a:t> </a:t>
            </a:r>
            <a:r>
              <a:rPr lang="de-DE" sz="2800" b="1" err="1"/>
              <a:t>resources</a:t>
            </a:r>
            <a:r>
              <a:rPr lang="de-DE" sz="2800" b="1"/>
              <a:t> and </a:t>
            </a:r>
            <a:r>
              <a:rPr lang="de-DE" sz="2800" b="1" err="1"/>
              <a:t>capacities</a:t>
            </a:r>
            <a:r>
              <a:rPr lang="de-DE" sz="2800" b="1"/>
              <a:t> are limited</a:t>
            </a: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77619241"/>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39</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Tools for clean public procurement</a:t>
              </a:r>
              <a:endParaRPr lang="en-US" altLang="ko-KR" sz="1200" b="1">
                <a:solidFill>
                  <a:schemeClr val="bg1">
                    <a:lumMod val="65000"/>
                  </a:schemeClr>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Corruption risks in the public procurement process</a:t>
              </a:r>
              <a:endParaRPr lang="ko-KR" altLang="en-US" sz="1600" b="1">
                <a:solidFill>
                  <a:schemeClr val="bg1">
                    <a:lumMod val="65000"/>
                  </a:schemeClr>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Activity: Case study: COVID-19 and public procurement in hospitals plus Quiz</a:t>
              </a:r>
              <a:endParaRPr lang="en-US" altLang="ko-KR" sz="1200" b="1">
                <a:solidFill>
                  <a:schemeClr val="bg1">
                    <a:lumMod val="65000"/>
                  </a:schemeClr>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313956479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48" name="Textplatzhalter 47"/>
          <p:cNvSpPr>
            <a:spLocks noGrp="1"/>
          </p:cNvSpPr>
          <p:nvPr>
            <p:ph type="body" sz="quarter" idx="13"/>
          </p:nvPr>
        </p:nvSpPr>
        <p:spPr>
          <a:xfrm>
            <a:off x="1681826" y="851337"/>
            <a:ext cx="6778124" cy="3615321"/>
          </a:xfrm>
        </p:spPr>
        <p:txBody>
          <a:bodyPr vert="horz" lIns="91440" tIns="45720" rIns="91440" bIns="45720" rtlCol="0" anchor="t">
            <a:normAutofit/>
          </a:bodyPr>
          <a:lstStyle/>
          <a:p>
            <a:pPr marL="0" indent="0">
              <a:buNone/>
            </a:pPr>
            <a:r>
              <a:rPr lang="de-DE" sz="1800" b="1" u="sng" dirty="0">
                <a:solidFill>
                  <a:srgbClr val="000090"/>
                </a:solidFill>
                <a:latin typeface="Lucida Handwriting"/>
                <a:cs typeface="Lucida Handwriting"/>
              </a:rPr>
              <a:t>In </a:t>
            </a:r>
            <a:r>
              <a:rPr lang="de-DE" sz="1800" b="1" u="sng" dirty="0" err="1">
                <a:solidFill>
                  <a:srgbClr val="000090"/>
                </a:solidFill>
                <a:latin typeface="Lucida Handwriting"/>
                <a:cs typeface="Lucida Handwriting"/>
              </a:rPr>
              <a:t>this</a:t>
            </a:r>
            <a:r>
              <a:rPr lang="de-DE" sz="1800" b="1" u="sng" dirty="0">
                <a:solidFill>
                  <a:srgbClr val="000090"/>
                </a:solidFill>
                <a:latin typeface="Lucida Handwriting"/>
                <a:cs typeface="Lucida Handwriting"/>
              </a:rPr>
              <a:t> </a:t>
            </a:r>
            <a:r>
              <a:rPr lang="de-DE" sz="1800" b="1" u="sng" dirty="0" err="1">
                <a:solidFill>
                  <a:srgbClr val="000090"/>
                </a:solidFill>
                <a:latin typeface="Lucida Handwriting"/>
                <a:cs typeface="Lucida Handwriting"/>
              </a:rPr>
              <a:t>module</a:t>
            </a:r>
            <a:r>
              <a:rPr lang="de-DE" sz="1800" b="1" u="sng" dirty="0">
                <a:solidFill>
                  <a:srgbClr val="000090"/>
                </a:solidFill>
                <a:latin typeface="Lucida Handwriting"/>
                <a:cs typeface="Lucida Handwriting"/>
              </a:rPr>
              <a:t> </a:t>
            </a:r>
            <a:r>
              <a:rPr lang="de-DE" sz="1800" b="1" u="sng" dirty="0" err="1">
                <a:solidFill>
                  <a:srgbClr val="000090"/>
                </a:solidFill>
                <a:latin typeface="Lucida Handwriting"/>
                <a:cs typeface="Lucida Handwriting"/>
              </a:rPr>
              <a:t>you</a:t>
            </a:r>
            <a:r>
              <a:rPr lang="de-DE" sz="1800" b="1" u="sng" dirty="0">
                <a:solidFill>
                  <a:srgbClr val="000090"/>
                </a:solidFill>
                <a:latin typeface="Lucida Handwriting"/>
                <a:cs typeface="Lucida Handwriting"/>
              </a:rPr>
              <a:t> will </a:t>
            </a:r>
            <a:r>
              <a:rPr lang="de-DE" sz="1800" b="1" u="sng" dirty="0" err="1">
                <a:solidFill>
                  <a:srgbClr val="000090"/>
                </a:solidFill>
                <a:latin typeface="Lucida Handwriting"/>
                <a:cs typeface="Lucida Handwriting"/>
              </a:rPr>
              <a:t>learn</a:t>
            </a:r>
            <a:r>
              <a:rPr lang="de-DE" sz="1800" b="1" u="sng" dirty="0">
                <a:solidFill>
                  <a:srgbClr val="000090"/>
                </a:solidFill>
                <a:latin typeface="Lucida Handwriting"/>
                <a:cs typeface="Lucida Handwriting"/>
              </a:rPr>
              <a:t> </a:t>
            </a:r>
            <a:r>
              <a:rPr lang="de-DE" sz="1800" b="1" u="sng" dirty="0" err="1">
                <a:solidFill>
                  <a:srgbClr val="000090"/>
                </a:solidFill>
                <a:latin typeface="Lucida Handwriting"/>
                <a:cs typeface="Lucida Handwriting"/>
              </a:rPr>
              <a:t>about</a:t>
            </a:r>
            <a:r>
              <a:rPr lang="de-DE" sz="1800" b="1" u="sng" dirty="0">
                <a:solidFill>
                  <a:srgbClr val="000090"/>
                </a:solidFill>
                <a:latin typeface="Lucida Handwriting"/>
                <a:cs typeface="Lucida Handwriting"/>
              </a:rPr>
              <a:t> :</a:t>
            </a:r>
            <a:endParaRPr lang="de-DE" sz="1800" b="1" dirty="0">
              <a:solidFill>
                <a:srgbClr val="000090"/>
              </a:solidFill>
              <a:latin typeface="Lucida Handwriting"/>
              <a:cs typeface="Lucida Handwriting"/>
            </a:endParaRPr>
          </a:p>
          <a:p>
            <a:r>
              <a:rPr lang="de-DE" sz="1800" dirty="0">
                <a:solidFill>
                  <a:srgbClr val="000090"/>
                </a:solidFill>
                <a:latin typeface="Lucida Handwriting"/>
                <a:cs typeface="Lucida Handwriting"/>
              </a:rPr>
              <a:t>The </a:t>
            </a:r>
            <a:r>
              <a:rPr lang="de-DE" sz="1800" dirty="0" err="1">
                <a:solidFill>
                  <a:srgbClr val="000090"/>
                </a:solidFill>
                <a:latin typeface="Lucida Handwriting"/>
                <a:cs typeface="Lucida Handwriting"/>
              </a:rPr>
              <a:t>importance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of</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procurment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sustainable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procurmeent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and</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how</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nested</a:t>
            </a:r>
            <a:r>
              <a:rPr lang="de-DE" sz="1800" dirty="0">
                <a:solidFill>
                  <a:srgbClr val="000090"/>
                </a:solidFill>
                <a:latin typeface="Lucida Handwriting"/>
                <a:cs typeface="Lucida Handwriting"/>
              </a:rPr>
              <a:t> in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financial</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management</a:t>
            </a:r>
            <a:r>
              <a:rPr lang="de-DE" sz="1800" dirty="0">
                <a:solidFill>
                  <a:srgbClr val="000090"/>
                </a:solidFill>
                <a:latin typeface="Lucida Handwriting"/>
                <a:cs typeface="Lucida Handwriting"/>
              </a:rPr>
              <a:t>;</a:t>
            </a:r>
          </a:p>
          <a:p>
            <a:r>
              <a:rPr lang="de-DE" sz="1800" dirty="0" err="1">
                <a:solidFill>
                  <a:srgbClr val="000090"/>
                </a:solidFill>
                <a:latin typeface="Lucida Handwriting"/>
                <a:cs typeface="Lucida Handwriting"/>
              </a:rPr>
              <a:t>Corruption</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risks</a:t>
            </a:r>
            <a:r>
              <a:rPr lang="de-DE" sz="1800" dirty="0">
                <a:solidFill>
                  <a:srgbClr val="000090"/>
                </a:solidFill>
                <a:latin typeface="Lucida Handwriting"/>
                <a:cs typeface="Lucida Handwriting"/>
              </a:rPr>
              <a:t> in </a:t>
            </a:r>
            <a:r>
              <a:rPr lang="de-DE" sz="1800" dirty="0" err="1">
                <a:solidFill>
                  <a:srgbClr val="000090"/>
                </a:solidFill>
                <a:latin typeface="Lucida Handwriting"/>
                <a:cs typeface="Lucida Handwriting"/>
              </a:rPr>
              <a:t>the</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procurement</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process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including</a:t>
            </a:r>
            <a:r>
              <a:rPr lang="de-DE" sz="1800" dirty="0">
                <a:solidFill>
                  <a:srgbClr val="000090"/>
                </a:solidFill>
                <a:latin typeface="Lucida Handwriting"/>
                <a:cs typeface="Lucida Handwriting"/>
              </a:rPr>
              <a:t> in </a:t>
            </a:r>
            <a:r>
              <a:rPr lang="de-DE" sz="1800" dirty="0" err="1">
                <a:solidFill>
                  <a:srgbClr val="000090"/>
                </a:solidFill>
                <a:latin typeface="Lucida Handwriting"/>
                <a:cs typeface="Lucida Handwriting"/>
              </a:rPr>
              <a:t>emergency</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situations</a:t>
            </a:r>
            <a:r>
              <a:rPr lang="de-DE" sz="1800" dirty="0">
                <a:solidFill>
                  <a:srgbClr val="000090"/>
                </a:solidFill>
                <a:latin typeface="Lucida Handwriting"/>
                <a:cs typeface="Lucida Handwriting"/>
              </a:rPr>
              <a:t>;</a:t>
            </a:r>
          </a:p>
          <a:p>
            <a:r>
              <a:rPr lang="de-DE" sz="1800" dirty="0" err="1">
                <a:solidFill>
                  <a:srgbClr val="000090"/>
                </a:solidFill>
                <a:latin typeface="Lucida Handwriting"/>
                <a:cs typeface="Lucida Handwriting"/>
              </a:rPr>
              <a:t>Consequences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of</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corruption</a:t>
            </a:r>
            <a:r>
              <a:rPr lang="de-DE" sz="1800" dirty="0">
                <a:solidFill>
                  <a:srgbClr val="000090"/>
                </a:solidFill>
                <a:latin typeface="Lucida Handwriting"/>
                <a:cs typeface="Lucida Handwriting"/>
              </a:rPr>
              <a:t> in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procurement</a:t>
            </a:r>
            <a:r>
              <a:rPr lang="de-DE" sz="1800" dirty="0">
                <a:solidFill>
                  <a:srgbClr val="000090"/>
                </a:solidFill>
                <a:latin typeface="Lucida Handwriting"/>
                <a:cs typeface="Lucida Handwriting"/>
              </a:rPr>
              <a:t>;</a:t>
            </a:r>
          </a:p>
          <a:p>
            <a:r>
              <a:rPr lang="de-DE" sz="1800" dirty="0">
                <a:solidFill>
                  <a:srgbClr val="000090"/>
                </a:solidFill>
                <a:latin typeface="Lucida Handwriting"/>
                <a:cs typeface="Lucida Handwriting"/>
              </a:rPr>
              <a:t>Tools </a:t>
            </a:r>
            <a:r>
              <a:rPr lang="de-DE" sz="1800" dirty="0" err="1">
                <a:solidFill>
                  <a:srgbClr val="000090"/>
                </a:solidFill>
                <a:latin typeface="Lucida Handwriting"/>
                <a:cs typeface="Lucida Handwriting"/>
              </a:rPr>
              <a:t>for</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enabling</a:t>
            </a:r>
            <a:r>
              <a:rPr lang="de-DE" sz="1800" dirty="0">
                <a:solidFill>
                  <a:srgbClr val="000090"/>
                </a:solidFill>
                <a:latin typeface="Lucida Handwriting"/>
                <a:cs typeface="Lucida Handwriting"/>
              </a:rPr>
              <a:t> transparent </a:t>
            </a:r>
            <a:r>
              <a:rPr lang="de-DE" sz="1800" dirty="0" err="1">
                <a:solidFill>
                  <a:srgbClr val="000090"/>
                </a:solidFill>
                <a:latin typeface="Lucida Handwriting"/>
                <a:cs typeface="Lucida Handwriting"/>
              </a:rPr>
              <a:t>public</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procurement</a:t>
            </a:r>
            <a:r>
              <a:rPr lang="de-DE" sz="1800" dirty="0">
                <a:solidFill>
                  <a:srgbClr val="000090"/>
                </a:solidFill>
                <a:latin typeface="Lucida Handwriting"/>
                <a:cs typeface="Lucida Handwriting"/>
              </a:rPr>
              <a:t> such </a:t>
            </a:r>
            <a:r>
              <a:rPr lang="de-DE" sz="1800" dirty="0" err="1">
                <a:solidFill>
                  <a:srgbClr val="000090"/>
                </a:solidFill>
                <a:latin typeface="Lucida Handwriting"/>
                <a:cs typeface="Lucida Handwriting"/>
              </a:rPr>
              <a:t>as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integrity</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pacts</a:t>
            </a:r>
            <a:r>
              <a:rPr lang="de-DE" sz="1800" dirty="0">
                <a:solidFill>
                  <a:srgbClr val="000090"/>
                </a:solidFill>
                <a:latin typeface="Lucida Handwriting"/>
                <a:cs typeface="Lucida Handwriting"/>
              </a:rPr>
              <a:t> </a:t>
            </a:r>
            <a:r>
              <a:rPr lang="de-DE" sz="1800" dirty="0" err="1">
                <a:solidFill>
                  <a:srgbClr val="000090"/>
                </a:solidFill>
                <a:latin typeface="Lucida Handwriting"/>
                <a:cs typeface="Lucida Handwriting"/>
              </a:rPr>
              <a:t>or</a:t>
            </a:r>
            <a:r>
              <a:rPr lang="de-DE" sz="1800" dirty="0">
                <a:solidFill>
                  <a:srgbClr val="000090"/>
                </a:solidFill>
                <a:latin typeface="Lucida Handwriting"/>
                <a:cs typeface="Lucida Handwriting"/>
              </a:rPr>
              <a:t> digital </a:t>
            </a:r>
            <a:r>
              <a:rPr lang="de-DE" sz="1800" dirty="0" err="1">
                <a:solidFill>
                  <a:srgbClr val="000090"/>
                </a:solidFill>
                <a:latin typeface="Lucida Handwriting"/>
                <a:cs typeface="Lucida Handwriting"/>
              </a:rPr>
              <a:t>technologies</a:t>
            </a:r>
            <a:r>
              <a:rPr lang="de-DE" sz="1800" dirty="0">
                <a:solidFill>
                  <a:srgbClr val="000090"/>
                </a:solidFill>
                <a:latin typeface="Lucida Handwriting"/>
                <a:cs typeface="Lucida Handwriting"/>
              </a:rPr>
              <a:t>.</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2" end="2"/>
                                            </p:txEl>
                                          </p:spTgt>
                                        </p:tgtEl>
                                        <p:attrNameLst>
                                          <p:attrName>style.visibility</p:attrName>
                                        </p:attrNameLst>
                                      </p:cBhvr>
                                      <p:to>
                                        <p:strVal val="visible"/>
                                      </p:to>
                                    </p:set>
                                    <p:anim calcmode="lin" valueType="num">
                                      <p:cBhvr additive="base">
                                        <p:cTn id="7"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anim calcmode="lin" valueType="num">
                                      <p:cBhvr additive="base">
                                        <p:cTn id="13"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 calcmode="lin" valueType="num">
                                      <p:cBhvr additive="base">
                                        <p:cTn id="19"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40</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grpSp>
        <p:nvGrpSpPr>
          <p:cNvPr id="9" name="Google Shape;31;p7"/>
          <p:cNvGrpSpPr>
            <a:grpSpLocks/>
          </p:cNvGrpSpPr>
          <p:nvPr/>
        </p:nvGrpSpPr>
        <p:grpSpPr>
          <a:xfrm>
            <a:off x="1490400" y="644418"/>
            <a:ext cx="7056000" cy="4006781"/>
            <a:chOff x="238125" y="1072500"/>
            <a:chExt cx="7143750" cy="3569975"/>
          </a:xfrm>
        </p:grpSpPr>
        <p:sp>
          <p:nvSpPr>
            <p:cNvPr id="10" name="Google Shape;32;p7"/>
            <p:cNvSpPr/>
            <p:nvPr/>
          </p:nvSpPr>
          <p:spPr>
            <a:xfrm>
              <a:off x="6570850" y="3084850"/>
              <a:ext cx="56875" cy="98575"/>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6309350" y="2861275"/>
              <a:ext cx="87200" cy="83400"/>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6358625" y="3115175"/>
              <a:ext cx="181925" cy="21225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2079950" y="1110375"/>
              <a:ext cx="113725" cy="64450"/>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6578425" y="3228875"/>
              <a:ext cx="83400" cy="45500"/>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6593575" y="1959300"/>
              <a:ext cx="121300" cy="113725"/>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6491275" y="2065400"/>
              <a:ext cx="227400" cy="272900"/>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6464725" y="3380475"/>
              <a:ext cx="121300" cy="68225"/>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6032700" y="3319825"/>
              <a:ext cx="265300" cy="94775"/>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6362400" y="3372875"/>
              <a:ext cx="102350" cy="75825"/>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6127450" y="2982550"/>
              <a:ext cx="238775" cy="28425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6669375" y="3172025"/>
              <a:ext cx="485125" cy="291850"/>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6078175" y="2626300"/>
              <a:ext cx="60650" cy="68250"/>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6449575" y="2899175"/>
              <a:ext cx="117500" cy="128875"/>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6320725" y="2486075"/>
              <a:ext cx="75825" cy="94775"/>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6358625" y="2664200"/>
              <a:ext cx="193300" cy="272875"/>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2015525" y="4562875"/>
              <a:ext cx="151625" cy="79600"/>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1443275" y="2531550"/>
              <a:ext cx="231200" cy="113725"/>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1655500" y="2626300"/>
              <a:ext cx="151600" cy="60650"/>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1545600" y="2649025"/>
              <a:ext cx="83400" cy="53100"/>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1814675" y="2656625"/>
              <a:ext cx="53075" cy="3792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238125" y="1072500"/>
              <a:ext cx="2387575" cy="3494200"/>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4490250" y="3497950"/>
              <a:ext cx="212250" cy="356275"/>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3038775" y="1197550"/>
              <a:ext cx="3994450" cy="2895425"/>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3076675" y="1421150"/>
              <a:ext cx="204650" cy="98550"/>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2405875" y="1076275"/>
              <a:ext cx="951250" cy="504075"/>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5782575" y="3005275"/>
              <a:ext cx="280475" cy="329725"/>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7097625" y="3228875"/>
              <a:ext cx="140250" cy="128875"/>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1359900" y="1243025"/>
              <a:ext cx="390375" cy="151625"/>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4206025" y="2205625"/>
              <a:ext cx="68225" cy="49300"/>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1750250" y="1337775"/>
              <a:ext cx="79600" cy="60650"/>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3512500" y="2088150"/>
              <a:ext cx="53075" cy="49300"/>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6002375" y="3475200"/>
              <a:ext cx="974000" cy="731450"/>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7253000" y="4104325"/>
              <a:ext cx="128875" cy="189500"/>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6980150" y="4271075"/>
              <a:ext cx="250150" cy="166775"/>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4107475" y="3933775"/>
              <a:ext cx="56875" cy="49300"/>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3846000" y="3767025"/>
              <a:ext cx="405525" cy="31457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1621375" y="2031300"/>
              <a:ext cx="87200" cy="26550"/>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662575" y="1864550"/>
              <a:ext cx="1352975" cy="625350"/>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2216375" y="1807700"/>
              <a:ext cx="140250" cy="87200"/>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730775" y="2296575"/>
              <a:ext cx="625350" cy="473750"/>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3088025" y="1428725"/>
              <a:ext cx="181950" cy="79600"/>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3777775" y="2201850"/>
              <a:ext cx="37925" cy="34125"/>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2417250" y="1087650"/>
              <a:ext cx="932300" cy="481325"/>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6332100" y="2493650"/>
              <a:ext cx="53075" cy="75825"/>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5369475" y="1784975"/>
              <a:ext cx="708725" cy="250150"/>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6089550" y="2637675"/>
              <a:ext cx="37925" cy="49275"/>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5161050" y="1747075"/>
              <a:ext cx="1235500" cy="867875"/>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6604950" y="1966875"/>
              <a:ext cx="98575" cy="94775"/>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6510200" y="2076775"/>
              <a:ext cx="197100" cy="204675"/>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6498850" y="2277650"/>
              <a:ext cx="49275" cy="56850"/>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6555700" y="2262475"/>
              <a:ext cx="37900" cy="34125"/>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6370000" y="2675575"/>
              <a:ext cx="117500" cy="144025"/>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6316925" y="2868850"/>
              <a:ext cx="68250" cy="64450"/>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6457150" y="2902950"/>
              <a:ext cx="98575" cy="113725"/>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6396525" y="2815775"/>
              <a:ext cx="30325" cy="3792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6426825" y="2853675"/>
              <a:ext cx="34150" cy="34150"/>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6491275" y="2834725"/>
              <a:ext cx="53075" cy="41725"/>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6476100" y="2872625"/>
              <a:ext cx="30350" cy="3792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6449575" y="2895375"/>
              <a:ext cx="26550" cy="34125"/>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6510200" y="3391825"/>
              <a:ext cx="64450" cy="22775"/>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6138800" y="3043175"/>
              <a:ext cx="216050" cy="21225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5790150" y="3016650"/>
              <a:ext cx="261525" cy="310775"/>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6040275" y="3331200"/>
              <a:ext cx="246375" cy="72025"/>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6400300" y="3384250"/>
              <a:ext cx="56875" cy="26550"/>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6370000" y="3418375"/>
              <a:ext cx="37900" cy="18950"/>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6472325" y="3391825"/>
              <a:ext cx="53075" cy="45500"/>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6370000" y="3126550"/>
              <a:ext cx="162975" cy="193300"/>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6589800" y="3240250"/>
              <a:ext cx="60650" cy="22750"/>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6582225" y="3092450"/>
              <a:ext cx="37925" cy="79600"/>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6676950" y="3183400"/>
              <a:ext cx="75825" cy="45500"/>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6711075" y="3206125"/>
              <a:ext cx="204675" cy="200900"/>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6366200" y="2133625"/>
              <a:ext cx="94775" cy="113725"/>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6301775" y="2031300"/>
              <a:ext cx="102350" cy="128875"/>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6138800" y="2993900"/>
              <a:ext cx="216050" cy="144050"/>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5911425" y="2993900"/>
              <a:ext cx="113725" cy="147825"/>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6915725" y="3244025"/>
              <a:ext cx="231200" cy="208475"/>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7101425" y="3285725"/>
              <a:ext cx="83400" cy="60650"/>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7146900" y="3240250"/>
              <a:ext cx="83400" cy="45500"/>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5706775" y="2421650"/>
              <a:ext cx="178150" cy="485125"/>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5865950" y="2577025"/>
              <a:ext cx="208450" cy="21225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5831850" y="2618725"/>
              <a:ext cx="189500" cy="379000"/>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5964475" y="2789250"/>
              <a:ext cx="109925" cy="94775"/>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5900050" y="2535350"/>
              <a:ext cx="219850" cy="397950"/>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5574125" y="2470925"/>
              <a:ext cx="136475" cy="155400"/>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5096625" y="2213200"/>
              <a:ext cx="682175" cy="720100"/>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5361900" y="2342075"/>
              <a:ext cx="204675" cy="121300"/>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5574125" y="2417850"/>
              <a:ext cx="60675" cy="4552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4501625" y="1705375"/>
              <a:ext cx="867875" cy="360050"/>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4494050" y="2114675"/>
              <a:ext cx="466175" cy="382800"/>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4638050" y="2023725"/>
              <a:ext cx="352475" cy="193300"/>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4918500" y="2179100"/>
              <a:ext cx="356275" cy="356275"/>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4721425" y="1955500"/>
              <a:ext cx="375225" cy="227425"/>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4876825" y="2145000"/>
              <a:ext cx="250150" cy="23497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5020825" y="2107100"/>
              <a:ext cx="181925" cy="83400"/>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5039775" y="2019925"/>
              <a:ext cx="235000" cy="106150"/>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4501625" y="2050250"/>
              <a:ext cx="90975" cy="72025"/>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4406875" y="2012350"/>
              <a:ext cx="117500" cy="68250"/>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4471300" y="2080575"/>
              <a:ext cx="75825" cy="45500"/>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3933150" y="1629575"/>
              <a:ext cx="132675" cy="75825"/>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3933150" y="1667475"/>
              <a:ext cx="113725" cy="87200"/>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3990000" y="1686425"/>
              <a:ext cx="189525" cy="11752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3963475" y="1587900"/>
              <a:ext cx="94775" cy="60650"/>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3971050" y="1784975"/>
              <a:ext cx="375225" cy="189500"/>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3728500" y="1375675"/>
              <a:ext cx="227425" cy="31457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3603450" y="1349150"/>
              <a:ext cx="382775" cy="280450"/>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3921775" y="1345350"/>
              <a:ext cx="189525" cy="235000"/>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6453375" y="1762225"/>
              <a:ext cx="151600" cy="178150"/>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3933150" y="1697800"/>
              <a:ext cx="49300" cy="34125"/>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4031700" y="1208925"/>
              <a:ext cx="2990150" cy="848925"/>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3827050" y="1872125"/>
              <a:ext cx="159175" cy="68250"/>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3838400" y="1841825"/>
              <a:ext cx="128900" cy="49275"/>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3637550" y="1902450"/>
              <a:ext cx="64450" cy="3792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3743675" y="1815275"/>
              <a:ext cx="128875" cy="49300"/>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3277525" y="2038875"/>
              <a:ext cx="56875" cy="144050"/>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4073375" y="1883500"/>
              <a:ext cx="56875" cy="64450"/>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3796725" y="1712950"/>
              <a:ext cx="212250" cy="14025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3940725" y="1883500"/>
              <a:ext cx="185725" cy="117500"/>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3626175" y="1712950"/>
              <a:ext cx="178150" cy="197100"/>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3664075" y="1648525"/>
              <a:ext cx="49300" cy="64450"/>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3717150" y="1675075"/>
              <a:ext cx="37900" cy="34125"/>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3690600" y="1864550"/>
              <a:ext cx="174375" cy="68250"/>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3758825" y="2148775"/>
              <a:ext cx="56875" cy="34150"/>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3664075" y="2065400"/>
              <a:ext cx="26550" cy="60675"/>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3633775" y="1921400"/>
              <a:ext cx="257725" cy="231200"/>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3679250" y="2023725"/>
              <a:ext cx="18975" cy="30350"/>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3398800" y="1803925"/>
              <a:ext cx="269100" cy="250150"/>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3557975" y="1784975"/>
              <a:ext cx="72025" cy="45500"/>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3584500" y="1758450"/>
              <a:ext cx="45500" cy="49275"/>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3611025" y="1822875"/>
              <a:ext cx="18975" cy="15175"/>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3383625" y="1640950"/>
              <a:ext cx="140250" cy="189525"/>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3338150" y="1705375"/>
              <a:ext cx="45500" cy="34150"/>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3292675" y="1705375"/>
              <a:ext cx="75825" cy="98575"/>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3281300" y="2004775"/>
              <a:ext cx="246375" cy="185725"/>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3520075" y="2095725"/>
              <a:ext cx="34125" cy="30350"/>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3940725" y="2031300"/>
              <a:ext cx="72050" cy="60675"/>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3902825" y="1928975"/>
              <a:ext cx="94775" cy="113725"/>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3762625" y="1921400"/>
              <a:ext cx="75800" cy="45500"/>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4073375" y="2065400"/>
              <a:ext cx="420700" cy="128900"/>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4073375" y="2038875"/>
              <a:ext cx="45500" cy="41725"/>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3834625" y="1955500"/>
              <a:ext cx="79600" cy="75825"/>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3918000" y="2050250"/>
              <a:ext cx="155400" cy="14025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3792925" y="1925200"/>
              <a:ext cx="109925" cy="102350"/>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3880100" y="2004775"/>
              <a:ext cx="64450" cy="94775"/>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3982425" y="1989625"/>
              <a:ext cx="132675" cy="79600"/>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4675950" y="2463350"/>
              <a:ext cx="34125" cy="45500"/>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4209800" y="2217000"/>
              <a:ext cx="53100" cy="26550"/>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4296975" y="2277650"/>
              <a:ext cx="87200" cy="106125"/>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4296975" y="2304175"/>
              <a:ext cx="504075" cy="420675"/>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4554675" y="2357225"/>
              <a:ext cx="60675" cy="45500"/>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4376550" y="2156375"/>
              <a:ext cx="235000" cy="227400"/>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4710050" y="2486075"/>
              <a:ext cx="117525" cy="79600"/>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4736600" y="2508825"/>
              <a:ext cx="159175" cy="216025"/>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4296975" y="2167725"/>
              <a:ext cx="140250" cy="136475"/>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4490250" y="2656625"/>
              <a:ext cx="280475" cy="178125"/>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4289400" y="2235950"/>
              <a:ext cx="30350" cy="49300"/>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4270450" y="2277650"/>
              <a:ext cx="26550" cy="106125"/>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4501625" y="3505525"/>
              <a:ext cx="193300" cy="337325"/>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3671650" y="2808200"/>
              <a:ext cx="181950" cy="291850"/>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3690600" y="3100025"/>
              <a:ext cx="125100" cy="18192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3520075" y="2808200"/>
              <a:ext cx="276675" cy="238800"/>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3239625" y="2887800"/>
              <a:ext cx="147825" cy="18192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3171400" y="2933275"/>
              <a:ext cx="87200" cy="136450"/>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3743675" y="3338775"/>
              <a:ext cx="295625" cy="299425"/>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3387425" y="2876425"/>
              <a:ext cx="87200" cy="155400"/>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3743675" y="3081075"/>
              <a:ext cx="178125" cy="238775"/>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4334875" y="2649025"/>
              <a:ext cx="159200" cy="197100"/>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3129725" y="2887800"/>
              <a:ext cx="83400" cy="87175"/>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4463725" y="2830950"/>
              <a:ext cx="53075" cy="56875"/>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4202225" y="3452475"/>
              <a:ext cx="242575" cy="413100"/>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4456150" y="2857475"/>
              <a:ext cx="265300" cy="360050"/>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3747450" y="3638175"/>
              <a:ext cx="333525" cy="28425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4285600" y="3039375"/>
              <a:ext cx="219850" cy="231200"/>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4179500" y="3179600"/>
              <a:ext cx="250150" cy="299425"/>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3057725" y="2429225"/>
              <a:ext cx="306975" cy="3449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4171900" y="3179600"/>
              <a:ext cx="53100" cy="53100"/>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4164325" y="3225075"/>
              <a:ext cx="41725" cy="68250"/>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3084250" y="2842325"/>
              <a:ext cx="178150" cy="125075"/>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3171400" y="2508825"/>
              <a:ext cx="394175" cy="390375"/>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3982425" y="3388050"/>
              <a:ext cx="280475" cy="250150"/>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3948325" y="3664700"/>
              <a:ext cx="204675" cy="21225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3326800" y="2781675"/>
              <a:ext cx="204675" cy="128875"/>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4262875" y="3414575"/>
              <a:ext cx="64450" cy="204675"/>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4262875" y="2777900"/>
              <a:ext cx="363825" cy="276675"/>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4183275" y="3046975"/>
              <a:ext cx="132675" cy="13265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3459425" y="2550500"/>
              <a:ext cx="390375" cy="299425"/>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3061500" y="2414075"/>
              <a:ext cx="193300" cy="178150"/>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3050125" y="2690725"/>
              <a:ext cx="151625" cy="151625"/>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3053925" y="2785475"/>
              <a:ext cx="72025" cy="22750"/>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3796725" y="2550500"/>
              <a:ext cx="246350" cy="401750"/>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3683025" y="2281425"/>
              <a:ext cx="375225" cy="371425"/>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3171400" y="2228375"/>
              <a:ext cx="269100" cy="185725"/>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3254775" y="2182900"/>
              <a:ext cx="469975" cy="473750"/>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3648925" y="2186675"/>
              <a:ext cx="98550" cy="163000"/>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4065800" y="3577525"/>
              <a:ext cx="197100" cy="189525"/>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4107475" y="3933775"/>
              <a:ext cx="56875" cy="49300"/>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4198450" y="3857975"/>
              <a:ext cx="26550" cy="41725"/>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4046850" y="2311750"/>
              <a:ext cx="280475" cy="257725"/>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4001375" y="2542925"/>
              <a:ext cx="390375" cy="515425"/>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3773975" y="3031800"/>
              <a:ext cx="469975" cy="48890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3808100" y="2868850"/>
              <a:ext cx="329725" cy="21225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3485950" y="2842325"/>
              <a:ext cx="64450" cy="155400"/>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3455650" y="2865050"/>
              <a:ext cx="53075" cy="14025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3050125" y="2842325"/>
              <a:ext cx="72050" cy="3792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245700" y="1337775"/>
              <a:ext cx="773125" cy="356250"/>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772475" y="1811500"/>
              <a:ext cx="56875" cy="53075"/>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2212600" y="1807700"/>
              <a:ext cx="144025" cy="87200"/>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1970050" y="1273350"/>
              <a:ext cx="394150" cy="265300"/>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780050" y="1318825"/>
              <a:ext cx="1565200" cy="682175"/>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1890450" y="1459050"/>
              <a:ext cx="98575" cy="45500"/>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1761600" y="1349150"/>
              <a:ext cx="56875" cy="41700"/>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1791925" y="1265775"/>
              <a:ext cx="98550" cy="56875"/>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1901825" y="1265775"/>
              <a:ext cx="87200" cy="41700"/>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2015525" y="1208925"/>
              <a:ext cx="212250" cy="49275"/>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2121625" y="1083850"/>
              <a:ext cx="477550" cy="14025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2083750" y="1121750"/>
              <a:ext cx="102350" cy="41725"/>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1371250" y="1254400"/>
              <a:ext cx="178150" cy="68250"/>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1458425" y="1280925"/>
              <a:ext cx="288050" cy="102350"/>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1450850" y="2542925"/>
              <a:ext cx="216025" cy="90975"/>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1556950" y="2660400"/>
              <a:ext cx="60675" cy="30350"/>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1826025" y="2667975"/>
              <a:ext cx="34150" cy="1520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1212100" y="2686925"/>
              <a:ext cx="102325" cy="109950"/>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1287875" y="2740000"/>
              <a:ext cx="140250" cy="83400"/>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1272725" y="2774100"/>
              <a:ext cx="49300" cy="45500"/>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1306825" y="2649025"/>
              <a:ext cx="45500" cy="75825"/>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1325775" y="2740000"/>
              <a:ext cx="106150" cy="14025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1469800" y="3126550"/>
              <a:ext cx="151600" cy="174350"/>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1522850" y="2857475"/>
              <a:ext cx="276675" cy="397950"/>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2023100" y="4574250"/>
              <a:ext cx="136450" cy="56875"/>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1818450" y="3748075"/>
              <a:ext cx="367650" cy="807250"/>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2110275" y="3960300"/>
              <a:ext cx="125075" cy="147825"/>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1670650" y="2857475"/>
              <a:ext cx="307000" cy="288050"/>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1363675" y="2876425"/>
              <a:ext cx="83400" cy="64450"/>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1954875" y="2929475"/>
              <a:ext cx="102350" cy="189525"/>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1788125" y="3452475"/>
              <a:ext cx="276700" cy="307000"/>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2125425" y="3009075"/>
              <a:ext cx="64450" cy="94750"/>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1954875" y="3687450"/>
              <a:ext cx="227425" cy="197075"/>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2030675" y="3005275"/>
              <a:ext cx="94775" cy="106150"/>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1651700" y="3028025"/>
              <a:ext cx="962625" cy="1019475"/>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1424325" y="2902950"/>
              <a:ext cx="144025" cy="75825"/>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1469800" y="3183400"/>
              <a:ext cx="318350" cy="492700"/>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1772975" y="3645750"/>
              <a:ext cx="235000" cy="909575"/>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1723700" y="2637675"/>
              <a:ext cx="75825" cy="41700"/>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1666875" y="2637675"/>
              <a:ext cx="56850" cy="3032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6013750" y="3486575"/>
              <a:ext cx="1360550" cy="939900"/>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ruppierung 269"/>
          <p:cNvGrpSpPr/>
          <p:nvPr/>
        </p:nvGrpSpPr>
        <p:grpSpPr>
          <a:xfrm>
            <a:off x="4795327" y="1508683"/>
            <a:ext cx="1089147" cy="1063067"/>
            <a:chOff x="2574016" y="1076306"/>
            <a:chExt cx="1089147" cy="1063067"/>
          </a:xfrm>
        </p:grpSpPr>
        <p:pic>
          <p:nvPicPr>
            <p:cNvPr id="267" name="Bild 266"/>
            <p:cNvPicPr>
              <a:picLocks noChangeAspect="1"/>
            </p:cNvPicPr>
            <p:nvPr/>
          </p:nvPicPr>
          <p:blipFill>
            <a:blip r:embed="rId3"/>
            <a:stretch>
              <a:fillRect/>
            </a:stretch>
          </p:blipFill>
          <p:spPr>
            <a:xfrm>
              <a:off x="2600096" y="107630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9" name="Textfeld 268"/>
            <p:cNvSpPr txBox="1"/>
            <p:nvPr/>
          </p:nvSpPr>
          <p:spPr>
            <a:xfrm rot="21194122">
              <a:off x="2574016" y="1122701"/>
              <a:ext cx="1054753" cy="646331"/>
            </a:xfrm>
            <a:prstGeom prst="rect">
              <a:avLst/>
            </a:prstGeom>
            <a:noFill/>
          </p:spPr>
          <p:txBody>
            <a:bodyPr wrap="square" rtlCol="0">
              <a:spAutoFit/>
            </a:bodyPr>
            <a:lstStyle/>
            <a:p>
              <a:r>
                <a:rPr lang="de-DE" sz="1200">
                  <a:latin typeface="Apple Chancery"/>
                  <a:cs typeface="Apple Chancery"/>
                </a:rPr>
                <a:t>Georgia: </a:t>
              </a:r>
            </a:p>
            <a:p>
              <a:r>
                <a:rPr lang="de-DE" sz="1200">
                  <a:latin typeface="Apple Chancery"/>
                  <a:cs typeface="Apple Chancery"/>
                </a:rPr>
                <a:t>E-</a:t>
              </a:r>
              <a:r>
                <a:rPr lang="de-DE" sz="1200" err="1">
                  <a:latin typeface="Apple Chancery"/>
                  <a:cs typeface="Apple Chancery"/>
                </a:rPr>
                <a:t>Procurement</a:t>
              </a:r>
              <a:r>
                <a:rPr lang="de-DE" sz="1200">
                  <a:latin typeface="Apple Chancery"/>
                  <a:cs typeface="Apple Chancery"/>
                </a:rPr>
                <a:t> </a:t>
              </a:r>
            </a:p>
          </p:txBody>
        </p:sp>
      </p:grpSp>
      <p:sp>
        <p:nvSpPr>
          <p:cNvPr id="268" name="Freeform 12"/>
          <p:cNvSpPr/>
          <p:nvPr/>
        </p:nvSpPr>
        <p:spPr>
          <a:xfrm flipV="1">
            <a:off x="5726347" y="1410559"/>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6" name="Gruppierung 269">
            <a:extLst>
              <a:ext uri="{FF2B5EF4-FFF2-40B4-BE49-F238E27FC236}">
                <a16:creationId xmlns:a16="http://schemas.microsoft.com/office/drawing/2014/main" id="{CA5FA455-BFAA-3A4A-80CB-A14D5F9575DA}"/>
              </a:ext>
            </a:extLst>
          </p:cNvPr>
          <p:cNvGrpSpPr/>
          <p:nvPr/>
        </p:nvGrpSpPr>
        <p:grpSpPr>
          <a:xfrm rot="446809" flipH="1">
            <a:off x="5447695" y="2213504"/>
            <a:ext cx="1063067" cy="1063067"/>
            <a:chOff x="2957697" y="1526806"/>
            <a:chExt cx="1063067" cy="1063067"/>
          </a:xfrm>
        </p:grpSpPr>
        <p:pic>
          <p:nvPicPr>
            <p:cNvPr id="257" name="Bild 266">
              <a:extLst>
                <a:ext uri="{FF2B5EF4-FFF2-40B4-BE49-F238E27FC236}">
                  <a16:creationId xmlns:a16="http://schemas.microsoft.com/office/drawing/2014/main" id="{CD4F8D83-59CA-A742-B061-EA070835E681}"/>
                </a:ext>
              </a:extLst>
            </p:cNvPr>
            <p:cNvPicPr>
              <a:picLocks noChangeAspect="1"/>
            </p:cNvPicPr>
            <p:nvPr/>
          </p:nvPicPr>
          <p:blipFill>
            <a:blip r:embed="rId3"/>
            <a:stretch>
              <a:fillRect/>
            </a:stretch>
          </p:blipFill>
          <p:spPr>
            <a:xfrm>
              <a:off x="2957697" y="152680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8" name="Textfeld 257">
              <a:extLst>
                <a:ext uri="{FF2B5EF4-FFF2-40B4-BE49-F238E27FC236}">
                  <a16:creationId xmlns:a16="http://schemas.microsoft.com/office/drawing/2014/main" id="{7AE0F1F2-9847-1E45-A21A-1FCF7E4CFA15}"/>
                </a:ext>
              </a:extLst>
            </p:cNvPr>
            <p:cNvSpPr txBox="1"/>
            <p:nvPr/>
          </p:nvSpPr>
          <p:spPr>
            <a:xfrm rot="406926">
              <a:off x="2970589" y="1692885"/>
              <a:ext cx="1039860" cy="830997"/>
            </a:xfrm>
            <a:prstGeom prst="rect">
              <a:avLst/>
            </a:prstGeom>
            <a:noFill/>
          </p:spPr>
          <p:txBody>
            <a:bodyPr wrap="square" rtlCol="0">
              <a:spAutoFit/>
            </a:bodyPr>
            <a:lstStyle/>
            <a:p>
              <a:r>
                <a:rPr lang="de-DE" sz="1200">
                  <a:latin typeface="Apple Chancery"/>
                  <a:cs typeface="Apple Chancery"/>
                </a:rPr>
                <a:t>United </a:t>
              </a:r>
              <a:r>
                <a:rPr lang="de-DE" sz="1200" err="1">
                  <a:latin typeface="Apple Chancery"/>
                  <a:cs typeface="Apple Chancery"/>
                </a:rPr>
                <a:t>Arab</a:t>
              </a:r>
              <a:r>
                <a:rPr lang="de-DE" sz="1200">
                  <a:latin typeface="Apple Chancery"/>
                  <a:cs typeface="Apple Chancery"/>
                </a:rPr>
                <a:t> Emirates: E-</a:t>
              </a:r>
              <a:r>
                <a:rPr lang="de-DE" sz="1200" err="1">
                  <a:latin typeface="Apple Chancery"/>
                  <a:cs typeface="Apple Chancery"/>
                </a:rPr>
                <a:t>Procurement</a:t>
              </a:r>
              <a:r>
                <a:rPr lang="de-DE" sz="1200">
                  <a:latin typeface="Apple Chancery"/>
                  <a:cs typeface="Apple Chancery"/>
                </a:rPr>
                <a:t> System  </a:t>
              </a:r>
            </a:p>
          </p:txBody>
        </p:sp>
      </p:grpSp>
      <p:grpSp>
        <p:nvGrpSpPr>
          <p:cNvPr id="259" name="Gruppierung 269">
            <a:extLst>
              <a:ext uri="{FF2B5EF4-FFF2-40B4-BE49-F238E27FC236}">
                <a16:creationId xmlns:a16="http://schemas.microsoft.com/office/drawing/2014/main" id="{309CC090-AAA4-7142-914C-5A7D94F08C72}"/>
              </a:ext>
            </a:extLst>
          </p:cNvPr>
          <p:cNvGrpSpPr/>
          <p:nvPr/>
        </p:nvGrpSpPr>
        <p:grpSpPr>
          <a:xfrm>
            <a:off x="2572990" y="3569656"/>
            <a:ext cx="1104165" cy="1063067"/>
            <a:chOff x="612849" y="2866719"/>
            <a:chExt cx="1104165" cy="1063067"/>
          </a:xfrm>
        </p:grpSpPr>
        <p:pic>
          <p:nvPicPr>
            <p:cNvPr id="260" name="Bild 266">
              <a:extLst>
                <a:ext uri="{FF2B5EF4-FFF2-40B4-BE49-F238E27FC236}">
                  <a16:creationId xmlns:a16="http://schemas.microsoft.com/office/drawing/2014/main" id="{B88FC93D-6F37-8D44-93E9-36E9A9B69644}"/>
                </a:ext>
              </a:extLst>
            </p:cNvPr>
            <p:cNvPicPr>
              <a:picLocks noChangeAspect="1"/>
            </p:cNvPicPr>
            <p:nvPr/>
          </p:nvPicPr>
          <p:blipFill>
            <a:blip r:embed="rId3"/>
            <a:stretch>
              <a:fillRect/>
            </a:stretch>
          </p:blipFill>
          <p:spPr>
            <a:xfrm>
              <a:off x="612849" y="2866719"/>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1" name="Textfeld 260">
              <a:extLst>
                <a:ext uri="{FF2B5EF4-FFF2-40B4-BE49-F238E27FC236}">
                  <a16:creationId xmlns:a16="http://schemas.microsoft.com/office/drawing/2014/main" id="{764C02CA-28E1-F04E-A023-4B3C14CF65C5}"/>
                </a:ext>
              </a:extLst>
            </p:cNvPr>
            <p:cNvSpPr txBox="1"/>
            <p:nvPr/>
          </p:nvSpPr>
          <p:spPr>
            <a:xfrm rot="21148738">
              <a:off x="677154" y="3012680"/>
              <a:ext cx="1039860" cy="830997"/>
            </a:xfrm>
            <a:prstGeom prst="rect">
              <a:avLst/>
            </a:prstGeom>
            <a:noFill/>
          </p:spPr>
          <p:txBody>
            <a:bodyPr wrap="square" rtlCol="0">
              <a:spAutoFit/>
            </a:bodyPr>
            <a:lstStyle/>
            <a:p>
              <a:r>
                <a:rPr lang="de-DE" sz="1200">
                  <a:latin typeface="Apple Chancery"/>
                  <a:cs typeface="Apple Chancery"/>
                </a:rPr>
                <a:t>Chile:</a:t>
              </a:r>
            </a:p>
            <a:p>
              <a:r>
                <a:rPr lang="de-DE" sz="1200" err="1">
                  <a:latin typeface="Apple Chancery"/>
                  <a:cs typeface="Apple Chancery"/>
                </a:rPr>
                <a:t>Procurement</a:t>
              </a:r>
              <a:r>
                <a:rPr lang="de-DE" sz="1200">
                  <a:latin typeface="Apple Chancery"/>
                  <a:cs typeface="Apple Chancery"/>
                </a:rPr>
                <a:t> Performance </a:t>
              </a:r>
              <a:r>
                <a:rPr lang="de-DE" sz="1200" err="1">
                  <a:latin typeface="Apple Chancery"/>
                  <a:cs typeface="Apple Chancery"/>
                </a:rPr>
                <a:t>Indicators</a:t>
              </a:r>
              <a:endParaRPr lang="de-DE" sz="1200">
                <a:latin typeface="Apple Chancery"/>
                <a:cs typeface="Apple Chancery"/>
              </a:endParaRPr>
            </a:p>
          </p:txBody>
        </p:sp>
      </p:grpSp>
      <p:grpSp>
        <p:nvGrpSpPr>
          <p:cNvPr id="262" name="Gruppierung 269">
            <a:extLst>
              <a:ext uri="{FF2B5EF4-FFF2-40B4-BE49-F238E27FC236}">
                <a16:creationId xmlns:a16="http://schemas.microsoft.com/office/drawing/2014/main" id="{BA98F9AE-F944-DF42-ACDA-1A2B0126D93C}"/>
              </a:ext>
            </a:extLst>
          </p:cNvPr>
          <p:cNvGrpSpPr/>
          <p:nvPr/>
        </p:nvGrpSpPr>
        <p:grpSpPr>
          <a:xfrm rot="21302814">
            <a:off x="6390000" y="1855719"/>
            <a:ext cx="1278672" cy="1063067"/>
            <a:chOff x="3374156" y="1255202"/>
            <a:chExt cx="1278672" cy="1063067"/>
          </a:xfrm>
        </p:grpSpPr>
        <p:pic>
          <p:nvPicPr>
            <p:cNvPr id="263" name="Bild 266">
              <a:extLst>
                <a:ext uri="{FF2B5EF4-FFF2-40B4-BE49-F238E27FC236}">
                  <a16:creationId xmlns:a16="http://schemas.microsoft.com/office/drawing/2014/main" id="{B2AC96B6-B79E-0840-8F81-4ECDBEF3D821}"/>
                </a:ext>
              </a:extLst>
            </p:cNvPr>
            <p:cNvPicPr>
              <a:picLocks noChangeAspect="1"/>
            </p:cNvPicPr>
            <p:nvPr/>
          </p:nvPicPr>
          <p:blipFill>
            <a:blip r:embed="rId3"/>
            <a:stretch>
              <a:fillRect/>
            </a:stretch>
          </p:blipFill>
          <p:spPr>
            <a:xfrm>
              <a:off x="3374156" y="1255202"/>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4" name="Textfeld 263">
              <a:extLst>
                <a:ext uri="{FF2B5EF4-FFF2-40B4-BE49-F238E27FC236}">
                  <a16:creationId xmlns:a16="http://schemas.microsoft.com/office/drawing/2014/main" id="{C03E77C0-2B77-FB4B-B33D-1F2898B5AFA5}"/>
                </a:ext>
              </a:extLst>
            </p:cNvPr>
            <p:cNvSpPr txBox="1"/>
            <p:nvPr/>
          </p:nvSpPr>
          <p:spPr>
            <a:xfrm rot="21148738">
              <a:off x="3499491" y="1452441"/>
              <a:ext cx="1153337" cy="646331"/>
            </a:xfrm>
            <a:prstGeom prst="rect">
              <a:avLst/>
            </a:prstGeom>
            <a:noFill/>
          </p:spPr>
          <p:txBody>
            <a:bodyPr wrap="square" rtlCol="0">
              <a:spAutoFit/>
            </a:bodyPr>
            <a:lstStyle/>
            <a:p>
              <a:r>
                <a:rPr lang="de-DE" sz="1200">
                  <a:latin typeface="Apple Chancery"/>
                  <a:cs typeface="Apple Chancery"/>
                </a:rPr>
                <a:t>Pakistan:</a:t>
              </a:r>
            </a:p>
            <a:p>
              <a:r>
                <a:rPr lang="de-DE" sz="1200" err="1">
                  <a:latin typeface="Apple Chancery"/>
                  <a:cs typeface="Apple Chancery"/>
                </a:rPr>
                <a:t>Integrity</a:t>
              </a:r>
              <a:r>
                <a:rPr lang="de-DE" sz="1200">
                  <a:latin typeface="Apple Chancery"/>
                  <a:cs typeface="Apple Chancery"/>
                </a:rPr>
                <a:t> </a:t>
              </a:r>
              <a:r>
                <a:rPr lang="de-DE" sz="1200" err="1">
                  <a:latin typeface="Apple Chancery"/>
                  <a:cs typeface="Apple Chancery"/>
                </a:rPr>
                <a:t>Pacts</a:t>
              </a:r>
              <a:endParaRPr lang="de-DE" sz="1200">
                <a:latin typeface="Apple Chancery"/>
                <a:cs typeface="Apple Chancery"/>
              </a:endParaRPr>
            </a:p>
          </p:txBody>
        </p:sp>
      </p:grpSp>
      <p:sp>
        <p:nvSpPr>
          <p:cNvPr id="265" name="Freeform 12">
            <a:extLst>
              <a:ext uri="{FF2B5EF4-FFF2-40B4-BE49-F238E27FC236}">
                <a16:creationId xmlns:a16="http://schemas.microsoft.com/office/drawing/2014/main" id="{AE09D030-B3B2-6F4F-A163-90ABAFD84E53}"/>
              </a:ext>
            </a:extLst>
          </p:cNvPr>
          <p:cNvSpPr/>
          <p:nvPr/>
        </p:nvSpPr>
        <p:spPr>
          <a:xfrm flipV="1">
            <a:off x="5977940" y="1977706"/>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Freeform 12">
            <a:extLst>
              <a:ext uri="{FF2B5EF4-FFF2-40B4-BE49-F238E27FC236}">
                <a16:creationId xmlns:a16="http://schemas.microsoft.com/office/drawing/2014/main" id="{1F9E5A2D-D43D-3F4E-B04B-B3468A301318}"/>
              </a:ext>
            </a:extLst>
          </p:cNvPr>
          <p:cNvSpPr/>
          <p:nvPr/>
        </p:nvSpPr>
        <p:spPr>
          <a:xfrm flipV="1">
            <a:off x="6360257" y="1694133"/>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Freeform 12">
            <a:extLst>
              <a:ext uri="{FF2B5EF4-FFF2-40B4-BE49-F238E27FC236}">
                <a16:creationId xmlns:a16="http://schemas.microsoft.com/office/drawing/2014/main" id="{8B46C54F-EA67-FE48-8E9A-B337B6E92B90}"/>
              </a:ext>
            </a:extLst>
          </p:cNvPr>
          <p:cNvSpPr/>
          <p:nvPr/>
        </p:nvSpPr>
        <p:spPr>
          <a:xfrm flipV="1">
            <a:off x="3051323" y="3340612"/>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fik 5" descr="Ein Bild, das Text enthält.&#10;&#10;Automatisch generierte Beschreibung">
            <a:extLst>
              <a:ext uri="{FF2B5EF4-FFF2-40B4-BE49-F238E27FC236}">
                <a16:creationId xmlns:a16="http://schemas.microsoft.com/office/drawing/2014/main" id="{43E6C36A-DA7C-6640-AD8E-998368FB7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4827">
            <a:off x="3032731" y="1700022"/>
            <a:ext cx="1734178" cy="164949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72" name="Freeform 12">
            <a:extLst>
              <a:ext uri="{FF2B5EF4-FFF2-40B4-BE49-F238E27FC236}">
                <a16:creationId xmlns:a16="http://schemas.microsoft.com/office/drawing/2014/main" id="{92B1102E-D76D-B64C-8D28-E3FE37E2B1F7}"/>
              </a:ext>
            </a:extLst>
          </p:cNvPr>
          <p:cNvSpPr/>
          <p:nvPr/>
        </p:nvSpPr>
        <p:spPr>
          <a:xfrm flipV="1">
            <a:off x="3741691" y="1552346"/>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770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Scale>
                                      <p:cBhvr>
                                        <p:cTn id="7" dur="1000" decel="50000" fill="hold">
                                          <p:stCondLst>
                                            <p:cond delay="0"/>
                                          </p:stCondLst>
                                        </p:cTn>
                                        <p:tgtEl>
                                          <p:spTgt spid="2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9"/>
                                        </p:tgtEl>
                                        <p:attrNameLst>
                                          <p:attrName>ppt_x</p:attrName>
                                          <p:attrName>ppt_y</p:attrName>
                                        </p:attrNameLst>
                                      </p:cBhvr>
                                    </p:animMotion>
                                    <p:animEffect transition="in" filter="fade">
                                      <p:cBhvr>
                                        <p:cTn id="9" dur="1000"/>
                                        <p:tgtEl>
                                          <p:spTgt spid="25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71"/>
                                        </p:tgtEl>
                                        <p:attrNameLst>
                                          <p:attrName>style.visibility</p:attrName>
                                        </p:attrNameLst>
                                      </p:cBhvr>
                                      <p:to>
                                        <p:strVal val="visible"/>
                                      </p:to>
                                    </p:set>
                                    <p:animScale>
                                      <p:cBhvr>
                                        <p:cTn id="12" dur="1500" decel="50000" fill="hold">
                                          <p:stCondLst>
                                            <p:cond delay="0"/>
                                          </p:stCondLst>
                                        </p:cTn>
                                        <p:tgtEl>
                                          <p:spTgt spid="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271"/>
                                        </p:tgtEl>
                                        <p:attrNameLst>
                                          <p:attrName>ppt_x</p:attrName>
                                          <p:attrName>ppt_y</p:attrName>
                                        </p:attrNameLst>
                                      </p:cBhvr>
                                    </p:animMotion>
                                    <p:animEffect transition="in" filter="fade">
                                      <p:cBhvr>
                                        <p:cTn id="14" dur="1500"/>
                                        <p:tgtEl>
                                          <p:spTgt spid="271"/>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animScale>
                                      <p:cBhvr>
                                        <p:cTn id="19" dur="1000" decel="50000" fill="hold">
                                          <p:stCondLst>
                                            <p:cond delay="0"/>
                                          </p:stCondLst>
                                        </p:cTn>
                                        <p:tgtEl>
                                          <p:spTgt spid="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0"/>
                                        </p:tgtEl>
                                        <p:attrNameLst>
                                          <p:attrName>ppt_x</p:attrName>
                                          <p:attrName>ppt_y</p:attrName>
                                        </p:attrNameLst>
                                      </p:cBhvr>
                                    </p:animMotion>
                                    <p:animEffect transition="in" filter="fade">
                                      <p:cBhvr>
                                        <p:cTn id="21" dur="1000"/>
                                        <p:tgtEl>
                                          <p:spTgt spid="270"/>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68"/>
                                        </p:tgtEl>
                                        <p:attrNameLst>
                                          <p:attrName>style.visibility</p:attrName>
                                        </p:attrNameLst>
                                      </p:cBhvr>
                                      <p:to>
                                        <p:strVal val="visible"/>
                                      </p:to>
                                    </p:set>
                                    <p:animScale>
                                      <p:cBhvr>
                                        <p:cTn id="24" dur="15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268"/>
                                        </p:tgtEl>
                                        <p:attrNameLst>
                                          <p:attrName>ppt_x</p:attrName>
                                          <p:attrName>ppt_y</p:attrName>
                                        </p:attrNameLst>
                                      </p:cBhvr>
                                    </p:animMotion>
                                    <p:animEffect transition="in" filter="fade">
                                      <p:cBhvr>
                                        <p:cTn id="26" dur="1500"/>
                                        <p:tgtEl>
                                          <p:spTgt spid="26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256"/>
                                        </p:tgtEl>
                                        <p:attrNameLst>
                                          <p:attrName>style.visibility</p:attrName>
                                        </p:attrNameLst>
                                      </p:cBhvr>
                                      <p:to>
                                        <p:strVal val="visible"/>
                                      </p:to>
                                    </p:set>
                                    <p:animScale>
                                      <p:cBhvr>
                                        <p:cTn id="31" dur="1000" decel="50000" fill="hold">
                                          <p:stCondLst>
                                            <p:cond delay="0"/>
                                          </p:stCondLst>
                                        </p:cTn>
                                        <p:tgtEl>
                                          <p:spTgt spid="2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56"/>
                                        </p:tgtEl>
                                        <p:attrNameLst>
                                          <p:attrName>ppt_x</p:attrName>
                                          <p:attrName>ppt_y</p:attrName>
                                        </p:attrNameLst>
                                      </p:cBhvr>
                                    </p:animMotion>
                                    <p:animEffect transition="in" filter="fade">
                                      <p:cBhvr>
                                        <p:cTn id="33" dur="1000"/>
                                        <p:tgtEl>
                                          <p:spTgt spid="256"/>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65"/>
                                        </p:tgtEl>
                                        <p:attrNameLst>
                                          <p:attrName>style.visibility</p:attrName>
                                        </p:attrNameLst>
                                      </p:cBhvr>
                                      <p:to>
                                        <p:strVal val="visible"/>
                                      </p:to>
                                    </p:set>
                                    <p:animScale>
                                      <p:cBhvr>
                                        <p:cTn id="36" dur="1500" decel="50000" fill="hold">
                                          <p:stCondLst>
                                            <p:cond delay="0"/>
                                          </p:stCondLst>
                                        </p:cTn>
                                        <p:tgtEl>
                                          <p:spTgt spid="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500" decel="50000" fill="hold">
                                          <p:stCondLst>
                                            <p:cond delay="0"/>
                                          </p:stCondLst>
                                        </p:cTn>
                                        <p:tgtEl>
                                          <p:spTgt spid="265"/>
                                        </p:tgtEl>
                                        <p:attrNameLst>
                                          <p:attrName>ppt_x</p:attrName>
                                          <p:attrName>ppt_y</p:attrName>
                                        </p:attrNameLst>
                                      </p:cBhvr>
                                    </p:animMotion>
                                    <p:animEffect transition="in" filter="fade">
                                      <p:cBhvr>
                                        <p:cTn id="38" dur="1500"/>
                                        <p:tgtEl>
                                          <p:spTgt spid="265"/>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262"/>
                                        </p:tgtEl>
                                        <p:attrNameLst>
                                          <p:attrName>style.visibility</p:attrName>
                                        </p:attrNameLst>
                                      </p:cBhvr>
                                      <p:to>
                                        <p:strVal val="visible"/>
                                      </p:to>
                                    </p:set>
                                    <p:animScale>
                                      <p:cBhvr>
                                        <p:cTn id="43" dur="1000" decel="50000" fill="hold">
                                          <p:stCondLst>
                                            <p:cond delay="0"/>
                                          </p:stCondLst>
                                        </p:cTn>
                                        <p:tgtEl>
                                          <p:spTgt spid="2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62"/>
                                        </p:tgtEl>
                                        <p:attrNameLst>
                                          <p:attrName>ppt_x</p:attrName>
                                          <p:attrName>ppt_y</p:attrName>
                                        </p:attrNameLst>
                                      </p:cBhvr>
                                    </p:animMotion>
                                    <p:animEffect transition="in" filter="fade">
                                      <p:cBhvr>
                                        <p:cTn id="45" dur="1000"/>
                                        <p:tgtEl>
                                          <p:spTgt spid="262"/>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66"/>
                                        </p:tgtEl>
                                        <p:attrNameLst>
                                          <p:attrName>style.visibility</p:attrName>
                                        </p:attrNameLst>
                                      </p:cBhvr>
                                      <p:to>
                                        <p:strVal val="visible"/>
                                      </p:to>
                                    </p:set>
                                    <p:animScale>
                                      <p:cBhvr>
                                        <p:cTn id="48" dur="1500" decel="50000" fill="hold">
                                          <p:stCondLst>
                                            <p:cond delay="0"/>
                                          </p:stCondLst>
                                        </p:cTn>
                                        <p:tgtEl>
                                          <p:spTgt spid="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500" decel="50000" fill="hold">
                                          <p:stCondLst>
                                            <p:cond delay="0"/>
                                          </p:stCondLst>
                                        </p:cTn>
                                        <p:tgtEl>
                                          <p:spTgt spid="266"/>
                                        </p:tgtEl>
                                        <p:attrNameLst>
                                          <p:attrName>ppt_x</p:attrName>
                                          <p:attrName>ppt_y</p:attrName>
                                        </p:attrNameLst>
                                      </p:cBhvr>
                                    </p:animMotion>
                                    <p:animEffect transition="in" filter="fade">
                                      <p:cBhvr>
                                        <p:cTn id="50" dur="1500"/>
                                        <p:tgtEl>
                                          <p:spTgt spid="266"/>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Scale>
                                      <p:cBhvr>
                                        <p:cTn id="5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tgtEl>
                                        <p:attrNameLst>
                                          <p:attrName>ppt_x</p:attrName>
                                          <p:attrName>ppt_y</p:attrName>
                                        </p:attrNameLst>
                                      </p:cBhvr>
                                    </p:animMotion>
                                    <p:animEffect transition="in" filter="fade">
                                      <p:cBhvr>
                                        <p:cTn id="57" dur="1000"/>
                                        <p:tgtEl>
                                          <p:spTgt spid="6"/>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72"/>
                                        </p:tgtEl>
                                        <p:attrNameLst>
                                          <p:attrName>style.visibility</p:attrName>
                                        </p:attrNameLst>
                                      </p:cBhvr>
                                      <p:to>
                                        <p:strVal val="visible"/>
                                      </p:to>
                                    </p:set>
                                    <p:animScale>
                                      <p:cBhvr>
                                        <p:cTn id="60" dur="1500" decel="50000" fill="hold">
                                          <p:stCondLst>
                                            <p:cond delay="0"/>
                                          </p:stCondLst>
                                        </p:cTn>
                                        <p:tgtEl>
                                          <p:spTgt spid="2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500" decel="50000" fill="hold">
                                          <p:stCondLst>
                                            <p:cond delay="0"/>
                                          </p:stCondLst>
                                        </p:cTn>
                                        <p:tgtEl>
                                          <p:spTgt spid="272"/>
                                        </p:tgtEl>
                                        <p:attrNameLst>
                                          <p:attrName>ppt_x</p:attrName>
                                          <p:attrName>ppt_y</p:attrName>
                                        </p:attrNameLst>
                                      </p:cBhvr>
                                    </p:animMotion>
                                    <p:animEffect transition="in" filter="fade">
                                      <p:cBhvr>
                                        <p:cTn id="62" dur="1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5" grpId="0" animBg="1"/>
      <p:bldP spid="266" grpId="0" animBg="1"/>
      <p:bldP spid="271" grpId="0" animBg="1"/>
      <p:bldP spid="27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fontAlgn="base">
              <a:spcBef>
                <a:spcPts val="400"/>
              </a:spcBef>
            </a:pPr>
            <a:r>
              <a:rPr lang="en-US" sz="1400"/>
              <a:t>Supported by </a:t>
            </a:r>
            <a:r>
              <a:rPr lang="en-US" sz="1400" b="1"/>
              <a:t>political will</a:t>
            </a:r>
            <a:r>
              <a:rPr lang="en-US" sz="1400"/>
              <a:t>, Chile defined clean procurement as a key objective of the country-wide Public Management Improvement Program;</a:t>
            </a:r>
          </a:p>
          <a:p>
            <a:pPr fontAlgn="base">
              <a:spcBef>
                <a:spcPts val="400"/>
              </a:spcBef>
            </a:pPr>
            <a:r>
              <a:rPr lang="en-US" sz="1400"/>
              <a:t>The Program specifies </a:t>
            </a:r>
            <a:r>
              <a:rPr lang="en-US" sz="1400" b="1"/>
              <a:t>key performance indicators </a:t>
            </a:r>
            <a:r>
              <a:rPr lang="en-US" sz="1400"/>
              <a:t>for employees in procurement, such as:</a:t>
            </a:r>
          </a:p>
          <a:p>
            <a:pPr lvl="1" fontAlgn="base">
              <a:spcBef>
                <a:spcPts val="400"/>
              </a:spcBef>
            </a:pPr>
            <a:r>
              <a:rPr lang="en-US" sz="1200"/>
              <a:t>Rate of acquisitions made as an emergency purchase process; </a:t>
            </a:r>
          </a:p>
          <a:p>
            <a:pPr lvl="1" fontAlgn="base">
              <a:spcBef>
                <a:spcPts val="400"/>
              </a:spcBef>
            </a:pPr>
            <a:r>
              <a:rPr lang="en-US" sz="1200"/>
              <a:t>Amount of the acquisition’s budget executed via public bids;</a:t>
            </a:r>
          </a:p>
          <a:p>
            <a:pPr lvl="1" fontAlgn="base">
              <a:spcBef>
                <a:spcPts val="400"/>
              </a:spcBef>
            </a:pPr>
            <a:r>
              <a:rPr lang="en-US" sz="1200"/>
              <a:t>Difference between annual plan and actual acquisitions​;</a:t>
            </a:r>
          </a:p>
          <a:p>
            <a:pPr fontAlgn="base">
              <a:spcBef>
                <a:spcPts val="400"/>
              </a:spcBef>
            </a:pPr>
            <a:r>
              <a:rPr lang="en-US" sz="1400" b="1"/>
              <a:t>Dedicated agency </a:t>
            </a:r>
            <a:r>
              <a:rPr lang="en-US" sz="1400"/>
              <a:t>to facilitate clean procurement by fixing goals and evaluating improvements​;</a:t>
            </a:r>
          </a:p>
          <a:p>
            <a:pPr fontAlgn="base">
              <a:spcBef>
                <a:spcPts val="400"/>
              </a:spcBef>
            </a:pPr>
            <a:r>
              <a:rPr lang="en-US" sz="1400"/>
              <a:t>It establishes </a:t>
            </a:r>
            <a:r>
              <a:rPr lang="en-US" sz="1400" b="1"/>
              <a:t>rewards</a:t>
            </a:r>
            <a:r>
              <a:rPr lang="en-US" sz="1400"/>
              <a:t> at individual and organizational levels​ (e.g. salary increases are tied to good performance and it gives </a:t>
            </a:r>
            <a:r>
              <a:rPr lang="en-US" sz="1400" b="1"/>
              <a:t>recognition</a:t>
            </a:r>
            <a:r>
              <a:rPr lang="en-US" sz="1400"/>
              <a:t> to the procurement function through </a:t>
            </a:r>
            <a:r>
              <a:rPr lang="en-US" sz="1400" b="1"/>
              <a:t>adequate salaries);</a:t>
            </a:r>
            <a:endParaRPr lang="en-US" sz="1400"/>
          </a:p>
          <a:p>
            <a:pPr fontAlgn="base">
              <a:spcBef>
                <a:spcPts val="400"/>
              </a:spcBef>
            </a:pPr>
            <a:r>
              <a:rPr lang="en-US" sz="1400"/>
              <a:t>Dedicated </a:t>
            </a:r>
            <a:r>
              <a:rPr lang="en-US" sz="1400" b="1"/>
              <a:t>training</a:t>
            </a:r>
            <a:r>
              <a:rPr lang="en-US" sz="1400"/>
              <a:t> of procurement employees;​</a:t>
            </a:r>
          </a:p>
          <a:p>
            <a:pPr fontAlgn="base">
              <a:spcBef>
                <a:spcPts val="400"/>
              </a:spcBef>
            </a:pPr>
            <a:r>
              <a:rPr lang="en-US" sz="1400" b="1"/>
              <a:t>Results: </a:t>
            </a:r>
            <a:r>
              <a:rPr lang="en-US" sz="1400"/>
              <a:t>Nearly all agencies achieved a higher quality level in the procurement function;</a:t>
            </a:r>
          </a:p>
          <a:p>
            <a:pPr fontAlgn="base">
              <a:spcBef>
                <a:spcPts val="400"/>
              </a:spcBef>
            </a:pPr>
            <a:r>
              <a:rPr lang="en-US" sz="1400"/>
              <a:t>Winner of the </a:t>
            </a:r>
            <a:r>
              <a:rPr lang="en-US" sz="1400">
                <a:hlinkClick r:id="rId3"/>
              </a:rPr>
              <a:t>2019 UN Public Service Award</a:t>
            </a:r>
            <a:r>
              <a:rPr lang="en-US" sz="1400"/>
              <a:t>.</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41</a:t>
            </a:fld>
            <a:endParaRPr lang="en-US"/>
          </a:p>
        </p:txBody>
      </p:sp>
      <p:sp>
        <p:nvSpPr>
          <p:cNvPr id="5" name="Titel 4"/>
          <p:cNvSpPr>
            <a:spLocks noGrp="1"/>
          </p:cNvSpPr>
          <p:nvPr>
            <p:ph type="title"/>
          </p:nvPr>
        </p:nvSpPr>
        <p:spPr/>
        <p:txBody>
          <a:bodyPr>
            <a:noAutofit/>
          </a:bodyPr>
          <a:lstStyle/>
          <a:p>
            <a:r>
              <a:rPr lang="en-US" sz="3200" b="1"/>
              <a:t>Chile: Procurement Performance Indicators</a:t>
            </a: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feld 8">
            <a:extLst>
              <a:ext uri="{FF2B5EF4-FFF2-40B4-BE49-F238E27FC236}">
                <a16:creationId xmlns:a16="http://schemas.microsoft.com/office/drawing/2014/main" id="{143F3FFB-6F0F-9145-9463-9F4A16B713BE}"/>
              </a:ext>
            </a:extLst>
          </p:cNvPr>
          <p:cNvSpPr txBox="1"/>
          <p:nvPr/>
        </p:nvSpPr>
        <p:spPr>
          <a:xfrm>
            <a:off x="6457951" y="4432668"/>
            <a:ext cx="2057399" cy="200055"/>
          </a:xfrm>
          <a:prstGeom prst="rect">
            <a:avLst/>
          </a:prstGeom>
          <a:noFill/>
        </p:spPr>
        <p:txBody>
          <a:bodyPr wrap="square" rtlCol="0">
            <a:spAutoFit/>
          </a:bodyPr>
          <a:lstStyle/>
          <a:p>
            <a:pPr algn="r"/>
            <a:r>
              <a:rPr lang="de-DE" sz="700">
                <a:latin typeface="Roboto"/>
                <a:cs typeface="Roboto"/>
              </a:rPr>
              <a:t>OECD 2017: 64</a:t>
            </a:r>
          </a:p>
        </p:txBody>
      </p:sp>
      <p:pic>
        <p:nvPicPr>
          <p:cNvPr id="10" name="Grafik 9">
            <a:extLst>
              <a:ext uri="{FF2B5EF4-FFF2-40B4-BE49-F238E27FC236}">
                <a16:creationId xmlns:a16="http://schemas.microsoft.com/office/drawing/2014/main" id="{CCD3FE6D-F203-A245-A0A0-C4B6CF3B0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999" y="2146300"/>
            <a:ext cx="1788037" cy="546100"/>
          </a:xfrm>
          <a:prstGeom prst="rect">
            <a:avLst/>
          </a:prstGeom>
          <a:ln>
            <a:solidFill>
              <a:srgbClr val="00B0F0"/>
            </a:solidFill>
          </a:ln>
        </p:spPr>
      </p:pic>
    </p:spTree>
    <p:extLst>
      <p:ext uri="{BB962C8B-B14F-4D97-AF65-F5344CB8AC3E}">
        <p14:creationId xmlns:p14="http://schemas.microsoft.com/office/powerpoint/2010/main" val="30813162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Unbenannt.4png.png"/>
          <p:cNvPicPr>
            <a:picLocks noGrp="1" noChangeAspect="1"/>
          </p:cNvPicPr>
          <p:nvPr>
            <p:ph idx="1"/>
          </p:nvPr>
        </p:nvPicPr>
        <p:blipFill>
          <a:blip r:embed="rId3">
            <a:extLst>
              <a:ext uri="{28A0092B-C50C-407E-A947-70E740481C1C}">
                <a14:useLocalDpi xmlns:a14="http://schemas.microsoft.com/office/drawing/2010/main" val="0"/>
              </a:ext>
            </a:extLst>
          </a:blip>
          <a:srcRect l="-30617" r="-30617"/>
          <a:stretch>
            <a:fillRect/>
          </a:stretch>
        </p:blipFill>
        <p:spPr>
          <a:ln>
            <a:solidFill>
              <a:srgbClr val="00B0F0"/>
            </a:solidFill>
          </a:ln>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42</a:t>
            </a:fld>
            <a:endParaRPr lang="en-US"/>
          </a:p>
        </p:txBody>
      </p:sp>
      <p:sp>
        <p:nvSpPr>
          <p:cNvPr id="5" name="Titel 4"/>
          <p:cNvSpPr>
            <a:spLocks noGrp="1"/>
          </p:cNvSpPr>
          <p:nvPr>
            <p:ph type="title"/>
          </p:nvPr>
        </p:nvSpPr>
        <p:spPr/>
        <p:txBody>
          <a:bodyPr>
            <a:normAutofit fontScale="90000"/>
          </a:bodyPr>
          <a:lstStyle/>
          <a:p>
            <a:r>
              <a:rPr lang="en-US" b="1"/>
              <a:t>Georgia: E-Procurement (1)</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feld 8">
            <a:extLst>
              <a:ext uri="{FF2B5EF4-FFF2-40B4-BE49-F238E27FC236}">
                <a16:creationId xmlns:a16="http://schemas.microsoft.com/office/drawing/2014/main" id="{B266F121-4BA0-C54C-9DD0-5F1AAA9B4E3D}"/>
              </a:ext>
            </a:extLst>
          </p:cNvPr>
          <p:cNvSpPr txBox="1"/>
          <p:nvPr/>
        </p:nvSpPr>
        <p:spPr>
          <a:xfrm>
            <a:off x="628650" y="4432668"/>
            <a:ext cx="921044" cy="200055"/>
          </a:xfrm>
          <a:prstGeom prst="rect">
            <a:avLst/>
          </a:prstGeom>
          <a:noFill/>
        </p:spPr>
        <p:txBody>
          <a:bodyPr wrap="square" rtlCol="0">
            <a:spAutoFit/>
          </a:bodyPr>
          <a:lstStyle/>
          <a:p>
            <a:r>
              <a:rPr lang="de-DE" sz="700">
                <a:latin typeface="Roboto"/>
                <a:cs typeface="Roboto"/>
              </a:rPr>
              <a:t>World Bank 2015</a:t>
            </a:r>
          </a:p>
        </p:txBody>
      </p:sp>
    </p:spTree>
    <p:extLst>
      <p:ext uri="{BB962C8B-B14F-4D97-AF65-F5344CB8AC3E}">
        <p14:creationId xmlns:p14="http://schemas.microsoft.com/office/powerpoint/2010/main" val="3750393609"/>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DB6F5EC-5BFD-754F-96C9-09119D2E2F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554" r="-37554"/>
          <a:stretch>
            <a:fillRect/>
          </a:stretch>
        </p:blipFill>
        <p:spPr bwMode="auto">
          <a:prstGeom prst="rect">
            <a:avLst/>
          </a:prstGeom>
          <a:noFill/>
          <a:ln>
            <a:solidFill>
              <a:srgbClr val="00B0F0"/>
            </a:solidFill>
          </a:ln>
          <a:extLst>
            <a:ext uri="{909E8E84-426E-40dd-AFC4-6F175D3DCCD1}">
              <a14:hiddenFill xmlns:a14="http://schemas.microsoft.com/office/drawing/2010/main" xmlns="">
                <a:solidFill>
                  <a:srgbClr val="FFFFFF"/>
                </a:solidFill>
              </a14:hiddenFill>
            </a:ext>
          </a:extLst>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43</a:t>
            </a:fld>
            <a:endParaRPr lang="en-US"/>
          </a:p>
        </p:txBody>
      </p:sp>
      <p:sp>
        <p:nvSpPr>
          <p:cNvPr id="5" name="Titel 4"/>
          <p:cNvSpPr>
            <a:spLocks noGrp="1"/>
          </p:cNvSpPr>
          <p:nvPr>
            <p:ph type="title"/>
          </p:nvPr>
        </p:nvSpPr>
        <p:spPr/>
        <p:txBody>
          <a:bodyPr>
            <a:normAutofit fontScale="90000"/>
          </a:bodyPr>
          <a:lstStyle/>
          <a:p>
            <a:r>
              <a:rPr lang="en-US" b="1"/>
              <a:t>Georgia: E-Procurement (2)</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feld 8">
            <a:extLst>
              <a:ext uri="{FF2B5EF4-FFF2-40B4-BE49-F238E27FC236}">
                <a16:creationId xmlns:a16="http://schemas.microsoft.com/office/drawing/2014/main" id="{3D4D2C84-C99E-2B4C-9000-90E8E0F54283}"/>
              </a:ext>
            </a:extLst>
          </p:cNvPr>
          <p:cNvSpPr txBox="1"/>
          <p:nvPr/>
        </p:nvSpPr>
        <p:spPr>
          <a:xfrm>
            <a:off x="628649" y="4432668"/>
            <a:ext cx="2057399" cy="200055"/>
          </a:xfrm>
          <a:prstGeom prst="rect">
            <a:avLst/>
          </a:prstGeom>
          <a:noFill/>
        </p:spPr>
        <p:txBody>
          <a:bodyPr wrap="square" rtlCol="0">
            <a:spAutoFit/>
          </a:bodyPr>
          <a:lstStyle/>
          <a:p>
            <a:r>
              <a:rPr lang="de-DE" sz="700" err="1">
                <a:latin typeface="Roboto"/>
                <a:cs typeface="Roboto"/>
              </a:rPr>
              <a:t>Caucasus</a:t>
            </a:r>
            <a:r>
              <a:rPr lang="de-DE" sz="700">
                <a:latin typeface="Roboto"/>
                <a:cs typeface="Roboto"/>
              </a:rPr>
              <a:t> Research </a:t>
            </a:r>
            <a:r>
              <a:rPr lang="de-DE" sz="700" err="1">
                <a:latin typeface="Roboto"/>
                <a:cs typeface="Roboto"/>
              </a:rPr>
              <a:t>Resource</a:t>
            </a:r>
            <a:r>
              <a:rPr lang="de-DE" sz="700">
                <a:latin typeface="Roboto"/>
                <a:cs typeface="Roboto"/>
              </a:rPr>
              <a:t> Centers 2017</a:t>
            </a:r>
          </a:p>
        </p:txBody>
      </p:sp>
    </p:spTree>
    <p:extLst>
      <p:ext uri="{BB962C8B-B14F-4D97-AF65-F5344CB8AC3E}">
        <p14:creationId xmlns:p14="http://schemas.microsoft.com/office/powerpoint/2010/main" val="1927913230"/>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48F4BDB-1DA2-0B41-8F3F-C193E70683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3391" r="-33391"/>
          <a:stretch>
            <a:fillRect/>
          </a:stretch>
        </p:blipFill>
        <p:spPr bwMode="auto">
          <a:prstGeom prst="rect">
            <a:avLst/>
          </a:prstGeom>
          <a:noFill/>
          <a:ln>
            <a:solidFill>
              <a:srgbClr val="00B0F0"/>
            </a:solidFill>
          </a:ln>
          <a:extLst>
            <a:ext uri="{909E8E84-426E-40dd-AFC4-6F175D3DCCD1}">
              <a14:hiddenFill xmlns:a14="http://schemas.microsoft.com/office/drawing/2010/main" xmlns="">
                <a:solidFill>
                  <a:srgbClr val="FFFFFF"/>
                </a:solidFill>
              </a14:hiddenFill>
            </a:ext>
          </a:extLst>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44</a:t>
            </a:fld>
            <a:endParaRPr lang="en-US"/>
          </a:p>
        </p:txBody>
      </p:sp>
      <p:sp>
        <p:nvSpPr>
          <p:cNvPr id="5" name="Titel 4"/>
          <p:cNvSpPr>
            <a:spLocks noGrp="1"/>
          </p:cNvSpPr>
          <p:nvPr>
            <p:ph type="title"/>
          </p:nvPr>
        </p:nvSpPr>
        <p:spPr/>
        <p:txBody>
          <a:bodyPr>
            <a:normAutofit fontScale="90000"/>
          </a:bodyPr>
          <a:lstStyle/>
          <a:p>
            <a:r>
              <a:rPr lang="en-US" b="1"/>
              <a:t>Georgia: E-Procurement (3)</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feld 8">
            <a:extLst>
              <a:ext uri="{FF2B5EF4-FFF2-40B4-BE49-F238E27FC236}">
                <a16:creationId xmlns:a16="http://schemas.microsoft.com/office/drawing/2014/main" id="{2E3C787C-E9B4-B247-8256-0AC32A31B5AD}"/>
              </a:ext>
            </a:extLst>
          </p:cNvPr>
          <p:cNvSpPr txBox="1"/>
          <p:nvPr/>
        </p:nvSpPr>
        <p:spPr>
          <a:xfrm>
            <a:off x="628649" y="4432668"/>
            <a:ext cx="2057399" cy="200055"/>
          </a:xfrm>
          <a:prstGeom prst="rect">
            <a:avLst/>
          </a:prstGeom>
          <a:noFill/>
        </p:spPr>
        <p:txBody>
          <a:bodyPr wrap="square" rtlCol="0">
            <a:spAutoFit/>
          </a:bodyPr>
          <a:lstStyle/>
          <a:p>
            <a:r>
              <a:rPr lang="de-DE" sz="700" dirty="0" err="1">
                <a:latin typeface="Roboto"/>
                <a:cs typeface="Roboto"/>
              </a:rPr>
              <a:t>Caucasus</a:t>
            </a:r>
            <a:r>
              <a:rPr lang="de-DE" sz="700" dirty="0">
                <a:latin typeface="Roboto"/>
                <a:cs typeface="Roboto"/>
              </a:rPr>
              <a:t> Research </a:t>
            </a:r>
            <a:r>
              <a:rPr lang="de-DE" sz="700" dirty="0" err="1">
                <a:latin typeface="Roboto"/>
                <a:cs typeface="Roboto"/>
              </a:rPr>
              <a:t>Resource</a:t>
            </a:r>
            <a:r>
              <a:rPr lang="de-DE" sz="700" dirty="0">
                <a:latin typeface="Roboto"/>
                <a:cs typeface="Roboto"/>
              </a:rPr>
              <a:t> Centers 2017</a:t>
            </a:r>
          </a:p>
        </p:txBody>
      </p:sp>
    </p:spTree>
    <p:extLst>
      <p:ext uri="{BB962C8B-B14F-4D97-AF65-F5344CB8AC3E}">
        <p14:creationId xmlns:p14="http://schemas.microsoft.com/office/powerpoint/2010/main" val="1866655131"/>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sz="3600" b="1"/>
              <a:t>United </a:t>
            </a:r>
            <a:r>
              <a:rPr lang="de-DE" sz="3600" b="1" err="1"/>
              <a:t>Arab</a:t>
            </a:r>
            <a:r>
              <a:rPr lang="de-DE" sz="3600" b="1"/>
              <a:t> Emirates: E-</a:t>
            </a:r>
            <a:r>
              <a:rPr lang="de-DE" sz="3600" b="1" err="1"/>
              <a:t>Procurement</a:t>
            </a:r>
            <a:r>
              <a:rPr lang="de-DE" sz="3600" b="1"/>
              <a:t> System</a:t>
            </a:r>
          </a:p>
        </p:txBody>
      </p:sp>
      <p:sp>
        <p:nvSpPr>
          <p:cNvPr id="2" name="Inhaltsplatzhalter 1"/>
          <p:cNvSpPr>
            <a:spLocks noGrp="1"/>
          </p:cNvSpPr>
          <p:nvPr>
            <p:ph sz="half" idx="1"/>
          </p:nvPr>
        </p:nvSpPr>
        <p:spPr>
          <a:ln>
            <a:solidFill>
              <a:srgbClr val="00B0F0"/>
            </a:solidFill>
          </a:ln>
        </p:spPr>
        <p:txBody>
          <a:bodyPr vert="horz" lIns="91440" tIns="45720" rIns="91440" bIns="45720" rtlCol="0" anchor="t">
            <a:normAutofit fontScale="62500" lnSpcReduction="20000"/>
          </a:bodyPr>
          <a:lstStyle/>
          <a:p>
            <a:pPr fontAlgn="base"/>
            <a:r>
              <a:rPr lang="en-US" dirty="0"/>
              <a:t>Integrated e-procurement system initiated by the government (</a:t>
            </a:r>
            <a:r>
              <a:rPr lang="en-US" dirty="0">
                <a:hlinkClick r:id="rId3"/>
              </a:rPr>
              <a:t>https://esupply.dubai.gov.ae/web/login.html</a:t>
            </a:r>
            <a:r>
              <a:rPr lang="en-US" dirty="0"/>
              <a:t>);</a:t>
            </a:r>
          </a:p>
          <a:p>
            <a:pPr fontAlgn="base"/>
            <a:r>
              <a:rPr lang="en-US" dirty="0"/>
              <a:t>Profit-driven online marketplace that enables budgeting, purchasing and payment processes combined in one platform​;</a:t>
            </a:r>
          </a:p>
          <a:p>
            <a:pPr fontAlgn="base"/>
            <a:r>
              <a:rPr lang="en-US" dirty="0"/>
              <a:t>Reduced duplication of procurement functions and offices through a unified and user-friendly procurement system.​</a:t>
            </a:r>
          </a:p>
          <a:p>
            <a:pPr marL="0" indent="0" fontAlgn="base">
              <a:buNone/>
            </a:pPr>
            <a:endParaRPr lang="en-US" sz="1500" b="1"/>
          </a:p>
        </p:txBody>
      </p:sp>
      <p:pic>
        <p:nvPicPr>
          <p:cNvPr id="10" name="Picture 10" descr="Graphical user interface, website&#10;&#10;Description automatically generated">
            <a:extLst>
              <a:ext uri="{FF2B5EF4-FFF2-40B4-BE49-F238E27FC236}">
                <a16:creationId xmlns:a16="http://schemas.microsoft.com/office/drawing/2014/main" id="{83EC56C8-6C9A-48B7-A3CC-B44A4D31784F}"/>
              </a:ext>
            </a:extLst>
          </p:cNvPr>
          <p:cNvPicPr>
            <a:picLocks noGrp="1" noChangeAspect="1"/>
          </p:cNvPicPr>
          <p:nvPr>
            <p:ph sz="half" idx="2"/>
          </p:nvPr>
        </p:nvPicPr>
        <p:blipFill>
          <a:blip r:embed="rId4"/>
          <a:stretch>
            <a:fillRect/>
          </a:stretch>
        </p:blipFill>
        <p:spPr>
          <a:xfrm>
            <a:off x="4629150" y="2266512"/>
            <a:ext cx="3886200" cy="1468918"/>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45</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feld 8">
            <a:extLst>
              <a:ext uri="{FF2B5EF4-FFF2-40B4-BE49-F238E27FC236}">
                <a16:creationId xmlns:a16="http://schemas.microsoft.com/office/drawing/2014/main" id="{70AA8BF3-C60F-0C48-B195-1506AA1B940F}"/>
              </a:ext>
            </a:extLst>
          </p:cNvPr>
          <p:cNvSpPr txBox="1"/>
          <p:nvPr/>
        </p:nvSpPr>
        <p:spPr>
          <a:xfrm>
            <a:off x="628649" y="4432668"/>
            <a:ext cx="2057399" cy="200055"/>
          </a:xfrm>
          <a:prstGeom prst="rect">
            <a:avLst/>
          </a:prstGeom>
          <a:noFill/>
        </p:spPr>
        <p:txBody>
          <a:bodyPr wrap="square" rtlCol="0">
            <a:spAutoFit/>
          </a:bodyPr>
          <a:lstStyle/>
          <a:p>
            <a:r>
              <a:rPr lang="de-DE" sz="700">
                <a:latin typeface="Roboto"/>
                <a:cs typeface="Roboto"/>
              </a:rPr>
              <a:t>OECD 2017: 59</a:t>
            </a:r>
          </a:p>
        </p:txBody>
      </p:sp>
    </p:spTree>
    <p:extLst>
      <p:ext uri="{BB962C8B-B14F-4D97-AF65-F5344CB8AC3E}">
        <p14:creationId xmlns:p14="http://schemas.microsoft.com/office/powerpoint/2010/main" val="2829473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161D8A5-DB17-9C4D-9B1D-2D4005B06860}"/>
              </a:ext>
            </a:extLst>
          </p:cNvPr>
          <p:cNvSpPr>
            <a:spLocks noGrp="1"/>
          </p:cNvSpPr>
          <p:nvPr>
            <p:ph type="body" idx="1"/>
          </p:nvPr>
        </p:nvSpPr>
        <p:spPr>
          <a:solidFill>
            <a:srgbClr val="00B0F0"/>
          </a:solidFill>
          <a:ln>
            <a:solidFill>
              <a:srgbClr val="00B0F0"/>
            </a:solidFill>
          </a:ln>
        </p:spPr>
        <p:txBody>
          <a:bodyPr/>
          <a:lstStyle/>
          <a:p>
            <a:r>
              <a:rPr lang="de-DE">
                <a:solidFill>
                  <a:schemeClr val="bg1"/>
                </a:solidFill>
              </a:rPr>
              <a:t>What?</a:t>
            </a:r>
          </a:p>
        </p:txBody>
      </p:sp>
      <p:sp>
        <p:nvSpPr>
          <p:cNvPr id="2" name="Inhaltsplatzhalter 1"/>
          <p:cNvSpPr>
            <a:spLocks noGrp="1"/>
          </p:cNvSpPr>
          <p:nvPr>
            <p:ph sz="half" idx="2"/>
          </p:nvPr>
        </p:nvSpPr>
        <p:spPr>
          <a:ln>
            <a:solidFill>
              <a:srgbClr val="00B0F0"/>
            </a:solidFill>
          </a:ln>
        </p:spPr>
        <p:txBody>
          <a:bodyPr>
            <a:normAutofit fontScale="92500" lnSpcReduction="20000"/>
          </a:bodyPr>
          <a:lstStyle/>
          <a:p>
            <a:pPr fontAlgn="base"/>
            <a:r>
              <a:rPr lang="en-US" sz="1600"/>
              <a:t>Integrity pacts initiated in cooperation with Transparency International Pakistan for the  “K–III Greater Karachi Water Supply Scheme“​;</a:t>
            </a:r>
          </a:p>
          <a:p>
            <a:pPr fontAlgn="base"/>
            <a:r>
              <a:rPr lang="en-US" sz="1600" b="1"/>
              <a:t>2-phase program: </a:t>
            </a:r>
            <a:r>
              <a:rPr lang="en-US" sz="1600"/>
              <a:t>(1) selection of consultants for the design and supervision; and (2) the selection the of contractors;</a:t>
            </a:r>
          </a:p>
          <a:p>
            <a:pPr fontAlgn="base"/>
            <a:r>
              <a:rPr lang="en-US" sz="1600"/>
              <a:t>Review of the letter of invitation to tender by Transparency International Pakistan regarding objective evaluation criteria and successive evaluation of technical and financial proposals (two-envelope system used in the bids submission)​.</a:t>
            </a:r>
          </a:p>
        </p:txBody>
      </p:sp>
      <p:sp>
        <p:nvSpPr>
          <p:cNvPr id="10" name="Textplatzhalter 9">
            <a:extLst>
              <a:ext uri="{FF2B5EF4-FFF2-40B4-BE49-F238E27FC236}">
                <a16:creationId xmlns:a16="http://schemas.microsoft.com/office/drawing/2014/main" id="{4D0CD0D3-6130-3149-8854-34529927BD9B}"/>
              </a:ext>
            </a:extLst>
          </p:cNvPr>
          <p:cNvSpPr>
            <a:spLocks noGrp="1"/>
          </p:cNvSpPr>
          <p:nvPr>
            <p:ph type="body" sz="quarter" idx="3"/>
          </p:nvPr>
        </p:nvSpPr>
        <p:spPr>
          <a:solidFill>
            <a:srgbClr val="00B0F0"/>
          </a:solidFill>
          <a:ln>
            <a:solidFill>
              <a:srgbClr val="00B0F0"/>
            </a:solidFill>
          </a:ln>
        </p:spPr>
        <p:txBody>
          <a:bodyPr/>
          <a:lstStyle/>
          <a:p>
            <a:r>
              <a:rPr lang="de-DE" err="1">
                <a:solidFill>
                  <a:schemeClr val="bg1"/>
                </a:solidFill>
              </a:rPr>
              <a:t>Benefits</a:t>
            </a:r>
            <a:endParaRPr lang="de-DE">
              <a:solidFill>
                <a:schemeClr val="bg1"/>
              </a:solidFill>
            </a:endParaRPr>
          </a:p>
        </p:txBody>
      </p:sp>
      <p:sp>
        <p:nvSpPr>
          <p:cNvPr id="11" name="Inhaltsplatzhalter 10">
            <a:extLst>
              <a:ext uri="{FF2B5EF4-FFF2-40B4-BE49-F238E27FC236}">
                <a16:creationId xmlns:a16="http://schemas.microsoft.com/office/drawing/2014/main" id="{5A8DFD71-9679-1F4C-8489-526A4D5A5762}"/>
              </a:ext>
            </a:extLst>
          </p:cNvPr>
          <p:cNvSpPr>
            <a:spLocks noGrp="1"/>
          </p:cNvSpPr>
          <p:nvPr>
            <p:ph sz="quarter" idx="4"/>
          </p:nvPr>
        </p:nvSpPr>
        <p:spPr>
          <a:ln>
            <a:solidFill>
              <a:srgbClr val="00B0F0"/>
            </a:solidFill>
          </a:ln>
        </p:spPr>
        <p:txBody>
          <a:bodyPr>
            <a:noAutofit/>
          </a:bodyPr>
          <a:lstStyle/>
          <a:p>
            <a:pPr fontAlgn="base"/>
            <a:r>
              <a:rPr lang="en-US" sz="1600"/>
              <a:t>TI Pakistan estimated the net savings at PKR 837 million​;</a:t>
            </a:r>
          </a:p>
          <a:p>
            <a:pPr fontAlgn="base"/>
            <a:r>
              <a:rPr lang="en-US" sz="1600"/>
              <a:t>Increased transparency of the procurement process​;</a:t>
            </a:r>
          </a:p>
          <a:p>
            <a:pPr fontAlgn="base"/>
            <a:r>
              <a:rPr lang="en-US" sz="1600"/>
              <a:t>Consideration of both technical quality and price of submitted bids​;</a:t>
            </a:r>
          </a:p>
          <a:p>
            <a:pPr fontAlgn="base"/>
            <a:r>
              <a:rPr lang="en-US" sz="1600"/>
              <a:t>Definition of objective criteria for evaluating bids (Transparency International Pakistan n. y.).</a:t>
            </a:r>
          </a:p>
        </p:txBody>
      </p:sp>
      <p:sp>
        <p:nvSpPr>
          <p:cNvPr id="4" name="Foliennummernplatzhalter 3"/>
          <p:cNvSpPr>
            <a:spLocks noGrp="1"/>
          </p:cNvSpPr>
          <p:nvPr>
            <p:ph type="sldNum" sz="quarter" idx="12"/>
          </p:nvPr>
        </p:nvSpPr>
        <p:spPr/>
        <p:txBody>
          <a:bodyPr/>
          <a:lstStyle/>
          <a:p>
            <a:fld id="{961E0DA8-AC27-403E-90E8-404BCA9BAC80}" type="slidenum">
              <a:rPr lang="en-US" smtClean="0"/>
              <a:pPr/>
              <a:t>46</a:t>
            </a:fld>
            <a:endParaRPr lang="en-US"/>
          </a:p>
        </p:txBody>
      </p:sp>
      <p:sp>
        <p:nvSpPr>
          <p:cNvPr id="3" name="Fußzeilenplatzhalter 2"/>
          <p:cNvSpPr>
            <a:spLocks noGrp="1"/>
          </p:cNvSpPr>
          <p:nvPr>
            <p:ph type="ftr" sz="quarter" idx="13"/>
          </p:nvPr>
        </p:nvSpPr>
        <p:spPr/>
        <p:txBody>
          <a:bodyPr/>
          <a:lstStyle/>
          <a:p>
            <a:r>
              <a:rPr lang="en-US" b="1"/>
              <a:t>Module 13 – Transparent public procurement</a:t>
            </a:r>
            <a:endParaRPr lang="en-US"/>
          </a:p>
        </p:txBody>
      </p:sp>
      <p:sp>
        <p:nvSpPr>
          <p:cNvPr id="5" name="Titel 4"/>
          <p:cNvSpPr>
            <a:spLocks noGrp="1"/>
          </p:cNvSpPr>
          <p:nvPr>
            <p:ph type="title"/>
          </p:nvPr>
        </p:nvSpPr>
        <p:spPr/>
        <p:txBody>
          <a:bodyPr>
            <a:normAutofit fontScale="90000"/>
          </a:bodyPr>
          <a:lstStyle/>
          <a:p>
            <a:r>
              <a:rPr lang="en-US" b="1"/>
              <a:t>Pakistan: Integrity Pacts</a:t>
            </a:r>
            <a:endParaRPr lang="de-DE"/>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09345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additive="base">
                                        <p:cTn id="3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 calcmode="lin" valueType="num">
                                      <p:cBhvr additive="base">
                                        <p:cTn id="4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calcmode="lin" valueType="num">
                                      <p:cBhvr additive="base">
                                        <p:cTn id="4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C93A81-8123-0840-84A4-551431897745}"/>
              </a:ext>
            </a:extLst>
          </p:cNvPr>
          <p:cNvSpPr>
            <a:spLocks noGrp="1"/>
          </p:cNvSpPr>
          <p:nvPr>
            <p:ph idx="1"/>
          </p:nvPr>
        </p:nvSpPr>
        <p:spPr>
          <a:ln>
            <a:solidFill>
              <a:srgbClr val="4CC2EF"/>
            </a:solidFill>
          </a:ln>
        </p:spPr>
        <p:txBody>
          <a:bodyPr>
            <a:normAutofit/>
          </a:bodyPr>
          <a:lstStyle/>
          <a:p>
            <a:pPr marL="0" indent="0">
              <a:buNone/>
            </a:pPr>
            <a:r>
              <a:rPr lang="de-DE" sz="1600" dirty="0"/>
              <a:t>Countries </a:t>
            </a:r>
            <a:r>
              <a:rPr lang="de-DE" sz="1600" dirty="0" err="1"/>
              <a:t>implemented</a:t>
            </a:r>
            <a:r>
              <a:rPr lang="de-DE" sz="1600" dirty="0"/>
              <a:t> </a:t>
            </a:r>
            <a:r>
              <a:rPr lang="de-DE" sz="1600" dirty="0" err="1"/>
              <a:t>monitoring</a:t>
            </a:r>
            <a:r>
              <a:rPr lang="de-DE" sz="1600" dirty="0"/>
              <a:t> </a:t>
            </a:r>
            <a:r>
              <a:rPr lang="de-DE" sz="1600" dirty="0" err="1"/>
              <a:t>mechanisms</a:t>
            </a:r>
            <a:r>
              <a:rPr lang="de-DE" sz="1600" dirty="0"/>
              <a:t> </a:t>
            </a:r>
            <a:r>
              <a:rPr lang="de-DE" sz="1600" dirty="0" err="1"/>
              <a:t>to</a:t>
            </a:r>
            <a:r>
              <a:rPr lang="de-DE" sz="1600" dirty="0"/>
              <a:t> </a:t>
            </a:r>
            <a:r>
              <a:rPr lang="de-DE" sz="1600" dirty="0" err="1"/>
              <a:t>ensure</a:t>
            </a:r>
            <a:r>
              <a:rPr lang="de-DE" sz="1600" dirty="0"/>
              <a:t> </a:t>
            </a:r>
            <a:r>
              <a:rPr lang="de-DE" sz="1600" dirty="0" err="1"/>
              <a:t>integrity</a:t>
            </a:r>
            <a:r>
              <a:rPr lang="de-DE" sz="1600" dirty="0"/>
              <a:t> in </a:t>
            </a:r>
            <a:r>
              <a:rPr lang="de-DE" sz="1600" dirty="0" err="1"/>
              <a:t>procurement</a:t>
            </a:r>
            <a:r>
              <a:rPr lang="de-DE" sz="1600" dirty="0"/>
              <a:t> in </a:t>
            </a:r>
            <a:r>
              <a:rPr lang="de-DE" sz="1600" dirty="0" err="1"/>
              <a:t>the</a:t>
            </a:r>
            <a:r>
              <a:rPr lang="de-DE" sz="1600" dirty="0"/>
              <a:t> </a:t>
            </a:r>
            <a:r>
              <a:rPr lang="de-DE" sz="1600" dirty="0" err="1"/>
              <a:t>context</a:t>
            </a:r>
            <a:r>
              <a:rPr lang="de-DE" sz="1600" dirty="0"/>
              <a:t> </a:t>
            </a:r>
            <a:r>
              <a:rPr lang="de-DE" sz="1600" dirty="0" err="1"/>
              <a:t>of</a:t>
            </a:r>
            <a:r>
              <a:rPr lang="de-DE" sz="1600" dirty="0"/>
              <a:t> COVID-19, </a:t>
            </a:r>
            <a:r>
              <a:rPr lang="de-DE" sz="1600" dirty="0" err="1"/>
              <a:t>including</a:t>
            </a:r>
            <a:r>
              <a:rPr lang="de-DE" sz="1600" dirty="0"/>
              <a:t> </a:t>
            </a:r>
            <a:r>
              <a:rPr lang="de-DE" sz="1600" dirty="0" err="1"/>
              <a:t>through</a:t>
            </a:r>
            <a:r>
              <a:rPr lang="de-DE" sz="1600" dirty="0"/>
              <a:t> </a:t>
            </a:r>
            <a:r>
              <a:rPr lang="de-DE" sz="1600" dirty="0" err="1"/>
              <a:t>the</a:t>
            </a:r>
            <a:r>
              <a:rPr lang="de-DE" sz="1600" dirty="0"/>
              <a:t> </a:t>
            </a:r>
            <a:r>
              <a:rPr lang="de-DE" sz="1600" dirty="0" err="1"/>
              <a:t>use</a:t>
            </a:r>
            <a:r>
              <a:rPr lang="de-DE" sz="1600" dirty="0"/>
              <a:t> </a:t>
            </a:r>
            <a:r>
              <a:rPr lang="de-DE" sz="1600" dirty="0" err="1"/>
              <a:t>of</a:t>
            </a:r>
            <a:r>
              <a:rPr lang="de-DE" sz="1600" dirty="0"/>
              <a:t> </a:t>
            </a:r>
            <a:r>
              <a:rPr lang="de-DE" sz="1600" dirty="0" err="1"/>
              <a:t>existing</a:t>
            </a:r>
            <a:r>
              <a:rPr lang="de-DE" sz="1600" dirty="0"/>
              <a:t> </a:t>
            </a:r>
            <a:r>
              <a:rPr lang="de-DE" sz="1600" dirty="0" err="1"/>
              <a:t>or</a:t>
            </a:r>
            <a:r>
              <a:rPr lang="de-DE" sz="1600" dirty="0"/>
              <a:t> </a:t>
            </a:r>
            <a:r>
              <a:rPr lang="de-DE" sz="1600" dirty="0" err="1"/>
              <a:t>newly</a:t>
            </a:r>
            <a:r>
              <a:rPr lang="de-DE" sz="1600" dirty="0"/>
              <a:t> </a:t>
            </a:r>
            <a:r>
              <a:rPr lang="de-DE" sz="1600" dirty="0" err="1"/>
              <a:t>designated</a:t>
            </a:r>
            <a:r>
              <a:rPr lang="de-DE" sz="1600" dirty="0"/>
              <a:t> </a:t>
            </a:r>
            <a:r>
              <a:rPr lang="de-DE" sz="1600" dirty="0" err="1"/>
              <a:t>entities</a:t>
            </a:r>
            <a:r>
              <a:rPr lang="de-DE" sz="1600" dirty="0"/>
              <a:t> </a:t>
            </a:r>
            <a:r>
              <a:rPr lang="de-DE" sz="1600" dirty="0" err="1"/>
              <a:t>or</a:t>
            </a:r>
            <a:r>
              <a:rPr lang="de-DE" sz="1600" dirty="0"/>
              <a:t> </a:t>
            </a:r>
            <a:r>
              <a:rPr lang="de-DE" sz="1600" dirty="0" err="1"/>
              <a:t>task</a:t>
            </a:r>
            <a:r>
              <a:rPr lang="de-DE" sz="1600" dirty="0"/>
              <a:t> </a:t>
            </a:r>
            <a:r>
              <a:rPr lang="de-DE" sz="1600" dirty="0" err="1"/>
              <a:t>forces</a:t>
            </a:r>
            <a:r>
              <a:rPr lang="de-DE" sz="1600" dirty="0"/>
              <a:t>, online </a:t>
            </a:r>
            <a:r>
              <a:rPr lang="de-DE" sz="1600" dirty="0" err="1"/>
              <a:t>platforms</a:t>
            </a:r>
            <a:r>
              <a:rPr lang="de-DE" sz="1600" dirty="0"/>
              <a:t> </a:t>
            </a:r>
            <a:r>
              <a:rPr lang="de-DE" sz="1600" dirty="0" err="1"/>
              <a:t>and</a:t>
            </a:r>
            <a:r>
              <a:rPr lang="de-DE" sz="1600" dirty="0"/>
              <a:t> </a:t>
            </a:r>
            <a:r>
              <a:rPr lang="de-DE" sz="1600" dirty="0" err="1"/>
              <a:t>portals</a:t>
            </a:r>
            <a:r>
              <a:rPr lang="de-DE" sz="1600" dirty="0"/>
              <a:t>, </a:t>
            </a:r>
            <a:r>
              <a:rPr lang="de-DE" sz="1600" dirty="0" err="1"/>
              <a:t>and</a:t>
            </a:r>
            <a:r>
              <a:rPr lang="de-DE" sz="1600" dirty="0"/>
              <a:t> </a:t>
            </a:r>
            <a:r>
              <a:rPr lang="de-DE" sz="1600" dirty="0" err="1"/>
              <a:t>reporting</a:t>
            </a:r>
            <a:r>
              <a:rPr lang="de-DE" sz="1600" dirty="0"/>
              <a:t> </a:t>
            </a:r>
            <a:r>
              <a:rPr lang="de-DE" sz="1600" dirty="0" err="1"/>
              <a:t>mechanisms</a:t>
            </a:r>
            <a:r>
              <a:rPr lang="de-DE" sz="1600" dirty="0"/>
              <a:t>:</a:t>
            </a:r>
            <a:endParaRPr lang="en-US" sz="1600" dirty="0"/>
          </a:p>
        </p:txBody>
      </p:sp>
      <p:sp>
        <p:nvSpPr>
          <p:cNvPr id="3" name="Fußzeilenplatzhalter 2">
            <a:extLst>
              <a:ext uri="{FF2B5EF4-FFF2-40B4-BE49-F238E27FC236}">
                <a16:creationId xmlns:a16="http://schemas.microsoft.com/office/drawing/2014/main" id="{B61E5B73-2B3D-BE4B-BA08-75DE3F2DA290}"/>
              </a:ext>
            </a:extLst>
          </p:cNvPr>
          <p:cNvSpPr>
            <a:spLocks noGrp="1"/>
          </p:cNvSpPr>
          <p:nvPr>
            <p:ph type="ftr" sz="quarter" idx="3"/>
          </p:nvPr>
        </p:nvSpPr>
        <p:spPr/>
        <p:txBody>
          <a:bodyPr/>
          <a:lstStyle/>
          <a:p>
            <a:r>
              <a:rPr lang="en-US" b="1"/>
              <a:t>Module 13 – Transparent public procurement</a:t>
            </a:r>
            <a:endParaRPr lang="en-US" dirty="0"/>
          </a:p>
        </p:txBody>
      </p:sp>
      <p:sp>
        <p:nvSpPr>
          <p:cNvPr id="4" name="Foliennummernplatzhalter 3">
            <a:extLst>
              <a:ext uri="{FF2B5EF4-FFF2-40B4-BE49-F238E27FC236}">
                <a16:creationId xmlns:a16="http://schemas.microsoft.com/office/drawing/2014/main" id="{97BFCDCB-EEEB-024D-9117-CA65DFE42672}"/>
              </a:ext>
            </a:extLst>
          </p:cNvPr>
          <p:cNvSpPr>
            <a:spLocks noGrp="1"/>
          </p:cNvSpPr>
          <p:nvPr>
            <p:ph type="sldNum" sz="quarter" idx="4"/>
          </p:nvPr>
        </p:nvSpPr>
        <p:spPr/>
        <p:txBody>
          <a:bodyPr/>
          <a:lstStyle/>
          <a:p>
            <a:fld id="{961E0DA8-AC27-403E-90E8-404BCA9BAC80}" type="slidenum">
              <a:rPr lang="en-US" smtClean="0"/>
              <a:pPr/>
              <a:t>47</a:t>
            </a:fld>
            <a:endParaRPr lang="en-US"/>
          </a:p>
        </p:txBody>
      </p:sp>
      <p:sp>
        <p:nvSpPr>
          <p:cNvPr id="5" name="Titel 4">
            <a:extLst>
              <a:ext uri="{FF2B5EF4-FFF2-40B4-BE49-F238E27FC236}">
                <a16:creationId xmlns:a16="http://schemas.microsoft.com/office/drawing/2014/main" id="{2442332F-7BCF-0E4F-8F1C-11E3B4D254AD}"/>
              </a:ext>
            </a:extLst>
          </p:cNvPr>
          <p:cNvSpPr>
            <a:spLocks noGrp="1"/>
          </p:cNvSpPr>
          <p:nvPr>
            <p:ph type="title"/>
          </p:nvPr>
        </p:nvSpPr>
        <p:spPr/>
        <p:txBody>
          <a:bodyPr>
            <a:noAutofit/>
          </a:bodyPr>
          <a:lstStyle/>
          <a:p>
            <a:r>
              <a:rPr lang="de-DE" sz="2400" b="1" dirty="0"/>
              <a:t>Monitoring </a:t>
            </a:r>
            <a:r>
              <a:rPr lang="de-DE" sz="2400" b="1" dirty="0" err="1"/>
              <a:t>mechanisms</a:t>
            </a:r>
            <a:r>
              <a:rPr lang="de-DE" sz="2400" b="1" dirty="0"/>
              <a:t> </a:t>
            </a:r>
            <a:r>
              <a:rPr lang="de-DE" sz="2400" b="1" dirty="0" err="1"/>
              <a:t>for</a:t>
            </a:r>
            <a:r>
              <a:rPr lang="de-DE" sz="2400" b="1" dirty="0"/>
              <a:t> </a:t>
            </a:r>
            <a:r>
              <a:rPr lang="de-DE" sz="2400" b="1" dirty="0" err="1"/>
              <a:t>procurement</a:t>
            </a:r>
            <a:r>
              <a:rPr lang="de-DE" sz="2400" b="1" dirty="0"/>
              <a:t> </a:t>
            </a:r>
            <a:r>
              <a:rPr lang="de-DE" sz="2400" b="1" dirty="0" err="1"/>
              <a:t>during</a:t>
            </a:r>
            <a:r>
              <a:rPr lang="de-DE" sz="2400" b="1" dirty="0"/>
              <a:t> </a:t>
            </a:r>
            <a:r>
              <a:rPr lang="de-DE" sz="2400" b="1" dirty="0" err="1"/>
              <a:t>crises</a:t>
            </a:r>
            <a:r>
              <a:rPr lang="de-DE" sz="2400" b="1" dirty="0"/>
              <a:t> </a:t>
            </a:r>
            <a:r>
              <a:rPr lang="de-DE" sz="2400" b="1" dirty="0" err="1"/>
              <a:t>and</a:t>
            </a:r>
            <a:r>
              <a:rPr lang="de-DE" sz="2400" b="1" dirty="0"/>
              <a:t> in </a:t>
            </a:r>
            <a:r>
              <a:rPr lang="de-DE" sz="2400" b="1" dirty="0" err="1"/>
              <a:t>the</a:t>
            </a:r>
            <a:r>
              <a:rPr lang="de-DE" sz="2400" b="1" dirty="0"/>
              <a:t> </a:t>
            </a:r>
            <a:r>
              <a:rPr lang="de-DE" sz="2400" b="1" dirty="0" err="1"/>
              <a:t>context</a:t>
            </a:r>
            <a:r>
              <a:rPr lang="de-DE" sz="2400" b="1" dirty="0"/>
              <a:t> </a:t>
            </a:r>
            <a:r>
              <a:rPr lang="de-DE" sz="2400" b="1" dirty="0" err="1"/>
              <a:t>of</a:t>
            </a:r>
            <a:r>
              <a:rPr lang="de-DE" sz="2400" b="1" dirty="0"/>
              <a:t> COVID-19</a:t>
            </a:r>
            <a:endParaRPr lang="en-US" sz="2400" b="1" dirty="0"/>
          </a:p>
        </p:txBody>
      </p:sp>
      <p:sp>
        <p:nvSpPr>
          <p:cNvPr id="9" name="Freihandform 8">
            <a:extLst>
              <a:ext uri="{FF2B5EF4-FFF2-40B4-BE49-F238E27FC236}">
                <a16:creationId xmlns:a16="http://schemas.microsoft.com/office/drawing/2014/main" id="{38CAA9AA-8F5C-7541-B3B6-28F295555577}"/>
              </a:ext>
            </a:extLst>
          </p:cNvPr>
          <p:cNvSpPr/>
          <p:nvPr/>
        </p:nvSpPr>
        <p:spPr>
          <a:xfrm>
            <a:off x="628650" y="2130552"/>
            <a:ext cx="7886700" cy="772874"/>
          </a:xfrm>
          <a:custGeom>
            <a:avLst/>
            <a:gdLst>
              <a:gd name="connsiteX0" fmla="*/ 0 w 7886700"/>
              <a:gd name="connsiteY0" fmla="*/ 77287 h 772874"/>
              <a:gd name="connsiteX1" fmla="*/ 77287 w 7886700"/>
              <a:gd name="connsiteY1" fmla="*/ 0 h 772874"/>
              <a:gd name="connsiteX2" fmla="*/ 7809413 w 7886700"/>
              <a:gd name="connsiteY2" fmla="*/ 0 h 772874"/>
              <a:gd name="connsiteX3" fmla="*/ 7886700 w 7886700"/>
              <a:gd name="connsiteY3" fmla="*/ 77287 h 772874"/>
              <a:gd name="connsiteX4" fmla="*/ 7886700 w 7886700"/>
              <a:gd name="connsiteY4" fmla="*/ 695587 h 772874"/>
              <a:gd name="connsiteX5" fmla="*/ 7809413 w 7886700"/>
              <a:gd name="connsiteY5" fmla="*/ 772874 h 772874"/>
              <a:gd name="connsiteX6" fmla="*/ 77287 w 7886700"/>
              <a:gd name="connsiteY6" fmla="*/ 772874 h 772874"/>
              <a:gd name="connsiteX7" fmla="*/ 0 w 7886700"/>
              <a:gd name="connsiteY7" fmla="*/ 695587 h 772874"/>
              <a:gd name="connsiteX8" fmla="*/ 0 w 7886700"/>
              <a:gd name="connsiteY8" fmla="*/ 77287 h 77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72874">
                <a:moveTo>
                  <a:pt x="0" y="77287"/>
                </a:moveTo>
                <a:cubicBezTo>
                  <a:pt x="0" y="34603"/>
                  <a:pt x="34603" y="0"/>
                  <a:pt x="77287" y="0"/>
                </a:cubicBezTo>
                <a:lnTo>
                  <a:pt x="7809413" y="0"/>
                </a:lnTo>
                <a:cubicBezTo>
                  <a:pt x="7852097" y="0"/>
                  <a:pt x="7886700" y="34603"/>
                  <a:pt x="7886700" y="77287"/>
                </a:cubicBezTo>
                <a:lnTo>
                  <a:pt x="7886700" y="695587"/>
                </a:lnTo>
                <a:cubicBezTo>
                  <a:pt x="7886700" y="738271"/>
                  <a:pt x="7852097" y="772874"/>
                  <a:pt x="7809413" y="772874"/>
                </a:cubicBezTo>
                <a:lnTo>
                  <a:pt x="77287" y="772874"/>
                </a:lnTo>
                <a:cubicBezTo>
                  <a:pt x="34603" y="772874"/>
                  <a:pt x="0" y="738271"/>
                  <a:pt x="0" y="695587"/>
                </a:cubicBezTo>
                <a:lnTo>
                  <a:pt x="0" y="7728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0347" tIns="45720" rIns="45721" bIns="45720" numCol="1" spcCol="1270" anchor="ctr" anchorCtr="0">
            <a:noAutofit/>
          </a:bodyPr>
          <a:lstStyle/>
          <a:p>
            <a:pPr marL="0" lvl="0" indent="0" algn="l" defTabSz="533400">
              <a:lnSpc>
                <a:spcPct val="90000"/>
              </a:lnSpc>
              <a:spcBef>
                <a:spcPct val="0"/>
              </a:spcBef>
              <a:spcAft>
                <a:spcPct val="35000"/>
              </a:spcAft>
              <a:buNone/>
            </a:pPr>
            <a:r>
              <a:rPr lang="de-DE" sz="1200" kern="1200" dirty="0">
                <a:latin typeface="Roboto"/>
              </a:rPr>
              <a:t>The </a:t>
            </a:r>
            <a:r>
              <a:rPr lang="de-DE" sz="1200" b="1" kern="1200" dirty="0">
                <a:latin typeface="Roboto"/>
              </a:rPr>
              <a:t>United Kingdom </a:t>
            </a:r>
            <a:r>
              <a:rPr lang="de-DE" sz="1200" kern="1200" dirty="0" err="1">
                <a:latin typeface="Roboto"/>
              </a:rPr>
              <a:t>reported</a:t>
            </a:r>
            <a:r>
              <a:rPr lang="de-DE" sz="1200" kern="1200" dirty="0">
                <a:latin typeface="Roboto"/>
              </a:rPr>
              <a:t> </a:t>
            </a:r>
            <a:r>
              <a:rPr lang="de-DE" sz="1200" kern="1200" dirty="0" err="1">
                <a:latin typeface="Roboto"/>
              </a:rPr>
              <a:t>that</a:t>
            </a:r>
            <a:r>
              <a:rPr lang="de-DE" sz="1200" kern="1200" dirty="0">
                <a:latin typeface="Roboto"/>
              </a:rPr>
              <a:t> </a:t>
            </a:r>
            <a:r>
              <a:rPr lang="de-DE" sz="1200" kern="1200" dirty="0" err="1">
                <a:latin typeface="Roboto"/>
              </a:rPr>
              <a:t>its</a:t>
            </a:r>
            <a:r>
              <a:rPr lang="de-DE" sz="1200" kern="1200" dirty="0">
                <a:latin typeface="Roboto"/>
              </a:rPr>
              <a:t> </a:t>
            </a:r>
            <a:r>
              <a:rPr lang="de-DE" sz="1200" kern="1200" dirty="0" err="1">
                <a:latin typeface="Roboto"/>
              </a:rPr>
              <a:t>counter</a:t>
            </a:r>
            <a:r>
              <a:rPr lang="de-DE" sz="1200" kern="1200" dirty="0">
                <a:latin typeface="Roboto"/>
              </a:rPr>
              <a:t> </a:t>
            </a:r>
            <a:r>
              <a:rPr lang="de-DE" sz="1200" kern="1200" dirty="0" err="1">
                <a:latin typeface="Roboto"/>
              </a:rPr>
              <a:t>fraud</a:t>
            </a:r>
            <a:r>
              <a:rPr lang="de-DE" sz="1200" kern="1200" dirty="0">
                <a:latin typeface="Roboto"/>
              </a:rPr>
              <a:t> </a:t>
            </a:r>
            <a:r>
              <a:rPr lang="de-DE" sz="1200" kern="1200" dirty="0" err="1">
                <a:latin typeface="Roboto"/>
              </a:rPr>
              <a:t>function</a:t>
            </a:r>
            <a:r>
              <a:rPr lang="de-DE" sz="1200" kern="1200" dirty="0">
                <a:latin typeface="Roboto"/>
              </a:rPr>
              <a:t> </a:t>
            </a:r>
            <a:r>
              <a:rPr lang="de-DE" sz="1200" kern="1200" dirty="0" err="1">
                <a:latin typeface="Roboto"/>
              </a:rPr>
              <a:t>is</a:t>
            </a:r>
            <a:r>
              <a:rPr lang="de-DE" sz="1200" kern="1200" dirty="0">
                <a:latin typeface="Roboto"/>
              </a:rPr>
              <a:t> </a:t>
            </a:r>
            <a:r>
              <a:rPr lang="de-DE" sz="1200" kern="1200" dirty="0" err="1">
                <a:latin typeface="Roboto"/>
              </a:rPr>
              <a:t>working</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identify</a:t>
            </a:r>
            <a:r>
              <a:rPr lang="de-DE" sz="1200" kern="1200" dirty="0">
                <a:latin typeface="Roboto"/>
              </a:rPr>
              <a:t> </a:t>
            </a:r>
            <a:r>
              <a:rPr lang="de-DE" sz="1200" kern="1200" dirty="0" err="1">
                <a:latin typeface="Roboto"/>
              </a:rPr>
              <a:t>new</a:t>
            </a:r>
            <a:r>
              <a:rPr lang="de-DE" sz="1200" kern="1200" dirty="0">
                <a:latin typeface="Roboto"/>
              </a:rPr>
              <a:t> </a:t>
            </a:r>
            <a:r>
              <a:rPr lang="de-DE" sz="1200" kern="1200" dirty="0" err="1">
                <a:latin typeface="Roboto"/>
              </a:rPr>
              <a:t>opportunities</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prevent</a:t>
            </a:r>
            <a:r>
              <a:rPr lang="de-DE" sz="1200" kern="1200" dirty="0">
                <a:latin typeface="Roboto"/>
              </a:rPr>
              <a:t> </a:t>
            </a:r>
            <a:r>
              <a:rPr lang="de-DE" sz="1200" kern="1200" dirty="0" err="1">
                <a:latin typeface="Roboto"/>
              </a:rPr>
              <a:t>fraud</a:t>
            </a:r>
            <a:r>
              <a:rPr lang="de-DE" sz="1200" kern="1200" dirty="0">
                <a:latin typeface="Roboto"/>
              </a:rPr>
              <a:t>, </a:t>
            </a:r>
            <a:r>
              <a:rPr lang="de-DE" sz="1200" kern="1200" dirty="0" err="1">
                <a:latin typeface="Roboto"/>
              </a:rPr>
              <a:t>including</a:t>
            </a:r>
            <a:r>
              <a:rPr lang="de-DE" sz="1200" kern="1200" dirty="0">
                <a:latin typeface="Roboto"/>
              </a:rPr>
              <a:t> </a:t>
            </a:r>
            <a:r>
              <a:rPr lang="de-DE" sz="1200" kern="1200" dirty="0" err="1">
                <a:latin typeface="Roboto"/>
              </a:rPr>
              <a:t>through</a:t>
            </a:r>
            <a:r>
              <a:rPr lang="de-DE" sz="1200" kern="1200" dirty="0">
                <a:latin typeface="Roboto"/>
              </a:rPr>
              <a:t> </a:t>
            </a:r>
            <a:r>
              <a:rPr lang="de-DE" sz="1200" kern="1200" dirty="0" err="1">
                <a:latin typeface="Roboto"/>
              </a:rPr>
              <a:t>the</a:t>
            </a:r>
            <a:r>
              <a:rPr lang="de-DE" sz="1200" kern="1200" dirty="0">
                <a:latin typeface="Roboto"/>
              </a:rPr>
              <a:t> </a:t>
            </a:r>
            <a:r>
              <a:rPr lang="de-DE" sz="1200" kern="1200" dirty="0" err="1">
                <a:latin typeface="Roboto"/>
              </a:rPr>
              <a:t>use</a:t>
            </a:r>
            <a:r>
              <a:rPr lang="de-DE" sz="1200" kern="1200" dirty="0">
                <a:latin typeface="Roboto"/>
              </a:rPr>
              <a:t> </a:t>
            </a:r>
            <a:r>
              <a:rPr lang="de-DE" sz="1200" kern="1200" dirty="0" err="1">
                <a:latin typeface="Roboto"/>
              </a:rPr>
              <a:t>of</a:t>
            </a:r>
            <a:r>
              <a:rPr lang="de-DE" sz="1200" kern="1200" dirty="0">
                <a:latin typeface="Roboto"/>
              </a:rPr>
              <a:t> </a:t>
            </a:r>
            <a:r>
              <a:rPr lang="de-DE" sz="1200" kern="1200" dirty="0" err="1">
                <a:latin typeface="Roboto"/>
              </a:rPr>
              <a:t>data</a:t>
            </a:r>
            <a:r>
              <a:rPr lang="de-DE" sz="1200" kern="1200" dirty="0">
                <a:latin typeface="Roboto"/>
              </a:rPr>
              <a:t> and </a:t>
            </a:r>
            <a:r>
              <a:rPr lang="de-DE" sz="1200" kern="1200" dirty="0" err="1">
                <a:latin typeface="Roboto"/>
              </a:rPr>
              <a:t>analytics</a:t>
            </a:r>
            <a:r>
              <a:rPr lang="de-DE" sz="1200" kern="1200" dirty="0">
                <a:latin typeface="Roboto"/>
              </a:rPr>
              <a:t> and wider legislative </a:t>
            </a:r>
            <a:r>
              <a:rPr lang="de-DE" sz="1200" kern="1200" dirty="0" err="1">
                <a:latin typeface="Roboto"/>
              </a:rPr>
              <a:t>reviews</a:t>
            </a:r>
            <a:r>
              <a:rPr lang="de-DE" sz="1200" kern="1200" dirty="0">
                <a:latin typeface="Roboto"/>
              </a:rPr>
              <a:t> via a </a:t>
            </a:r>
            <a:r>
              <a:rPr lang="de-DE" sz="1200" kern="1200" dirty="0" err="1">
                <a:latin typeface="Roboto"/>
              </a:rPr>
              <a:t>new</a:t>
            </a:r>
            <a:r>
              <a:rPr lang="de-DE" sz="1200" kern="1200" dirty="0">
                <a:latin typeface="Roboto"/>
              </a:rPr>
              <a:t> COVID-19 Fraud Ministerial Board.</a:t>
            </a:r>
          </a:p>
        </p:txBody>
      </p:sp>
      <p:sp>
        <p:nvSpPr>
          <p:cNvPr id="10" name="Abgerundetes Rechteck 9">
            <a:extLst>
              <a:ext uri="{FF2B5EF4-FFF2-40B4-BE49-F238E27FC236}">
                <a16:creationId xmlns:a16="http://schemas.microsoft.com/office/drawing/2014/main" id="{4DCCB410-BAD4-5E4E-BFB6-1B00BC378E5B}"/>
              </a:ext>
            </a:extLst>
          </p:cNvPr>
          <p:cNvSpPr/>
          <p:nvPr/>
        </p:nvSpPr>
        <p:spPr>
          <a:xfrm>
            <a:off x="1160416" y="2207839"/>
            <a:ext cx="668382" cy="618299"/>
          </a:xfrm>
          <a:prstGeom prst="roundRect">
            <a:avLst>
              <a:gd name="adj" fmla="val 10000"/>
            </a:avLst>
          </a:prstGeom>
          <a:blipFill>
            <a:blip r:embed="rId3">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07E1834F-6E3D-2448-8690-CB067B34E67F}"/>
              </a:ext>
            </a:extLst>
          </p:cNvPr>
          <p:cNvSpPr/>
          <p:nvPr/>
        </p:nvSpPr>
        <p:spPr>
          <a:xfrm>
            <a:off x="628650" y="2980713"/>
            <a:ext cx="7886700" cy="772874"/>
          </a:xfrm>
          <a:custGeom>
            <a:avLst/>
            <a:gdLst>
              <a:gd name="connsiteX0" fmla="*/ 0 w 7886700"/>
              <a:gd name="connsiteY0" fmla="*/ 77287 h 772874"/>
              <a:gd name="connsiteX1" fmla="*/ 77287 w 7886700"/>
              <a:gd name="connsiteY1" fmla="*/ 0 h 772874"/>
              <a:gd name="connsiteX2" fmla="*/ 7809413 w 7886700"/>
              <a:gd name="connsiteY2" fmla="*/ 0 h 772874"/>
              <a:gd name="connsiteX3" fmla="*/ 7886700 w 7886700"/>
              <a:gd name="connsiteY3" fmla="*/ 77287 h 772874"/>
              <a:gd name="connsiteX4" fmla="*/ 7886700 w 7886700"/>
              <a:gd name="connsiteY4" fmla="*/ 695587 h 772874"/>
              <a:gd name="connsiteX5" fmla="*/ 7809413 w 7886700"/>
              <a:gd name="connsiteY5" fmla="*/ 772874 h 772874"/>
              <a:gd name="connsiteX6" fmla="*/ 77287 w 7886700"/>
              <a:gd name="connsiteY6" fmla="*/ 772874 h 772874"/>
              <a:gd name="connsiteX7" fmla="*/ 0 w 7886700"/>
              <a:gd name="connsiteY7" fmla="*/ 695587 h 772874"/>
              <a:gd name="connsiteX8" fmla="*/ 0 w 7886700"/>
              <a:gd name="connsiteY8" fmla="*/ 77287 h 77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72874">
                <a:moveTo>
                  <a:pt x="0" y="77287"/>
                </a:moveTo>
                <a:cubicBezTo>
                  <a:pt x="0" y="34603"/>
                  <a:pt x="34603" y="0"/>
                  <a:pt x="77287" y="0"/>
                </a:cubicBezTo>
                <a:lnTo>
                  <a:pt x="7809413" y="0"/>
                </a:lnTo>
                <a:cubicBezTo>
                  <a:pt x="7852097" y="0"/>
                  <a:pt x="7886700" y="34603"/>
                  <a:pt x="7886700" y="77287"/>
                </a:cubicBezTo>
                <a:lnTo>
                  <a:pt x="7886700" y="695587"/>
                </a:lnTo>
                <a:cubicBezTo>
                  <a:pt x="7886700" y="738271"/>
                  <a:pt x="7852097" y="772874"/>
                  <a:pt x="7809413" y="772874"/>
                </a:cubicBezTo>
                <a:lnTo>
                  <a:pt x="77287" y="772874"/>
                </a:lnTo>
                <a:cubicBezTo>
                  <a:pt x="34603" y="772874"/>
                  <a:pt x="0" y="738271"/>
                  <a:pt x="0" y="695587"/>
                </a:cubicBezTo>
                <a:lnTo>
                  <a:pt x="0" y="7728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0347" tIns="45720" rIns="45721" bIns="45720" numCol="1" spcCol="1270" anchor="ctr" anchorCtr="0">
            <a:noAutofit/>
          </a:bodyPr>
          <a:lstStyle/>
          <a:p>
            <a:pPr marL="0" lvl="0" indent="0" algn="l" defTabSz="533400">
              <a:lnSpc>
                <a:spcPct val="90000"/>
              </a:lnSpc>
              <a:spcBef>
                <a:spcPct val="0"/>
              </a:spcBef>
              <a:spcAft>
                <a:spcPct val="35000"/>
              </a:spcAft>
              <a:buNone/>
            </a:pPr>
            <a:r>
              <a:rPr lang="de-DE" sz="1200" b="1" kern="1200" dirty="0">
                <a:latin typeface="Roboto"/>
              </a:rPr>
              <a:t>Canada</a:t>
            </a:r>
            <a:r>
              <a:rPr lang="de-DE" sz="1200" kern="1200" dirty="0">
                <a:latin typeface="Roboto"/>
              </a:rPr>
              <a:t> </a:t>
            </a:r>
            <a:r>
              <a:rPr lang="de-DE" sz="1200" kern="1200" dirty="0" err="1">
                <a:latin typeface="Roboto"/>
              </a:rPr>
              <a:t>reported</a:t>
            </a:r>
            <a:r>
              <a:rPr lang="de-DE" sz="1200" kern="1200" dirty="0">
                <a:latin typeface="Roboto"/>
              </a:rPr>
              <a:t> </a:t>
            </a:r>
            <a:r>
              <a:rPr lang="de-DE" sz="1200" kern="1200" dirty="0" err="1">
                <a:latin typeface="Roboto"/>
              </a:rPr>
              <a:t>that</a:t>
            </a:r>
            <a:r>
              <a:rPr lang="de-DE" sz="1200" kern="1200" dirty="0">
                <a:latin typeface="Roboto"/>
              </a:rPr>
              <a:t> </a:t>
            </a:r>
            <a:r>
              <a:rPr lang="de-DE" sz="1200" kern="1200" dirty="0" err="1">
                <a:latin typeface="Roboto"/>
              </a:rPr>
              <a:t>it</a:t>
            </a:r>
            <a:r>
              <a:rPr lang="de-DE" sz="1200" kern="1200" dirty="0">
                <a:latin typeface="Roboto"/>
              </a:rPr>
              <a:t> </a:t>
            </a:r>
            <a:r>
              <a:rPr lang="de-DE" sz="1200" kern="1200" dirty="0" err="1">
                <a:latin typeface="Roboto"/>
              </a:rPr>
              <a:t>launched</a:t>
            </a:r>
            <a:r>
              <a:rPr lang="de-DE" sz="1200" kern="1200" dirty="0">
                <a:latin typeface="Roboto"/>
              </a:rPr>
              <a:t> a COVID-19 </a:t>
            </a:r>
            <a:r>
              <a:rPr lang="de-DE" sz="1200" kern="1200" dirty="0" err="1">
                <a:latin typeface="Roboto"/>
              </a:rPr>
              <a:t>contract</a:t>
            </a:r>
            <a:r>
              <a:rPr lang="de-DE" sz="1200" kern="1200" dirty="0">
                <a:latin typeface="Roboto"/>
              </a:rPr>
              <a:t> </a:t>
            </a:r>
            <a:r>
              <a:rPr lang="de-DE" sz="1200" kern="1200" dirty="0" err="1">
                <a:latin typeface="Roboto"/>
              </a:rPr>
              <a:t>information</a:t>
            </a:r>
            <a:r>
              <a:rPr lang="de-DE" sz="1200" kern="1200" dirty="0">
                <a:latin typeface="Roboto"/>
              </a:rPr>
              <a:t> web </a:t>
            </a:r>
            <a:r>
              <a:rPr lang="de-DE" sz="1200" kern="1200" dirty="0" err="1">
                <a:latin typeface="Roboto"/>
              </a:rPr>
              <a:t>page</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provide</a:t>
            </a:r>
            <a:r>
              <a:rPr lang="de-DE" sz="1200" kern="1200" dirty="0">
                <a:latin typeface="Roboto"/>
              </a:rPr>
              <a:t> </a:t>
            </a:r>
            <a:r>
              <a:rPr lang="de-DE" sz="1200" kern="1200" dirty="0" err="1">
                <a:latin typeface="Roboto"/>
              </a:rPr>
              <a:t>updates</a:t>
            </a:r>
            <a:r>
              <a:rPr lang="de-DE" sz="1200" kern="1200" dirty="0">
                <a:latin typeface="Roboto"/>
              </a:rPr>
              <a:t> on </a:t>
            </a:r>
            <a:r>
              <a:rPr lang="de-DE" sz="1200" kern="1200" dirty="0" err="1">
                <a:latin typeface="Roboto"/>
              </a:rPr>
              <a:t>the</a:t>
            </a:r>
            <a:r>
              <a:rPr lang="de-DE" sz="1200" kern="1200" dirty="0">
                <a:latin typeface="Roboto"/>
              </a:rPr>
              <a:t> </a:t>
            </a:r>
            <a:r>
              <a:rPr lang="de-DE" sz="1200" kern="1200" dirty="0" err="1">
                <a:latin typeface="Roboto"/>
              </a:rPr>
              <a:t>procurement</a:t>
            </a:r>
            <a:r>
              <a:rPr lang="de-DE" sz="1200" kern="1200" dirty="0">
                <a:latin typeface="Roboto"/>
              </a:rPr>
              <a:t> </a:t>
            </a:r>
            <a:r>
              <a:rPr lang="de-DE" sz="1200" kern="1200" dirty="0" err="1">
                <a:latin typeface="Roboto"/>
              </a:rPr>
              <a:t>of</a:t>
            </a:r>
            <a:r>
              <a:rPr lang="de-DE" sz="1200" kern="1200" dirty="0">
                <a:latin typeface="Roboto"/>
              </a:rPr>
              <a:t> essential </a:t>
            </a:r>
            <a:r>
              <a:rPr lang="de-DE" sz="1200" kern="1200" dirty="0" err="1">
                <a:latin typeface="Roboto"/>
              </a:rPr>
              <a:t>medical</a:t>
            </a:r>
            <a:r>
              <a:rPr lang="de-DE" sz="1200" kern="1200" dirty="0">
                <a:latin typeface="Roboto"/>
              </a:rPr>
              <a:t> </a:t>
            </a:r>
            <a:r>
              <a:rPr lang="de-DE" sz="1200" kern="1200" dirty="0" err="1">
                <a:latin typeface="Roboto"/>
              </a:rPr>
              <a:t>supplies</a:t>
            </a:r>
            <a:r>
              <a:rPr lang="de-DE" sz="1200" kern="1200" dirty="0">
                <a:latin typeface="Roboto"/>
              </a:rPr>
              <a:t> and </a:t>
            </a:r>
            <a:r>
              <a:rPr lang="de-DE" sz="1200" kern="1200" dirty="0" err="1">
                <a:latin typeface="Roboto"/>
              </a:rPr>
              <a:t>equipment</a:t>
            </a:r>
            <a:r>
              <a:rPr lang="de-DE" sz="1200" kern="1200" dirty="0">
                <a:latin typeface="Roboto"/>
              </a:rPr>
              <a:t> in </a:t>
            </a:r>
            <a:r>
              <a:rPr lang="de-DE" sz="1200" kern="1200" dirty="0" err="1">
                <a:latin typeface="Roboto"/>
              </a:rPr>
              <a:t>response</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the</a:t>
            </a:r>
            <a:r>
              <a:rPr lang="de-DE" sz="1200" kern="1200" dirty="0">
                <a:latin typeface="Roboto"/>
              </a:rPr>
              <a:t> </a:t>
            </a:r>
            <a:r>
              <a:rPr lang="de-DE" sz="1200" kern="1200" dirty="0" err="1">
                <a:latin typeface="Roboto"/>
              </a:rPr>
              <a:t>pandemic</a:t>
            </a:r>
            <a:r>
              <a:rPr lang="de-DE" sz="1200" kern="1200" dirty="0">
                <a:latin typeface="Roboto"/>
              </a:rPr>
              <a:t>. The </a:t>
            </a:r>
            <a:r>
              <a:rPr lang="de-DE" sz="1200" kern="1200" dirty="0" err="1">
                <a:latin typeface="Roboto"/>
              </a:rPr>
              <a:t>page</a:t>
            </a:r>
            <a:r>
              <a:rPr lang="de-DE" sz="1200" kern="1200" dirty="0">
                <a:latin typeface="Roboto"/>
              </a:rPr>
              <a:t> </a:t>
            </a:r>
            <a:r>
              <a:rPr lang="de-DE" sz="1200" kern="1200" dirty="0" err="1">
                <a:latin typeface="Roboto"/>
              </a:rPr>
              <a:t>contains</a:t>
            </a:r>
            <a:r>
              <a:rPr lang="de-DE" sz="1200" kern="1200" dirty="0">
                <a:latin typeface="Roboto"/>
              </a:rPr>
              <a:t> </a:t>
            </a:r>
            <a:r>
              <a:rPr lang="de-DE" sz="1200" kern="1200" dirty="0" err="1">
                <a:latin typeface="Roboto"/>
              </a:rPr>
              <a:t>information</a:t>
            </a:r>
            <a:r>
              <a:rPr lang="de-DE" sz="1200" kern="1200" dirty="0">
                <a:latin typeface="Roboto"/>
              </a:rPr>
              <a:t> on </a:t>
            </a:r>
            <a:r>
              <a:rPr lang="de-DE" sz="1200" kern="1200" dirty="0" err="1">
                <a:latin typeface="Roboto"/>
              </a:rPr>
              <a:t>suppliers</a:t>
            </a:r>
            <a:r>
              <a:rPr lang="de-DE" sz="1200" kern="1200" dirty="0">
                <a:latin typeface="Roboto"/>
              </a:rPr>
              <a:t>, </a:t>
            </a:r>
            <a:r>
              <a:rPr lang="de-DE" sz="1200" kern="1200" dirty="0" err="1">
                <a:latin typeface="Roboto"/>
              </a:rPr>
              <a:t>the</a:t>
            </a:r>
            <a:r>
              <a:rPr lang="de-DE" sz="1200" kern="1200" dirty="0">
                <a:latin typeface="Roboto"/>
              </a:rPr>
              <a:t> type </a:t>
            </a:r>
            <a:r>
              <a:rPr lang="de-DE" sz="1200" kern="1200" dirty="0" err="1">
                <a:latin typeface="Roboto"/>
              </a:rPr>
              <a:t>of</a:t>
            </a:r>
            <a:r>
              <a:rPr lang="de-DE" sz="1200" kern="1200" dirty="0">
                <a:latin typeface="Roboto"/>
              </a:rPr>
              <a:t> item </a:t>
            </a:r>
            <a:r>
              <a:rPr lang="de-DE" sz="1200" kern="1200" dirty="0" err="1">
                <a:latin typeface="Roboto"/>
              </a:rPr>
              <a:t>purchased</a:t>
            </a:r>
            <a:r>
              <a:rPr lang="de-DE" sz="1200" kern="1200" dirty="0">
                <a:latin typeface="Roboto"/>
              </a:rPr>
              <a:t> and </a:t>
            </a:r>
            <a:r>
              <a:rPr lang="de-DE" sz="1200" kern="1200" dirty="0" err="1">
                <a:latin typeface="Roboto"/>
              </a:rPr>
              <a:t>the</a:t>
            </a:r>
            <a:r>
              <a:rPr lang="de-DE" sz="1200" kern="1200" dirty="0">
                <a:latin typeface="Roboto"/>
              </a:rPr>
              <a:t> total </a:t>
            </a:r>
            <a:r>
              <a:rPr lang="de-DE" sz="1200" kern="1200" dirty="0" err="1">
                <a:latin typeface="Roboto"/>
              </a:rPr>
              <a:t>contract</a:t>
            </a:r>
            <a:r>
              <a:rPr lang="de-DE" sz="1200" kern="1200" dirty="0">
                <a:latin typeface="Roboto"/>
              </a:rPr>
              <a:t> </a:t>
            </a:r>
            <a:r>
              <a:rPr lang="de-DE" sz="1200" kern="1200" dirty="0" err="1">
                <a:latin typeface="Roboto"/>
              </a:rPr>
              <a:t>value</a:t>
            </a:r>
            <a:r>
              <a:rPr lang="de-DE" sz="1200" kern="1200" dirty="0">
                <a:latin typeface="Roboto"/>
              </a:rPr>
              <a:t>.</a:t>
            </a:r>
          </a:p>
        </p:txBody>
      </p:sp>
      <p:sp>
        <p:nvSpPr>
          <p:cNvPr id="12" name="Abgerundetes Rechteck 11">
            <a:extLst>
              <a:ext uri="{FF2B5EF4-FFF2-40B4-BE49-F238E27FC236}">
                <a16:creationId xmlns:a16="http://schemas.microsoft.com/office/drawing/2014/main" id="{6209463A-48FC-5744-B102-FA14508921AE}"/>
              </a:ext>
            </a:extLst>
          </p:cNvPr>
          <p:cNvSpPr/>
          <p:nvPr/>
        </p:nvSpPr>
        <p:spPr>
          <a:xfrm>
            <a:off x="1160416" y="3058001"/>
            <a:ext cx="668382" cy="618299"/>
          </a:xfrm>
          <a:prstGeom prst="roundRect">
            <a:avLst>
              <a:gd name="adj" fmla="val 10000"/>
            </a:avLst>
          </a:prstGeom>
          <a:blipFill>
            <a:blip r:embed="rId4">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D9BF4AE2-69C0-F349-86C5-0614F30BFB3E}"/>
              </a:ext>
            </a:extLst>
          </p:cNvPr>
          <p:cNvSpPr/>
          <p:nvPr/>
        </p:nvSpPr>
        <p:spPr>
          <a:xfrm>
            <a:off x="628650" y="3830875"/>
            <a:ext cx="7886700" cy="772874"/>
          </a:xfrm>
          <a:custGeom>
            <a:avLst/>
            <a:gdLst>
              <a:gd name="connsiteX0" fmla="*/ 0 w 7886700"/>
              <a:gd name="connsiteY0" fmla="*/ 77287 h 772874"/>
              <a:gd name="connsiteX1" fmla="*/ 77287 w 7886700"/>
              <a:gd name="connsiteY1" fmla="*/ 0 h 772874"/>
              <a:gd name="connsiteX2" fmla="*/ 7809413 w 7886700"/>
              <a:gd name="connsiteY2" fmla="*/ 0 h 772874"/>
              <a:gd name="connsiteX3" fmla="*/ 7886700 w 7886700"/>
              <a:gd name="connsiteY3" fmla="*/ 77287 h 772874"/>
              <a:gd name="connsiteX4" fmla="*/ 7886700 w 7886700"/>
              <a:gd name="connsiteY4" fmla="*/ 695587 h 772874"/>
              <a:gd name="connsiteX5" fmla="*/ 7809413 w 7886700"/>
              <a:gd name="connsiteY5" fmla="*/ 772874 h 772874"/>
              <a:gd name="connsiteX6" fmla="*/ 77287 w 7886700"/>
              <a:gd name="connsiteY6" fmla="*/ 772874 h 772874"/>
              <a:gd name="connsiteX7" fmla="*/ 0 w 7886700"/>
              <a:gd name="connsiteY7" fmla="*/ 695587 h 772874"/>
              <a:gd name="connsiteX8" fmla="*/ 0 w 7886700"/>
              <a:gd name="connsiteY8" fmla="*/ 77287 h 77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772874">
                <a:moveTo>
                  <a:pt x="0" y="77287"/>
                </a:moveTo>
                <a:cubicBezTo>
                  <a:pt x="0" y="34603"/>
                  <a:pt x="34603" y="0"/>
                  <a:pt x="77287" y="0"/>
                </a:cubicBezTo>
                <a:lnTo>
                  <a:pt x="7809413" y="0"/>
                </a:lnTo>
                <a:cubicBezTo>
                  <a:pt x="7852097" y="0"/>
                  <a:pt x="7886700" y="34603"/>
                  <a:pt x="7886700" y="77287"/>
                </a:cubicBezTo>
                <a:lnTo>
                  <a:pt x="7886700" y="695587"/>
                </a:lnTo>
                <a:cubicBezTo>
                  <a:pt x="7886700" y="738271"/>
                  <a:pt x="7852097" y="772874"/>
                  <a:pt x="7809413" y="772874"/>
                </a:cubicBezTo>
                <a:lnTo>
                  <a:pt x="77287" y="772874"/>
                </a:lnTo>
                <a:cubicBezTo>
                  <a:pt x="34603" y="772874"/>
                  <a:pt x="0" y="738271"/>
                  <a:pt x="0" y="695587"/>
                </a:cubicBezTo>
                <a:lnTo>
                  <a:pt x="0" y="7728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0347" tIns="45720" rIns="45721" bIns="45720" numCol="1" spcCol="1270" anchor="ctr" anchorCtr="0">
            <a:noAutofit/>
          </a:bodyPr>
          <a:lstStyle/>
          <a:p>
            <a:pPr marL="0" lvl="0" indent="0" algn="l" defTabSz="533400">
              <a:lnSpc>
                <a:spcPct val="90000"/>
              </a:lnSpc>
              <a:spcBef>
                <a:spcPct val="0"/>
              </a:spcBef>
              <a:spcAft>
                <a:spcPct val="35000"/>
              </a:spcAft>
              <a:buNone/>
            </a:pPr>
            <a:r>
              <a:rPr lang="de-DE" sz="1200" kern="1200" dirty="0">
                <a:latin typeface="Roboto"/>
              </a:rPr>
              <a:t>In </a:t>
            </a:r>
            <a:r>
              <a:rPr lang="de-DE" sz="1200" b="1" kern="1200" dirty="0">
                <a:latin typeface="Roboto"/>
              </a:rPr>
              <a:t>Mexico</a:t>
            </a:r>
            <a:r>
              <a:rPr lang="de-DE" sz="1200" kern="1200" dirty="0">
                <a:latin typeface="Roboto"/>
              </a:rPr>
              <a:t>, </a:t>
            </a:r>
            <a:r>
              <a:rPr lang="de-DE" sz="1200" kern="1200" dirty="0" err="1">
                <a:latin typeface="Roboto"/>
              </a:rPr>
              <a:t>central</a:t>
            </a:r>
            <a:r>
              <a:rPr lang="de-DE" sz="1200" kern="1200" dirty="0">
                <a:latin typeface="Roboto"/>
              </a:rPr>
              <a:t> </a:t>
            </a:r>
            <a:r>
              <a:rPr lang="de-DE" sz="1200" kern="1200" dirty="0" err="1">
                <a:latin typeface="Roboto"/>
              </a:rPr>
              <a:t>audit</a:t>
            </a:r>
            <a:r>
              <a:rPr lang="de-DE" sz="1200" kern="1200" dirty="0">
                <a:latin typeface="Roboto"/>
              </a:rPr>
              <a:t> </a:t>
            </a:r>
            <a:r>
              <a:rPr lang="de-DE" sz="1200" kern="1200" dirty="0" err="1">
                <a:latin typeface="Roboto"/>
              </a:rPr>
              <a:t>authorities</a:t>
            </a:r>
            <a:r>
              <a:rPr lang="de-DE" sz="1200" kern="1200" dirty="0">
                <a:latin typeface="Roboto"/>
              </a:rPr>
              <a:t> </a:t>
            </a:r>
            <a:r>
              <a:rPr lang="de-DE" sz="1200" kern="1200" dirty="0" err="1">
                <a:latin typeface="Roboto"/>
              </a:rPr>
              <a:t>modified</a:t>
            </a:r>
            <a:r>
              <a:rPr lang="de-DE" sz="1200" kern="1200" dirty="0">
                <a:latin typeface="Roboto"/>
              </a:rPr>
              <a:t> </a:t>
            </a:r>
            <a:r>
              <a:rPr lang="de-DE" sz="1200" kern="1200" dirty="0" err="1">
                <a:latin typeface="Roboto"/>
              </a:rPr>
              <a:t>their</a:t>
            </a:r>
            <a:r>
              <a:rPr lang="de-DE" sz="1200" kern="1200" dirty="0">
                <a:latin typeface="Roboto"/>
              </a:rPr>
              <a:t> </a:t>
            </a:r>
            <a:r>
              <a:rPr lang="de-DE" sz="1200" kern="1200" dirty="0" err="1">
                <a:latin typeface="Roboto"/>
              </a:rPr>
              <a:t>workplans</a:t>
            </a:r>
            <a:r>
              <a:rPr lang="de-DE" sz="1200" kern="1200" dirty="0">
                <a:latin typeface="Roboto"/>
              </a:rPr>
              <a:t> </a:t>
            </a:r>
            <a:r>
              <a:rPr lang="de-DE" sz="1200" kern="1200" dirty="0" err="1">
                <a:latin typeface="Roboto"/>
              </a:rPr>
              <a:t>to</a:t>
            </a:r>
            <a:r>
              <a:rPr lang="de-DE" sz="1200" kern="1200" dirty="0">
                <a:latin typeface="Roboto"/>
              </a:rPr>
              <a:t> review </a:t>
            </a:r>
            <a:r>
              <a:rPr lang="de-DE" sz="1200" kern="1200" dirty="0" err="1">
                <a:latin typeface="Roboto"/>
              </a:rPr>
              <a:t>acquisitions</a:t>
            </a:r>
            <a:r>
              <a:rPr lang="de-DE" sz="1200" kern="1200" dirty="0">
                <a:latin typeface="Roboto"/>
              </a:rPr>
              <a:t> </a:t>
            </a:r>
            <a:r>
              <a:rPr lang="de-DE" sz="1200" kern="1200" dirty="0" err="1">
                <a:latin typeface="Roboto"/>
              </a:rPr>
              <a:t>related</a:t>
            </a:r>
            <a:r>
              <a:rPr lang="de-DE" sz="1200" kern="1200" dirty="0">
                <a:latin typeface="Roboto"/>
              </a:rPr>
              <a:t> </a:t>
            </a:r>
            <a:r>
              <a:rPr lang="de-DE" sz="1200" kern="1200" dirty="0" err="1">
                <a:latin typeface="Roboto"/>
              </a:rPr>
              <a:t>to</a:t>
            </a:r>
            <a:r>
              <a:rPr lang="de-DE" sz="1200" kern="1200" dirty="0">
                <a:latin typeface="Roboto"/>
              </a:rPr>
              <a:t> COVID-19. As </a:t>
            </a:r>
            <a:r>
              <a:rPr lang="de-DE" sz="1200" kern="1200" dirty="0" err="1">
                <a:latin typeface="Roboto"/>
              </a:rPr>
              <a:t>of</a:t>
            </a:r>
            <a:r>
              <a:rPr lang="de-DE" sz="1200" kern="1200" dirty="0">
                <a:latin typeface="Roboto"/>
              </a:rPr>
              <a:t> </a:t>
            </a:r>
            <a:r>
              <a:rPr lang="de-DE" sz="1200" kern="1200" dirty="0" err="1">
                <a:latin typeface="Roboto"/>
              </a:rPr>
              <a:t>mid</a:t>
            </a:r>
            <a:r>
              <a:rPr lang="de-DE" sz="1200" kern="1200" dirty="0">
                <a:latin typeface="Roboto"/>
              </a:rPr>
              <a:t>-August 2020, </a:t>
            </a:r>
            <a:r>
              <a:rPr lang="de-DE" sz="1200" kern="1200" dirty="0" err="1">
                <a:latin typeface="Roboto"/>
              </a:rPr>
              <a:t>authorities</a:t>
            </a:r>
            <a:r>
              <a:rPr lang="de-DE" sz="1200" kern="1200" dirty="0">
                <a:latin typeface="Roboto"/>
              </a:rPr>
              <a:t> </a:t>
            </a:r>
            <a:r>
              <a:rPr lang="de-DE" sz="1200" kern="1200" dirty="0" err="1">
                <a:latin typeface="Roboto"/>
              </a:rPr>
              <a:t>had</a:t>
            </a:r>
            <a:r>
              <a:rPr lang="de-DE" sz="1200" kern="1200" dirty="0">
                <a:latin typeface="Roboto"/>
              </a:rPr>
              <a:t> </a:t>
            </a:r>
            <a:r>
              <a:rPr lang="de-DE" sz="1200" kern="1200" dirty="0" err="1">
                <a:latin typeface="Roboto"/>
              </a:rPr>
              <a:t>monitored</a:t>
            </a:r>
            <a:r>
              <a:rPr lang="de-DE" sz="1200" kern="1200" dirty="0">
                <a:latin typeface="Roboto"/>
              </a:rPr>
              <a:t> </a:t>
            </a:r>
            <a:r>
              <a:rPr lang="de-DE" sz="1200" kern="1200" dirty="0" err="1">
                <a:latin typeface="Roboto"/>
              </a:rPr>
              <a:t>nearly</a:t>
            </a:r>
            <a:r>
              <a:rPr lang="de-DE" sz="1200" kern="1200" dirty="0">
                <a:latin typeface="Roboto"/>
              </a:rPr>
              <a:t> 7,000 </a:t>
            </a:r>
            <a:r>
              <a:rPr lang="de-DE" sz="1200" kern="1200" dirty="0" err="1">
                <a:latin typeface="Roboto"/>
              </a:rPr>
              <a:t>procurement</a:t>
            </a:r>
            <a:r>
              <a:rPr lang="de-DE" sz="1200" kern="1200" dirty="0">
                <a:latin typeface="Roboto"/>
              </a:rPr>
              <a:t> </a:t>
            </a:r>
            <a:r>
              <a:rPr lang="de-DE" sz="1200" kern="1200" dirty="0" err="1">
                <a:latin typeface="Roboto"/>
              </a:rPr>
              <a:t>procedures</a:t>
            </a:r>
            <a:r>
              <a:rPr lang="de-DE" sz="1200" kern="1200" dirty="0">
                <a:latin typeface="Roboto"/>
              </a:rPr>
              <a:t> </a:t>
            </a:r>
            <a:r>
              <a:rPr lang="de-DE" sz="1200" kern="1200" dirty="0" err="1">
                <a:latin typeface="Roboto"/>
              </a:rPr>
              <a:t>for</a:t>
            </a:r>
            <a:r>
              <a:rPr lang="de-DE" sz="1200" kern="1200" dirty="0">
                <a:latin typeface="Roboto"/>
              </a:rPr>
              <a:t> </a:t>
            </a:r>
            <a:r>
              <a:rPr lang="de-DE" sz="1200" kern="1200" dirty="0" err="1">
                <a:latin typeface="Roboto"/>
              </a:rPr>
              <a:t>goods</a:t>
            </a:r>
            <a:r>
              <a:rPr lang="de-DE" sz="1200" kern="1200" dirty="0">
                <a:latin typeface="Roboto"/>
              </a:rPr>
              <a:t> and/</a:t>
            </a:r>
            <a:r>
              <a:rPr lang="de-DE" sz="1200" kern="1200" dirty="0" err="1">
                <a:latin typeface="Roboto"/>
              </a:rPr>
              <a:t>or</a:t>
            </a:r>
            <a:r>
              <a:rPr lang="de-DE" sz="1200" kern="1200" dirty="0">
                <a:latin typeface="Roboto"/>
              </a:rPr>
              <a:t> </a:t>
            </a:r>
            <a:r>
              <a:rPr lang="de-DE" sz="1200" kern="1200" dirty="0" err="1">
                <a:latin typeface="Roboto"/>
              </a:rPr>
              <a:t>services</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ensure</a:t>
            </a:r>
            <a:r>
              <a:rPr lang="de-DE" sz="1200" kern="1200" dirty="0">
                <a:latin typeface="Roboto"/>
              </a:rPr>
              <a:t> </a:t>
            </a:r>
            <a:r>
              <a:rPr lang="de-DE" sz="1200" kern="1200" dirty="0" err="1">
                <a:latin typeface="Roboto"/>
              </a:rPr>
              <a:t>that</a:t>
            </a:r>
            <a:r>
              <a:rPr lang="de-DE" sz="1200" kern="1200" dirty="0">
                <a:latin typeface="Roboto"/>
              </a:rPr>
              <a:t> </a:t>
            </a:r>
            <a:r>
              <a:rPr lang="de-DE" sz="1200" kern="1200" dirty="0" err="1">
                <a:latin typeface="Roboto"/>
              </a:rPr>
              <a:t>the</a:t>
            </a:r>
            <a:r>
              <a:rPr lang="de-DE" sz="1200" kern="1200" dirty="0">
                <a:latin typeface="Roboto"/>
              </a:rPr>
              <a:t> </a:t>
            </a:r>
            <a:r>
              <a:rPr lang="de-DE" sz="1200" kern="1200" dirty="0" err="1">
                <a:latin typeface="Roboto"/>
              </a:rPr>
              <a:t>emergency</a:t>
            </a:r>
            <a:r>
              <a:rPr lang="de-DE" sz="1200" kern="1200" dirty="0">
                <a:latin typeface="Roboto"/>
              </a:rPr>
              <a:t> </a:t>
            </a:r>
            <a:r>
              <a:rPr lang="de-DE" sz="1200" kern="1200" dirty="0" err="1">
                <a:latin typeface="Roboto"/>
              </a:rPr>
              <a:t>is</a:t>
            </a:r>
            <a:r>
              <a:rPr lang="de-DE" sz="1200" kern="1200" dirty="0">
                <a:latin typeface="Roboto"/>
              </a:rPr>
              <a:t> not </a:t>
            </a:r>
            <a:r>
              <a:rPr lang="de-DE" sz="1200" kern="1200" dirty="0" err="1">
                <a:latin typeface="Roboto"/>
              </a:rPr>
              <a:t>used</a:t>
            </a:r>
            <a:r>
              <a:rPr lang="de-DE" sz="1200" kern="1200" dirty="0">
                <a:latin typeface="Roboto"/>
              </a:rPr>
              <a:t> </a:t>
            </a:r>
            <a:r>
              <a:rPr lang="de-DE" sz="1200" kern="1200" dirty="0" err="1">
                <a:latin typeface="Roboto"/>
              </a:rPr>
              <a:t>as</a:t>
            </a:r>
            <a:r>
              <a:rPr lang="de-DE" sz="1200" kern="1200" dirty="0">
                <a:latin typeface="Roboto"/>
              </a:rPr>
              <a:t> a </a:t>
            </a:r>
            <a:r>
              <a:rPr lang="de-DE" sz="1200" kern="1200" dirty="0" err="1">
                <a:latin typeface="Roboto"/>
              </a:rPr>
              <a:t>pretext</a:t>
            </a:r>
            <a:r>
              <a:rPr lang="de-DE" sz="1200" kern="1200" dirty="0">
                <a:latin typeface="Roboto"/>
              </a:rPr>
              <a:t> </a:t>
            </a:r>
            <a:r>
              <a:rPr lang="de-DE" sz="1200" kern="1200" dirty="0" err="1">
                <a:latin typeface="Roboto"/>
              </a:rPr>
              <a:t>to</a:t>
            </a:r>
            <a:r>
              <a:rPr lang="de-DE" sz="1200" kern="1200" dirty="0">
                <a:latin typeface="Roboto"/>
              </a:rPr>
              <a:t> </a:t>
            </a:r>
            <a:r>
              <a:rPr lang="de-DE" sz="1200" kern="1200" dirty="0" err="1">
                <a:latin typeface="Roboto"/>
              </a:rPr>
              <a:t>cover</a:t>
            </a:r>
            <a:r>
              <a:rPr lang="de-DE" sz="1200" kern="1200" dirty="0">
                <a:latin typeface="Roboto"/>
              </a:rPr>
              <a:t> </a:t>
            </a:r>
            <a:r>
              <a:rPr lang="de-DE" sz="1200" kern="1200" dirty="0" err="1">
                <a:latin typeface="Roboto"/>
              </a:rPr>
              <a:t>up</a:t>
            </a:r>
            <a:r>
              <a:rPr lang="de-DE" sz="1200" kern="1200" dirty="0">
                <a:latin typeface="Roboto"/>
              </a:rPr>
              <a:t> </a:t>
            </a:r>
            <a:r>
              <a:rPr lang="de-DE" sz="1200" kern="1200" dirty="0" err="1">
                <a:latin typeface="Roboto"/>
              </a:rPr>
              <a:t>embezzlement</a:t>
            </a:r>
            <a:r>
              <a:rPr lang="de-DE" sz="1200" kern="1200" dirty="0">
                <a:latin typeface="Roboto"/>
              </a:rPr>
              <a:t>.</a:t>
            </a:r>
          </a:p>
        </p:txBody>
      </p:sp>
      <p:sp>
        <p:nvSpPr>
          <p:cNvPr id="14" name="Abgerundetes Rechteck 13">
            <a:extLst>
              <a:ext uri="{FF2B5EF4-FFF2-40B4-BE49-F238E27FC236}">
                <a16:creationId xmlns:a16="http://schemas.microsoft.com/office/drawing/2014/main" id="{29B7846A-053F-834F-8812-6B7846993E9F}"/>
              </a:ext>
            </a:extLst>
          </p:cNvPr>
          <p:cNvSpPr/>
          <p:nvPr/>
        </p:nvSpPr>
        <p:spPr>
          <a:xfrm>
            <a:off x="1160416" y="3908163"/>
            <a:ext cx="668382" cy="618299"/>
          </a:xfrm>
          <a:prstGeom prst="roundRect">
            <a:avLst>
              <a:gd name="adj" fmla="val 10000"/>
            </a:avLst>
          </a:prstGeom>
          <a:blipFill>
            <a:blip r:embed="rId5">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feld 7">
            <a:extLst>
              <a:ext uri="{FF2B5EF4-FFF2-40B4-BE49-F238E27FC236}">
                <a16:creationId xmlns:a16="http://schemas.microsoft.com/office/drawing/2014/main" id="{5E2B2621-DB4B-304B-A13D-A19E23934C9B}"/>
              </a:ext>
            </a:extLst>
          </p:cNvPr>
          <p:cNvSpPr txBox="1"/>
          <p:nvPr/>
        </p:nvSpPr>
        <p:spPr>
          <a:xfrm>
            <a:off x="4774130" y="4426434"/>
            <a:ext cx="3741220" cy="200055"/>
          </a:xfrm>
          <a:prstGeom prst="rect">
            <a:avLst/>
          </a:prstGeom>
          <a:noFill/>
        </p:spPr>
        <p:txBody>
          <a:bodyPr wrap="square" lIns="91440" tIns="45720" rIns="91440" bIns="45720" rtlCol="0" anchor="t">
            <a:spAutoFit/>
          </a:bodyPr>
          <a:lstStyle/>
          <a:p>
            <a:pPr algn="r"/>
            <a:r>
              <a:rPr lang="de-DE" sz="700" noProof="1">
                <a:latin typeface="Roboto"/>
                <a:cs typeface="Roboto"/>
              </a:rPr>
              <a:t>UNODC 2020b: 23-25 </a:t>
            </a:r>
          </a:p>
        </p:txBody>
      </p:sp>
    </p:spTree>
    <p:extLst>
      <p:ext uri="{BB962C8B-B14F-4D97-AF65-F5344CB8AC3E}">
        <p14:creationId xmlns:p14="http://schemas.microsoft.com/office/powerpoint/2010/main" val="713768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48</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Tools for clean public procurement</a:t>
              </a:r>
              <a:endParaRPr lang="en-US" altLang="ko-KR" sz="1200" b="1">
                <a:solidFill>
                  <a:schemeClr val="bg1">
                    <a:lumMod val="65000"/>
                  </a:schemeClr>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Corruption risks in the public procurement process</a:t>
              </a:r>
              <a:endParaRPr lang="ko-KR" altLang="en-US" sz="1600" b="1">
                <a:solidFill>
                  <a:schemeClr val="bg1">
                    <a:lumMod val="65000"/>
                  </a:schemeClr>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a:solidFill>
                    <a:schemeClr val="bg1"/>
                  </a:solidFill>
                  <a:latin typeface="Roboto"/>
                  <a:cs typeface="Roboto"/>
                </a:rPr>
                <a:t>Activity: Case study: COVID-19 and public procurement in hospitals plus Quiz</a:t>
              </a:r>
              <a:endParaRPr lang="en-US" altLang="ko-KR" sz="1200" b="1">
                <a:solidFill>
                  <a:schemeClr val="bg1"/>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Tree>
    <p:extLst>
      <p:ext uri="{BB962C8B-B14F-4D97-AF65-F5344CB8AC3E}">
        <p14:creationId xmlns:p14="http://schemas.microsoft.com/office/powerpoint/2010/main" val="3974484395"/>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a:solidFill>
                  <a:srgbClr val="000000"/>
                </a:solidFill>
              </a:rPr>
              <a:t>Activity</a:t>
            </a:r>
            <a:endParaRPr lang="en-US"/>
          </a:p>
        </p:txBody>
      </p:sp>
      <p:sp>
        <p:nvSpPr>
          <p:cNvPr id="3" name="Foliennummernplatzhalter 2"/>
          <p:cNvSpPr>
            <a:spLocks noGrp="1"/>
          </p:cNvSpPr>
          <p:nvPr>
            <p:ph type="sldNum" sz="quarter" idx="12"/>
          </p:nvPr>
        </p:nvSpPr>
        <p:spPr/>
        <p:txBody>
          <a:bodyPr/>
          <a:lstStyle/>
          <a:p>
            <a:fld id="{961E0DA8-AC27-403E-90E8-404BCA9BAC80}" type="slidenum">
              <a:rPr lang="en-US" smtClean="0"/>
              <a:pPr/>
              <a:t>49</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371233" y="570177"/>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24" name="TextBox 160">
            <a:extLst>
              <a:ext uri="{FF2B5EF4-FFF2-40B4-BE49-F238E27FC236}">
                <a16:creationId xmlns:a16="http://schemas.microsoft.com/office/drawing/2014/main" id="{3FF128C8-4876-421E-A12B-9A296A4EC3C3}"/>
              </a:ext>
            </a:extLst>
          </p:cNvPr>
          <p:cNvSpPr txBox="1"/>
          <p:nvPr/>
        </p:nvSpPr>
        <p:spPr>
          <a:xfrm>
            <a:off x="6215065" y="2807416"/>
            <a:ext cx="625168" cy="461665"/>
          </a:xfrm>
          <a:prstGeom prst="rect">
            <a:avLst/>
          </a:prstGeom>
          <a:noFill/>
        </p:spPr>
        <p:txBody>
          <a:bodyPr wrap="square" lIns="108000" rIns="108000" rtlCol="0">
            <a:spAutoFit/>
          </a:bodyPr>
          <a:lstStyle/>
          <a:p>
            <a:pPr algn="ctr"/>
            <a:endParaRPr lang="ko-KR" altLang="en-US" sz="2400" b="1">
              <a:solidFill>
                <a:srgbClr val="FFFFFF"/>
              </a:solidFill>
              <a:latin typeface="Roboto"/>
              <a:cs typeface="Roboto"/>
            </a:endParaRPr>
          </a:p>
        </p:txBody>
      </p:sp>
      <p:sp>
        <p:nvSpPr>
          <p:cNvPr id="25" name="TextBox 171">
            <a:extLst>
              <a:ext uri="{FF2B5EF4-FFF2-40B4-BE49-F238E27FC236}">
                <a16:creationId xmlns:a16="http://schemas.microsoft.com/office/drawing/2014/main" id="{6775FDD5-C873-4338-9C6F-576E9A686A5D}"/>
              </a:ext>
            </a:extLst>
          </p:cNvPr>
          <p:cNvSpPr txBox="1"/>
          <p:nvPr/>
        </p:nvSpPr>
        <p:spPr>
          <a:xfrm>
            <a:off x="6891920" y="3018795"/>
            <a:ext cx="1531248" cy="338554"/>
          </a:xfrm>
          <a:prstGeom prst="rect">
            <a:avLst/>
          </a:prstGeom>
          <a:noFill/>
        </p:spPr>
        <p:txBody>
          <a:bodyPr wrap="square" rtlCol="0" anchor="ctr">
            <a:spAutoFit/>
          </a:bodyPr>
          <a:lstStyle/>
          <a:p>
            <a:endParaRPr lang="ko-KR" altLang="en-US" sz="1600" b="1">
              <a:solidFill>
                <a:srgbClr val="FFFFFF"/>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10">
            <a:extLst>
              <a:ext uri="{FF2B5EF4-FFF2-40B4-BE49-F238E27FC236}">
                <a16:creationId xmlns:a16="http://schemas.microsoft.com/office/drawing/2014/main" id="{C26057F4-8CA4-464A-9F34-08968CECFF6B}"/>
              </a:ext>
            </a:extLst>
          </p:cNvPr>
          <p:cNvGrpSpPr/>
          <p:nvPr/>
        </p:nvGrpSpPr>
        <p:grpSpPr>
          <a:xfrm>
            <a:off x="1593920" y="1719947"/>
            <a:ext cx="6933881" cy="595894"/>
            <a:chOff x="1593920" y="1809059"/>
            <a:chExt cx="6933881" cy="595894"/>
          </a:xfrm>
        </p:grpSpPr>
        <p:sp>
          <p:nvSpPr>
            <p:cNvPr id="32" name="TextBox 174">
              <a:extLst>
                <a:ext uri="{FF2B5EF4-FFF2-40B4-BE49-F238E27FC236}">
                  <a16:creationId xmlns:a16="http://schemas.microsoft.com/office/drawing/2014/main" id="{FADCCD58-2820-DF42-B34E-F81DD94BB5CE}"/>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Tools for clean public procurement</a:t>
              </a:r>
              <a:endParaRPr lang="en-US" altLang="ko-KR" sz="1200" b="1">
                <a:solidFill>
                  <a:schemeClr val="bg1">
                    <a:lumMod val="65000"/>
                  </a:schemeClr>
                </a:solidFill>
                <a:latin typeface="Roboto"/>
                <a:cs typeface="Roboto"/>
              </a:endParaRPr>
            </a:p>
          </p:txBody>
        </p:sp>
        <p:grpSp>
          <p:nvGrpSpPr>
            <p:cNvPr id="35" name="Gruppierung 9">
              <a:extLst>
                <a:ext uri="{FF2B5EF4-FFF2-40B4-BE49-F238E27FC236}">
                  <a16:creationId xmlns:a16="http://schemas.microsoft.com/office/drawing/2014/main" id="{8F281436-FAA7-9A42-BA2C-70FB8791CBB6}"/>
                </a:ext>
              </a:extLst>
            </p:cNvPr>
            <p:cNvGrpSpPr/>
            <p:nvPr/>
          </p:nvGrpSpPr>
          <p:grpSpPr>
            <a:xfrm>
              <a:off x="5055266" y="1809059"/>
              <a:ext cx="3472535" cy="461665"/>
              <a:chOff x="5055266" y="1809059"/>
              <a:chExt cx="3472535" cy="461665"/>
            </a:xfrm>
          </p:grpSpPr>
          <p:sp>
            <p:nvSpPr>
              <p:cNvPr id="41" name="TextBox 162">
                <a:extLst>
                  <a:ext uri="{FF2B5EF4-FFF2-40B4-BE49-F238E27FC236}">
                    <a16:creationId xmlns:a16="http://schemas.microsoft.com/office/drawing/2014/main" id="{82AA80C7-328E-C34C-ABD4-6DED7FD3D18C}"/>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4" name="TextBox 177">
                <a:extLst>
                  <a:ext uri="{FF2B5EF4-FFF2-40B4-BE49-F238E27FC236}">
                    <a16:creationId xmlns:a16="http://schemas.microsoft.com/office/drawing/2014/main" id="{22337FA9-B4A1-2F4E-B467-D899E15F2258}"/>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sp>
          <p:nvSpPr>
            <p:cNvPr id="38" name="TextBox 161">
              <a:extLst>
                <a:ext uri="{FF2B5EF4-FFF2-40B4-BE49-F238E27FC236}">
                  <a16:creationId xmlns:a16="http://schemas.microsoft.com/office/drawing/2014/main" id="{0A0F465B-90F3-DC46-9A71-A17BF68AEAE0}"/>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47" name="Gruppierung 7">
            <a:extLst>
              <a:ext uri="{FF2B5EF4-FFF2-40B4-BE49-F238E27FC236}">
                <a16:creationId xmlns:a16="http://schemas.microsoft.com/office/drawing/2014/main" id="{2DE4E5D6-3B6C-D242-92BC-214BD25F03D2}"/>
              </a:ext>
            </a:extLst>
          </p:cNvPr>
          <p:cNvGrpSpPr/>
          <p:nvPr/>
        </p:nvGrpSpPr>
        <p:grpSpPr>
          <a:xfrm>
            <a:off x="1593920" y="636207"/>
            <a:ext cx="6922856" cy="597805"/>
            <a:chOff x="1593920" y="636207"/>
            <a:chExt cx="6922856" cy="597805"/>
          </a:xfrm>
        </p:grpSpPr>
        <p:sp>
          <p:nvSpPr>
            <p:cNvPr id="49" name="TextBox 165">
              <a:extLst>
                <a:ext uri="{FF2B5EF4-FFF2-40B4-BE49-F238E27FC236}">
                  <a16:creationId xmlns:a16="http://schemas.microsoft.com/office/drawing/2014/main" id="{30E73B50-2C72-3945-AE0B-CFAB95AC2393}"/>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What is public procurement and why is it important?</a:t>
              </a:r>
            </a:p>
          </p:txBody>
        </p:sp>
        <p:sp>
          <p:nvSpPr>
            <p:cNvPr id="50" name="TextBox 159">
              <a:extLst>
                <a:ext uri="{FF2B5EF4-FFF2-40B4-BE49-F238E27FC236}">
                  <a16:creationId xmlns:a16="http://schemas.microsoft.com/office/drawing/2014/main" id="{05763A1A-CD47-AB4C-BDF9-94B315E6FB17}"/>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51" name="TextBox 168">
              <a:extLst>
                <a:ext uri="{FF2B5EF4-FFF2-40B4-BE49-F238E27FC236}">
                  <a16:creationId xmlns:a16="http://schemas.microsoft.com/office/drawing/2014/main" id="{FC53BE41-215A-7847-8DAC-F0CFFF3C7A61}"/>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Corruption risks in the public procurement process</a:t>
              </a:r>
              <a:endParaRPr lang="ko-KR" altLang="en-US" sz="1600" b="1">
                <a:solidFill>
                  <a:schemeClr val="bg1">
                    <a:lumMod val="65000"/>
                  </a:schemeClr>
                </a:solidFill>
                <a:latin typeface="Roboto"/>
                <a:cs typeface="Roboto"/>
              </a:endParaRPr>
            </a:p>
          </p:txBody>
        </p:sp>
        <p:sp>
          <p:nvSpPr>
            <p:cNvPr id="52" name="TextBox 158">
              <a:extLst>
                <a:ext uri="{FF2B5EF4-FFF2-40B4-BE49-F238E27FC236}">
                  <a16:creationId xmlns:a16="http://schemas.microsoft.com/office/drawing/2014/main" id="{FB8248F1-A390-2B42-8B34-4D038E0D4DE0}"/>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grpSp>
        <p:nvGrpSpPr>
          <p:cNvPr id="53" name="Gruppierung 17">
            <a:extLst>
              <a:ext uri="{FF2B5EF4-FFF2-40B4-BE49-F238E27FC236}">
                <a16:creationId xmlns:a16="http://schemas.microsoft.com/office/drawing/2014/main" id="{62DE7C8E-5D63-5D47-883B-64F09CDFC94C}"/>
              </a:ext>
            </a:extLst>
          </p:cNvPr>
          <p:cNvGrpSpPr/>
          <p:nvPr/>
        </p:nvGrpSpPr>
        <p:grpSpPr>
          <a:xfrm>
            <a:off x="1595039" y="2822025"/>
            <a:ext cx="3472803" cy="842116"/>
            <a:chOff x="1593920" y="1809059"/>
            <a:chExt cx="3472803" cy="842116"/>
          </a:xfrm>
        </p:grpSpPr>
        <p:sp>
          <p:nvSpPr>
            <p:cNvPr id="54" name="TextBox 174">
              <a:extLst>
                <a:ext uri="{FF2B5EF4-FFF2-40B4-BE49-F238E27FC236}">
                  <a16:creationId xmlns:a16="http://schemas.microsoft.com/office/drawing/2014/main" id="{2C7A07BD-A4AB-F446-A16E-E6F144054B2E}"/>
                </a:ext>
              </a:extLst>
            </p:cNvPr>
            <p:cNvSpPr txBox="1"/>
            <p:nvPr/>
          </p:nvSpPr>
          <p:spPr>
            <a:xfrm>
              <a:off x="2078734" y="1820178"/>
              <a:ext cx="2987989" cy="830997"/>
            </a:xfrm>
            <a:prstGeom prst="rect">
              <a:avLst/>
            </a:prstGeom>
            <a:noFill/>
          </p:spPr>
          <p:txBody>
            <a:bodyPr wrap="square" rtlCol="0" anchor="t">
              <a:spAutoFit/>
            </a:bodyPr>
            <a:lstStyle/>
            <a:p>
              <a:r>
                <a:rPr lang="en-US" altLang="ko-KR" sz="1600" b="1" dirty="0">
                  <a:solidFill>
                    <a:schemeClr val="bg1">
                      <a:lumMod val="65000"/>
                    </a:schemeClr>
                  </a:solidFill>
                  <a:latin typeface="Roboto"/>
                  <a:cs typeface="Roboto"/>
                </a:rPr>
                <a:t>Activity: Case study: COVID-19 and public procurement in hospitals plus Quiz</a:t>
              </a:r>
              <a:endParaRPr lang="en-US" altLang="ko-KR" sz="1200" b="1" dirty="0">
                <a:solidFill>
                  <a:schemeClr val="bg1">
                    <a:lumMod val="65000"/>
                  </a:schemeClr>
                </a:solidFill>
                <a:latin typeface="Roboto"/>
                <a:cs typeface="Roboto"/>
              </a:endParaRPr>
            </a:p>
          </p:txBody>
        </p:sp>
        <p:sp>
          <p:nvSpPr>
            <p:cNvPr id="55" name="TextBox 161">
              <a:extLst>
                <a:ext uri="{FF2B5EF4-FFF2-40B4-BE49-F238E27FC236}">
                  <a16:creationId xmlns:a16="http://schemas.microsoft.com/office/drawing/2014/main" id="{30909737-FBC2-DB40-8BFC-810C6641DFCD}"/>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spTree>
    <p:extLst>
      <p:ext uri="{BB962C8B-B14F-4D97-AF65-F5344CB8AC3E}">
        <p14:creationId xmlns:p14="http://schemas.microsoft.com/office/powerpoint/2010/main" val="3244007756"/>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82A28F8-B2D7-084A-AF6A-C77CEEBA580D}"/>
              </a:ext>
            </a:extLst>
          </p:cNvPr>
          <p:cNvGrpSpPr/>
          <p:nvPr/>
        </p:nvGrpSpPr>
        <p:grpSpPr>
          <a:xfrm>
            <a:off x="312984" y="1310000"/>
            <a:ext cx="8255013" cy="3250993"/>
            <a:chOff x="312984" y="1309999"/>
            <a:chExt cx="8255013" cy="2885986"/>
          </a:xfrm>
        </p:grpSpPr>
        <p:sp>
          <p:nvSpPr>
            <p:cNvPr id="7" name="Freihandform 6">
              <a:extLst>
                <a:ext uri="{FF2B5EF4-FFF2-40B4-BE49-F238E27FC236}">
                  <a16:creationId xmlns:a16="http://schemas.microsoft.com/office/drawing/2014/main" id="{822D8B9C-A54E-AB42-86FE-885CF5934F2A}"/>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solidFill>
                    <a:schemeClr val="tx1"/>
                  </a:solidFill>
                  <a:latin typeface="Roboto"/>
                  <a:cs typeface="Roboton"/>
                </a:rPr>
                <a:t>Why?</a:t>
              </a:r>
              <a:endParaRPr lang="de-DE" sz="900" b="1" i="0" u="none" strike="noStrike" kern="1200" cap="none" baseline="0" noProof="0">
                <a:solidFill>
                  <a:schemeClr val="tx1"/>
                </a:solidFill>
                <a:latin typeface="Roboto"/>
                <a:cs typeface="Roboton"/>
              </a:endParaRPr>
            </a:p>
            <a:p>
              <a:pPr defTabSz="400050">
                <a:lnSpc>
                  <a:spcPct val="90000"/>
                </a:lnSpc>
                <a:spcBef>
                  <a:spcPct val="0"/>
                </a:spcBef>
                <a:spcAft>
                  <a:spcPct val="35000"/>
                </a:spcAft>
              </a:pPr>
              <a:r>
                <a:rPr lang="en-US" sz="900">
                  <a:solidFill>
                    <a:schemeClr val="tx1"/>
                  </a:solidFill>
                  <a:latin typeface="Roboto"/>
                  <a:cs typeface="Roboton"/>
                </a:rPr>
                <a:t>The purpose of this activity is for the participants to discuss in small groups an ethical dilemma faced by many public hospitals around the world due to the need for rapidly procuring sufficient medical equipment and supplies to treat COVID-19 patients.</a:t>
              </a:r>
            </a:p>
          </p:txBody>
        </p:sp>
        <p:sp>
          <p:nvSpPr>
            <p:cNvPr id="8" name="Rechteck 7">
              <a:extLst>
                <a:ext uri="{FF2B5EF4-FFF2-40B4-BE49-F238E27FC236}">
                  <a16:creationId xmlns:a16="http://schemas.microsoft.com/office/drawing/2014/main" id="{3C111E74-127C-6148-B690-17A5473AD798}"/>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33994A33-C395-E046-8468-46AA5752C5C1}"/>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What?</a:t>
              </a:r>
            </a:p>
            <a:p>
              <a:pPr marL="171450" lvl="0" indent="-171450">
                <a:buFontTx/>
                <a:buChar char="-"/>
              </a:pPr>
              <a:r>
                <a:rPr lang="en-US" sz="900">
                  <a:solidFill>
                    <a:schemeClr val="tx1"/>
                  </a:solidFill>
                  <a:latin typeface="Roboto"/>
                </a:rPr>
                <a:t>Participants should form a small group. Each group should select a note-taker and rapporteur.</a:t>
              </a:r>
            </a:p>
            <a:p>
              <a:pPr marL="171450" lvl="0" indent="-171450">
                <a:buFontTx/>
                <a:buChar char="-"/>
              </a:pPr>
              <a:r>
                <a:rPr lang="en-US" sz="900">
                  <a:solidFill>
                    <a:schemeClr val="tx1"/>
                  </a:solidFill>
                  <a:latin typeface="Roboto"/>
                </a:rPr>
                <a:t>Each group has 15 minutes to discuss the case.</a:t>
              </a:r>
              <a:endParaRPr lang="de-DE" sz="900">
                <a:solidFill>
                  <a:schemeClr val="tx1"/>
                </a:solidFill>
                <a:latin typeface="Roboto"/>
              </a:endParaRPr>
            </a:p>
            <a:p>
              <a:pPr marL="171450" lvl="0" indent="-171450">
                <a:buFontTx/>
                <a:buChar char="-"/>
              </a:pPr>
              <a:r>
                <a:rPr lang="en-US" sz="900">
                  <a:solidFill>
                    <a:schemeClr val="tx1"/>
                  </a:solidFill>
                  <a:latin typeface="Roboto"/>
                </a:rPr>
                <a:t>Then, the rapporteur of each group is asked to present the group’s findings and ethical reasoning to others in a 3-minute presentation.</a:t>
              </a:r>
              <a:endParaRPr lang="de-DE" sz="900">
                <a:solidFill>
                  <a:schemeClr val="tx1"/>
                </a:solidFill>
                <a:latin typeface="Roboto"/>
              </a:endParaRPr>
            </a:p>
            <a:p>
              <a:pPr marL="171450" lvl="0" indent="-171450">
                <a:buFontTx/>
                <a:buChar char="-"/>
              </a:pPr>
              <a:r>
                <a:rPr lang="en-US" sz="900">
                  <a:solidFill>
                    <a:schemeClr val="tx1"/>
                  </a:solidFill>
                  <a:latin typeface="Roboto"/>
                </a:rPr>
                <a:t>The presentations are followed by a 5-minute discussion with the whole forum.</a:t>
              </a:r>
              <a:endParaRPr lang="de-DE" sz="900">
                <a:solidFill>
                  <a:schemeClr val="tx1"/>
                </a:solidFill>
                <a:latin typeface="Roboto"/>
              </a:endParaRPr>
            </a:p>
          </p:txBody>
        </p:sp>
        <p:sp>
          <p:nvSpPr>
            <p:cNvPr id="10" name="Rechteck 9">
              <a:extLst>
                <a:ext uri="{FF2B5EF4-FFF2-40B4-BE49-F238E27FC236}">
                  <a16:creationId xmlns:a16="http://schemas.microsoft.com/office/drawing/2014/main" id="{3B5A9E2E-F358-7C47-8649-BB6A4EA06550}"/>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E8A8C444-8757-B644-8FF8-77EB9A5B1BA6}"/>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n"/>
                </a:rPr>
                <a:t>Time</a:t>
              </a: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n"/>
                </a:rPr>
                <a:t>Overall, ca. 30 minutes can be dedicated to the completion of this activity.</a:t>
              </a:r>
              <a:endParaRPr lang="de-DE" sz="900" kern="1200">
                <a:latin typeface="Roboto"/>
                <a:cs typeface="Roboton"/>
              </a:endParaRPr>
            </a:p>
          </p:txBody>
        </p:sp>
        <p:sp>
          <p:nvSpPr>
            <p:cNvPr id="12" name="Rechteck 11">
              <a:extLst>
                <a:ext uri="{FF2B5EF4-FFF2-40B4-BE49-F238E27FC236}">
                  <a16:creationId xmlns:a16="http://schemas.microsoft.com/office/drawing/2014/main" id="{59440F52-8A0A-704F-83FC-C1AB7EBB7DD4}"/>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07C0D18D-4BAA-EE45-A9F9-F83E12240E13}"/>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a:latin typeface="Roboto"/>
                  <a:cs typeface="Roboto"/>
                </a:rPr>
                <a:t>The case study and guiding questions are presented on the following slides</a:t>
              </a:r>
              <a:r>
                <a:rPr lang="de-DE" sz="900">
                  <a:latin typeface="Roboto"/>
                  <a:cs typeface="Roboto"/>
                </a:rPr>
                <a:t> and can be handed out to particpants separately.</a:t>
              </a:r>
              <a:endParaRPr lang="de-DE" sz="900" kern="1200">
                <a:latin typeface="Roboto"/>
                <a:cs typeface="Roboto"/>
              </a:endParaRPr>
            </a:p>
          </p:txBody>
        </p:sp>
        <p:sp>
          <p:nvSpPr>
            <p:cNvPr id="14" name="Rechteck 13">
              <a:extLst>
                <a:ext uri="{FF2B5EF4-FFF2-40B4-BE49-F238E27FC236}">
                  <a16:creationId xmlns:a16="http://schemas.microsoft.com/office/drawing/2014/main" id="{0B1FADCE-8F5A-974C-ADDE-FD9FF53DE62F}"/>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50</a:t>
            </a:fld>
            <a:endParaRPr lang="en-US"/>
          </a:p>
        </p:txBody>
      </p:sp>
      <p:sp>
        <p:nvSpPr>
          <p:cNvPr id="5" name="Titel 4"/>
          <p:cNvSpPr>
            <a:spLocks noGrp="1"/>
          </p:cNvSpPr>
          <p:nvPr>
            <p:ph type="title"/>
          </p:nvPr>
        </p:nvSpPr>
        <p:spPr/>
        <p:txBody>
          <a:bodyPr>
            <a:noAutofit/>
          </a:bodyPr>
          <a:lstStyle/>
          <a:p>
            <a:r>
              <a:rPr lang="de-DE" sz="2800" b="1"/>
              <a:t>Case study: </a:t>
            </a:r>
            <a:r>
              <a:rPr lang="en-US" sz="2800" b="1"/>
              <a:t>COVID-19 and public procurement in hospitals (1)</a:t>
            </a:r>
            <a:endParaRPr lang="de-DE" sz="2800" b="1"/>
          </a:p>
        </p:txBody>
      </p:sp>
    </p:spTree>
    <p:extLst>
      <p:ext uri="{BB962C8B-B14F-4D97-AF65-F5344CB8AC3E}">
        <p14:creationId xmlns:p14="http://schemas.microsoft.com/office/powerpoint/2010/main" val="689678469"/>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CC626-0DA8-8B46-9DD6-C75692AEFA3B}"/>
              </a:ext>
            </a:extLst>
          </p:cNvPr>
          <p:cNvSpPr>
            <a:spLocks noGrp="1"/>
          </p:cNvSpPr>
          <p:nvPr>
            <p:ph idx="1"/>
          </p:nvPr>
        </p:nvSpPr>
        <p:spPr>
          <a:blipFill dpi="0" rotWithShape="1">
            <a:blip r:embed="rId3">
              <a:extLst>
                <a:ext uri="{28A0092B-C50C-407E-A947-70E740481C1C}">
                  <a14:useLocalDpi xmlns:a14="http://schemas.microsoft.com/office/drawing/2010/main" val="0"/>
                </a:ext>
              </a:extLst>
            </a:blip>
            <a:srcRect/>
            <a:stretch>
              <a:fillRect/>
            </a:stretch>
          </a:blipFill>
          <a:ln>
            <a:solidFill>
              <a:srgbClr val="00B0F0"/>
            </a:solidFill>
          </a:ln>
        </p:spPr>
        <p:txBody>
          <a:bodyPr/>
          <a:lstStyle/>
          <a:p>
            <a:pPr marL="0" indent="0">
              <a:buNone/>
            </a:pPr>
            <a:r>
              <a:rPr lang="de-DE"/>
              <a:t> </a:t>
            </a:r>
          </a:p>
        </p:txBody>
      </p:sp>
      <p:sp>
        <p:nvSpPr>
          <p:cNvPr id="3" name="Fußzeilenplatzhalter 2">
            <a:extLst>
              <a:ext uri="{FF2B5EF4-FFF2-40B4-BE49-F238E27FC236}">
                <a16:creationId xmlns:a16="http://schemas.microsoft.com/office/drawing/2014/main" id="{A9F3ED7B-DAD7-1A44-94E6-14AA383D5C03}"/>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B501E89C-C7E8-A84A-BA37-3D5388A9F05F}"/>
              </a:ext>
            </a:extLst>
          </p:cNvPr>
          <p:cNvSpPr>
            <a:spLocks noGrp="1"/>
          </p:cNvSpPr>
          <p:nvPr>
            <p:ph type="sldNum" sz="quarter" idx="4"/>
          </p:nvPr>
        </p:nvSpPr>
        <p:spPr/>
        <p:txBody>
          <a:bodyPr/>
          <a:lstStyle/>
          <a:p>
            <a:fld id="{961E0DA8-AC27-403E-90E8-404BCA9BAC80}" type="slidenum">
              <a:rPr lang="en-US" smtClean="0"/>
              <a:pPr/>
              <a:t>51</a:t>
            </a:fld>
            <a:endParaRPr lang="en-US"/>
          </a:p>
        </p:txBody>
      </p:sp>
      <p:sp>
        <p:nvSpPr>
          <p:cNvPr id="5" name="Titel 4">
            <a:extLst>
              <a:ext uri="{FF2B5EF4-FFF2-40B4-BE49-F238E27FC236}">
                <a16:creationId xmlns:a16="http://schemas.microsoft.com/office/drawing/2014/main" id="{4F15E87F-8FC0-8C4A-AC92-33A5EE5900FB}"/>
              </a:ext>
            </a:extLst>
          </p:cNvPr>
          <p:cNvSpPr>
            <a:spLocks noGrp="1"/>
          </p:cNvSpPr>
          <p:nvPr>
            <p:ph type="title"/>
          </p:nvPr>
        </p:nvSpPr>
        <p:spPr/>
        <p:txBody>
          <a:bodyPr>
            <a:noAutofit/>
          </a:bodyPr>
          <a:lstStyle/>
          <a:p>
            <a:r>
              <a:rPr lang="de-DE" sz="2800" b="1"/>
              <a:t>Case study: </a:t>
            </a:r>
            <a:r>
              <a:rPr lang="en-US" sz="2800" b="1"/>
              <a:t>COVID-19 and public procurement in hospitals (2)</a:t>
            </a:r>
            <a:endParaRPr lang="de-DE" sz="2800"/>
          </a:p>
        </p:txBody>
      </p:sp>
      <p:pic>
        <p:nvPicPr>
          <p:cNvPr id="12" name="Grafik 11" descr="Chirurg mit einem digitalen Tablet im Operationssaal">
            <a:extLst>
              <a:ext uri="{FF2B5EF4-FFF2-40B4-BE49-F238E27FC236}">
                <a16:creationId xmlns:a16="http://schemas.microsoft.com/office/drawing/2014/main" id="{8ACDE3B4-45EF-4D48-95AE-90CBCF5A5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212" y="1432591"/>
            <a:ext cx="4692600" cy="3128400"/>
          </a:xfrm>
          <a:prstGeom prst="rect">
            <a:avLst/>
          </a:prstGeom>
          <a:ln>
            <a:solidFill>
              <a:schemeClr val="bg1"/>
            </a:solidFill>
          </a:ln>
        </p:spPr>
      </p:pic>
      <p:grpSp>
        <p:nvGrpSpPr>
          <p:cNvPr id="13" name="Gruppieren 12">
            <a:extLst>
              <a:ext uri="{FF2B5EF4-FFF2-40B4-BE49-F238E27FC236}">
                <a16:creationId xmlns:a16="http://schemas.microsoft.com/office/drawing/2014/main" id="{E28B7D0B-D7CB-1147-94FF-ECD2E1ADB454}"/>
              </a:ext>
            </a:extLst>
          </p:cNvPr>
          <p:cNvGrpSpPr/>
          <p:nvPr/>
        </p:nvGrpSpPr>
        <p:grpSpPr>
          <a:xfrm>
            <a:off x="0" y="2551066"/>
            <a:ext cx="4964833" cy="2009925"/>
            <a:chOff x="3542100" y="2571747"/>
            <a:chExt cx="5426842" cy="2009925"/>
          </a:xfrm>
          <a:effectLst>
            <a:outerShdw blurRad="50800" dist="50800" dir="5400000" algn="ctr" rotWithShape="0">
              <a:srgbClr val="000000">
                <a:alpha val="60000"/>
              </a:srgbClr>
            </a:outerShdw>
          </a:effectLst>
        </p:grpSpPr>
        <p:pic>
          <p:nvPicPr>
            <p:cNvPr id="14" name="Bild 26" descr="196-1961184_6-scrap-of-paper-png.png">
              <a:extLst>
                <a:ext uri="{FF2B5EF4-FFF2-40B4-BE49-F238E27FC236}">
                  <a16:creationId xmlns:a16="http://schemas.microsoft.com/office/drawing/2014/main" id="{EF8F7F95-D48B-A242-B695-3962661F7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50558" y="863289"/>
              <a:ext cx="2009925" cy="5426842"/>
            </a:xfrm>
            <a:prstGeom prst="rect">
              <a:avLst/>
            </a:prstGeom>
          </p:spPr>
        </p:pic>
        <p:sp>
          <p:nvSpPr>
            <p:cNvPr id="15" name="Rechteck 14">
              <a:extLst>
                <a:ext uri="{FF2B5EF4-FFF2-40B4-BE49-F238E27FC236}">
                  <a16:creationId xmlns:a16="http://schemas.microsoft.com/office/drawing/2014/main" id="{C74E0825-AC3B-CC47-80C6-7D7ACEECF7AA}"/>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a:solidFill>
                    <a:prstClr val="black"/>
                  </a:solidFill>
                  <a:latin typeface="Roboto"/>
                </a:rPr>
                <a:t>Theodore, Director of Procurement in a large public hospital in a large city in the grips of the COVID-19 pandemic, is responsible for ensuring that the hospital has sufficient equipment and supplies to treat the large surge of patients needing medical care due to COVID-19.</a:t>
              </a:r>
            </a:p>
          </p:txBody>
        </p:sp>
      </p:grpSp>
      <p:sp>
        <p:nvSpPr>
          <p:cNvPr id="17" name="Textfeld 16">
            <a:extLst>
              <a:ext uri="{FF2B5EF4-FFF2-40B4-BE49-F238E27FC236}">
                <a16:creationId xmlns:a16="http://schemas.microsoft.com/office/drawing/2014/main" id="{563771C8-1D06-E440-AA68-FBE91B87322E}"/>
              </a:ext>
            </a:extLst>
          </p:cNvPr>
          <p:cNvSpPr txBox="1"/>
          <p:nvPr/>
        </p:nvSpPr>
        <p:spPr>
          <a:xfrm>
            <a:off x="628650" y="4500220"/>
            <a:ext cx="2057399" cy="200055"/>
          </a:xfrm>
          <a:prstGeom prst="rect">
            <a:avLst/>
          </a:prstGeom>
          <a:noFill/>
        </p:spPr>
        <p:txBody>
          <a:bodyPr wrap="square" rtlCol="0">
            <a:spAutoFit/>
          </a:bodyPr>
          <a:lstStyle/>
          <a:p>
            <a:r>
              <a:rPr lang="de-DE" sz="700">
                <a:solidFill>
                  <a:schemeClr val="bg1"/>
                </a:solidFill>
                <a:latin typeface="Roboto"/>
                <a:cs typeface="Roboto"/>
              </a:rPr>
              <a:t>Freepik / freepik</a:t>
            </a:r>
          </a:p>
        </p:txBody>
      </p:sp>
    </p:spTree>
    <p:extLst>
      <p:ext uri="{BB962C8B-B14F-4D97-AF65-F5344CB8AC3E}">
        <p14:creationId xmlns:p14="http://schemas.microsoft.com/office/powerpoint/2010/main" val="11550061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CC626-0DA8-8B46-9DD6-C75692AEFA3B}"/>
              </a:ext>
            </a:extLst>
          </p:cNvPr>
          <p:cNvSpPr>
            <a:spLocks noGrp="1"/>
          </p:cNvSpPr>
          <p:nvPr>
            <p:ph idx="1"/>
          </p:nvPr>
        </p:nvSpPr>
        <p:spPr>
          <a:xfrm flipH="1">
            <a:off x="628650" y="1369219"/>
            <a:ext cx="7886700" cy="3263504"/>
          </a:xfrm>
          <a:blipFill dpi="0" rotWithShape="1">
            <a:blip r:embed="rId3">
              <a:extLst>
                <a:ext uri="{28A0092B-C50C-407E-A947-70E740481C1C}">
                  <a14:useLocalDpi xmlns:a14="http://schemas.microsoft.com/office/drawing/2010/main" val="0"/>
                </a:ext>
              </a:extLst>
            </a:blip>
            <a:srcRect/>
            <a:stretch>
              <a:fillRect/>
            </a:stretch>
          </a:blipFill>
          <a:ln>
            <a:solidFill>
              <a:srgbClr val="00B0F0"/>
            </a:solidFill>
          </a:ln>
        </p:spPr>
        <p:txBody>
          <a:bodyPr/>
          <a:lstStyle/>
          <a:p>
            <a:pPr marL="0" indent="0">
              <a:buNone/>
            </a:pPr>
            <a:endParaRPr lang="de-DE"/>
          </a:p>
        </p:txBody>
      </p:sp>
      <p:sp>
        <p:nvSpPr>
          <p:cNvPr id="3" name="Fußzeilenplatzhalter 2">
            <a:extLst>
              <a:ext uri="{FF2B5EF4-FFF2-40B4-BE49-F238E27FC236}">
                <a16:creationId xmlns:a16="http://schemas.microsoft.com/office/drawing/2014/main" id="{A9F3ED7B-DAD7-1A44-94E6-14AA383D5C03}"/>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B501E89C-C7E8-A84A-BA37-3D5388A9F05F}"/>
              </a:ext>
            </a:extLst>
          </p:cNvPr>
          <p:cNvSpPr>
            <a:spLocks noGrp="1"/>
          </p:cNvSpPr>
          <p:nvPr>
            <p:ph type="sldNum" sz="quarter" idx="4"/>
          </p:nvPr>
        </p:nvSpPr>
        <p:spPr/>
        <p:txBody>
          <a:bodyPr/>
          <a:lstStyle/>
          <a:p>
            <a:fld id="{961E0DA8-AC27-403E-90E8-404BCA9BAC80}" type="slidenum">
              <a:rPr lang="en-US" smtClean="0"/>
              <a:pPr/>
              <a:t>52</a:t>
            </a:fld>
            <a:endParaRPr lang="en-US"/>
          </a:p>
        </p:txBody>
      </p:sp>
      <p:sp>
        <p:nvSpPr>
          <p:cNvPr id="5" name="Titel 4">
            <a:extLst>
              <a:ext uri="{FF2B5EF4-FFF2-40B4-BE49-F238E27FC236}">
                <a16:creationId xmlns:a16="http://schemas.microsoft.com/office/drawing/2014/main" id="{4F15E87F-8FC0-8C4A-AC92-33A5EE5900FB}"/>
              </a:ext>
            </a:extLst>
          </p:cNvPr>
          <p:cNvSpPr>
            <a:spLocks noGrp="1"/>
          </p:cNvSpPr>
          <p:nvPr>
            <p:ph type="title"/>
          </p:nvPr>
        </p:nvSpPr>
        <p:spPr/>
        <p:txBody>
          <a:bodyPr>
            <a:noAutofit/>
          </a:bodyPr>
          <a:lstStyle/>
          <a:p>
            <a:r>
              <a:rPr lang="de-DE" sz="2800" b="1"/>
              <a:t>Case study: </a:t>
            </a:r>
            <a:r>
              <a:rPr lang="en-US" sz="2800" b="1"/>
              <a:t>COVID-19 and public procurement in hospitals (3)</a:t>
            </a:r>
            <a:endParaRPr lang="de-DE" sz="2800"/>
          </a:p>
        </p:txBody>
      </p:sp>
      <p:pic>
        <p:nvPicPr>
          <p:cNvPr id="6" name="Grafik 5" descr="Zwei Chirurgen, die ein Röntgenbild betrachten">
            <a:extLst>
              <a:ext uri="{FF2B5EF4-FFF2-40B4-BE49-F238E27FC236}">
                <a16:creationId xmlns:a16="http://schemas.microsoft.com/office/drawing/2014/main" id="{6AB36563-73B3-2549-A38A-0086DB954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5664" y="1432591"/>
            <a:ext cx="4928433" cy="3128400"/>
          </a:xfrm>
          <a:prstGeom prst="rect">
            <a:avLst/>
          </a:prstGeom>
          <a:ln>
            <a:solidFill>
              <a:schemeClr val="bg1"/>
            </a:solidFill>
          </a:ln>
        </p:spPr>
      </p:pic>
      <p:grpSp>
        <p:nvGrpSpPr>
          <p:cNvPr id="7" name="Gruppieren 6">
            <a:extLst>
              <a:ext uri="{FF2B5EF4-FFF2-40B4-BE49-F238E27FC236}">
                <a16:creationId xmlns:a16="http://schemas.microsoft.com/office/drawing/2014/main" id="{3520D00E-3AE6-AE43-B0B2-4EC16D244652}"/>
              </a:ext>
            </a:extLst>
          </p:cNvPr>
          <p:cNvGrpSpPr/>
          <p:nvPr/>
        </p:nvGrpSpPr>
        <p:grpSpPr>
          <a:xfrm>
            <a:off x="4826000" y="1093740"/>
            <a:ext cx="4099636" cy="2956020"/>
            <a:chOff x="3542100" y="2571747"/>
            <a:chExt cx="5426842" cy="2009925"/>
          </a:xfrm>
          <a:effectLst>
            <a:outerShdw blurRad="50800" dist="50800" dir="5400000" algn="ctr" rotWithShape="0">
              <a:srgbClr val="000000">
                <a:alpha val="60000"/>
              </a:srgbClr>
            </a:outerShdw>
          </a:effectLst>
        </p:grpSpPr>
        <p:pic>
          <p:nvPicPr>
            <p:cNvPr id="8" name="Bild 26" descr="196-1961184_6-scrap-of-paper-png.png">
              <a:extLst>
                <a:ext uri="{FF2B5EF4-FFF2-40B4-BE49-F238E27FC236}">
                  <a16:creationId xmlns:a16="http://schemas.microsoft.com/office/drawing/2014/main" id="{B931CFF3-6267-5F49-BE4B-2F6E95319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50558" y="863289"/>
              <a:ext cx="2009925" cy="5426842"/>
            </a:xfrm>
            <a:prstGeom prst="rect">
              <a:avLst/>
            </a:prstGeom>
          </p:spPr>
        </p:pic>
        <p:sp>
          <p:nvSpPr>
            <p:cNvPr id="9" name="Rechteck 8">
              <a:extLst>
                <a:ext uri="{FF2B5EF4-FFF2-40B4-BE49-F238E27FC236}">
                  <a16:creationId xmlns:a16="http://schemas.microsoft.com/office/drawing/2014/main" id="{C19BA8E5-AACD-914F-A7FE-E1BED5069C01}"/>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a:solidFill>
                    <a:prstClr val="black"/>
                  </a:solidFill>
                  <a:latin typeface="Roboto"/>
                </a:rPr>
                <a:t>The situation is dire and urgent, as the hospital does not currently have the sufficient equipment and supplies to treat people coming in with COVID-19 symptoms. Also, doctors and nurses feel vulnerable, as they do not have sufficient personal protective equipment and many of them are falling ill, creating staff shortage.</a:t>
              </a:r>
            </a:p>
          </p:txBody>
        </p:sp>
      </p:grpSp>
      <p:sp>
        <p:nvSpPr>
          <p:cNvPr id="11" name="Textfeld 10">
            <a:extLst>
              <a:ext uri="{FF2B5EF4-FFF2-40B4-BE49-F238E27FC236}">
                <a16:creationId xmlns:a16="http://schemas.microsoft.com/office/drawing/2014/main" id="{DD017BD9-AE0E-3840-B13B-27D57F267B43}"/>
              </a:ext>
            </a:extLst>
          </p:cNvPr>
          <p:cNvSpPr txBox="1"/>
          <p:nvPr/>
        </p:nvSpPr>
        <p:spPr>
          <a:xfrm>
            <a:off x="628650" y="4500220"/>
            <a:ext cx="2057399" cy="200055"/>
          </a:xfrm>
          <a:prstGeom prst="rect">
            <a:avLst/>
          </a:prstGeom>
          <a:noFill/>
        </p:spPr>
        <p:txBody>
          <a:bodyPr wrap="square" rtlCol="0">
            <a:spAutoFit/>
          </a:bodyPr>
          <a:lstStyle/>
          <a:p>
            <a:r>
              <a:rPr lang="de-DE" sz="700">
                <a:solidFill>
                  <a:schemeClr val="bg1"/>
                </a:solidFill>
                <a:latin typeface="Roboto"/>
                <a:cs typeface="Roboto"/>
              </a:rPr>
              <a:t>Freepik / freepik</a:t>
            </a:r>
          </a:p>
        </p:txBody>
      </p:sp>
    </p:spTree>
    <p:extLst>
      <p:ext uri="{BB962C8B-B14F-4D97-AF65-F5344CB8AC3E}">
        <p14:creationId xmlns:p14="http://schemas.microsoft.com/office/powerpoint/2010/main" val="8687264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CC626-0DA8-8B46-9DD6-C75692AEFA3B}"/>
              </a:ext>
            </a:extLst>
          </p:cNvPr>
          <p:cNvSpPr>
            <a:spLocks noGrp="1"/>
          </p:cNvSpPr>
          <p:nvPr>
            <p:ph idx="1"/>
          </p:nvPr>
        </p:nvSpPr>
        <p:spPr>
          <a:xfrm>
            <a:off x="628650" y="1369219"/>
            <a:ext cx="7886700" cy="3263504"/>
          </a:xfrm>
          <a:blipFill dpi="0" rotWithShape="1">
            <a:blip r:embed="rId3">
              <a:extLst>
                <a:ext uri="{28A0092B-C50C-407E-A947-70E740481C1C}">
                  <a14:useLocalDpi xmlns:a14="http://schemas.microsoft.com/office/drawing/2010/main" val="0"/>
                </a:ext>
              </a:extLst>
            </a:blip>
            <a:srcRect/>
            <a:stretch>
              <a:fillRect/>
            </a:stretch>
          </a:blipFill>
          <a:ln>
            <a:solidFill>
              <a:srgbClr val="00B0F0"/>
            </a:solidFill>
          </a:ln>
        </p:spPr>
        <p:txBody>
          <a:bodyPr/>
          <a:lstStyle/>
          <a:p>
            <a:pPr marL="0" indent="0">
              <a:buNone/>
            </a:pPr>
            <a:endParaRPr lang="de-DE"/>
          </a:p>
        </p:txBody>
      </p:sp>
      <p:sp>
        <p:nvSpPr>
          <p:cNvPr id="3" name="Fußzeilenplatzhalter 2">
            <a:extLst>
              <a:ext uri="{FF2B5EF4-FFF2-40B4-BE49-F238E27FC236}">
                <a16:creationId xmlns:a16="http://schemas.microsoft.com/office/drawing/2014/main" id="{A9F3ED7B-DAD7-1A44-94E6-14AA383D5C03}"/>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B501E89C-C7E8-A84A-BA37-3D5388A9F05F}"/>
              </a:ext>
            </a:extLst>
          </p:cNvPr>
          <p:cNvSpPr>
            <a:spLocks noGrp="1"/>
          </p:cNvSpPr>
          <p:nvPr>
            <p:ph type="sldNum" sz="quarter" idx="4"/>
          </p:nvPr>
        </p:nvSpPr>
        <p:spPr/>
        <p:txBody>
          <a:bodyPr/>
          <a:lstStyle/>
          <a:p>
            <a:fld id="{961E0DA8-AC27-403E-90E8-404BCA9BAC80}" type="slidenum">
              <a:rPr lang="en-US" smtClean="0"/>
              <a:pPr/>
              <a:t>53</a:t>
            </a:fld>
            <a:endParaRPr lang="en-US"/>
          </a:p>
        </p:txBody>
      </p:sp>
      <p:sp>
        <p:nvSpPr>
          <p:cNvPr id="5" name="Titel 4">
            <a:extLst>
              <a:ext uri="{FF2B5EF4-FFF2-40B4-BE49-F238E27FC236}">
                <a16:creationId xmlns:a16="http://schemas.microsoft.com/office/drawing/2014/main" id="{4F15E87F-8FC0-8C4A-AC92-33A5EE5900FB}"/>
              </a:ext>
            </a:extLst>
          </p:cNvPr>
          <p:cNvSpPr>
            <a:spLocks noGrp="1"/>
          </p:cNvSpPr>
          <p:nvPr>
            <p:ph type="title"/>
          </p:nvPr>
        </p:nvSpPr>
        <p:spPr/>
        <p:txBody>
          <a:bodyPr>
            <a:noAutofit/>
          </a:bodyPr>
          <a:lstStyle/>
          <a:p>
            <a:r>
              <a:rPr lang="de-DE" sz="2800" b="1"/>
              <a:t>Case study: </a:t>
            </a:r>
            <a:r>
              <a:rPr lang="en-US" sz="2800" b="1"/>
              <a:t>COVID-19 and public procurement in hospitals (4)</a:t>
            </a:r>
            <a:endParaRPr lang="de-DE" sz="2800"/>
          </a:p>
        </p:txBody>
      </p:sp>
      <p:pic>
        <p:nvPicPr>
          <p:cNvPr id="10" name="Grafik 9" descr="Geschäftsmann in der Lounge und bei der Arbeit am Telefon und Laptop">
            <a:extLst>
              <a:ext uri="{FF2B5EF4-FFF2-40B4-BE49-F238E27FC236}">
                <a16:creationId xmlns:a16="http://schemas.microsoft.com/office/drawing/2014/main" id="{61B2F486-A3D1-0743-9483-5A5AC4E25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514" y="1436771"/>
            <a:ext cx="4697187" cy="3128400"/>
          </a:xfrm>
          <a:prstGeom prst="rect">
            <a:avLst/>
          </a:prstGeom>
          <a:ln>
            <a:solidFill>
              <a:schemeClr val="bg1"/>
            </a:solidFill>
          </a:ln>
        </p:spPr>
      </p:pic>
      <p:grpSp>
        <p:nvGrpSpPr>
          <p:cNvPr id="7" name="Gruppieren 6">
            <a:extLst>
              <a:ext uri="{FF2B5EF4-FFF2-40B4-BE49-F238E27FC236}">
                <a16:creationId xmlns:a16="http://schemas.microsoft.com/office/drawing/2014/main" id="{3520D00E-3AE6-AE43-B0B2-4EC16D244652}"/>
              </a:ext>
            </a:extLst>
          </p:cNvPr>
          <p:cNvGrpSpPr/>
          <p:nvPr/>
        </p:nvGrpSpPr>
        <p:grpSpPr>
          <a:xfrm>
            <a:off x="-13648" y="1234678"/>
            <a:ext cx="4362322" cy="3326313"/>
            <a:chOff x="3542100" y="2571747"/>
            <a:chExt cx="5426842" cy="2009925"/>
          </a:xfrm>
          <a:effectLst>
            <a:outerShdw blurRad="50800" dist="50800" dir="5400000" algn="ctr" rotWithShape="0">
              <a:srgbClr val="000000">
                <a:alpha val="60000"/>
              </a:srgbClr>
            </a:outerShdw>
          </a:effectLst>
        </p:grpSpPr>
        <p:pic>
          <p:nvPicPr>
            <p:cNvPr id="8" name="Bild 26" descr="196-1961184_6-scrap-of-paper-png.png">
              <a:extLst>
                <a:ext uri="{FF2B5EF4-FFF2-40B4-BE49-F238E27FC236}">
                  <a16:creationId xmlns:a16="http://schemas.microsoft.com/office/drawing/2014/main" id="{B931CFF3-6267-5F49-BE4B-2F6E95319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50558" y="863289"/>
              <a:ext cx="2009925" cy="5426842"/>
            </a:xfrm>
            <a:prstGeom prst="rect">
              <a:avLst/>
            </a:prstGeom>
          </p:spPr>
        </p:pic>
        <p:sp>
          <p:nvSpPr>
            <p:cNvPr id="9" name="Rechteck 8">
              <a:extLst>
                <a:ext uri="{FF2B5EF4-FFF2-40B4-BE49-F238E27FC236}">
                  <a16:creationId xmlns:a16="http://schemas.microsoft.com/office/drawing/2014/main" id="{C19BA8E5-AACD-914F-A7FE-E1BED5069C01}"/>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400">
                  <a:solidFill>
                    <a:prstClr val="black"/>
                  </a:solidFill>
                  <a:latin typeface="Roboto"/>
                </a:rPr>
                <a:t>Theodore is under pressure and feels relieved when he remembers his old friend George owns a medical equipment and supplies company named WellCare. Theodore calls George and at the end of the call they have an agreement that Theodore’s order for equipment and supplies will gets utmost priority in WellCare’s manufacturing orders, putting other smaller hospitals behind this order. George also agreed that, as the order that Theodore would be placing is so large, he would get a 10 per cent discount on it.</a:t>
              </a:r>
            </a:p>
          </p:txBody>
        </p:sp>
      </p:grpSp>
      <p:grpSp>
        <p:nvGrpSpPr>
          <p:cNvPr id="15" name="Gruppieren 14">
            <a:extLst>
              <a:ext uri="{FF2B5EF4-FFF2-40B4-BE49-F238E27FC236}">
                <a16:creationId xmlns:a16="http://schemas.microsoft.com/office/drawing/2014/main" id="{46DA65AF-7323-2441-91CE-8FDBBB66A58C}"/>
              </a:ext>
            </a:extLst>
          </p:cNvPr>
          <p:cNvGrpSpPr/>
          <p:nvPr/>
        </p:nvGrpSpPr>
        <p:grpSpPr>
          <a:xfrm>
            <a:off x="7150100" y="2743201"/>
            <a:ext cx="1906430" cy="914400"/>
            <a:chOff x="7150100" y="2743201"/>
            <a:chExt cx="1906430" cy="914400"/>
          </a:xfrm>
        </p:grpSpPr>
        <p:sp>
          <p:nvSpPr>
            <p:cNvPr id="12" name="Wolkenförmige Legende 11">
              <a:extLst>
                <a:ext uri="{FF2B5EF4-FFF2-40B4-BE49-F238E27FC236}">
                  <a16:creationId xmlns:a16="http://schemas.microsoft.com/office/drawing/2014/main" id="{BE4A7244-A1D4-424C-A846-58EA8923E067}"/>
                </a:ext>
              </a:extLst>
            </p:cNvPr>
            <p:cNvSpPr/>
            <p:nvPr/>
          </p:nvSpPr>
          <p:spPr>
            <a:xfrm>
              <a:off x="7150100" y="2743201"/>
              <a:ext cx="1906430" cy="914400"/>
            </a:xfrm>
            <a:prstGeom prst="cloudCallout">
              <a:avLst>
                <a:gd name="adj1" fmla="val -37338"/>
                <a:gd name="adj2" fmla="val -64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solidFill>
                  <a:schemeClr val="tx1"/>
                </a:solidFill>
              </a:endParaRPr>
            </a:p>
          </p:txBody>
        </p:sp>
        <p:sp>
          <p:nvSpPr>
            <p:cNvPr id="13" name="Textfeld 12">
              <a:extLst>
                <a:ext uri="{FF2B5EF4-FFF2-40B4-BE49-F238E27FC236}">
                  <a16:creationId xmlns:a16="http://schemas.microsoft.com/office/drawing/2014/main" id="{623EFBE6-6C34-4841-B7BA-93A02AFE0384}"/>
                </a:ext>
              </a:extLst>
            </p:cNvPr>
            <p:cNvSpPr txBox="1"/>
            <p:nvPr/>
          </p:nvSpPr>
          <p:spPr>
            <a:xfrm>
              <a:off x="7376614" y="3000971"/>
              <a:ext cx="1679916" cy="323165"/>
            </a:xfrm>
            <a:prstGeom prst="rect">
              <a:avLst/>
            </a:prstGeom>
            <a:noFill/>
          </p:spPr>
          <p:txBody>
            <a:bodyPr wrap="square" rtlCol="0">
              <a:spAutoFit/>
            </a:bodyPr>
            <a:lstStyle/>
            <a:p>
              <a:r>
                <a:rPr lang="de-DE" sz="1500">
                  <a:solidFill>
                    <a:srgbClr val="002060"/>
                  </a:solidFill>
                  <a:latin typeface="Krungthep" panose="02000400000000000000" pitchFamily="2" charset="-34"/>
                  <a:ea typeface="Krungthep" panose="02000400000000000000" pitchFamily="2" charset="-34"/>
                  <a:cs typeface="Krungthep" panose="02000400000000000000" pitchFamily="2" charset="-34"/>
                </a:rPr>
                <a:t>WellCare, LLC</a:t>
              </a:r>
            </a:p>
          </p:txBody>
        </p:sp>
      </p:grpSp>
      <p:sp>
        <p:nvSpPr>
          <p:cNvPr id="14" name="Textfeld 13">
            <a:extLst>
              <a:ext uri="{FF2B5EF4-FFF2-40B4-BE49-F238E27FC236}">
                <a16:creationId xmlns:a16="http://schemas.microsoft.com/office/drawing/2014/main" id="{DF2F7350-4F68-0341-B0E5-8E65A5003864}"/>
              </a:ext>
            </a:extLst>
          </p:cNvPr>
          <p:cNvSpPr txBox="1"/>
          <p:nvPr/>
        </p:nvSpPr>
        <p:spPr>
          <a:xfrm>
            <a:off x="628650" y="4500220"/>
            <a:ext cx="2057399" cy="200055"/>
          </a:xfrm>
          <a:prstGeom prst="rect">
            <a:avLst/>
          </a:prstGeom>
          <a:noFill/>
        </p:spPr>
        <p:txBody>
          <a:bodyPr wrap="square" rtlCol="0">
            <a:spAutoFit/>
          </a:bodyPr>
          <a:lstStyle/>
          <a:p>
            <a:r>
              <a:rPr lang="de-DE" sz="700">
                <a:solidFill>
                  <a:schemeClr val="bg1"/>
                </a:solidFill>
                <a:latin typeface="Roboto"/>
                <a:cs typeface="Roboto"/>
              </a:rPr>
              <a:t>Freepik / freepik</a:t>
            </a:r>
          </a:p>
        </p:txBody>
      </p:sp>
    </p:spTree>
    <p:extLst>
      <p:ext uri="{BB962C8B-B14F-4D97-AF65-F5344CB8AC3E}">
        <p14:creationId xmlns:p14="http://schemas.microsoft.com/office/powerpoint/2010/main" val="2028968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CC626-0DA8-8B46-9DD6-C75692AEFA3B}"/>
              </a:ext>
            </a:extLst>
          </p:cNvPr>
          <p:cNvSpPr>
            <a:spLocks noGrp="1"/>
          </p:cNvSpPr>
          <p:nvPr>
            <p:ph idx="1"/>
          </p:nvPr>
        </p:nvSpPr>
        <p:spPr>
          <a:xfrm flipH="1">
            <a:off x="628650" y="1369219"/>
            <a:ext cx="7886700" cy="3263504"/>
          </a:xfrm>
          <a:blipFill dpi="0" rotWithShape="1">
            <a:blip r:embed="rId3">
              <a:extLst>
                <a:ext uri="{28A0092B-C50C-407E-A947-70E740481C1C}">
                  <a14:useLocalDpi xmlns:a14="http://schemas.microsoft.com/office/drawing/2010/main" val="0"/>
                </a:ext>
              </a:extLst>
            </a:blip>
            <a:srcRect/>
            <a:stretch>
              <a:fillRect/>
            </a:stretch>
          </a:blipFill>
          <a:ln>
            <a:solidFill>
              <a:srgbClr val="00B0F0"/>
            </a:solidFill>
          </a:ln>
        </p:spPr>
        <p:txBody>
          <a:bodyPr/>
          <a:lstStyle/>
          <a:p>
            <a:pPr marL="0" indent="0">
              <a:buNone/>
            </a:pPr>
            <a:endParaRPr lang="de-DE"/>
          </a:p>
        </p:txBody>
      </p:sp>
      <p:sp>
        <p:nvSpPr>
          <p:cNvPr id="3" name="Fußzeilenplatzhalter 2">
            <a:extLst>
              <a:ext uri="{FF2B5EF4-FFF2-40B4-BE49-F238E27FC236}">
                <a16:creationId xmlns:a16="http://schemas.microsoft.com/office/drawing/2014/main" id="{A9F3ED7B-DAD7-1A44-94E6-14AA383D5C03}"/>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B501E89C-C7E8-A84A-BA37-3D5388A9F05F}"/>
              </a:ext>
            </a:extLst>
          </p:cNvPr>
          <p:cNvSpPr>
            <a:spLocks noGrp="1"/>
          </p:cNvSpPr>
          <p:nvPr>
            <p:ph type="sldNum" sz="quarter" idx="4"/>
          </p:nvPr>
        </p:nvSpPr>
        <p:spPr/>
        <p:txBody>
          <a:bodyPr/>
          <a:lstStyle/>
          <a:p>
            <a:fld id="{961E0DA8-AC27-403E-90E8-404BCA9BAC80}" type="slidenum">
              <a:rPr lang="en-US" smtClean="0"/>
              <a:pPr/>
              <a:t>54</a:t>
            </a:fld>
            <a:endParaRPr lang="en-US"/>
          </a:p>
        </p:txBody>
      </p:sp>
      <p:sp>
        <p:nvSpPr>
          <p:cNvPr id="5" name="Titel 4">
            <a:extLst>
              <a:ext uri="{FF2B5EF4-FFF2-40B4-BE49-F238E27FC236}">
                <a16:creationId xmlns:a16="http://schemas.microsoft.com/office/drawing/2014/main" id="{4F15E87F-8FC0-8C4A-AC92-33A5EE5900FB}"/>
              </a:ext>
            </a:extLst>
          </p:cNvPr>
          <p:cNvSpPr>
            <a:spLocks noGrp="1"/>
          </p:cNvSpPr>
          <p:nvPr>
            <p:ph type="title"/>
          </p:nvPr>
        </p:nvSpPr>
        <p:spPr/>
        <p:txBody>
          <a:bodyPr>
            <a:noAutofit/>
          </a:bodyPr>
          <a:lstStyle/>
          <a:p>
            <a:r>
              <a:rPr lang="de-DE" sz="2800" b="1"/>
              <a:t>Case study: </a:t>
            </a:r>
            <a:r>
              <a:rPr lang="en-US" sz="2800" b="1"/>
              <a:t>COVID-19 and public procurement in hospitals (5)</a:t>
            </a:r>
            <a:endParaRPr lang="de-DE" sz="2800"/>
          </a:p>
        </p:txBody>
      </p:sp>
      <p:pic>
        <p:nvPicPr>
          <p:cNvPr id="11" name="Grafik 10" descr="Geschäftsmann mit digitalem Tablet am Bürofenster">
            <a:extLst>
              <a:ext uri="{FF2B5EF4-FFF2-40B4-BE49-F238E27FC236}">
                <a16:creationId xmlns:a16="http://schemas.microsoft.com/office/drawing/2014/main" id="{8642D8CE-5744-5849-8CB6-9ADE1630D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3519" y="1436771"/>
            <a:ext cx="4692601" cy="3128400"/>
          </a:xfrm>
          <a:prstGeom prst="rect">
            <a:avLst/>
          </a:prstGeom>
          <a:ln>
            <a:solidFill>
              <a:schemeClr val="bg1"/>
            </a:solidFill>
          </a:ln>
        </p:spPr>
      </p:pic>
      <p:grpSp>
        <p:nvGrpSpPr>
          <p:cNvPr id="7" name="Gruppieren 6">
            <a:extLst>
              <a:ext uri="{FF2B5EF4-FFF2-40B4-BE49-F238E27FC236}">
                <a16:creationId xmlns:a16="http://schemas.microsoft.com/office/drawing/2014/main" id="{3520D00E-3AE6-AE43-B0B2-4EC16D244652}"/>
              </a:ext>
            </a:extLst>
          </p:cNvPr>
          <p:cNvGrpSpPr/>
          <p:nvPr/>
        </p:nvGrpSpPr>
        <p:grpSpPr>
          <a:xfrm flipH="1">
            <a:off x="2524836" y="2436312"/>
            <a:ext cx="6840640" cy="2467874"/>
            <a:chOff x="3542100" y="2571747"/>
            <a:chExt cx="5426842" cy="2009925"/>
          </a:xfrm>
          <a:effectLst>
            <a:outerShdw blurRad="50800" dist="50800" dir="5400000" algn="ctr" rotWithShape="0">
              <a:srgbClr val="000000">
                <a:alpha val="60000"/>
              </a:srgbClr>
            </a:outerShdw>
          </a:effectLst>
        </p:grpSpPr>
        <p:pic>
          <p:nvPicPr>
            <p:cNvPr id="8" name="Bild 26" descr="196-1961184_6-scrap-of-paper-png.png">
              <a:extLst>
                <a:ext uri="{FF2B5EF4-FFF2-40B4-BE49-F238E27FC236}">
                  <a16:creationId xmlns:a16="http://schemas.microsoft.com/office/drawing/2014/main" id="{B931CFF3-6267-5F49-BE4B-2F6E95319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50558" y="863289"/>
              <a:ext cx="2009925" cy="5426842"/>
            </a:xfrm>
            <a:prstGeom prst="rect">
              <a:avLst/>
            </a:prstGeom>
          </p:spPr>
        </p:pic>
        <p:sp>
          <p:nvSpPr>
            <p:cNvPr id="9" name="Rechteck 8">
              <a:extLst>
                <a:ext uri="{FF2B5EF4-FFF2-40B4-BE49-F238E27FC236}">
                  <a16:creationId xmlns:a16="http://schemas.microsoft.com/office/drawing/2014/main" id="{C19BA8E5-AACD-914F-A7FE-E1BED5069C01}"/>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a:solidFill>
                    <a:prstClr val="black"/>
                  </a:solidFill>
                  <a:latin typeface="Roboto"/>
                </a:rPr>
                <a:t>Theodore is very happy, as he has managed to ensure that the hospital will have the equipment and supplies needed on time and that he managed to save much needed funds for the hospital. However, in order to proceed with the deal with WellCare, Theodore decides to bypass the hospital’s public procurement review board, as this would slow down the process by two weeks a critical period during which patients would die and doctors and nurses would remain vulnerable to the virus. </a:t>
              </a:r>
            </a:p>
          </p:txBody>
        </p:sp>
      </p:grpSp>
      <p:sp>
        <p:nvSpPr>
          <p:cNvPr id="12" name="Textfeld 11">
            <a:extLst>
              <a:ext uri="{FF2B5EF4-FFF2-40B4-BE49-F238E27FC236}">
                <a16:creationId xmlns:a16="http://schemas.microsoft.com/office/drawing/2014/main" id="{59FA7DB0-F71B-9547-9070-94DC28056E79}"/>
              </a:ext>
            </a:extLst>
          </p:cNvPr>
          <p:cNvSpPr txBox="1"/>
          <p:nvPr/>
        </p:nvSpPr>
        <p:spPr>
          <a:xfrm>
            <a:off x="628650" y="4500220"/>
            <a:ext cx="2057399" cy="200055"/>
          </a:xfrm>
          <a:prstGeom prst="rect">
            <a:avLst/>
          </a:prstGeom>
          <a:noFill/>
        </p:spPr>
        <p:txBody>
          <a:bodyPr wrap="square" rtlCol="0">
            <a:spAutoFit/>
          </a:bodyPr>
          <a:lstStyle/>
          <a:p>
            <a:r>
              <a:rPr lang="de-DE" sz="700">
                <a:solidFill>
                  <a:schemeClr val="bg1"/>
                </a:solidFill>
                <a:latin typeface="Roboto"/>
                <a:cs typeface="Roboto"/>
              </a:rPr>
              <a:t>Freepik / freepik</a:t>
            </a:r>
          </a:p>
        </p:txBody>
      </p:sp>
      <p:grpSp>
        <p:nvGrpSpPr>
          <p:cNvPr id="17" name="Gruppieren 16">
            <a:extLst>
              <a:ext uri="{FF2B5EF4-FFF2-40B4-BE49-F238E27FC236}">
                <a16:creationId xmlns:a16="http://schemas.microsoft.com/office/drawing/2014/main" id="{8E566F37-6FE3-E140-8CEB-EA9F6AC7A1C6}"/>
              </a:ext>
            </a:extLst>
          </p:cNvPr>
          <p:cNvGrpSpPr/>
          <p:nvPr/>
        </p:nvGrpSpPr>
        <p:grpSpPr>
          <a:xfrm>
            <a:off x="4203044" y="1211976"/>
            <a:ext cx="1736302" cy="1280378"/>
            <a:chOff x="4203044" y="1211976"/>
            <a:chExt cx="1736302" cy="1280378"/>
          </a:xfrm>
        </p:grpSpPr>
        <p:sp>
          <p:nvSpPr>
            <p:cNvPr id="13" name="Wolkenförmige Legende 12">
              <a:extLst>
                <a:ext uri="{FF2B5EF4-FFF2-40B4-BE49-F238E27FC236}">
                  <a16:creationId xmlns:a16="http://schemas.microsoft.com/office/drawing/2014/main" id="{30D1E3C3-6FF9-A446-B650-F7D04C7B1793}"/>
                </a:ext>
              </a:extLst>
            </p:cNvPr>
            <p:cNvSpPr/>
            <p:nvPr/>
          </p:nvSpPr>
          <p:spPr>
            <a:xfrm>
              <a:off x="4203044" y="1211976"/>
              <a:ext cx="1736302" cy="1280378"/>
            </a:xfrm>
            <a:prstGeom prst="cloudCallout">
              <a:avLst>
                <a:gd name="adj1" fmla="val -125616"/>
                <a:gd name="adj2" fmla="val 323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solidFill>
                  <a:schemeClr val="tx1"/>
                </a:solidFill>
              </a:endParaRPr>
            </a:p>
          </p:txBody>
        </p:sp>
        <p:pic>
          <p:nvPicPr>
            <p:cNvPr id="15" name="Grafik 14" descr="Besprechung">
              <a:extLst>
                <a:ext uri="{FF2B5EF4-FFF2-40B4-BE49-F238E27FC236}">
                  <a16:creationId xmlns:a16="http://schemas.microsoft.com/office/drawing/2014/main" id="{ECDE00E1-8785-C748-A932-38BB1B52A1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1000" y="1365706"/>
              <a:ext cx="914400" cy="914400"/>
            </a:xfrm>
            <a:prstGeom prst="rect">
              <a:avLst/>
            </a:prstGeom>
          </p:spPr>
        </p:pic>
      </p:grpSp>
      <p:sp>
        <p:nvSpPr>
          <p:cNvPr id="16" name="Multiplizieren 15">
            <a:extLst>
              <a:ext uri="{FF2B5EF4-FFF2-40B4-BE49-F238E27FC236}">
                <a16:creationId xmlns:a16="http://schemas.microsoft.com/office/drawing/2014/main" id="{E9E31DF7-0E5E-6345-8CEA-45F88C3D8231}"/>
              </a:ext>
            </a:extLst>
          </p:cNvPr>
          <p:cNvSpPr/>
          <p:nvPr/>
        </p:nvSpPr>
        <p:spPr>
          <a:xfrm>
            <a:off x="4120106" y="1224599"/>
            <a:ext cx="1896187" cy="1280378"/>
          </a:xfrm>
          <a:prstGeom prst="mathMultiply">
            <a:avLst>
              <a:gd name="adj1" fmla="val 5833"/>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51595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BBCC626-0DA8-8B46-9DD6-C75692AEFA3B}"/>
              </a:ext>
            </a:extLst>
          </p:cNvPr>
          <p:cNvSpPr>
            <a:spLocks noGrp="1"/>
          </p:cNvSpPr>
          <p:nvPr>
            <p:ph idx="1"/>
          </p:nvPr>
        </p:nvSpPr>
        <p:spPr>
          <a:xfrm flipH="1">
            <a:off x="628650" y="1369219"/>
            <a:ext cx="7886700" cy="3263504"/>
          </a:xfrm>
          <a:blipFill dpi="0" rotWithShape="1">
            <a:blip r:embed="rId3">
              <a:extLst>
                <a:ext uri="{28A0092B-C50C-407E-A947-70E740481C1C}">
                  <a14:useLocalDpi xmlns:a14="http://schemas.microsoft.com/office/drawing/2010/main" val="0"/>
                </a:ext>
              </a:extLst>
            </a:blip>
            <a:srcRect/>
            <a:stretch>
              <a:fillRect/>
            </a:stretch>
          </a:blipFill>
          <a:ln>
            <a:solidFill>
              <a:srgbClr val="00B0F0"/>
            </a:solidFill>
          </a:ln>
        </p:spPr>
        <p:txBody>
          <a:bodyPr/>
          <a:lstStyle/>
          <a:p>
            <a:pPr marL="0" indent="0">
              <a:buNone/>
            </a:pPr>
            <a:r>
              <a:rPr lang="de-DE"/>
              <a:t> </a:t>
            </a:r>
          </a:p>
        </p:txBody>
      </p:sp>
      <p:sp>
        <p:nvSpPr>
          <p:cNvPr id="3" name="Fußzeilenplatzhalter 2">
            <a:extLst>
              <a:ext uri="{FF2B5EF4-FFF2-40B4-BE49-F238E27FC236}">
                <a16:creationId xmlns:a16="http://schemas.microsoft.com/office/drawing/2014/main" id="{A9F3ED7B-DAD7-1A44-94E6-14AA383D5C03}"/>
              </a:ext>
            </a:extLst>
          </p:cNvPr>
          <p:cNvSpPr>
            <a:spLocks noGrp="1"/>
          </p:cNvSpPr>
          <p:nvPr>
            <p:ph type="ftr" sz="quarter" idx="3"/>
          </p:nvPr>
        </p:nvSpPr>
        <p:spPr/>
        <p:txBody>
          <a:bodyPr/>
          <a:lstStyle/>
          <a:p>
            <a:r>
              <a:rPr lang="en-US" b="1"/>
              <a:t>Module 13 – Transparent public procurement</a:t>
            </a:r>
            <a:endParaRPr lang="en-US"/>
          </a:p>
        </p:txBody>
      </p:sp>
      <p:sp>
        <p:nvSpPr>
          <p:cNvPr id="4" name="Foliennummernplatzhalter 3">
            <a:extLst>
              <a:ext uri="{FF2B5EF4-FFF2-40B4-BE49-F238E27FC236}">
                <a16:creationId xmlns:a16="http://schemas.microsoft.com/office/drawing/2014/main" id="{B501E89C-C7E8-A84A-BA37-3D5388A9F05F}"/>
              </a:ext>
            </a:extLst>
          </p:cNvPr>
          <p:cNvSpPr>
            <a:spLocks noGrp="1"/>
          </p:cNvSpPr>
          <p:nvPr>
            <p:ph type="sldNum" sz="quarter" idx="4"/>
          </p:nvPr>
        </p:nvSpPr>
        <p:spPr/>
        <p:txBody>
          <a:bodyPr/>
          <a:lstStyle/>
          <a:p>
            <a:fld id="{961E0DA8-AC27-403E-90E8-404BCA9BAC80}" type="slidenum">
              <a:rPr lang="en-US" smtClean="0"/>
              <a:pPr/>
              <a:t>55</a:t>
            </a:fld>
            <a:endParaRPr lang="en-US"/>
          </a:p>
        </p:txBody>
      </p:sp>
      <p:sp>
        <p:nvSpPr>
          <p:cNvPr id="5" name="Titel 4">
            <a:extLst>
              <a:ext uri="{FF2B5EF4-FFF2-40B4-BE49-F238E27FC236}">
                <a16:creationId xmlns:a16="http://schemas.microsoft.com/office/drawing/2014/main" id="{4F15E87F-8FC0-8C4A-AC92-33A5EE5900FB}"/>
              </a:ext>
            </a:extLst>
          </p:cNvPr>
          <p:cNvSpPr>
            <a:spLocks noGrp="1"/>
          </p:cNvSpPr>
          <p:nvPr>
            <p:ph type="title"/>
          </p:nvPr>
        </p:nvSpPr>
        <p:spPr/>
        <p:txBody>
          <a:bodyPr>
            <a:noAutofit/>
          </a:bodyPr>
          <a:lstStyle/>
          <a:p>
            <a:r>
              <a:rPr lang="de-DE" sz="2800" b="1"/>
              <a:t>Case study: </a:t>
            </a:r>
            <a:r>
              <a:rPr lang="en-US" sz="2800" b="1"/>
              <a:t>COVID-19 and public procurement in hospitals (6)</a:t>
            </a:r>
            <a:endParaRPr lang="de-DE" sz="2800"/>
          </a:p>
        </p:txBody>
      </p:sp>
      <p:pic>
        <p:nvPicPr>
          <p:cNvPr id="11" name="Grafik 10" descr="Geschäftsmann mit digitalem Tablet am Bürofenster">
            <a:extLst>
              <a:ext uri="{FF2B5EF4-FFF2-40B4-BE49-F238E27FC236}">
                <a16:creationId xmlns:a16="http://schemas.microsoft.com/office/drawing/2014/main" id="{8642D8CE-5744-5849-8CB6-9ADE1630D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25699" y="1436771"/>
            <a:ext cx="4692601" cy="3128400"/>
          </a:xfrm>
          <a:prstGeom prst="rect">
            <a:avLst/>
          </a:prstGeom>
          <a:ln>
            <a:solidFill>
              <a:schemeClr val="bg1"/>
            </a:solidFill>
          </a:ln>
        </p:spPr>
      </p:pic>
      <p:sp>
        <p:nvSpPr>
          <p:cNvPr id="16" name="Rechteck 15">
            <a:extLst>
              <a:ext uri="{FF2B5EF4-FFF2-40B4-BE49-F238E27FC236}">
                <a16:creationId xmlns:a16="http://schemas.microsoft.com/office/drawing/2014/main" id="{3DDB2444-F2C5-EB44-AE83-45576CCBA1D4}"/>
              </a:ext>
            </a:extLst>
          </p:cNvPr>
          <p:cNvSpPr/>
          <p:nvPr/>
        </p:nvSpPr>
        <p:spPr>
          <a:xfrm>
            <a:off x="813328" y="3895031"/>
            <a:ext cx="7517342" cy="561179"/>
          </a:xfrm>
          <a:prstGeom prst="rect">
            <a:avLst/>
          </a:prstGeom>
          <a:solidFill>
            <a:schemeClr val="bg1"/>
          </a:solidFill>
          <a:ln w="38100">
            <a:solidFill>
              <a:srgbClr val="C00000"/>
            </a:solidFill>
          </a:ln>
        </p:spPr>
        <p:txBody>
          <a:bodyPr wrap="square">
            <a:spAutoFit/>
          </a:bodyPr>
          <a:lstStyle/>
          <a:p>
            <a:pPr lvl="0">
              <a:lnSpc>
                <a:spcPct val="90000"/>
              </a:lnSpc>
              <a:spcBef>
                <a:spcPts val="200"/>
              </a:spcBef>
            </a:pPr>
            <a:r>
              <a:rPr lang="en-US" sz="1600" b="1">
                <a:solidFill>
                  <a:srgbClr val="C00000"/>
                </a:solidFill>
                <a:latin typeface="Roboto"/>
              </a:rPr>
              <a:t>Did Theodore act ethically? Why/why not? What should he have done?</a:t>
            </a:r>
          </a:p>
          <a:p>
            <a:pPr lvl="0">
              <a:lnSpc>
                <a:spcPct val="90000"/>
              </a:lnSpc>
              <a:spcBef>
                <a:spcPts val="200"/>
              </a:spcBef>
            </a:pPr>
            <a:r>
              <a:rPr lang="en-US" sz="1600" b="1">
                <a:solidFill>
                  <a:srgbClr val="C00000"/>
                </a:solidFill>
                <a:latin typeface="Roboto"/>
              </a:rPr>
              <a:t>Did George act ethically? Why/why not? What should he have done?</a:t>
            </a:r>
          </a:p>
        </p:txBody>
      </p:sp>
      <p:grpSp>
        <p:nvGrpSpPr>
          <p:cNvPr id="22" name="Gruppieren 21">
            <a:extLst>
              <a:ext uri="{FF2B5EF4-FFF2-40B4-BE49-F238E27FC236}">
                <a16:creationId xmlns:a16="http://schemas.microsoft.com/office/drawing/2014/main" id="{C4914343-B926-8248-83CB-9C1144471B28}"/>
              </a:ext>
            </a:extLst>
          </p:cNvPr>
          <p:cNvGrpSpPr/>
          <p:nvPr/>
        </p:nvGrpSpPr>
        <p:grpSpPr>
          <a:xfrm>
            <a:off x="5980523" y="1525671"/>
            <a:ext cx="1736302" cy="1280378"/>
            <a:chOff x="5980523" y="1525671"/>
            <a:chExt cx="1736302" cy="1280378"/>
          </a:xfrm>
        </p:grpSpPr>
        <p:sp>
          <p:nvSpPr>
            <p:cNvPr id="14" name="Wolkenförmige Legende 13">
              <a:extLst>
                <a:ext uri="{FF2B5EF4-FFF2-40B4-BE49-F238E27FC236}">
                  <a16:creationId xmlns:a16="http://schemas.microsoft.com/office/drawing/2014/main" id="{F20AFAB6-6D69-454A-A44C-2422C2D30436}"/>
                </a:ext>
              </a:extLst>
            </p:cNvPr>
            <p:cNvSpPr/>
            <p:nvPr/>
          </p:nvSpPr>
          <p:spPr>
            <a:xfrm>
              <a:off x="5980523" y="1525671"/>
              <a:ext cx="1736302" cy="1280378"/>
            </a:xfrm>
            <a:prstGeom prst="cloudCallout">
              <a:avLst>
                <a:gd name="adj1" fmla="val -140976"/>
                <a:gd name="adj2" fmla="val 125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solidFill>
                  <a:schemeClr val="tx1"/>
                </a:solidFill>
              </a:endParaRPr>
            </a:p>
          </p:txBody>
        </p:sp>
        <p:pic>
          <p:nvPicPr>
            <p:cNvPr id="20" name="Grafik 19" descr="Nervöse Gesichtskontur">
              <a:extLst>
                <a:ext uri="{FF2B5EF4-FFF2-40B4-BE49-F238E27FC236}">
                  <a16:creationId xmlns:a16="http://schemas.microsoft.com/office/drawing/2014/main" id="{F4E1A869-F7CC-B340-B543-5B327A2DA4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5225" y="1708660"/>
              <a:ext cx="914400" cy="914400"/>
            </a:xfrm>
            <a:prstGeom prst="rect">
              <a:avLst/>
            </a:prstGeom>
          </p:spPr>
        </p:pic>
      </p:grpSp>
      <p:sp>
        <p:nvSpPr>
          <p:cNvPr id="21" name="Textfeld 20">
            <a:extLst>
              <a:ext uri="{FF2B5EF4-FFF2-40B4-BE49-F238E27FC236}">
                <a16:creationId xmlns:a16="http://schemas.microsoft.com/office/drawing/2014/main" id="{3136215E-CDF3-7E42-BD49-3A3DF1D7D2B1}"/>
              </a:ext>
            </a:extLst>
          </p:cNvPr>
          <p:cNvSpPr txBox="1"/>
          <p:nvPr/>
        </p:nvSpPr>
        <p:spPr>
          <a:xfrm>
            <a:off x="628650" y="4500220"/>
            <a:ext cx="2057399" cy="200055"/>
          </a:xfrm>
          <a:prstGeom prst="rect">
            <a:avLst/>
          </a:prstGeom>
          <a:noFill/>
        </p:spPr>
        <p:txBody>
          <a:bodyPr wrap="square" rtlCol="0">
            <a:spAutoFit/>
          </a:bodyPr>
          <a:lstStyle/>
          <a:p>
            <a:r>
              <a:rPr lang="de-DE" sz="700">
                <a:solidFill>
                  <a:schemeClr val="bg1"/>
                </a:solidFill>
                <a:latin typeface="Roboto"/>
                <a:cs typeface="Roboto"/>
              </a:rPr>
              <a:t>Freepik / freepik</a:t>
            </a:r>
          </a:p>
        </p:txBody>
      </p:sp>
    </p:spTree>
    <p:extLst>
      <p:ext uri="{BB962C8B-B14F-4D97-AF65-F5344CB8AC3E}">
        <p14:creationId xmlns:p14="http://schemas.microsoft.com/office/powerpoint/2010/main" val="37927890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spcBef>
                <a:spcPts val="800"/>
              </a:spcBef>
              <a:buNone/>
            </a:pPr>
            <a:r>
              <a:rPr lang="en-US" sz="1400" b="1" dirty="0"/>
              <a:t>1. How much money is lost annually to corruption worldwide annually through public procurement? </a:t>
            </a:r>
            <a:r>
              <a:rPr lang="en-US" sz="1400" dirty="0"/>
              <a:t> </a:t>
            </a:r>
          </a:p>
          <a:p>
            <a:pPr marL="514350" indent="-514350" fontAlgn="base">
              <a:spcBef>
                <a:spcPts val="800"/>
              </a:spcBef>
              <a:buFont typeface="+mj-lt"/>
              <a:buAutoNum type="alphaUcPeriod"/>
            </a:pPr>
            <a:r>
              <a:rPr lang="en-US" sz="1400" dirty="0"/>
              <a:t>Approximately USD 1 billion.</a:t>
            </a:r>
          </a:p>
          <a:p>
            <a:pPr marL="514350" indent="-514350" fontAlgn="base">
              <a:spcBef>
                <a:spcPts val="800"/>
              </a:spcBef>
              <a:buFont typeface="+mj-lt"/>
              <a:buAutoNum type="alphaUcPeriod"/>
            </a:pPr>
            <a:r>
              <a:rPr lang="en-US" sz="1400" dirty="0"/>
              <a:t>Approximately USD 10 billion.</a:t>
            </a:r>
          </a:p>
          <a:p>
            <a:pPr marL="514350" indent="-514350" fontAlgn="base">
              <a:spcBef>
                <a:spcPts val="800"/>
              </a:spcBef>
              <a:buFont typeface="+mj-lt"/>
              <a:buAutoNum type="alphaUcPeriod"/>
            </a:pPr>
            <a:r>
              <a:rPr lang="en-US" sz="1400" dirty="0"/>
              <a:t>Approximately USD 1 trillion.</a:t>
            </a:r>
          </a:p>
          <a:p>
            <a:pPr marL="514350" indent="-514350" fontAlgn="base">
              <a:spcBef>
                <a:spcPts val="800"/>
              </a:spcBef>
              <a:buFont typeface="+mj-lt"/>
              <a:buAutoNum type="alphaUcPeriod"/>
            </a:pPr>
            <a:r>
              <a:rPr lang="en-US" sz="1400" dirty="0"/>
              <a:t>Approximately USD 2 trillion.</a:t>
            </a:r>
          </a:p>
          <a:p>
            <a:pPr marL="0" indent="0" fontAlgn="base">
              <a:buNone/>
            </a:pPr>
            <a:r>
              <a:rPr lang="en-US" sz="1400" b="1" dirty="0"/>
              <a:t>2. Types of corruption in public procurement include (choose all that apply): </a:t>
            </a:r>
          </a:p>
          <a:p>
            <a:pPr marL="514350" indent="-514350" fontAlgn="base">
              <a:spcBef>
                <a:spcPts val="800"/>
              </a:spcBef>
              <a:buFont typeface="+mj-lt"/>
              <a:buAutoNum type="alphaUcPeriod"/>
            </a:pPr>
            <a:r>
              <a:rPr lang="en-US" sz="1400" dirty="0"/>
              <a:t>Bribery.</a:t>
            </a:r>
          </a:p>
          <a:p>
            <a:pPr marL="514350" indent="-514350" fontAlgn="base">
              <a:spcBef>
                <a:spcPts val="800"/>
              </a:spcBef>
              <a:buFont typeface="+mj-lt"/>
              <a:buAutoNum type="alphaUcPeriod"/>
            </a:pPr>
            <a:r>
              <a:rPr lang="en-US" sz="1400" dirty="0"/>
              <a:t>Nepotism.</a:t>
            </a:r>
          </a:p>
          <a:p>
            <a:pPr marL="514350" indent="-514350" fontAlgn="base">
              <a:spcBef>
                <a:spcPts val="800"/>
              </a:spcBef>
              <a:buFont typeface="+mj-lt"/>
              <a:buAutoNum type="alphaUcPeriod"/>
            </a:pPr>
            <a:r>
              <a:rPr lang="en-US" sz="1400" dirty="0"/>
              <a:t>Fraud.</a:t>
            </a:r>
          </a:p>
          <a:p>
            <a:pPr marL="514350" indent="-514350" fontAlgn="base">
              <a:spcBef>
                <a:spcPts val="800"/>
              </a:spcBef>
              <a:buFont typeface="+mj-lt"/>
              <a:buAutoNum type="alphaUcPeriod"/>
            </a:pPr>
            <a:r>
              <a:rPr lang="en-US" sz="1400" dirty="0"/>
              <a:t>Collusion.</a:t>
            </a:r>
          </a:p>
          <a:p>
            <a:pPr marL="0" indent="0" fontAlgn="base">
              <a:spcBef>
                <a:spcPts val="800"/>
              </a:spcBef>
              <a:buNone/>
            </a:pPr>
            <a:endParaRPr lang="en-US" sz="1400" dirty="0"/>
          </a:p>
          <a:p>
            <a:pPr>
              <a:spcBef>
                <a:spcPts val="800"/>
              </a:spcBef>
            </a:pPr>
            <a:endParaRPr lang="de-DE" sz="1400" dirty="0"/>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56</a:t>
            </a:fld>
            <a:endParaRPr lang="en-US"/>
          </a:p>
        </p:txBody>
      </p:sp>
      <p:sp>
        <p:nvSpPr>
          <p:cNvPr id="5" name="Titel 4"/>
          <p:cNvSpPr>
            <a:spLocks noGrp="1"/>
          </p:cNvSpPr>
          <p:nvPr>
            <p:ph type="title"/>
          </p:nvPr>
        </p:nvSpPr>
        <p:spPr/>
        <p:txBody>
          <a:bodyPr>
            <a:normAutofit fontScale="90000"/>
          </a:bodyPr>
          <a:lstStyle/>
          <a:p>
            <a:r>
              <a:rPr lang="de-DE" b="1"/>
              <a:t>Quiz (1)</a:t>
            </a:r>
          </a:p>
        </p:txBody>
      </p:sp>
    </p:spTree>
    <p:extLst>
      <p:ext uri="{BB962C8B-B14F-4D97-AF65-F5344CB8AC3E}">
        <p14:creationId xmlns:p14="http://schemas.microsoft.com/office/powerpoint/2010/main" val="39310237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spcBef>
                <a:spcPts val="800"/>
              </a:spcBef>
              <a:buNone/>
            </a:pPr>
            <a:r>
              <a:rPr lang="en-US" sz="1400" b="1" dirty="0"/>
              <a:t>3. Impact of corruption in public procurement includes (choose all that apply): </a:t>
            </a:r>
          </a:p>
          <a:p>
            <a:pPr marL="514350" indent="-514350" fontAlgn="base">
              <a:spcBef>
                <a:spcPts val="800"/>
              </a:spcBef>
              <a:buFont typeface="+mj-lt"/>
              <a:buAutoNum type="alphaUcPeriod"/>
            </a:pPr>
            <a:r>
              <a:rPr lang="en-US" sz="1400" dirty="0"/>
              <a:t>Poor quality of goods.</a:t>
            </a:r>
          </a:p>
          <a:p>
            <a:pPr marL="514350" indent="-514350" fontAlgn="base">
              <a:spcBef>
                <a:spcPts val="800"/>
              </a:spcBef>
              <a:buFont typeface="+mj-lt"/>
              <a:buAutoNum type="alphaUcPeriod"/>
            </a:pPr>
            <a:r>
              <a:rPr lang="en-US" sz="1400" dirty="0"/>
              <a:t>Can speed up development​.</a:t>
            </a:r>
          </a:p>
          <a:p>
            <a:pPr marL="514350" indent="-514350" fontAlgn="base">
              <a:spcBef>
                <a:spcPts val="800"/>
              </a:spcBef>
              <a:buFont typeface="+mj-lt"/>
              <a:buAutoNum type="alphaUcPeriod"/>
            </a:pPr>
            <a:r>
              <a:rPr lang="en-US" sz="1400" dirty="0"/>
              <a:t>Illegal use of natural resources.</a:t>
            </a:r>
          </a:p>
          <a:p>
            <a:pPr marL="514350" indent="-514350" fontAlgn="base">
              <a:spcBef>
                <a:spcPts val="800"/>
              </a:spcBef>
              <a:buFont typeface="+mj-lt"/>
              <a:buAutoNum type="alphaUcPeriod"/>
            </a:pPr>
            <a:r>
              <a:rPr lang="en-US" sz="1400" dirty="0"/>
              <a:t>Impact on health and human safety, e.g. through sub-standard medication.</a:t>
            </a:r>
          </a:p>
          <a:p>
            <a:pPr marL="514350" indent="-514350" fontAlgn="base">
              <a:spcBef>
                <a:spcPts val="800"/>
              </a:spcBef>
              <a:buFont typeface="+mj-lt"/>
              <a:buAutoNum type="alphaUcPeriod"/>
            </a:pPr>
            <a:r>
              <a:rPr lang="en-US" sz="1400" dirty="0"/>
              <a:t>Erosion of trust.</a:t>
            </a:r>
          </a:p>
          <a:p>
            <a:pPr marL="0" indent="0" fontAlgn="base">
              <a:buNone/>
            </a:pPr>
            <a:r>
              <a:rPr lang="en-US" sz="1400" b="1" dirty="0"/>
              <a:t>4. Some of the tools of clean public procurement include (choose all that apply): </a:t>
            </a:r>
          </a:p>
          <a:p>
            <a:pPr marL="514350" indent="-514350" fontAlgn="base">
              <a:spcBef>
                <a:spcPts val="800"/>
              </a:spcBef>
              <a:buFont typeface="+mj-lt"/>
              <a:buAutoNum type="alphaUcPeriod"/>
            </a:pPr>
            <a:r>
              <a:rPr lang="en-US" sz="1400" dirty="0"/>
              <a:t>E-procurement.</a:t>
            </a:r>
          </a:p>
          <a:p>
            <a:pPr marL="514350" indent="-514350" fontAlgn="base">
              <a:spcBef>
                <a:spcPts val="800"/>
              </a:spcBef>
              <a:buFont typeface="+mj-lt"/>
              <a:buAutoNum type="alphaUcPeriod"/>
            </a:pPr>
            <a:r>
              <a:rPr lang="en-US" sz="1400" dirty="0"/>
              <a:t>Blacklisting.</a:t>
            </a:r>
          </a:p>
          <a:p>
            <a:pPr marL="514350" indent="-514350" fontAlgn="base">
              <a:spcBef>
                <a:spcPts val="800"/>
              </a:spcBef>
              <a:buFont typeface="+mj-lt"/>
              <a:buAutoNum type="alphaUcPeriod"/>
            </a:pPr>
            <a:r>
              <a:rPr lang="en-US" sz="1400" dirty="0"/>
              <a:t>Blackmailing.</a:t>
            </a:r>
          </a:p>
          <a:p>
            <a:pPr marL="514350" indent="-514350" fontAlgn="base">
              <a:spcBef>
                <a:spcPts val="800"/>
              </a:spcBef>
              <a:buFont typeface="+mj-lt"/>
              <a:buAutoNum type="alphaUcPeriod"/>
            </a:pPr>
            <a:r>
              <a:rPr lang="en-US" sz="1400" dirty="0"/>
              <a:t>Open contracting.</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57</a:t>
            </a:fld>
            <a:endParaRPr lang="en-US"/>
          </a:p>
        </p:txBody>
      </p:sp>
      <p:sp>
        <p:nvSpPr>
          <p:cNvPr id="5" name="Titel 4"/>
          <p:cNvSpPr>
            <a:spLocks noGrp="1"/>
          </p:cNvSpPr>
          <p:nvPr>
            <p:ph type="title"/>
          </p:nvPr>
        </p:nvSpPr>
        <p:spPr/>
        <p:txBody>
          <a:bodyPr>
            <a:normAutofit fontScale="90000"/>
          </a:bodyPr>
          <a:lstStyle/>
          <a:p>
            <a:r>
              <a:rPr lang="de-DE" b="1"/>
              <a:t>Quiz (2)</a:t>
            </a:r>
          </a:p>
        </p:txBody>
      </p:sp>
    </p:spTree>
    <p:extLst>
      <p:ext uri="{BB962C8B-B14F-4D97-AF65-F5344CB8AC3E}">
        <p14:creationId xmlns:p14="http://schemas.microsoft.com/office/powerpoint/2010/main" val="32554459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a:bodyPr>
          <a:lstStyle/>
          <a:p>
            <a:pPr marL="0" indent="0" fontAlgn="base">
              <a:spcBef>
                <a:spcPts val="800"/>
              </a:spcBef>
              <a:buNone/>
            </a:pPr>
            <a:r>
              <a:rPr lang="en-US" sz="1400" b="1" dirty="0"/>
              <a:t>5. Are promoting clean procurement practices included in the 2030 Agenda for Sustainable Development? </a:t>
            </a:r>
          </a:p>
          <a:p>
            <a:pPr marL="514350" indent="-514350" fontAlgn="base">
              <a:spcBef>
                <a:spcPts val="800"/>
              </a:spcBef>
              <a:buFont typeface="+mj-lt"/>
              <a:buAutoNum type="alphaUcPeriod"/>
            </a:pPr>
            <a:r>
              <a:rPr lang="en-US" sz="1400" dirty="0"/>
              <a:t>Yes.</a:t>
            </a:r>
          </a:p>
          <a:p>
            <a:pPr marL="514350" indent="-514350" fontAlgn="base">
              <a:spcBef>
                <a:spcPts val="800"/>
              </a:spcBef>
              <a:buFont typeface="+mj-lt"/>
              <a:buAutoNum type="alphaUcPeriod"/>
            </a:pPr>
            <a:r>
              <a:rPr lang="en-US" sz="1400" dirty="0"/>
              <a:t>No.</a:t>
            </a:r>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58</a:t>
            </a:fld>
            <a:endParaRPr lang="en-US"/>
          </a:p>
        </p:txBody>
      </p:sp>
      <p:sp>
        <p:nvSpPr>
          <p:cNvPr id="5" name="Titel 4"/>
          <p:cNvSpPr>
            <a:spLocks noGrp="1"/>
          </p:cNvSpPr>
          <p:nvPr>
            <p:ph type="title"/>
          </p:nvPr>
        </p:nvSpPr>
        <p:spPr/>
        <p:txBody>
          <a:bodyPr>
            <a:normAutofit fontScale="90000"/>
          </a:bodyPr>
          <a:lstStyle/>
          <a:p>
            <a:r>
              <a:rPr lang="de-DE" b="1"/>
              <a:t>Quiz (3)</a:t>
            </a:r>
          </a:p>
        </p:txBody>
      </p:sp>
    </p:spTree>
    <p:extLst>
      <p:ext uri="{BB962C8B-B14F-4D97-AF65-F5344CB8AC3E}">
        <p14:creationId xmlns:p14="http://schemas.microsoft.com/office/powerpoint/2010/main" val="1242380986"/>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59</a:t>
            </a:fld>
            <a:endParaRPr lang="en-US"/>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48" name="Textplatzhalter 47"/>
          <p:cNvSpPr>
            <a:spLocks noGrp="1"/>
          </p:cNvSpPr>
          <p:nvPr>
            <p:ph type="body" sz="quarter" idx="13"/>
          </p:nvPr>
        </p:nvSpPr>
        <p:spPr>
          <a:xfrm>
            <a:off x="1737226" y="853722"/>
            <a:ext cx="6778124" cy="4050464"/>
          </a:xfrm>
        </p:spPr>
        <p:txBody>
          <a:bodyPr>
            <a:normAutofit/>
          </a:bodyPr>
          <a:lstStyle/>
          <a:p>
            <a:pPr marL="0" indent="0">
              <a:buNone/>
            </a:pPr>
            <a:r>
              <a:rPr lang="de-DE" sz="1800" b="1" u="sng" dirty="0">
                <a:solidFill>
                  <a:srgbClr val="385723"/>
                </a:solidFill>
                <a:latin typeface="Lucida Handwriting"/>
                <a:cs typeface="Lucida Handwriting"/>
              </a:rPr>
              <a:t>In </a:t>
            </a:r>
            <a:r>
              <a:rPr lang="de-DE" sz="1800" b="1" u="sng" dirty="0" err="1">
                <a:solidFill>
                  <a:srgbClr val="385723"/>
                </a:solidFill>
                <a:latin typeface="Lucida Handwriting"/>
                <a:cs typeface="Lucida Handwriting"/>
              </a:rPr>
              <a:t>this</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module</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you</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have</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learned</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that</a:t>
            </a:r>
            <a:r>
              <a:rPr lang="de-DE" sz="1800" b="1" u="sng" dirty="0">
                <a:solidFill>
                  <a:srgbClr val="385723"/>
                </a:solidFill>
                <a:latin typeface="Lucida Handwriting"/>
                <a:cs typeface="Lucida Handwriting"/>
              </a:rPr>
              <a:t>:</a:t>
            </a:r>
            <a:endParaRPr lang="de-DE" sz="1800" b="1" dirty="0">
              <a:solidFill>
                <a:srgbClr val="385723"/>
              </a:solidFill>
              <a:latin typeface="Lucida Handwriting"/>
              <a:cs typeface="Lucida Handwriting"/>
            </a:endParaRPr>
          </a:p>
          <a:p>
            <a:pPr fontAlgn="base">
              <a:buFont typeface="Wingdings" pitchFamily="2" charset="2"/>
              <a:buChar char="ü"/>
            </a:pPr>
            <a:r>
              <a:rPr lang="en-US" sz="1600" dirty="0">
                <a:solidFill>
                  <a:srgbClr val="385723"/>
                </a:solidFill>
                <a:latin typeface="Lucida Handwriting"/>
                <a:cs typeface="Lucida Handwriting"/>
              </a:rPr>
              <a:t>Corruption in public procurement undermines development and public integrity as a whole​;</a:t>
            </a:r>
          </a:p>
          <a:p>
            <a:pPr fontAlgn="base">
              <a:buFont typeface="Wingdings" pitchFamily="2" charset="2"/>
              <a:buChar char="ü"/>
            </a:pPr>
            <a:r>
              <a:rPr lang="en-US" sz="1600" dirty="0">
                <a:solidFill>
                  <a:srgbClr val="385723"/>
                </a:solidFill>
                <a:latin typeface="Lucida Handwriting"/>
                <a:cs typeface="Lucida Handwriting"/>
              </a:rPr>
              <a:t>Risks occur throughout the procurement cycle and need to be adequate detected and addressed​;</a:t>
            </a:r>
          </a:p>
          <a:p>
            <a:pPr fontAlgn="base">
              <a:buFont typeface="Wingdings" pitchFamily="2" charset="2"/>
              <a:buChar char="ü"/>
            </a:pPr>
            <a:r>
              <a:rPr lang="en-US" sz="1600" dirty="0">
                <a:solidFill>
                  <a:srgbClr val="385723"/>
                </a:solidFill>
                <a:latin typeface="Lucida Handwriting"/>
                <a:cs typeface="Lucida Handwriting"/>
              </a:rPr>
              <a:t>Ensuring clean procurement requires a holistic approach, including prevention, detection and sanctioning​;</a:t>
            </a:r>
          </a:p>
          <a:p>
            <a:pPr fontAlgn="base">
              <a:buFont typeface="Wingdings" pitchFamily="2" charset="2"/>
              <a:buChar char="ü"/>
            </a:pPr>
            <a:r>
              <a:rPr lang="en-US" sz="1600" dirty="0">
                <a:solidFill>
                  <a:srgbClr val="385723"/>
                </a:solidFill>
                <a:latin typeface="Lucida Handwriting"/>
                <a:cs typeface="Lucida Handwriting"/>
              </a:rPr>
              <a:t>Changing staff’s mindset is a prerequisite for clean public procurement​;</a:t>
            </a:r>
          </a:p>
          <a:p>
            <a:pPr fontAlgn="base">
              <a:buFont typeface="Wingdings" pitchFamily="2" charset="2"/>
              <a:buChar char="ü"/>
            </a:pPr>
            <a:r>
              <a:rPr lang="en-US" sz="1600" dirty="0">
                <a:solidFill>
                  <a:srgbClr val="385723"/>
                </a:solidFill>
                <a:latin typeface="Lucida Handwriting"/>
                <a:cs typeface="Lucida Handwriting"/>
              </a:rPr>
              <a:t>E-Procurement can support existing public procurement efforts but is not a silver bullet.</a:t>
            </a: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anim calcmode="lin" valueType="num">
                                      <p:cBhvr additive="base">
                                        <p:cTn id="7" dur="500" fill="hold"/>
                                        <p:tgtEl>
                                          <p:spTgt spid="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anim calcmode="lin" valueType="num">
                                      <p:cBhvr additive="base">
                                        <p:cTn id="13" dur="500" fill="hold"/>
                                        <p:tgtEl>
                                          <p:spTgt spid="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 calcmode="lin" valueType="num">
                                      <p:cBhvr additive="base">
                                        <p:cTn id="19"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4" end="4"/>
                                            </p:txEl>
                                          </p:spTgt>
                                        </p:tgtEl>
                                        <p:attrNameLst>
                                          <p:attrName>style.visibility</p:attrName>
                                        </p:attrNameLst>
                                      </p:cBhvr>
                                      <p:to>
                                        <p:strVal val="visible"/>
                                      </p:to>
                                    </p:set>
                                    <p:anim calcmode="lin" valueType="num">
                                      <p:cBhvr additive="base">
                                        <p:cTn id="25"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
                                            <p:txEl>
                                              <p:pRg st="5" end="5"/>
                                            </p:txEl>
                                          </p:spTgt>
                                        </p:tgtEl>
                                        <p:attrNameLst>
                                          <p:attrName>style.visibility</p:attrName>
                                        </p:attrNameLst>
                                      </p:cBhvr>
                                      <p:to>
                                        <p:strVal val="visible"/>
                                      </p:to>
                                    </p:set>
                                    <p:anim calcmode="lin" valueType="num">
                                      <p:cBhvr additive="base">
                                        <p:cTn id="31"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9841" y="744846"/>
            <a:ext cx="4310458" cy="798203"/>
          </a:xfrm>
        </p:spPr>
        <p:txBody>
          <a:bodyPr anchor="t">
            <a:noAutofit/>
          </a:bodyPr>
          <a:lstStyle/>
          <a:p>
            <a:r>
              <a:rPr lang="en-US" b="1"/>
              <a:t>What is public procurement?</a:t>
            </a:r>
            <a:endParaRPr lang="de-DE"/>
          </a:p>
        </p:txBody>
      </p:sp>
      <p:sp>
        <p:nvSpPr>
          <p:cNvPr id="6" name="Textplatzhalter 5">
            <a:extLst>
              <a:ext uri="{FF2B5EF4-FFF2-40B4-BE49-F238E27FC236}">
                <a16:creationId xmlns:a16="http://schemas.microsoft.com/office/drawing/2014/main" id="{D457838A-03D1-EE4B-83E4-965F50574D33}"/>
              </a:ext>
            </a:extLst>
          </p:cNvPr>
          <p:cNvSpPr>
            <a:spLocks noGrp="1"/>
          </p:cNvSpPr>
          <p:nvPr>
            <p:ph type="body" sz="half" idx="2"/>
          </p:nvPr>
        </p:nvSpPr>
        <p:spPr>
          <a:xfrm>
            <a:off x="629840" y="1543050"/>
            <a:ext cx="4310459" cy="2858691"/>
          </a:xfrm>
          <a:ln>
            <a:solidFill>
              <a:srgbClr val="00B0F0"/>
            </a:solidFill>
          </a:ln>
        </p:spPr>
        <p:txBody>
          <a:bodyPr>
            <a:normAutofit fontScale="85000" lnSpcReduction="10000"/>
          </a:bodyPr>
          <a:lstStyle/>
          <a:p>
            <a:pPr marL="285750" indent="-285750" fontAlgn="base">
              <a:buFont typeface="Arial" panose="020B0604020202020204" pitchFamily="34" charset="0"/>
              <a:buChar char="•"/>
            </a:pPr>
            <a:r>
              <a:rPr lang="en-US" sz="2000"/>
              <a:t>“The acquisition through purchase or lease of real property, goods or other products (including intellectual property), works or services” (United Nations 2012);</a:t>
            </a:r>
          </a:p>
          <a:p>
            <a:pPr marL="285750" indent="-285750" fontAlgn="base">
              <a:buFont typeface="Arial" panose="020B0604020202020204" pitchFamily="34" charset="0"/>
              <a:buChar char="•"/>
            </a:pPr>
            <a:r>
              <a:rPr lang="en-US" sz="2000"/>
              <a:t>Public procurement ranges from small scale acquisitions (e.g. office materials and textbooks for schools) to large-scale construction works (e.g. roads, bridges and airports);</a:t>
            </a:r>
          </a:p>
          <a:p>
            <a:pPr marL="285750" indent="-285750" fontAlgn="base">
              <a:buFont typeface="Arial" panose="020B0604020202020204" pitchFamily="34" charset="0"/>
              <a:buChar char="•"/>
            </a:pPr>
            <a:r>
              <a:rPr lang="en-US" sz="2000"/>
              <a:t>Taxpayers’ money is spent requiring “value for money” (UNODC 2013).</a:t>
            </a:r>
          </a:p>
        </p:txBody>
      </p:sp>
      <p:sp>
        <p:nvSpPr>
          <p:cNvPr id="4" name="Foliennummernplatzhalter 3"/>
          <p:cNvSpPr>
            <a:spLocks noGrp="1"/>
          </p:cNvSpPr>
          <p:nvPr>
            <p:ph type="sldNum" sz="quarter" idx="12"/>
          </p:nvPr>
        </p:nvSpPr>
        <p:spPr/>
        <p:txBody>
          <a:bodyPr/>
          <a:lstStyle/>
          <a:p>
            <a:fld id="{961E0DA8-AC27-403E-90E8-404BCA9BAC80}" type="slidenum">
              <a:rPr lang="en-US" smtClean="0"/>
              <a:pPr/>
              <a:t>6</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pic>
        <p:nvPicPr>
          <p:cNvPr id="8" name="Inhaltsplatzhalter 7" descr="Ein Bild, das Screenshot enthält.&#10;&#10;Automatisch generierte Beschreibung">
            <a:extLst>
              <a:ext uri="{FF2B5EF4-FFF2-40B4-BE49-F238E27FC236}">
                <a16:creationId xmlns:a16="http://schemas.microsoft.com/office/drawing/2014/main" id="{DDE7968A-023F-0543-94A6-021D61B775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13"/>
          <a:stretch/>
        </p:blipFill>
        <p:spPr>
          <a:xfrm>
            <a:off x="5411725" y="725796"/>
            <a:ext cx="2625850" cy="365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00232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5" name="Textplatzhalter 4"/>
          <p:cNvSpPr>
            <a:spLocks noGrp="1"/>
          </p:cNvSpPr>
          <p:nvPr>
            <p:ph type="body" sz="quarter" idx="13"/>
          </p:nvPr>
        </p:nvSpPr>
        <p:spPr>
          <a:xfrm>
            <a:off x="2573638" y="635277"/>
            <a:ext cx="5776636" cy="3720292"/>
          </a:xfrm>
        </p:spPr>
        <p:txBody>
          <a:bodyPr>
            <a:noAutofit/>
          </a:bodyPr>
          <a:lstStyle/>
          <a:p>
            <a:pPr marL="360000" indent="-457200">
              <a:spcBef>
                <a:spcPts val="400"/>
              </a:spcBef>
              <a:buNone/>
            </a:pPr>
            <a:r>
              <a:rPr lang="de-DE" sz="600" b="1" dirty="0" err="1"/>
              <a:t>Caucasus</a:t>
            </a:r>
            <a:r>
              <a:rPr lang="de-DE" sz="600" b="1" dirty="0"/>
              <a:t> Research </a:t>
            </a:r>
            <a:r>
              <a:rPr lang="de-DE" sz="600" b="1" dirty="0" err="1"/>
              <a:t>Resource</a:t>
            </a:r>
            <a:r>
              <a:rPr lang="de-DE" sz="600" b="1" dirty="0"/>
              <a:t> Centers (</a:t>
            </a:r>
            <a:r>
              <a:rPr lang="de-DE" sz="600" b="1" dirty="0" err="1"/>
              <a:t>February</a:t>
            </a:r>
            <a:r>
              <a:rPr lang="de-DE" sz="600" b="1" dirty="0"/>
              <a:t> 2017). </a:t>
            </a:r>
            <a:r>
              <a:rPr lang="de-DE" sz="600" dirty="0"/>
              <a:t>The </a:t>
            </a:r>
            <a:r>
              <a:rPr lang="de-DE" sz="600" dirty="0" err="1"/>
              <a:t>state</a:t>
            </a:r>
            <a:r>
              <a:rPr lang="de-DE" sz="600" dirty="0"/>
              <a:t> </a:t>
            </a:r>
            <a:r>
              <a:rPr lang="de-DE" sz="600" dirty="0" err="1"/>
              <a:t>procurement</a:t>
            </a:r>
            <a:r>
              <a:rPr lang="de-DE" sz="600" dirty="0"/>
              <a:t> </a:t>
            </a:r>
            <a:r>
              <a:rPr lang="de-DE" sz="600" dirty="0" err="1"/>
              <a:t>system</a:t>
            </a:r>
            <a:r>
              <a:rPr lang="de-DE" sz="600" dirty="0"/>
              <a:t> in Georgia. Companies‘ </a:t>
            </a:r>
            <a:r>
              <a:rPr lang="de-DE" sz="600" dirty="0" err="1"/>
              <a:t>views</a:t>
            </a:r>
            <a:r>
              <a:rPr lang="de-DE" sz="600" dirty="0"/>
              <a:t> (Part 2). </a:t>
            </a:r>
            <a:r>
              <a:rPr lang="de-DE" sz="600" dirty="0" err="1"/>
              <a:t>Retrieved</a:t>
            </a:r>
            <a:r>
              <a:rPr lang="de-DE" sz="600" dirty="0"/>
              <a:t> </a:t>
            </a:r>
            <a:r>
              <a:rPr lang="de-DE" sz="600" dirty="0" err="1"/>
              <a:t>from</a:t>
            </a:r>
            <a:r>
              <a:rPr lang="de-DE" sz="600" dirty="0"/>
              <a:t> </a:t>
            </a:r>
            <a:r>
              <a:rPr lang="de-DE" sz="600" dirty="0">
                <a:hlinkClick r:id="rId4"/>
              </a:rPr>
              <a:t>http://crrc-caucasus.blogspot.com/2017/02/the-state-procurement-system-in-georgia.html</a:t>
            </a:r>
            <a:r>
              <a:rPr lang="de-DE" sz="600" dirty="0"/>
              <a:t> (last </a:t>
            </a:r>
            <a:r>
              <a:rPr lang="de-DE" sz="600" dirty="0" err="1"/>
              <a:t>accessed</a:t>
            </a:r>
            <a:r>
              <a:rPr lang="de-DE" sz="600" dirty="0"/>
              <a:t> on April 20, 2020).</a:t>
            </a:r>
          </a:p>
          <a:p>
            <a:pPr marL="360000" indent="-457200">
              <a:spcBef>
                <a:spcPts val="400"/>
              </a:spcBef>
              <a:buNone/>
            </a:pPr>
            <a:r>
              <a:rPr lang="de-DE" sz="600" b="1" dirty="0"/>
              <a:t>Council </a:t>
            </a:r>
            <a:r>
              <a:rPr lang="de-DE" sz="600" b="1" dirty="0" err="1"/>
              <a:t>of</a:t>
            </a:r>
            <a:r>
              <a:rPr lang="de-DE" sz="600" b="1" dirty="0"/>
              <a:t> Europe / Group </a:t>
            </a:r>
            <a:r>
              <a:rPr lang="de-DE" sz="600" b="1" dirty="0" err="1"/>
              <a:t>of</a:t>
            </a:r>
            <a:r>
              <a:rPr lang="de-DE" sz="600" b="1" dirty="0"/>
              <a:t> States </a:t>
            </a:r>
            <a:r>
              <a:rPr lang="de-DE" sz="600" b="1" dirty="0" err="1"/>
              <a:t>against</a:t>
            </a:r>
            <a:r>
              <a:rPr lang="de-DE" sz="600" b="1" dirty="0"/>
              <a:t> </a:t>
            </a:r>
            <a:r>
              <a:rPr lang="de-DE" sz="600" b="1" dirty="0" err="1"/>
              <a:t>Corruption</a:t>
            </a:r>
            <a:r>
              <a:rPr lang="de-DE" sz="600" b="1" dirty="0"/>
              <a:t> (April 2020). </a:t>
            </a:r>
            <a:r>
              <a:rPr lang="de-DE" sz="600" dirty="0" err="1"/>
              <a:t>Corruption</a:t>
            </a:r>
            <a:r>
              <a:rPr lang="de-DE" sz="600" dirty="0"/>
              <a:t> </a:t>
            </a:r>
            <a:r>
              <a:rPr lang="de-DE" sz="600" dirty="0" err="1"/>
              <a:t>Risks</a:t>
            </a:r>
            <a:r>
              <a:rPr lang="de-DE" sz="600" dirty="0"/>
              <a:t> and </a:t>
            </a:r>
            <a:r>
              <a:rPr lang="de-DE" sz="600" dirty="0" err="1"/>
              <a:t>Useful</a:t>
            </a:r>
            <a:r>
              <a:rPr lang="de-DE" sz="600" dirty="0"/>
              <a:t> Legal References in the </a:t>
            </a:r>
            <a:r>
              <a:rPr lang="de-DE" sz="600" dirty="0" err="1"/>
              <a:t>context</a:t>
            </a:r>
            <a:r>
              <a:rPr lang="de-DE" sz="600" dirty="0"/>
              <a:t> </a:t>
            </a:r>
            <a:r>
              <a:rPr lang="de-DE" sz="600" dirty="0" err="1"/>
              <a:t>of</a:t>
            </a:r>
            <a:r>
              <a:rPr lang="de-DE" sz="600" dirty="0"/>
              <a:t> COVID-19. </a:t>
            </a:r>
            <a:r>
              <a:rPr lang="de-DE" sz="600" dirty="0" err="1"/>
              <a:t>Retrieved</a:t>
            </a:r>
            <a:r>
              <a:rPr lang="de-DE" sz="600" dirty="0"/>
              <a:t> </a:t>
            </a:r>
            <a:r>
              <a:rPr lang="de-DE" sz="600" dirty="0" err="1"/>
              <a:t>from</a:t>
            </a:r>
            <a:r>
              <a:rPr lang="de-DE" sz="600" dirty="0"/>
              <a:t> </a:t>
            </a:r>
            <a:r>
              <a:rPr lang="de-DE" sz="600" dirty="0">
                <a:hlinkClick r:id="rId5"/>
              </a:rPr>
              <a:t>https://rm.coe.int/corruption-risks-and-useful-legal-references-in-the-context-of-covid-1/16809e33e1</a:t>
            </a:r>
            <a:r>
              <a:rPr lang="de-DE" sz="600" dirty="0"/>
              <a:t> (last </a:t>
            </a:r>
            <a:r>
              <a:rPr lang="de-DE" sz="600" dirty="0" err="1"/>
              <a:t>accessed</a:t>
            </a:r>
            <a:r>
              <a:rPr lang="de-DE" sz="600" dirty="0"/>
              <a:t> on </a:t>
            </a:r>
            <a:r>
              <a:rPr lang="de-DE" sz="600" dirty="0" err="1"/>
              <a:t>October</a:t>
            </a:r>
            <a:r>
              <a:rPr lang="de-DE" sz="600" dirty="0"/>
              <a:t> 1, 2020).</a:t>
            </a:r>
          </a:p>
          <a:p>
            <a:pPr marL="360000" indent="-457200">
              <a:spcBef>
                <a:spcPts val="400"/>
              </a:spcBef>
              <a:buNone/>
            </a:pPr>
            <a:r>
              <a:rPr lang="de-DE" sz="600" b="1" dirty="0"/>
              <a:t>De Simone, F. &amp; Shah, S. (2012). </a:t>
            </a:r>
            <a:r>
              <a:rPr lang="de-DE" sz="600" dirty="0" err="1"/>
              <a:t>Civil</a:t>
            </a:r>
            <a:r>
              <a:rPr lang="de-DE" sz="600" dirty="0"/>
              <a:t> Society </a:t>
            </a:r>
            <a:r>
              <a:rPr lang="de-DE" sz="600" dirty="0" err="1"/>
              <a:t>Procurement</a:t>
            </a:r>
            <a:r>
              <a:rPr lang="de-DE" sz="600" dirty="0"/>
              <a:t> Monitoring: </a:t>
            </a:r>
            <a:r>
              <a:rPr lang="de-DE" sz="600" dirty="0" err="1"/>
              <a:t>Challenges</a:t>
            </a:r>
            <a:r>
              <a:rPr lang="de-DE" sz="600" dirty="0"/>
              <a:t> and </a:t>
            </a:r>
            <a:r>
              <a:rPr lang="de-DE" sz="600" dirty="0" err="1"/>
              <a:t>Opportunities</a:t>
            </a:r>
            <a:r>
              <a:rPr lang="de-DE" sz="600" dirty="0"/>
              <a:t>. In </a:t>
            </a:r>
            <a:r>
              <a:rPr lang="de-DE" sz="600" dirty="0" err="1"/>
              <a:t>Bohorquez</a:t>
            </a:r>
            <a:r>
              <a:rPr lang="de-DE" sz="600" dirty="0"/>
              <a:t>, E. &amp; </a:t>
            </a:r>
            <a:r>
              <a:rPr lang="de-DE" sz="600" dirty="0" err="1"/>
              <a:t>Devrim</a:t>
            </a:r>
            <a:r>
              <a:rPr lang="de-DE" sz="600" dirty="0"/>
              <a:t>, D. (Eds.). A New </a:t>
            </a:r>
            <a:r>
              <a:rPr lang="de-DE" sz="600" dirty="0" err="1"/>
              <a:t>Role</a:t>
            </a:r>
            <a:r>
              <a:rPr lang="de-DE" sz="600" dirty="0"/>
              <a:t> </a:t>
            </a:r>
            <a:r>
              <a:rPr lang="de-DE" sz="600" dirty="0" err="1"/>
              <a:t>for</a:t>
            </a:r>
            <a:r>
              <a:rPr lang="de-DE" sz="600" dirty="0"/>
              <a:t> </a:t>
            </a:r>
            <a:r>
              <a:rPr lang="de-DE" sz="600" dirty="0" err="1"/>
              <a:t>Citizens</a:t>
            </a:r>
            <a:r>
              <a:rPr lang="de-DE" sz="600" dirty="0"/>
              <a:t> in </a:t>
            </a:r>
            <a:r>
              <a:rPr lang="de-DE" sz="600" dirty="0" err="1"/>
              <a:t>public</a:t>
            </a:r>
            <a:r>
              <a:rPr lang="de-DE" sz="600" dirty="0"/>
              <a:t> </a:t>
            </a:r>
            <a:r>
              <a:rPr lang="de-DE" sz="600" dirty="0" err="1"/>
              <a:t>Procurement</a:t>
            </a:r>
            <a:r>
              <a:rPr lang="de-DE" sz="600" dirty="0"/>
              <a:t>. Mexico City: </a:t>
            </a:r>
            <a:r>
              <a:rPr lang="de-DE" sz="600" dirty="0" err="1"/>
              <a:t>Transparencia</a:t>
            </a:r>
            <a:r>
              <a:rPr lang="de-DE" sz="600" dirty="0"/>
              <a:t> </a:t>
            </a:r>
            <a:r>
              <a:rPr lang="de-DE" sz="600" dirty="0" err="1"/>
              <a:t>Mexicana</a:t>
            </a:r>
            <a:r>
              <a:rPr lang="de-DE" sz="600" dirty="0"/>
              <a:t>.</a:t>
            </a:r>
          </a:p>
          <a:p>
            <a:pPr marL="360000" indent="-457200">
              <a:spcBef>
                <a:spcPts val="400"/>
              </a:spcBef>
              <a:buNone/>
            </a:pPr>
            <a:r>
              <a:rPr lang="de-DE" sz="600" b="1" dirty="0" err="1"/>
              <a:t>Deyong</a:t>
            </a:r>
            <a:r>
              <a:rPr lang="de-DE" sz="600" b="1" dirty="0"/>
              <a:t>, M., Ferguson, G., Halma, E. &amp; </a:t>
            </a:r>
            <a:r>
              <a:rPr lang="de-DE" sz="600" b="1" dirty="0" err="1"/>
              <a:t>Bildfell</a:t>
            </a:r>
            <a:r>
              <a:rPr lang="de-DE" sz="600" b="1" dirty="0"/>
              <a:t>, C. (2018). </a:t>
            </a:r>
            <a:r>
              <a:rPr lang="de-DE" sz="600" dirty="0" err="1"/>
              <a:t>Corruption</a:t>
            </a:r>
            <a:r>
              <a:rPr lang="de-DE" sz="600" dirty="0"/>
              <a:t> and Public </a:t>
            </a:r>
            <a:r>
              <a:rPr lang="de-DE" sz="600" dirty="0" err="1"/>
              <a:t>Procurement</a:t>
            </a:r>
            <a:r>
              <a:rPr lang="de-DE" sz="600" dirty="0"/>
              <a:t>. In Ferguson, G. (Ed.). Global </a:t>
            </a:r>
            <a:r>
              <a:rPr lang="de-DE" sz="600" dirty="0" err="1"/>
              <a:t>corruption</a:t>
            </a:r>
            <a:r>
              <a:rPr lang="de-DE" sz="600" dirty="0"/>
              <a:t>: Law, </a:t>
            </a:r>
            <a:r>
              <a:rPr lang="de-DE" sz="600" dirty="0" err="1"/>
              <a:t>theory</a:t>
            </a:r>
            <a:r>
              <a:rPr lang="de-DE" sz="600" dirty="0"/>
              <a:t> &amp; </a:t>
            </a:r>
            <a:r>
              <a:rPr lang="de-DE" sz="600" dirty="0" err="1"/>
              <a:t>practice</a:t>
            </a:r>
            <a:r>
              <a:rPr lang="de-DE" sz="600" dirty="0"/>
              <a:t>, </a:t>
            </a:r>
            <a:r>
              <a:rPr lang="de-DE" sz="600" dirty="0" err="1"/>
              <a:t>Ch</a:t>
            </a:r>
            <a:r>
              <a:rPr lang="de-DE" sz="600" dirty="0"/>
              <a:t>. 11 (pp. 941-1005). University </a:t>
            </a:r>
            <a:r>
              <a:rPr lang="de-DE" sz="600" dirty="0" err="1"/>
              <a:t>of</a:t>
            </a:r>
            <a:r>
              <a:rPr lang="de-DE" sz="600" dirty="0"/>
              <a:t> Victoria (Canada). </a:t>
            </a:r>
            <a:r>
              <a:rPr lang="de-DE" sz="600" dirty="0" err="1"/>
              <a:t>Retrieved</a:t>
            </a:r>
            <a:r>
              <a:rPr lang="de-DE" sz="600" dirty="0"/>
              <a:t> </a:t>
            </a:r>
            <a:r>
              <a:rPr lang="de-DE" sz="600" dirty="0" err="1"/>
              <a:t>from</a:t>
            </a:r>
            <a:r>
              <a:rPr lang="de-DE" sz="600" dirty="0"/>
              <a:t> </a:t>
            </a:r>
            <a:r>
              <a:rPr lang="de-DE" sz="600" dirty="0">
                <a:hlinkClick r:id="rId6"/>
              </a:rPr>
              <a:t>https://dspace.library.uvic.ca/bitstream/handle/1828/9253/Ch.%2011_April2018_web.pdf?sequence=12&amp;isAllowed=y</a:t>
            </a:r>
            <a:r>
              <a:rPr lang="de-DE" sz="600" dirty="0"/>
              <a:t> (last </a:t>
            </a:r>
            <a:r>
              <a:rPr lang="de-DE" sz="600" dirty="0" err="1"/>
              <a:t>accessed</a:t>
            </a:r>
            <a:r>
              <a:rPr lang="de-DE" sz="600" dirty="0"/>
              <a:t> on April 7, 2020).</a:t>
            </a:r>
          </a:p>
          <a:p>
            <a:pPr marL="360000" indent="-457200">
              <a:spcBef>
                <a:spcPts val="400"/>
              </a:spcBef>
              <a:buNone/>
            </a:pPr>
            <a:r>
              <a:rPr lang="de-DE" sz="600" b="1" dirty="0"/>
              <a:t>Dubai </a:t>
            </a:r>
            <a:r>
              <a:rPr lang="de-DE" sz="600" b="1" dirty="0" err="1"/>
              <a:t>Government</a:t>
            </a:r>
            <a:r>
              <a:rPr lang="de-DE" sz="600" b="1" dirty="0"/>
              <a:t> (2012-2020). </a:t>
            </a:r>
            <a:r>
              <a:rPr lang="de-DE" sz="600" dirty="0" err="1"/>
              <a:t>eSupply</a:t>
            </a:r>
            <a:r>
              <a:rPr lang="de-DE" sz="600" dirty="0"/>
              <a:t> - the </a:t>
            </a:r>
            <a:r>
              <a:rPr lang="de-DE" sz="600" dirty="0" err="1"/>
              <a:t>official</a:t>
            </a:r>
            <a:r>
              <a:rPr lang="de-DE" sz="600" dirty="0"/>
              <a:t> </a:t>
            </a:r>
            <a:r>
              <a:rPr lang="de-DE" sz="600" dirty="0" err="1"/>
              <a:t>Procurement</a:t>
            </a:r>
            <a:r>
              <a:rPr lang="de-DE" sz="600" dirty="0"/>
              <a:t> Portal </a:t>
            </a:r>
            <a:r>
              <a:rPr lang="de-DE" sz="600" dirty="0" err="1"/>
              <a:t>for</a:t>
            </a:r>
            <a:r>
              <a:rPr lang="de-DE" sz="600" dirty="0"/>
              <a:t> the Dubai </a:t>
            </a:r>
            <a:r>
              <a:rPr lang="de-DE" sz="600" dirty="0" err="1"/>
              <a:t>Government</a:t>
            </a:r>
            <a:r>
              <a:rPr lang="de-DE" sz="600" dirty="0"/>
              <a:t>. </a:t>
            </a:r>
            <a:r>
              <a:rPr lang="de-DE" sz="600" dirty="0" err="1"/>
              <a:t>Accesible</a:t>
            </a:r>
            <a:r>
              <a:rPr lang="de-DE" sz="600" dirty="0"/>
              <a:t> at </a:t>
            </a:r>
            <a:r>
              <a:rPr lang="de-DE" sz="600" dirty="0">
                <a:hlinkClick r:id="rId7"/>
              </a:rPr>
              <a:t>https://esupply.dubai.gov.ae/web/about-esupply.html</a:t>
            </a:r>
            <a:r>
              <a:rPr lang="de-DE" sz="600" dirty="0"/>
              <a:t> (last </a:t>
            </a:r>
            <a:r>
              <a:rPr lang="de-DE" sz="600" dirty="0" err="1"/>
              <a:t>accessed</a:t>
            </a:r>
            <a:r>
              <a:rPr lang="de-DE" sz="600" dirty="0"/>
              <a:t> on August 19, 2020).</a:t>
            </a:r>
          </a:p>
          <a:p>
            <a:pPr marL="360000" indent="-457200">
              <a:spcBef>
                <a:spcPts val="400"/>
              </a:spcBef>
              <a:buNone/>
            </a:pPr>
            <a:r>
              <a:rPr lang="de-DE" sz="600" b="1" dirty="0" err="1"/>
              <a:t>Government</a:t>
            </a:r>
            <a:r>
              <a:rPr lang="de-DE" sz="600" b="1" dirty="0"/>
              <a:t> </a:t>
            </a:r>
            <a:r>
              <a:rPr lang="de-DE" sz="600" b="1" dirty="0" err="1"/>
              <a:t>of</a:t>
            </a:r>
            <a:r>
              <a:rPr lang="de-DE" sz="600" b="1" dirty="0"/>
              <a:t> Western </a:t>
            </a:r>
            <a:r>
              <a:rPr lang="de-DE" sz="600" b="1" dirty="0" err="1"/>
              <a:t>Australia</a:t>
            </a:r>
            <a:r>
              <a:rPr lang="de-DE" sz="600" b="1" dirty="0"/>
              <a:t> – Department </a:t>
            </a:r>
            <a:r>
              <a:rPr lang="de-DE" sz="600" b="1" dirty="0" err="1"/>
              <a:t>of</a:t>
            </a:r>
            <a:r>
              <a:rPr lang="de-DE" sz="600" b="1" dirty="0"/>
              <a:t> </a:t>
            </a:r>
            <a:r>
              <a:rPr lang="de-DE" sz="600" b="1" dirty="0" err="1"/>
              <a:t>Finance</a:t>
            </a:r>
            <a:r>
              <a:rPr lang="de-DE" sz="600" b="1" dirty="0"/>
              <a:t> (</a:t>
            </a:r>
            <a:r>
              <a:rPr lang="de-DE" sz="600" b="1" dirty="0" err="1"/>
              <a:t>December</a:t>
            </a:r>
            <a:r>
              <a:rPr lang="de-DE" sz="600" b="1" dirty="0"/>
              <a:t> 2016). </a:t>
            </a:r>
            <a:r>
              <a:rPr lang="de-DE" sz="600" dirty="0" err="1"/>
              <a:t>Procurement</a:t>
            </a:r>
            <a:r>
              <a:rPr lang="de-DE" sz="600" dirty="0"/>
              <a:t> Practice Guide. A Guide to Products and Services </a:t>
            </a:r>
            <a:r>
              <a:rPr lang="de-DE" sz="600" dirty="0" err="1"/>
              <a:t>Contracting</a:t>
            </a:r>
            <a:r>
              <a:rPr lang="de-DE" sz="600" dirty="0"/>
              <a:t>, </a:t>
            </a:r>
            <a:r>
              <a:rPr lang="de-DE" sz="600" dirty="0" err="1"/>
              <a:t>for</a:t>
            </a:r>
            <a:r>
              <a:rPr lang="de-DE" sz="600" dirty="0"/>
              <a:t> Public </a:t>
            </a:r>
            <a:r>
              <a:rPr lang="de-DE" sz="600" dirty="0" err="1"/>
              <a:t>Authorities</a:t>
            </a:r>
            <a:r>
              <a:rPr lang="de-DE" sz="600" dirty="0"/>
              <a:t>. </a:t>
            </a:r>
            <a:r>
              <a:rPr lang="de-DE" sz="600" dirty="0" err="1"/>
              <a:t>Retrieved</a:t>
            </a:r>
            <a:r>
              <a:rPr lang="de-DE" sz="600" dirty="0"/>
              <a:t> </a:t>
            </a:r>
            <a:r>
              <a:rPr lang="de-DE" sz="600" dirty="0" err="1"/>
              <a:t>from</a:t>
            </a:r>
            <a:r>
              <a:rPr lang="de-DE" sz="600" dirty="0"/>
              <a:t> </a:t>
            </a:r>
            <a:r>
              <a:rPr lang="de-DE" sz="600" dirty="0">
                <a:hlinkClick r:id="rId8"/>
              </a:rPr>
              <a:t>https://www.wa.gov.au/sites/default/files/2019-11/Goods%20and%20Services%20Request%20Conditions%20and%20General%20Conditions%20of%20Contract%20December%202016.pdf</a:t>
            </a:r>
            <a:r>
              <a:rPr lang="de-DE" sz="600" dirty="0"/>
              <a:t> (last </a:t>
            </a:r>
            <a:r>
              <a:rPr lang="de-DE" sz="600" dirty="0" err="1"/>
              <a:t>accessed</a:t>
            </a:r>
            <a:r>
              <a:rPr lang="de-DE" sz="600" dirty="0"/>
              <a:t> on April 7, 2020).</a:t>
            </a:r>
          </a:p>
          <a:p>
            <a:pPr marL="360000" indent="-457200">
              <a:spcBef>
                <a:spcPts val="400"/>
              </a:spcBef>
              <a:buNone/>
            </a:pPr>
            <a:r>
              <a:rPr lang="de-DE" sz="600" b="1" dirty="0" err="1"/>
              <a:t>Hayman</a:t>
            </a:r>
            <a:r>
              <a:rPr lang="de-DE" sz="600" b="1" dirty="0"/>
              <a:t>, G. (April 2017). </a:t>
            </a:r>
            <a:r>
              <a:rPr lang="de-DE" sz="600" dirty="0"/>
              <a:t>UNCAC: </a:t>
            </a:r>
            <a:r>
              <a:rPr lang="de-DE" sz="600" dirty="0" err="1"/>
              <a:t>wake</a:t>
            </a:r>
            <a:r>
              <a:rPr lang="de-DE" sz="600" dirty="0"/>
              <a:t> </a:t>
            </a:r>
            <a:r>
              <a:rPr lang="de-DE" sz="600" dirty="0" err="1"/>
              <a:t>up</a:t>
            </a:r>
            <a:r>
              <a:rPr lang="de-DE" sz="600" dirty="0"/>
              <a:t> to open </a:t>
            </a:r>
            <a:r>
              <a:rPr lang="de-DE" sz="600" dirty="0" err="1"/>
              <a:t>contracting</a:t>
            </a:r>
            <a:r>
              <a:rPr lang="de-DE" sz="600" dirty="0"/>
              <a:t>! </a:t>
            </a:r>
            <a:r>
              <a:rPr lang="de-DE" sz="600" dirty="0" err="1"/>
              <a:t>How</a:t>
            </a:r>
            <a:r>
              <a:rPr lang="de-DE" sz="600" dirty="0"/>
              <a:t> the digital </a:t>
            </a:r>
            <a:r>
              <a:rPr lang="de-DE" sz="600" dirty="0" err="1"/>
              <a:t>revolution</a:t>
            </a:r>
            <a:r>
              <a:rPr lang="de-DE" sz="600" dirty="0"/>
              <a:t> can </a:t>
            </a:r>
            <a:r>
              <a:rPr lang="de-DE" sz="600" dirty="0" err="1"/>
              <a:t>prevent</a:t>
            </a:r>
            <a:r>
              <a:rPr lang="de-DE" sz="600" dirty="0"/>
              <a:t> </a:t>
            </a:r>
            <a:r>
              <a:rPr lang="de-DE" sz="600" dirty="0" err="1"/>
              <a:t>corruption</a:t>
            </a:r>
            <a:r>
              <a:rPr lang="de-DE" sz="600" dirty="0"/>
              <a:t> in </a:t>
            </a:r>
            <a:r>
              <a:rPr lang="de-DE" sz="600" dirty="0" err="1"/>
              <a:t>procurement</a:t>
            </a:r>
            <a:r>
              <a:rPr lang="de-DE" sz="600" dirty="0"/>
              <a:t>. Open </a:t>
            </a:r>
            <a:r>
              <a:rPr lang="de-DE" sz="600" dirty="0" err="1"/>
              <a:t>Contracting</a:t>
            </a:r>
            <a:r>
              <a:rPr lang="de-DE" sz="600" dirty="0"/>
              <a:t> </a:t>
            </a:r>
            <a:r>
              <a:rPr lang="de-DE" sz="600" dirty="0" err="1"/>
              <a:t>Partnership</a:t>
            </a:r>
            <a:r>
              <a:rPr lang="de-DE" sz="600" dirty="0"/>
              <a:t>. </a:t>
            </a:r>
            <a:r>
              <a:rPr lang="de-DE" sz="600" dirty="0" err="1"/>
              <a:t>Retrieved</a:t>
            </a:r>
            <a:r>
              <a:rPr lang="de-DE" sz="600" dirty="0"/>
              <a:t> </a:t>
            </a:r>
            <a:r>
              <a:rPr lang="de-DE" sz="600" dirty="0" err="1"/>
              <a:t>from</a:t>
            </a:r>
            <a:r>
              <a:rPr lang="de-DE" sz="600" dirty="0"/>
              <a:t> </a:t>
            </a:r>
            <a:r>
              <a:rPr lang="de-DE" sz="600" dirty="0">
                <a:hlinkClick r:id="rId9"/>
              </a:rPr>
              <a:t>https://www.open-contracting.org/2017/04/05/uncac-wake-open-contracting-digital-revolution-can-prevent-corruption-procurement/</a:t>
            </a:r>
            <a:r>
              <a:rPr lang="de-DE" sz="600" dirty="0"/>
              <a:t> (last </a:t>
            </a:r>
            <a:r>
              <a:rPr lang="de-DE" sz="600" dirty="0" err="1"/>
              <a:t>accessed</a:t>
            </a:r>
            <a:r>
              <a:rPr lang="de-DE" sz="600" dirty="0"/>
              <a:t> on April 7, 2020).</a:t>
            </a:r>
          </a:p>
          <a:p>
            <a:pPr marL="360000" indent="-457200">
              <a:spcBef>
                <a:spcPts val="400"/>
              </a:spcBef>
              <a:buNone/>
            </a:pPr>
            <a:r>
              <a:rPr lang="de-DE" sz="600" b="1" dirty="0" err="1"/>
              <a:t>Heggstad</a:t>
            </a:r>
            <a:r>
              <a:rPr lang="de-DE" sz="600" b="1" dirty="0"/>
              <a:t>, K. K. &amp; </a:t>
            </a:r>
            <a:r>
              <a:rPr lang="de-DE" sz="600" b="1" dirty="0" err="1"/>
              <a:t>Frøystad</a:t>
            </a:r>
            <a:r>
              <a:rPr lang="de-DE" sz="600" b="1" dirty="0"/>
              <a:t>, M. (</a:t>
            </a:r>
            <a:r>
              <a:rPr lang="de-DE" sz="600" b="1" dirty="0" err="1"/>
              <a:t>October</a:t>
            </a:r>
            <a:r>
              <a:rPr lang="de-DE" sz="600" b="1" dirty="0"/>
              <a:t> 2011). </a:t>
            </a:r>
            <a:r>
              <a:rPr lang="de-DE" sz="600" dirty="0"/>
              <a:t>The </a:t>
            </a:r>
            <a:r>
              <a:rPr lang="de-DE" sz="600" dirty="0" err="1"/>
              <a:t>basics</a:t>
            </a:r>
            <a:r>
              <a:rPr lang="de-DE" sz="600" dirty="0"/>
              <a:t> </a:t>
            </a:r>
            <a:r>
              <a:rPr lang="de-DE" sz="600" dirty="0" err="1"/>
              <a:t>of</a:t>
            </a:r>
            <a:r>
              <a:rPr lang="de-DE" sz="600" dirty="0"/>
              <a:t> </a:t>
            </a:r>
            <a:r>
              <a:rPr lang="de-DE" sz="600" dirty="0" err="1"/>
              <a:t>integrity</a:t>
            </a:r>
            <a:r>
              <a:rPr lang="de-DE" sz="600" dirty="0"/>
              <a:t> in </a:t>
            </a:r>
            <a:r>
              <a:rPr lang="de-DE" sz="600" dirty="0" err="1"/>
              <a:t>procurement</a:t>
            </a:r>
            <a:r>
              <a:rPr lang="de-DE" sz="600" dirty="0"/>
              <a:t>. U4 </a:t>
            </a:r>
            <a:r>
              <a:rPr lang="de-DE" sz="600" dirty="0" err="1"/>
              <a:t>Issue</a:t>
            </a:r>
            <a:r>
              <a:rPr lang="de-DE" sz="600" dirty="0"/>
              <a:t> </a:t>
            </a:r>
            <a:r>
              <a:rPr lang="de-DE" sz="600" dirty="0" err="1"/>
              <a:t>No</a:t>
            </a:r>
            <a:r>
              <a:rPr lang="de-DE" sz="600" dirty="0"/>
              <a:t>. 10.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dirty="0">
                <a:hlinkClick r:id="rId10"/>
              </a:rPr>
              <a:t>https://www.u4.no/publications/the-basics-of-integrity-in-procurement.pdf</a:t>
            </a:r>
            <a:r>
              <a:rPr lang="de-DE" sz="600" dirty="0"/>
              <a:t> (last </a:t>
            </a:r>
            <a:r>
              <a:rPr lang="de-DE" sz="600" dirty="0" err="1"/>
              <a:t>accessed</a:t>
            </a:r>
            <a:r>
              <a:rPr lang="de-DE" sz="600" dirty="0"/>
              <a:t> on April 7, 2020).</a:t>
            </a:r>
          </a:p>
          <a:p>
            <a:pPr marL="360000" indent="-457200">
              <a:spcBef>
                <a:spcPts val="400"/>
              </a:spcBef>
              <a:buNone/>
            </a:pPr>
            <a:r>
              <a:rPr lang="de-DE" sz="600" b="1" dirty="0" err="1"/>
              <a:t>Jennet</a:t>
            </a:r>
            <a:r>
              <a:rPr lang="de-DE" sz="600" b="1" dirty="0"/>
              <a:t>, V. (</a:t>
            </a:r>
            <a:r>
              <a:rPr lang="de-DE" sz="600" b="1" dirty="0" err="1"/>
              <a:t>December</a:t>
            </a:r>
            <a:r>
              <a:rPr lang="de-DE" sz="600" b="1" dirty="0"/>
              <a:t> 2006). </a:t>
            </a:r>
            <a:r>
              <a:rPr lang="de-DE" sz="600" dirty="0" err="1"/>
              <a:t>Using</a:t>
            </a:r>
            <a:r>
              <a:rPr lang="de-DE" sz="600" dirty="0"/>
              <a:t> </a:t>
            </a:r>
            <a:r>
              <a:rPr lang="de-DE" sz="600" dirty="0" err="1"/>
              <a:t>Blacklisting</a:t>
            </a:r>
            <a:r>
              <a:rPr lang="de-DE" sz="600" dirty="0"/>
              <a:t> </a:t>
            </a:r>
            <a:r>
              <a:rPr lang="de-DE" sz="600" dirty="0" err="1"/>
              <a:t>Against</a:t>
            </a:r>
            <a:r>
              <a:rPr lang="de-DE" sz="600" dirty="0"/>
              <a:t> </a:t>
            </a:r>
            <a:r>
              <a:rPr lang="de-DE" sz="600" dirty="0" err="1"/>
              <a:t>Corrupt</a:t>
            </a:r>
            <a:r>
              <a:rPr lang="de-DE" sz="600" dirty="0"/>
              <a:t> Companies. U4 Expert </a:t>
            </a:r>
            <a:r>
              <a:rPr lang="de-DE" sz="600" dirty="0" err="1"/>
              <a:t>Answer</a:t>
            </a:r>
            <a:r>
              <a:rPr lang="de-DE" sz="600" dirty="0"/>
              <a:t>.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dirty="0">
                <a:hlinkClick r:id="rId11"/>
              </a:rPr>
              <a:t>https://www.u4.no/publications/using-blacklisting-against-corrupt-companies.pdf</a:t>
            </a:r>
            <a:r>
              <a:rPr lang="de-DE" sz="600" dirty="0"/>
              <a:t> (last </a:t>
            </a:r>
            <a:r>
              <a:rPr lang="de-DE" sz="600" dirty="0" err="1"/>
              <a:t>accessed</a:t>
            </a:r>
            <a:r>
              <a:rPr lang="de-DE" sz="600" dirty="0"/>
              <a:t> on April 20, 2020).</a:t>
            </a:r>
          </a:p>
          <a:p>
            <a:pPr marL="360000" indent="-457200">
              <a:spcBef>
                <a:spcPts val="400"/>
              </a:spcBef>
              <a:buNone/>
            </a:pPr>
            <a:r>
              <a:rPr lang="de-DE" sz="600" b="1" dirty="0" err="1"/>
              <a:t>Kromann</a:t>
            </a:r>
            <a:r>
              <a:rPr lang="de-DE" sz="600" b="1" dirty="0"/>
              <a:t> </a:t>
            </a:r>
            <a:r>
              <a:rPr lang="de-DE" sz="600" b="1" dirty="0" err="1"/>
              <a:t>Kristensen</a:t>
            </a:r>
            <a:r>
              <a:rPr lang="de-DE" sz="600" b="1" dirty="0"/>
              <a:t>, J., Bowen, M., Long, C., Mustapha, S. &amp; </a:t>
            </a:r>
            <a:r>
              <a:rPr lang="de-DE" sz="600" b="1" dirty="0" err="1"/>
              <a:t>Zrinski</a:t>
            </a:r>
            <a:r>
              <a:rPr lang="de-DE" sz="600" b="1" dirty="0"/>
              <a:t>, U. (2019). </a:t>
            </a:r>
            <a:r>
              <a:rPr lang="de-DE" sz="600" dirty="0"/>
              <a:t>PEFA, Public Financial Management, </a:t>
            </a:r>
            <a:r>
              <a:rPr lang="de-DE" sz="600" dirty="0" err="1"/>
              <a:t>and</a:t>
            </a:r>
            <a:r>
              <a:rPr lang="de-DE" sz="600" dirty="0"/>
              <a:t> </a:t>
            </a:r>
            <a:r>
              <a:rPr lang="de-DE" sz="600" dirty="0" err="1"/>
              <a:t>Good</a:t>
            </a:r>
            <a:r>
              <a:rPr lang="de-DE" sz="600" dirty="0"/>
              <a:t> </a:t>
            </a:r>
            <a:r>
              <a:rPr lang="de-DE" sz="600" dirty="0" err="1"/>
              <a:t>Governance</a:t>
            </a:r>
            <a:r>
              <a:rPr lang="de-DE" sz="600" dirty="0"/>
              <a:t>. The World Bank Group. </a:t>
            </a:r>
            <a:r>
              <a:rPr lang="de-DE" sz="600" dirty="0" err="1"/>
              <a:t>Retrieved</a:t>
            </a:r>
            <a:r>
              <a:rPr lang="de-DE" sz="600" dirty="0"/>
              <a:t> </a:t>
            </a:r>
            <a:r>
              <a:rPr lang="de-DE" sz="600" dirty="0" err="1"/>
              <a:t>from</a:t>
            </a:r>
            <a:r>
              <a:rPr lang="de-DE" sz="600" dirty="0"/>
              <a:t> </a:t>
            </a:r>
            <a:r>
              <a:rPr lang="de-DE" sz="600" dirty="0">
                <a:hlinkClick r:id="rId12"/>
              </a:rPr>
              <a:t>http://documents1.worldbank.org/curated/en/688551551759153145/pdf/PEFA-Public-Financial-Management-and-Good-Governance.pdf</a:t>
            </a:r>
            <a:r>
              <a:rPr lang="de-DE" sz="600" dirty="0"/>
              <a:t> (last </a:t>
            </a:r>
            <a:r>
              <a:rPr lang="de-DE" sz="600" dirty="0" err="1"/>
              <a:t>accessed</a:t>
            </a:r>
            <a:r>
              <a:rPr lang="de-DE" sz="600" dirty="0"/>
              <a:t> on April 15, 2021).</a:t>
            </a:r>
          </a:p>
          <a:p>
            <a:pPr marL="360000" indent="-457200">
              <a:spcBef>
                <a:spcPts val="400"/>
              </a:spcBef>
              <a:buNone/>
            </a:pPr>
            <a:r>
              <a:rPr lang="de-DE" sz="600" b="1" dirty="0"/>
              <a:t>OECD (2009a). </a:t>
            </a:r>
            <a:r>
              <a:rPr lang="de-DE" sz="600" dirty="0"/>
              <a:t>OECD </a:t>
            </a:r>
            <a:r>
              <a:rPr lang="de-DE" sz="600" dirty="0" err="1"/>
              <a:t>Principles</a:t>
            </a:r>
            <a:r>
              <a:rPr lang="de-DE" sz="600" dirty="0"/>
              <a:t> </a:t>
            </a:r>
            <a:r>
              <a:rPr lang="de-DE" sz="600" dirty="0" err="1"/>
              <a:t>for</a:t>
            </a:r>
            <a:r>
              <a:rPr lang="de-DE" sz="600" dirty="0"/>
              <a:t> </a:t>
            </a:r>
            <a:r>
              <a:rPr lang="de-DE" sz="600" dirty="0" err="1"/>
              <a:t>Integrity</a:t>
            </a:r>
            <a:r>
              <a:rPr lang="de-DE" sz="600" dirty="0"/>
              <a:t> in Public </a:t>
            </a:r>
            <a:r>
              <a:rPr lang="de-DE" sz="600" dirty="0" err="1"/>
              <a:t>Procurement</a:t>
            </a:r>
            <a:r>
              <a:rPr lang="de-DE" sz="600" dirty="0"/>
              <a:t>. Paris: OECD. </a:t>
            </a:r>
            <a:r>
              <a:rPr lang="de-DE" sz="600" dirty="0" err="1"/>
              <a:t>Retrieved</a:t>
            </a:r>
            <a:r>
              <a:rPr lang="de-DE" sz="600" dirty="0"/>
              <a:t> </a:t>
            </a:r>
            <a:r>
              <a:rPr lang="de-DE" sz="600" dirty="0" err="1"/>
              <a:t>from</a:t>
            </a:r>
            <a:r>
              <a:rPr lang="de-DE" sz="600" dirty="0"/>
              <a:t> </a:t>
            </a:r>
            <a:r>
              <a:rPr lang="de-DE" sz="600" dirty="0">
                <a:hlinkClick r:id="rId13"/>
              </a:rPr>
              <a:t>http://www.oecd.org/governance/procurement/toolbox</a:t>
            </a:r>
            <a:r>
              <a:rPr lang="de-DE" sz="600" dirty="0"/>
              <a:t> (last </a:t>
            </a:r>
            <a:r>
              <a:rPr lang="de-DE" sz="600" dirty="0" err="1"/>
              <a:t>accessed</a:t>
            </a:r>
            <a:r>
              <a:rPr lang="de-DE" sz="600" dirty="0"/>
              <a:t> on April 7, 2020). </a:t>
            </a:r>
          </a:p>
          <a:p>
            <a:pPr marL="360000" indent="-457200">
              <a:spcBef>
                <a:spcPts val="400"/>
              </a:spcBef>
              <a:buNone/>
            </a:pPr>
            <a:r>
              <a:rPr lang="de-DE" sz="600" b="1" dirty="0"/>
              <a:t>OECD (2009b). </a:t>
            </a:r>
            <a:r>
              <a:rPr lang="de-DE" sz="600" dirty="0"/>
              <a:t>Tool: Code </a:t>
            </a:r>
            <a:r>
              <a:rPr lang="de-DE" sz="600" dirty="0" err="1"/>
              <a:t>of</a:t>
            </a:r>
            <a:r>
              <a:rPr lang="de-DE" sz="600" dirty="0"/>
              <a:t> </a:t>
            </a:r>
            <a:r>
              <a:rPr lang="de-DE" sz="600" dirty="0" err="1"/>
              <a:t>conduct</a:t>
            </a:r>
            <a:r>
              <a:rPr lang="de-DE" sz="600" dirty="0"/>
              <a:t> </a:t>
            </a:r>
            <a:r>
              <a:rPr lang="de-DE" sz="600" dirty="0" err="1"/>
              <a:t>for</a:t>
            </a:r>
            <a:r>
              <a:rPr lang="de-DE" sz="600" dirty="0"/>
              <a:t> </a:t>
            </a:r>
            <a:r>
              <a:rPr lang="de-DE" sz="600" dirty="0" err="1"/>
              <a:t>procurement</a:t>
            </a:r>
            <a:r>
              <a:rPr lang="de-DE" sz="600" dirty="0"/>
              <a:t> </a:t>
            </a:r>
            <a:r>
              <a:rPr lang="de-DE" sz="600" dirty="0" err="1"/>
              <a:t>practitioners</a:t>
            </a:r>
            <a:r>
              <a:rPr lang="de-DE" sz="600" dirty="0"/>
              <a:t> </a:t>
            </a:r>
            <a:r>
              <a:rPr lang="de-DE" sz="600" dirty="0" err="1"/>
              <a:t>Retrieved</a:t>
            </a:r>
            <a:r>
              <a:rPr lang="de-DE" sz="600" dirty="0"/>
              <a:t> </a:t>
            </a:r>
            <a:r>
              <a:rPr lang="de-DE" sz="600" dirty="0" err="1"/>
              <a:t>from</a:t>
            </a:r>
            <a:r>
              <a:rPr lang="de-DE" sz="600" dirty="0"/>
              <a:t> </a:t>
            </a:r>
            <a:r>
              <a:rPr lang="de-DE" sz="600" dirty="0">
                <a:hlinkClick r:id="rId14"/>
              </a:rPr>
              <a:t>https://www.oecd.org/governance/procurement/toolbox/search/code-of-conduct-procurement-practitioners.pdf</a:t>
            </a:r>
            <a:r>
              <a:rPr lang="de-DE" sz="600" dirty="0"/>
              <a:t> (last </a:t>
            </a:r>
            <a:r>
              <a:rPr lang="de-DE" sz="600" dirty="0" err="1"/>
              <a:t>accessed</a:t>
            </a:r>
            <a:r>
              <a:rPr lang="de-DE" sz="600" dirty="0"/>
              <a:t> on April 7, 2020).</a:t>
            </a:r>
          </a:p>
          <a:p>
            <a:pPr marL="360000" indent="-457200">
              <a:spcBef>
                <a:spcPts val="400"/>
              </a:spcBef>
              <a:buNone/>
            </a:pPr>
            <a:r>
              <a:rPr lang="de-DE" sz="600" b="1" dirty="0"/>
              <a:t>OECD (2013a). </a:t>
            </a:r>
            <a:r>
              <a:rPr lang="de-DE" sz="600" dirty="0" err="1"/>
              <a:t>Fighting</a:t>
            </a:r>
            <a:r>
              <a:rPr lang="de-DE" sz="600" dirty="0"/>
              <a:t> </a:t>
            </a:r>
            <a:r>
              <a:rPr lang="de-DE" sz="600" dirty="0" err="1"/>
              <a:t>Corruption</a:t>
            </a:r>
            <a:r>
              <a:rPr lang="de-DE" sz="600" dirty="0"/>
              <a:t> in the Public </a:t>
            </a:r>
            <a:r>
              <a:rPr lang="de-DE" sz="600" dirty="0" err="1"/>
              <a:t>Sector</a:t>
            </a:r>
            <a:r>
              <a:rPr lang="de-DE" sz="600" dirty="0"/>
              <a:t>. </a:t>
            </a:r>
            <a:r>
              <a:rPr lang="de-DE" sz="600" dirty="0" err="1"/>
              <a:t>Retrieved</a:t>
            </a:r>
            <a:r>
              <a:rPr lang="de-DE" sz="600" dirty="0"/>
              <a:t> </a:t>
            </a:r>
            <a:r>
              <a:rPr lang="de-DE" sz="600" dirty="0" err="1"/>
              <a:t>from</a:t>
            </a:r>
            <a:r>
              <a:rPr lang="de-DE" sz="600" dirty="0"/>
              <a:t> </a:t>
            </a:r>
            <a:r>
              <a:rPr lang="de-DE" sz="600" dirty="0">
                <a:hlinkClick r:id="rId15"/>
              </a:rPr>
              <a:t>www.oecd.org/gov/ethics/meetingofleadingpractitionersonpublicprocure-ment.htm</a:t>
            </a:r>
            <a:r>
              <a:rPr lang="de-DE" sz="600" dirty="0"/>
              <a:t> (last </a:t>
            </a:r>
            <a:r>
              <a:rPr lang="de-DE" sz="600" dirty="0" err="1"/>
              <a:t>accessed</a:t>
            </a:r>
            <a:r>
              <a:rPr lang="de-DE" sz="600" dirty="0"/>
              <a:t> on August 20, 2020).</a:t>
            </a:r>
          </a:p>
          <a:p>
            <a:pPr marL="360000" indent="-457200">
              <a:spcBef>
                <a:spcPts val="400"/>
              </a:spcBef>
              <a:buNone/>
            </a:pPr>
            <a:r>
              <a:rPr lang="de-DE" sz="600" b="1" dirty="0"/>
              <a:t>OECD (2013b). </a:t>
            </a:r>
            <a:r>
              <a:rPr lang="de-DE" sz="600" dirty="0" err="1"/>
              <a:t>Implementing</a:t>
            </a:r>
            <a:r>
              <a:rPr lang="de-DE" sz="600" dirty="0"/>
              <a:t> the OECD </a:t>
            </a:r>
            <a:r>
              <a:rPr lang="de-DE" sz="600" dirty="0" err="1"/>
              <a:t>Principles</a:t>
            </a:r>
            <a:r>
              <a:rPr lang="de-DE" sz="600" dirty="0"/>
              <a:t> </a:t>
            </a:r>
            <a:r>
              <a:rPr lang="de-DE" sz="600" dirty="0" err="1"/>
              <a:t>for</a:t>
            </a:r>
            <a:r>
              <a:rPr lang="de-DE" sz="600" dirty="0"/>
              <a:t> </a:t>
            </a:r>
            <a:r>
              <a:rPr lang="de-DE" sz="600" dirty="0" err="1"/>
              <a:t>Integrity</a:t>
            </a:r>
            <a:r>
              <a:rPr lang="de-DE" sz="600" dirty="0"/>
              <a:t> in Public </a:t>
            </a:r>
            <a:r>
              <a:rPr lang="de-DE" sz="600" dirty="0" err="1"/>
              <a:t>Procurement</a:t>
            </a:r>
            <a:r>
              <a:rPr lang="de-DE" sz="600" dirty="0"/>
              <a:t>. </a:t>
            </a:r>
            <a:r>
              <a:rPr lang="de-DE" sz="600" dirty="0" err="1"/>
              <a:t>Retrieved</a:t>
            </a:r>
            <a:r>
              <a:rPr lang="de-DE" sz="600" dirty="0"/>
              <a:t> </a:t>
            </a:r>
            <a:r>
              <a:rPr lang="de-DE" sz="600" dirty="0" err="1"/>
              <a:t>from</a:t>
            </a:r>
            <a:r>
              <a:rPr lang="de-DE" sz="600" dirty="0"/>
              <a:t> </a:t>
            </a:r>
            <a:r>
              <a:rPr lang="de-DE" sz="600" dirty="0">
                <a:hlinkClick r:id="rId16"/>
              </a:rPr>
              <a:t>www.oecd-ilibrary.org/govern-ance/implementing-the-oecd-principles-for-integrity-in-public-pro-curement/why-clean-public-procurement-matters_9789264201385-3-en;jsessionid=95lfbj6h46u4a.x-oecd-live-01</a:t>
            </a:r>
            <a:r>
              <a:rPr lang="de-DE" sz="600" dirty="0"/>
              <a:t> (last </a:t>
            </a:r>
            <a:r>
              <a:rPr lang="de-DE" sz="600" dirty="0" err="1"/>
              <a:t>accessed</a:t>
            </a:r>
            <a:r>
              <a:rPr lang="de-DE" sz="600" dirty="0"/>
              <a:t> on August 20, 2020).</a:t>
            </a:r>
          </a:p>
          <a:p>
            <a:pPr marL="360000" indent="-457200">
              <a:spcBef>
                <a:spcPts val="400"/>
              </a:spcBef>
              <a:buNone/>
            </a:pPr>
            <a:r>
              <a:rPr lang="de-DE" sz="600" b="1" dirty="0"/>
              <a:t>OECD (2016). </a:t>
            </a:r>
            <a:r>
              <a:rPr lang="de-DE" sz="600" dirty="0" err="1"/>
              <a:t>Preventing</a:t>
            </a:r>
            <a:r>
              <a:rPr lang="de-DE" sz="600" dirty="0"/>
              <a:t> </a:t>
            </a:r>
            <a:r>
              <a:rPr lang="de-DE" sz="600" dirty="0" err="1"/>
              <a:t>Corruption</a:t>
            </a:r>
            <a:r>
              <a:rPr lang="de-DE" sz="600" dirty="0"/>
              <a:t> in Public </a:t>
            </a:r>
            <a:r>
              <a:rPr lang="de-DE" sz="600" dirty="0" err="1"/>
              <a:t>Procurement</a:t>
            </a:r>
            <a:r>
              <a:rPr lang="de-DE" sz="600" dirty="0"/>
              <a:t>. </a:t>
            </a:r>
            <a:r>
              <a:rPr lang="de-DE" sz="600" dirty="0" err="1"/>
              <a:t>Retrieved</a:t>
            </a:r>
            <a:r>
              <a:rPr lang="de-DE" sz="600" dirty="0"/>
              <a:t> </a:t>
            </a:r>
            <a:r>
              <a:rPr lang="de-DE" sz="600" dirty="0" err="1"/>
              <a:t>from</a:t>
            </a:r>
            <a:r>
              <a:rPr lang="de-DE" sz="600" dirty="0"/>
              <a:t> </a:t>
            </a:r>
            <a:r>
              <a:rPr lang="de-DE" sz="600" dirty="0">
                <a:hlinkClick r:id="rId17"/>
              </a:rPr>
              <a:t>http://www.oecd.org/gov/ethics/Corruption-Public-Procurement-Brochure.pdf</a:t>
            </a:r>
            <a:r>
              <a:rPr lang="de-DE" sz="600" dirty="0"/>
              <a:t> (last </a:t>
            </a:r>
            <a:r>
              <a:rPr lang="de-DE" sz="600" dirty="0" err="1"/>
              <a:t>accessed</a:t>
            </a:r>
            <a:r>
              <a:rPr lang="de-DE" sz="600" dirty="0"/>
              <a:t> on April 7, 2020).</a:t>
            </a:r>
          </a:p>
        </p:txBody>
      </p:sp>
      <p:sp>
        <p:nvSpPr>
          <p:cNvPr id="3" name="Foliennummernplatzhalter 2">
            <a:extLst>
              <a:ext uri="{FF2B5EF4-FFF2-40B4-BE49-F238E27FC236}">
                <a16:creationId xmlns:a16="http://schemas.microsoft.com/office/drawing/2014/main" id="{8727EE89-B68C-AF43-B371-5D8609206333}"/>
              </a:ext>
            </a:extLst>
          </p:cNvPr>
          <p:cNvSpPr>
            <a:spLocks noGrp="1"/>
          </p:cNvSpPr>
          <p:nvPr>
            <p:ph type="sldNum" sz="quarter" idx="12"/>
          </p:nvPr>
        </p:nvSpPr>
        <p:spPr/>
        <p:txBody>
          <a:bodyPr/>
          <a:lstStyle/>
          <a:p>
            <a:fld id="{961E0DA8-AC27-403E-90E8-404BCA9BAC80}" type="slidenum">
              <a:rPr lang="en-US" smtClean="0"/>
              <a:pPr/>
              <a:t>60</a:t>
            </a:fld>
            <a:endParaRPr lang="en-US"/>
          </a:p>
        </p:txBody>
      </p:sp>
    </p:spTree>
    <p:extLst>
      <p:ext uri="{BB962C8B-B14F-4D97-AF65-F5344CB8AC3E}">
        <p14:creationId xmlns:p14="http://schemas.microsoft.com/office/powerpoint/2010/main" val="3678607138"/>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 (2)</a:t>
            </a:r>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5" name="Textplatzhalter 4"/>
          <p:cNvSpPr>
            <a:spLocks noGrp="1"/>
          </p:cNvSpPr>
          <p:nvPr>
            <p:ph type="body" sz="quarter" idx="13"/>
          </p:nvPr>
        </p:nvSpPr>
        <p:spPr>
          <a:xfrm>
            <a:off x="2573638" y="635277"/>
            <a:ext cx="5776636" cy="3720292"/>
          </a:xfrm>
        </p:spPr>
        <p:txBody>
          <a:bodyPr>
            <a:noAutofit/>
          </a:bodyPr>
          <a:lstStyle/>
          <a:p>
            <a:pPr marL="360000" indent="-457200">
              <a:spcBef>
                <a:spcPts val="400"/>
              </a:spcBef>
              <a:buNone/>
            </a:pPr>
            <a:r>
              <a:rPr lang="de-DE" sz="600" b="1" dirty="0"/>
              <a:t>OECD (2017). </a:t>
            </a:r>
            <a:r>
              <a:rPr lang="de-DE" sz="600" dirty="0" err="1"/>
              <a:t>Integrity</a:t>
            </a:r>
            <a:r>
              <a:rPr lang="de-DE" sz="600" dirty="0"/>
              <a:t> in Public </a:t>
            </a:r>
            <a:r>
              <a:rPr lang="de-DE" sz="600" dirty="0" err="1"/>
              <a:t>Procurement</a:t>
            </a:r>
            <a:r>
              <a:rPr lang="de-DE" sz="600" dirty="0"/>
              <a:t>. </a:t>
            </a:r>
            <a:r>
              <a:rPr lang="de-DE" sz="600" dirty="0" err="1"/>
              <a:t>Good</a:t>
            </a:r>
            <a:r>
              <a:rPr lang="de-DE" sz="600" dirty="0"/>
              <a:t> Practice </a:t>
            </a:r>
            <a:r>
              <a:rPr lang="de-DE" sz="600" dirty="0" err="1"/>
              <a:t>from</a:t>
            </a:r>
            <a:r>
              <a:rPr lang="de-DE" sz="600" dirty="0"/>
              <a:t> A </a:t>
            </a:r>
            <a:r>
              <a:rPr lang="de-DE" sz="600" dirty="0" err="1"/>
              <a:t>to</a:t>
            </a:r>
            <a:r>
              <a:rPr lang="de-DE" sz="600" dirty="0"/>
              <a:t> Z. </a:t>
            </a:r>
            <a:r>
              <a:rPr lang="de-DE" sz="600" dirty="0" err="1"/>
              <a:t>Retrieved</a:t>
            </a:r>
            <a:r>
              <a:rPr lang="de-DE" sz="600" dirty="0"/>
              <a:t> </a:t>
            </a:r>
            <a:r>
              <a:rPr lang="de-DE" sz="600" dirty="0" err="1"/>
              <a:t>from</a:t>
            </a:r>
            <a:r>
              <a:rPr lang="de-DE" sz="600" dirty="0"/>
              <a:t> </a:t>
            </a:r>
            <a:r>
              <a:rPr lang="de-DE" sz="600" dirty="0">
                <a:hlinkClick r:id="rId4"/>
              </a:rPr>
              <a:t>https://www.oecd.org/development/effectiveness/38588964.pdf</a:t>
            </a:r>
            <a:r>
              <a:rPr lang="de-DE" sz="600" dirty="0"/>
              <a:t> (last </a:t>
            </a:r>
            <a:r>
              <a:rPr lang="de-DE" sz="600" dirty="0" err="1"/>
              <a:t>accessed</a:t>
            </a:r>
            <a:r>
              <a:rPr lang="de-DE" sz="600" dirty="0"/>
              <a:t> on April 7, 2020).</a:t>
            </a:r>
          </a:p>
          <a:p>
            <a:pPr marL="360000" indent="-457200">
              <a:spcBef>
                <a:spcPts val="400"/>
              </a:spcBef>
              <a:buNone/>
            </a:pPr>
            <a:r>
              <a:rPr lang="de-DE" sz="600" b="1" dirty="0"/>
              <a:t>Open </a:t>
            </a:r>
            <a:r>
              <a:rPr lang="de-DE" sz="600" b="1" dirty="0" err="1"/>
              <a:t>Contracting</a:t>
            </a:r>
            <a:r>
              <a:rPr lang="de-DE" sz="600" b="1" dirty="0"/>
              <a:t> </a:t>
            </a:r>
            <a:r>
              <a:rPr lang="de-DE" sz="600" b="1" dirty="0" err="1"/>
              <a:t>Partnership</a:t>
            </a:r>
            <a:r>
              <a:rPr lang="de-DE" sz="600" b="1" dirty="0"/>
              <a:t> (n. y.). </a:t>
            </a:r>
            <a:r>
              <a:rPr lang="de-DE" sz="600" dirty="0"/>
              <a:t>Open </a:t>
            </a:r>
            <a:r>
              <a:rPr lang="de-DE" sz="600" dirty="0" err="1"/>
              <a:t>Contracting</a:t>
            </a:r>
            <a:r>
              <a:rPr lang="de-DE" sz="600" dirty="0"/>
              <a:t> Global </a:t>
            </a:r>
            <a:r>
              <a:rPr lang="de-DE" sz="600" dirty="0" err="1"/>
              <a:t>Principles</a:t>
            </a:r>
            <a:r>
              <a:rPr lang="de-DE" sz="600" dirty="0"/>
              <a:t>. </a:t>
            </a:r>
            <a:r>
              <a:rPr lang="de-DE" sz="600" dirty="0" err="1"/>
              <a:t>Retrieved</a:t>
            </a:r>
            <a:r>
              <a:rPr lang="de-DE" sz="600" dirty="0"/>
              <a:t> </a:t>
            </a:r>
            <a:r>
              <a:rPr lang="de-DE" sz="600" dirty="0" err="1"/>
              <a:t>from</a:t>
            </a:r>
            <a:r>
              <a:rPr lang="de-DE" sz="600" dirty="0"/>
              <a:t> </a:t>
            </a:r>
            <a:r>
              <a:rPr lang="de-DE" sz="600" dirty="0">
                <a:hlinkClick r:id="rId5"/>
              </a:rPr>
              <a:t>https://www.open-contracting.org/what-is-open-contracting/global-principles/</a:t>
            </a:r>
            <a:r>
              <a:rPr lang="de-DE" sz="600" dirty="0"/>
              <a:t>  (last </a:t>
            </a:r>
            <a:r>
              <a:rPr lang="de-DE" sz="600" dirty="0" err="1"/>
              <a:t>accessed</a:t>
            </a:r>
            <a:r>
              <a:rPr lang="de-DE" sz="600" dirty="0"/>
              <a:t> on April 20, 2020).</a:t>
            </a:r>
            <a:endParaRPr lang="de-DE" sz="600" b="1" dirty="0"/>
          </a:p>
          <a:p>
            <a:pPr marL="360000" indent="-457200">
              <a:spcBef>
                <a:spcPts val="400"/>
              </a:spcBef>
              <a:buNone/>
            </a:pPr>
            <a:r>
              <a:rPr lang="de-DE" sz="600" b="1" dirty="0" err="1"/>
              <a:t>Spruill</a:t>
            </a:r>
            <a:r>
              <a:rPr lang="de-DE" sz="600" b="1" dirty="0"/>
              <a:t>, C. (2013). </a:t>
            </a:r>
            <a:r>
              <a:rPr lang="de-DE" sz="600" dirty="0"/>
              <a:t>Open </a:t>
            </a:r>
            <a:r>
              <a:rPr lang="de-DE" sz="600" dirty="0" err="1"/>
              <a:t>Contracting</a:t>
            </a:r>
            <a:r>
              <a:rPr lang="de-DE" sz="600" dirty="0"/>
              <a:t>: </a:t>
            </a:r>
            <a:r>
              <a:rPr lang="de-DE" sz="600" dirty="0" err="1"/>
              <a:t>Factivists</a:t>
            </a:r>
            <a:r>
              <a:rPr lang="de-DE" sz="600" dirty="0"/>
              <a:t> </a:t>
            </a:r>
            <a:r>
              <a:rPr lang="de-DE" sz="600" dirty="0" err="1"/>
              <a:t>fighting</a:t>
            </a:r>
            <a:r>
              <a:rPr lang="de-DE" sz="600" dirty="0"/>
              <a:t> </a:t>
            </a:r>
            <a:r>
              <a:rPr lang="de-DE" sz="600" dirty="0" err="1"/>
              <a:t>Procureaucrats</a:t>
            </a:r>
            <a:r>
              <a:rPr lang="de-DE" sz="600" dirty="0"/>
              <a:t>. </a:t>
            </a:r>
            <a:r>
              <a:rPr lang="de-DE" sz="600" dirty="0" err="1"/>
              <a:t>Retrieved</a:t>
            </a:r>
            <a:r>
              <a:rPr lang="de-DE" sz="600" dirty="0"/>
              <a:t> </a:t>
            </a:r>
            <a:r>
              <a:rPr lang="de-DE" sz="600" dirty="0" err="1"/>
              <a:t>from</a:t>
            </a:r>
            <a:r>
              <a:rPr lang="de-DE" sz="600" dirty="0"/>
              <a:t> </a:t>
            </a:r>
            <a:r>
              <a:rPr lang="de-DE" sz="600" dirty="0">
                <a:hlinkClick r:id="rId6"/>
              </a:rPr>
              <a:t>www.open-contracting.org/open_contracting_factiv-ists_fighting_procureaucrats</a:t>
            </a:r>
            <a:r>
              <a:rPr lang="de-DE" sz="600" dirty="0"/>
              <a:t> (last </a:t>
            </a:r>
            <a:r>
              <a:rPr lang="de-DE" sz="600" dirty="0" err="1"/>
              <a:t>accessed</a:t>
            </a:r>
            <a:r>
              <a:rPr lang="de-DE" sz="600" dirty="0"/>
              <a:t> on August 20, 2020).</a:t>
            </a:r>
          </a:p>
          <a:p>
            <a:pPr marL="360000" indent="-457200">
              <a:spcBef>
                <a:spcPts val="400"/>
              </a:spcBef>
              <a:buNone/>
            </a:pPr>
            <a:r>
              <a:rPr lang="de-DE" sz="600" b="1" dirty="0" err="1"/>
              <a:t>Transparency</a:t>
            </a:r>
            <a:r>
              <a:rPr lang="de-DE" sz="600" b="1" dirty="0"/>
              <a:t> International (August 2011). </a:t>
            </a:r>
            <a:r>
              <a:rPr lang="de-DE" sz="600" dirty="0"/>
              <a:t>Gateway </a:t>
            </a:r>
            <a:r>
              <a:rPr lang="de-DE" sz="600" dirty="0" err="1"/>
              <a:t>Corruption</a:t>
            </a:r>
            <a:r>
              <a:rPr lang="de-DE" sz="600" dirty="0"/>
              <a:t> Assessment Toolbox. Public </a:t>
            </a:r>
            <a:r>
              <a:rPr lang="de-DE" sz="600" dirty="0" err="1"/>
              <a:t>Procurement</a:t>
            </a:r>
            <a:r>
              <a:rPr lang="de-DE" sz="600" dirty="0"/>
              <a:t> Topic Guide. </a:t>
            </a:r>
            <a:r>
              <a:rPr lang="de-DE" sz="600" dirty="0" err="1"/>
              <a:t>Retrieved</a:t>
            </a:r>
            <a:r>
              <a:rPr lang="de-DE" sz="600" dirty="0"/>
              <a:t> </a:t>
            </a:r>
            <a:r>
              <a:rPr lang="de-DE" sz="600" dirty="0" err="1"/>
              <a:t>from</a:t>
            </a:r>
            <a:r>
              <a:rPr lang="de-DE" sz="600" dirty="0"/>
              <a:t> </a:t>
            </a:r>
            <a:r>
              <a:rPr lang="de-DE" sz="600" dirty="0">
                <a:hlinkClick r:id="rId7"/>
              </a:rPr>
              <a:t>https://knowledgehub.transparency.org/assets/uploads/kproducts/Public_Procurement_Topic_Guide.pdf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err="1"/>
              <a:t>Transparency</a:t>
            </a:r>
            <a:r>
              <a:rPr lang="de-DE" sz="600" b="1" dirty="0"/>
              <a:t> International (August 2014). </a:t>
            </a:r>
            <a:r>
              <a:rPr lang="de-DE" sz="600" dirty="0"/>
              <a:t>The </a:t>
            </a:r>
            <a:r>
              <a:rPr lang="de-DE" sz="600" dirty="0" err="1"/>
              <a:t>role</a:t>
            </a:r>
            <a:r>
              <a:rPr lang="de-DE" sz="600" dirty="0"/>
              <a:t> </a:t>
            </a:r>
            <a:r>
              <a:rPr lang="de-DE" sz="600" dirty="0" err="1"/>
              <a:t>of</a:t>
            </a:r>
            <a:r>
              <a:rPr lang="de-DE" sz="600" dirty="0"/>
              <a:t> </a:t>
            </a:r>
            <a:r>
              <a:rPr lang="de-DE" sz="600" dirty="0" err="1"/>
              <a:t>technology</a:t>
            </a:r>
            <a:r>
              <a:rPr lang="de-DE" sz="600" dirty="0"/>
              <a:t> in </a:t>
            </a:r>
            <a:r>
              <a:rPr lang="de-DE" sz="600" dirty="0" err="1"/>
              <a:t>reducing</a:t>
            </a:r>
            <a:r>
              <a:rPr lang="de-DE" sz="600" dirty="0"/>
              <a:t> </a:t>
            </a:r>
            <a:r>
              <a:rPr lang="de-DE" sz="600" dirty="0" err="1"/>
              <a:t>corruption</a:t>
            </a:r>
            <a:r>
              <a:rPr lang="de-DE" sz="600" dirty="0"/>
              <a:t> in </a:t>
            </a:r>
            <a:r>
              <a:rPr lang="de-DE" sz="600" dirty="0" err="1"/>
              <a:t>public</a:t>
            </a:r>
            <a:r>
              <a:rPr lang="de-DE" sz="600" dirty="0"/>
              <a:t> </a:t>
            </a:r>
            <a:r>
              <a:rPr lang="de-DE" sz="600" dirty="0" err="1"/>
              <a:t>procurement</a:t>
            </a:r>
            <a:r>
              <a:rPr lang="de-DE" sz="600" dirty="0"/>
              <a:t>. Anti-</a:t>
            </a:r>
            <a:r>
              <a:rPr lang="de-DE" sz="600" dirty="0" err="1"/>
              <a:t>corruption</a:t>
            </a:r>
            <a:r>
              <a:rPr lang="de-DE" sz="600" dirty="0"/>
              <a:t> </a:t>
            </a:r>
            <a:r>
              <a:rPr lang="de-DE" sz="600" dirty="0" err="1"/>
              <a:t>helpdesk</a:t>
            </a:r>
            <a:r>
              <a:rPr lang="de-DE" sz="600" dirty="0"/>
              <a:t>. Providing on-</a:t>
            </a:r>
            <a:r>
              <a:rPr lang="de-DE" sz="600" dirty="0" err="1"/>
              <a:t>demand</a:t>
            </a:r>
            <a:r>
              <a:rPr lang="de-DE" sz="600" dirty="0"/>
              <a:t> </a:t>
            </a:r>
            <a:r>
              <a:rPr lang="de-DE" sz="600" dirty="0" err="1"/>
              <a:t>research</a:t>
            </a:r>
            <a:r>
              <a:rPr lang="de-DE" sz="600" dirty="0"/>
              <a:t> to </a:t>
            </a:r>
            <a:r>
              <a:rPr lang="de-DE" sz="600" dirty="0" err="1"/>
              <a:t>help</a:t>
            </a:r>
            <a:r>
              <a:rPr lang="de-DE" sz="600" dirty="0"/>
              <a:t> </a:t>
            </a:r>
            <a:r>
              <a:rPr lang="de-DE" sz="600" dirty="0" err="1"/>
              <a:t>fight</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8"/>
              </a:rPr>
              <a:t>https://www.transparency.org/files/content/corruptionqas/The_role_of_technology_in_reducing_corruption_in_public_procurement_2014.pdf</a:t>
            </a:r>
            <a:r>
              <a:rPr lang="de-DE" sz="600" dirty="0"/>
              <a:t> (last </a:t>
            </a:r>
            <a:r>
              <a:rPr lang="de-DE" sz="600" dirty="0" err="1"/>
              <a:t>accessed</a:t>
            </a:r>
            <a:r>
              <a:rPr lang="de-DE" sz="600" dirty="0"/>
              <a:t> on April 20, 2020).</a:t>
            </a:r>
            <a:endParaRPr lang="de-DE" sz="600" b="1" dirty="0"/>
          </a:p>
          <a:p>
            <a:pPr marL="360000" indent="-457200">
              <a:spcBef>
                <a:spcPts val="400"/>
              </a:spcBef>
              <a:buNone/>
            </a:pPr>
            <a:r>
              <a:rPr lang="de-DE" sz="600" b="1" dirty="0" err="1"/>
              <a:t>Transparency</a:t>
            </a:r>
            <a:r>
              <a:rPr lang="de-DE" sz="600" b="1" dirty="0"/>
              <a:t> International (</a:t>
            </a:r>
            <a:r>
              <a:rPr lang="de-DE" sz="600" b="1" dirty="0" err="1"/>
              <a:t>February</a:t>
            </a:r>
            <a:r>
              <a:rPr lang="de-DE" sz="600" b="1" dirty="0"/>
              <a:t> 2013). </a:t>
            </a:r>
            <a:r>
              <a:rPr lang="de-DE" sz="600" dirty="0" err="1"/>
              <a:t>Blacklisting</a:t>
            </a:r>
            <a:r>
              <a:rPr lang="de-DE" sz="600" dirty="0"/>
              <a:t> in </a:t>
            </a:r>
            <a:r>
              <a:rPr lang="de-DE" sz="600" dirty="0" err="1"/>
              <a:t>public</a:t>
            </a:r>
            <a:r>
              <a:rPr lang="de-DE" sz="600" dirty="0"/>
              <a:t> </a:t>
            </a:r>
            <a:r>
              <a:rPr lang="de-DE" sz="600" dirty="0" err="1"/>
              <a:t>procurement</a:t>
            </a:r>
            <a:r>
              <a:rPr lang="de-DE" sz="600" dirty="0"/>
              <a:t>. Anti-</a:t>
            </a:r>
            <a:r>
              <a:rPr lang="de-DE" sz="600" dirty="0" err="1"/>
              <a:t>corruption</a:t>
            </a:r>
            <a:r>
              <a:rPr lang="de-DE" sz="600" dirty="0"/>
              <a:t> </a:t>
            </a:r>
            <a:r>
              <a:rPr lang="de-DE" sz="600" dirty="0" err="1"/>
              <a:t>helpdesk</a:t>
            </a:r>
            <a:r>
              <a:rPr lang="de-DE" sz="600" dirty="0"/>
              <a:t>. Providing on-</a:t>
            </a:r>
            <a:r>
              <a:rPr lang="de-DE" sz="600" dirty="0" err="1"/>
              <a:t>demand</a:t>
            </a:r>
            <a:r>
              <a:rPr lang="de-DE" sz="600" dirty="0"/>
              <a:t> </a:t>
            </a:r>
            <a:r>
              <a:rPr lang="de-DE" sz="600" dirty="0" err="1"/>
              <a:t>research</a:t>
            </a:r>
            <a:r>
              <a:rPr lang="de-DE" sz="600" dirty="0"/>
              <a:t> to </a:t>
            </a:r>
            <a:r>
              <a:rPr lang="de-DE" sz="600" dirty="0" err="1"/>
              <a:t>help</a:t>
            </a:r>
            <a:r>
              <a:rPr lang="de-DE" sz="600" dirty="0"/>
              <a:t> </a:t>
            </a:r>
            <a:r>
              <a:rPr lang="de-DE" sz="600" dirty="0" err="1"/>
              <a:t>fight</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9"/>
              </a:rPr>
              <a:t>https://www.transparency.org/files/content/corruptionqas/Blacklisting__in__public__procurement.pdf</a:t>
            </a:r>
            <a:r>
              <a:rPr lang="de-DE" sz="600" dirty="0"/>
              <a:t> (last </a:t>
            </a:r>
            <a:r>
              <a:rPr lang="de-DE" sz="600" dirty="0" err="1"/>
              <a:t>accessed</a:t>
            </a:r>
            <a:r>
              <a:rPr lang="de-DE" sz="600" dirty="0"/>
              <a:t> on April 20, 2020).</a:t>
            </a:r>
            <a:endParaRPr lang="de-DE" sz="600" b="1" dirty="0"/>
          </a:p>
          <a:p>
            <a:pPr marL="360000" indent="-457200">
              <a:spcBef>
                <a:spcPts val="400"/>
              </a:spcBef>
              <a:buNone/>
            </a:pPr>
            <a:r>
              <a:rPr lang="de-DE" sz="600" b="1" dirty="0" err="1"/>
              <a:t>Transparency</a:t>
            </a:r>
            <a:r>
              <a:rPr lang="de-DE" sz="600" b="1" dirty="0"/>
              <a:t> International (</a:t>
            </a:r>
            <a:r>
              <a:rPr lang="de-DE" sz="600" b="1" dirty="0" err="1"/>
              <a:t>July</a:t>
            </a:r>
            <a:r>
              <a:rPr lang="de-DE" sz="600" b="1" dirty="0"/>
              <a:t> 2014). </a:t>
            </a:r>
            <a:r>
              <a:rPr lang="de-DE" sz="600" dirty="0" err="1"/>
              <a:t>Curbing</a:t>
            </a:r>
            <a:r>
              <a:rPr lang="de-DE" sz="600" dirty="0"/>
              <a:t> </a:t>
            </a:r>
            <a:r>
              <a:rPr lang="de-DE" sz="600" dirty="0" err="1"/>
              <a:t>Corruption</a:t>
            </a:r>
            <a:r>
              <a:rPr lang="de-DE" sz="600" dirty="0"/>
              <a:t> in Public </a:t>
            </a:r>
            <a:r>
              <a:rPr lang="de-DE" sz="600" dirty="0" err="1"/>
              <a:t>Procurement</a:t>
            </a:r>
            <a:r>
              <a:rPr lang="de-DE" sz="600" dirty="0"/>
              <a:t>: A </a:t>
            </a:r>
            <a:r>
              <a:rPr lang="de-DE" sz="600" dirty="0" err="1"/>
              <a:t>Practical</a:t>
            </a:r>
            <a:r>
              <a:rPr lang="de-DE" sz="600" dirty="0"/>
              <a:t> Guide. </a:t>
            </a:r>
            <a:r>
              <a:rPr lang="de-DE" sz="600" dirty="0" err="1"/>
              <a:t>Retrieved</a:t>
            </a:r>
            <a:r>
              <a:rPr lang="de-DE" sz="600" dirty="0"/>
              <a:t> </a:t>
            </a:r>
            <a:r>
              <a:rPr lang="de-DE" sz="600" dirty="0" err="1"/>
              <a:t>from</a:t>
            </a:r>
            <a:r>
              <a:rPr lang="de-DE" sz="600" dirty="0"/>
              <a:t> </a:t>
            </a:r>
            <a:r>
              <a:rPr lang="de-DE" sz="600" dirty="0">
                <a:hlinkClick r:id="rId10"/>
              </a:rPr>
              <a:t>https://www.transparency.org/whatwedo/publication/curbing_corruption_in_public_procurement_a_practical_guide</a:t>
            </a:r>
            <a:r>
              <a:rPr lang="de-DE" sz="600" dirty="0"/>
              <a:t> (last </a:t>
            </a:r>
            <a:r>
              <a:rPr lang="de-DE" sz="600" dirty="0" err="1"/>
              <a:t>accessed</a:t>
            </a:r>
            <a:r>
              <a:rPr lang="de-DE" sz="600" dirty="0"/>
              <a:t> on April 7, 2020).</a:t>
            </a:r>
          </a:p>
          <a:p>
            <a:pPr marL="360000" indent="-457200">
              <a:spcBef>
                <a:spcPts val="400"/>
              </a:spcBef>
              <a:buNone/>
            </a:pPr>
            <a:r>
              <a:rPr lang="de-DE" sz="600" b="1" dirty="0" err="1"/>
              <a:t>Transparency</a:t>
            </a:r>
            <a:r>
              <a:rPr lang="de-DE" sz="600" b="1" dirty="0"/>
              <a:t> International (June 2015). </a:t>
            </a:r>
            <a:r>
              <a:rPr lang="de-DE" sz="600" dirty="0"/>
              <a:t>Public </a:t>
            </a:r>
            <a:r>
              <a:rPr lang="de-DE" sz="600" dirty="0" err="1"/>
              <a:t>Procurement</a:t>
            </a:r>
            <a:r>
              <a:rPr lang="de-DE" sz="600" dirty="0"/>
              <a:t> Law and </a:t>
            </a:r>
            <a:r>
              <a:rPr lang="de-DE" sz="600" dirty="0" err="1"/>
              <a:t>Corruption</a:t>
            </a:r>
            <a:r>
              <a:rPr lang="de-DE" sz="600" dirty="0"/>
              <a:t>. Anti-</a:t>
            </a:r>
            <a:r>
              <a:rPr lang="de-DE" sz="600" dirty="0" err="1"/>
              <a:t>corruption</a:t>
            </a:r>
            <a:r>
              <a:rPr lang="de-DE" sz="600" dirty="0"/>
              <a:t> </a:t>
            </a:r>
            <a:r>
              <a:rPr lang="de-DE" sz="600" dirty="0" err="1"/>
              <a:t>helpdesk</a:t>
            </a:r>
            <a:r>
              <a:rPr lang="de-DE" sz="600" dirty="0"/>
              <a:t>. Providing on-</a:t>
            </a:r>
            <a:r>
              <a:rPr lang="de-DE" sz="600" dirty="0" err="1"/>
              <a:t>demand</a:t>
            </a:r>
            <a:r>
              <a:rPr lang="de-DE" sz="600" dirty="0"/>
              <a:t> </a:t>
            </a:r>
            <a:r>
              <a:rPr lang="de-DE" sz="600" dirty="0" err="1"/>
              <a:t>research</a:t>
            </a:r>
            <a:r>
              <a:rPr lang="de-DE" sz="600" dirty="0"/>
              <a:t> to </a:t>
            </a:r>
            <a:r>
              <a:rPr lang="de-DE" sz="600" dirty="0" err="1"/>
              <a:t>help</a:t>
            </a:r>
            <a:r>
              <a:rPr lang="de-DE" sz="600" dirty="0"/>
              <a:t> </a:t>
            </a:r>
            <a:r>
              <a:rPr lang="de-DE" sz="600" dirty="0" err="1"/>
              <a:t>fight</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11"/>
              </a:rPr>
              <a:t>https://knowledgehub.transparency.org/assets/uploads/helpdesk/Public_procurement_law_and_corruption_2015.pdf</a:t>
            </a:r>
            <a:r>
              <a:rPr lang="de-DE" sz="600" dirty="0"/>
              <a:t> (last </a:t>
            </a:r>
            <a:r>
              <a:rPr lang="de-DE" sz="600" dirty="0" err="1"/>
              <a:t>accessed</a:t>
            </a:r>
            <a:r>
              <a:rPr lang="de-DE" sz="600" dirty="0"/>
              <a:t> on April 20, 2020).</a:t>
            </a:r>
          </a:p>
          <a:p>
            <a:pPr marL="360000" indent="-457200">
              <a:spcBef>
                <a:spcPts val="400"/>
              </a:spcBef>
              <a:buNone/>
            </a:pPr>
            <a:r>
              <a:rPr lang="de-DE" sz="600" b="1" dirty="0" err="1"/>
              <a:t>Transparency</a:t>
            </a:r>
            <a:r>
              <a:rPr lang="de-DE" sz="600" b="1" dirty="0"/>
              <a:t> International (November 2014). </a:t>
            </a:r>
            <a:r>
              <a:rPr lang="de-DE" sz="600" dirty="0"/>
              <a:t>The Public </a:t>
            </a:r>
            <a:r>
              <a:rPr lang="de-DE" sz="600" dirty="0" err="1"/>
              <a:t>procurement</a:t>
            </a:r>
            <a:r>
              <a:rPr lang="de-DE" sz="600" dirty="0"/>
              <a:t> </a:t>
            </a:r>
            <a:r>
              <a:rPr lang="de-DE" sz="600" dirty="0" err="1"/>
              <a:t>topic</a:t>
            </a:r>
            <a:r>
              <a:rPr lang="de-DE" sz="600" dirty="0"/>
              <a:t> </a:t>
            </a:r>
            <a:r>
              <a:rPr lang="de-DE" sz="600" dirty="0" err="1"/>
              <a:t>guide</a:t>
            </a:r>
            <a:r>
              <a:rPr lang="de-DE" sz="600" dirty="0"/>
              <a:t> </a:t>
            </a:r>
            <a:r>
              <a:rPr lang="de-DE" sz="600" dirty="0" err="1"/>
              <a:t>compiled</a:t>
            </a:r>
            <a:r>
              <a:rPr lang="de-DE" sz="600" dirty="0"/>
              <a:t> </a:t>
            </a:r>
            <a:r>
              <a:rPr lang="de-DE" sz="600" dirty="0" err="1"/>
              <a:t>by</a:t>
            </a:r>
            <a:r>
              <a:rPr lang="de-DE" sz="600" dirty="0"/>
              <a:t> the anti-</a:t>
            </a:r>
            <a:r>
              <a:rPr lang="de-DE" sz="600" dirty="0" err="1"/>
              <a:t>corruption</a:t>
            </a:r>
            <a:r>
              <a:rPr lang="de-DE" sz="600" dirty="0"/>
              <a:t> </a:t>
            </a:r>
            <a:r>
              <a:rPr lang="de-DE" sz="600" dirty="0" err="1"/>
              <a:t>helpdesk</a:t>
            </a:r>
            <a:r>
              <a:rPr lang="de-DE" sz="600" dirty="0"/>
              <a:t>. </a:t>
            </a:r>
            <a:r>
              <a:rPr lang="de-DE" sz="600" dirty="0" err="1"/>
              <a:t>Retrieved</a:t>
            </a:r>
            <a:r>
              <a:rPr lang="de-DE" sz="600" dirty="0"/>
              <a:t> </a:t>
            </a:r>
            <a:r>
              <a:rPr lang="de-DE" sz="600" dirty="0" err="1"/>
              <a:t>from</a:t>
            </a:r>
            <a:r>
              <a:rPr lang="de-DE" sz="600" dirty="0"/>
              <a:t> </a:t>
            </a:r>
            <a:r>
              <a:rPr lang="de-DE" sz="600" dirty="0">
                <a:hlinkClick r:id="rId12"/>
              </a:rPr>
              <a:t>https://www.transparency.org/files/content/corruptionqas/Public_procurement_topic_guide.pdf</a:t>
            </a:r>
            <a:r>
              <a:rPr lang="de-DE" sz="600" dirty="0"/>
              <a:t> (last </a:t>
            </a:r>
            <a:r>
              <a:rPr lang="de-DE" sz="600" dirty="0" err="1"/>
              <a:t>accessed</a:t>
            </a:r>
            <a:r>
              <a:rPr lang="de-DE" sz="600" dirty="0"/>
              <a:t> on April 7, 2020).</a:t>
            </a:r>
          </a:p>
          <a:p>
            <a:pPr marL="360000" indent="-457200">
              <a:spcBef>
                <a:spcPts val="400"/>
              </a:spcBef>
              <a:buNone/>
            </a:pPr>
            <a:r>
              <a:rPr lang="de-DE" sz="600" b="1" dirty="0" err="1"/>
              <a:t>Transparency</a:t>
            </a:r>
            <a:r>
              <a:rPr lang="de-DE" sz="600" b="1" dirty="0"/>
              <a:t> International Pakistan (n. y.). </a:t>
            </a:r>
            <a:r>
              <a:rPr lang="de-DE" sz="600" dirty="0" err="1"/>
              <a:t>How</a:t>
            </a:r>
            <a:r>
              <a:rPr lang="de-DE" sz="600" dirty="0"/>
              <a:t> </a:t>
            </a:r>
            <a:r>
              <a:rPr lang="de-DE" sz="600" dirty="0" err="1"/>
              <a:t>Integrity</a:t>
            </a:r>
            <a:r>
              <a:rPr lang="de-DE" sz="600" dirty="0"/>
              <a:t> </a:t>
            </a:r>
            <a:r>
              <a:rPr lang="de-DE" sz="600" dirty="0" err="1"/>
              <a:t>Pacts</a:t>
            </a:r>
            <a:r>
              <a:rPr lang="de-DE" sz="600" dirty="0"/>
              <a:t> </a:t>
            </a:r>
            <a:r>
              <a:rPr lang="de-DE" sz="600" dirty="0" err="1"/>
              <a:t>helped</a:t>
            </a:r>
            <a:r>
              <a:rPr lang="de-DE" sz="600" dirty="0"/>
              <a:t> </a:t>
            </a:r>
            <a:r>
              <a:rPr lang="de-DE" sz="600" dirty="0" err="1"/>
              <a:t>generate</a:t>
            </a:r>
            <a:r>
              <a:rPr lang="de-DE" sz="600" dirty="0"/>
              <a:t> </a:t>
            </a:r>
            <a:r>
              <a:rPr lang="de-DE" sz="600" dirty="0" err="1"/>
              <a:t>market</a:t>
            </a:r>
            <a:r>
              <a:rPr lang="de-DE" sz="600" dirty="0"/>
              <a:t> </a:t>
            </a:r>
            <a:r>
              <a:rPr lang="de-DE" sz="600" dirty="0" err="1"/>
              <a:t>competition</a:t>
            </a:r>
            <a:r>
              <a:rPr lang="de-DE" sz="600" dirty="0"/>
              <a:t> in Pakistan. </a:t>
            </a:r>
            <a:r>
              <a:rPr lang="de-DE" sz="600" dirty="0" err="1"/>
              <a:t>Retrieved</a:t>
            </a:r>
            <a:r>
              <a:rPr lang="de-DE" sz="600" dirty="0"/>
              <a:t> </a:t>
            </a:r>
            <a:r>
              <a:rPr lang="de-DE" sz="600" dirty="0" err="1"/>
              <a:t>from</a:t>
            </a:r>
            <a:r>
              <a:rPr lang="de-DE" sz="600" dirty="0"/>
              <a:t> </a:t>
            </a:r>
            <a:r>
              <a:rPr lang="de-DE" sz="600" dirty="0">
                <a:hlinkClick r:id="rId13"/>
              </a:rPr>
              <a:t>http://www.transparency.org.pk/documents/integrity_pact.pdf</a:t>
            </a:r>
            <a:r>
              <a:rPr lang="de-DE" sz="600" dirty="0"/>
              <a:t> (last </a:t>
            </a:r>
            <a:r>
              <a:rPr lang="de-DE" sz="600" dirty="0" err="1"/>
              <a:t>accessed</a:t>
            </a:r>
            <a:r>
              <a:rPr lang="de-DE" sz="600" dirty="0"/>
              <a:t> on April 20, 2020).</a:t>
            </a:r>
          </a:p>
          <a:p>
            <a:pPr marL="360000" indent="-457200">
              <a:spcBef>
                <a:spcPts val="400"/>
              </a:spcBef>
              <a:buNone/>
            </a:pPr>
            <a:r>
              <a:rPr lang="de-DE" sz="600" b="1" dirty="0"/>
              <a:t>United </a:t>
            </a:r>
            <a:r>
              <a:rPr lang="de-DE" sz="600" b="1" dirty="0" err="1"/>
              <a:t>Nations</a:t>
            </a:r>
            <a:r>
              <a:rPr lang="de-DE" sz="600" b="1" dirty="0"/>
              <a:t> (September 2012). </a:t>
            </a:r>
            <a:r>
              <a:rPr lang="de-DE" sz="600" dirty="0"/>
              <a:t>UN </a:t>
            </a:r>
            <a:r>
              <a:rPr lang="de-DE" sz="600" dirty="0" err="1"/>
              <a:t>Procurement</a:t>
            </a:r>
            <a:r>
              <a:rPr lang="de-DE" sz="600" dirty="0"/>
              <a:t> </a:t>
            </a:r>
            <a:r>
              <a:rPr lang="de-DE" sz="600" dirty="0" err="1"/>
              <a:t>Practioner‘s</a:t>
            </a:r>
            <a:r>
              <a:rPr lang="de-DE" sz="600" dirty="0"/>
              <a:t> Handbook. </a:t>
            </a:r>
            <a:r>
              <a:rPr lang="de-DE" sz="600" dirty="0" err="1"/>
              <a:t>Glossary</a:t>
            </a:r>
            <a:r>
              <a:rPr lang="de-DE" sz="600" dirty="0"/>
              <a:t> </a:t>
            </a:r>
            <a:r>
              <a:rPr lang="de-DE" sz="600" dirty="0" err="1"/>
              <a:t>of</a:t>
            </a:r>
            <a:r>
              <a:rPr lang="de-DE" sz="600" dirty="0"/>
              <a:t> </a:t>
            </a:r>
            <a:r>
              <a:rPr lang="de-DE" sz="600" dirty="0" err="1"/>
              <a:t>Procurement</a:t>
            </a:r>
            <a:r>
              <a:rPr lang="de-DE" sz="600" dirty="0"/>
              <a:t> Terms. </a:t>
            </a:r>
            <a:r>
              <a:rPr lang="de-DE" sz="600" dirty="0" err="1"/>
              <a:t>Retrieved</a:t>
            </a:r>
            <a:r>
              <a:rPr lang="de-DE" sz="600" dirty="0"/>
              <a:t> </a:t>
            </a:r>
            <a:r>
              <a:rPr lang="de-DE" sz="600" dirty="0" err="1"/>
              <a:t>from</a:t>
            </a:r>
            <a:r>
              <a:rPr lang="de-DE" sz="600" dirty="0"/>
              <a:t> </a:t>
            </a:r>
            <a:r>
              <a:rPr lang="de-DE" sz="600" dirty="0">
                <a:hlinkClick r:id="rId14"/>
              </a:rPr>
              <a:t>https://www.ungm.org/Areas/Public/pph/go01.html</a:t>
            </a:r>
            <a:r>
              <a:rPr lang="de-DE" sz="600" dirty="0"/>
              <a:t> (last </a:t>
            </a:r>
            <a:r>
              <a:rPr lang="de-DE" sz="600" dirty="0" err="1"/>
              <a:t>accessed</a:t>
            </a:r>
            <a:r>
              <a:rPr lang="de-DE" sz="600" dirty="0"/>
              <a:t> on April 7, 2020). </a:t>
            </a:r>
          </a:p>
          <a:p>
            <a:pPr marL="360000" indent="-457200">
              <a:spcBef>
                <a:spcPts val="400"/>
              </a:spcBef>
              <a:buNone/>
            </a:pPr>
            <a:r>
              <a:rPr lang="de-DE" sz="600" b="1" dirty="0"/>
              <a:t>United </a:t>
            </a:r>
            <a:r>
              <a:rPr lang="de-DE" sz="600" b="1" dirty="0" err="1"/>
              <a:t>Nations</a:t>
            </a:r>
            <a:r>
              <a:rPr lang="de-DE" sz="600" b="1" dirty="0"/>
              <a:t> </a:t>
            </a:r>
            <a:r>
              <a:rPr lang="de-DE" sz="600" b="1" dirty="0" err="1"/>
              <a:t>Commission</a:t>
            </a:r>
            <a:r>
              <a:rPr lang="de-DE" sz="600" b="1" dirty="0"/>
              <a:t> on International Trade Law (2011). </a:t>
            </a:r>
            <a:r>
              <a:rPr lang="de-DE" sz="600" dirty="0"/>
              <a:t>UNCITRAL Model Law on Public </a:t>
            </a:r>
            <a:r>
              <a:rPr lang="de-DE" sz="600" dirty="0" err="1"/>
              <a:t>Procurement</a:t>
            </a:r>
            <a:r>
              <a:rPr lang="de-DE" sz="600" dirty="0"/>
              <a:t>. </a:t>
            </a:r>
            <a:r>
              <a:rPr lang="de-DE" sz="600" dirty="0" err="1"/>
              <a:t>Retrieved</a:t>
            </a:r>
            <a:r>
              <a:rPr lang="de-DE" sz="600" dirty="0"/>
              <a:t> </a:t>
            </a:r>
            <a:r>
              <a:rPr lang="de-DE" sz="600" dirty="0" err="1"/>
              <a:t>from</a:t>
            </a:r>
            <a:r>
              <a:rPr lang="de-DE" sz="600" dirty="0"/>
              <a:t> </a:t>
            </a:r>
            <a:r>
              <a:rPr lang="de-DE" sz="600" dirty="0">
                <a:hlinkClick r:id="rId15"/>
              </a:rPr>
              <a:t>https://uncitral.un.org/en/texts/procurement/modellaw/public_procurement</a:t>
            </a:r>
            <a:r>
              <a:rPr lang="de-DE" sz="600" dirty="0"/>
              <a:t>  (last </a:t>
            </a:r>
            <a:r>
              <a:rPr lang="de-DE" sz="600" dirty="0" err="1"/>
              <a:t>accessed</a:t>
            </a:r>
            <a:r>
              <a:rPr lang="de-DE" sz="600" dirty="0"/>
              <a:t> on April 7, 2020).</a:t>
            </a:r>
          </a:p>
          <a:p>
            <a:pPr marL="360000" indent="-457200">
              <a:spcBef>
                <a:spcPts val="400"/>
              </a:spcBef>
              <a:buNone/>
            </a:pPr>
            <a:r>
              <a:rPr lang="de-DE" sz="600" b="1" dirty="0"/>
              <a:t>United </a:t>
            </a:r>
            <a:r>
              <a:rPr lang="de-DE" sz="600" b="1" dirty="0" err="1"/>
              <a:t>Nations</a:t>
            </a:r>
            <a:r>
              <a:rPr lang="de-DE" sz="600" b="1" dirty="0"/>
              <a:t> </a:t>
            </a:r>
            <a:r>
              <a:rPr lang="de-DE" sz="600" b="1" dirty="0" err="1"/>
              <a:t>Convention</a:t>
            </a:r>
            <a:r>
              <a:rPr lang="de-DE" sz="600" b="1" dirty="0"/>
              <a:t> </a:t>
            </a:r>
            <a:r>
              <a:rPr lang="de-DE" sz="600" b="1" dirty="0" err="1"/>
              <a:t>against</a:t>
            </a:r>
            <a:r>
              <a:rPr lang="de-DE" sz="600" b="1" dirty="0"/>
              <a:t> </a:t>
            </a:r>
            <a:r>
              <a:rPr lang="de-DE" sz="600" b="1" dirty="0" err="1"/>
              <a:t>Corruption</a:t>
            </a:r>
            <a:r>
              <a:rPr lang="de-DE" sz="600" b="1" dirty="0"/>
              <a:t>. </a:t>
            </a:r>
            <a:r>
              <a:rPr lang="de-DE" sz="600" dirty="0" err="1"/>
              <a:t>Adopted</a:t>
            </a:r>
            <a:r>
              <a:rPr lang="de-DE" sz="600" dirty="0"/>
              <a:t> </a:t>
            </a:r>
            <a:r>
              <a:rPr lang="de-DE" sz="600" dirty="0" err="1"/>
              <a:t>by</a:t>
            </a:r>
            <a:r>
              <a:rPr lang="de-DE" sz="600" dirty="0"/>
              <a:t> the UN General </a:t>
            </a:r>
            <a:r>
              <a:rPr lang="de-DE" sz="600" dirty="0" err="1"/>
              <a:t>Assembly</a:t>
            </a:r>
            <a:r>
              <a:rPr lang="de-DE" sz="600" dirty="0"/>
              <a:t>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dirty="0">
                <a:hlinkClick r:id="rId16"/>
              </a:rPr>
              <a:t>https://www.unodc.org/documents/treaties/UNCAC/Publications/Convention/08-50026_E.pdf</a:t>
            </a:r>
            <a:r>
              <a:rPr lang="de-DE" sz="600" dirty="0"/>
              <a:t> (last </a:t>
            </a:r>
            <a:r>
              <a:rPr lang="de-DE" sz="600" dirty="0" err="1"/>
              <a:t>accessed</a:t>
            </a:r>
            <a:r>
              <a:rPr lang="de-DE" sz="600" dirty="0"/>
              <a:t> on April 7, 2020).</a:t>
            </a:r>
          </a:p>
          <a:p>
            <a:pPr marL="360000" indent="-457200">
              <a:spcBef>
                <a:spcPts val="400"/>
              </a:spcBef>
              <a:buNone/>
            </a:pPr>
            <a:r>
              <a:rPr lang="de-DE" sz="600" b="1" dirty="0"/>
              <a:t>United </a:t>
            </a:r>
            <a:r>
              <a:rPr lang="de-DE" sz="600" b="1" dirty="0" err="1"/>
              <a:t>Nations</a:t>
            </a:r>
            <a:r>
              <a:rPr lang="de-DE" sz="600" b="1" dirty="0"/>
              <a:t> Department </a:t>
            </a:r>
            <a:r>
              <a:rPr lang="de-DE" sz="600" b="1" dirty="0" err="1"/>
              <a:t>of</a:t>
            </a:r>
            <a:r>
              <a:rPr lang="de-DE" sz="600" b="1" dirty="0"/>
              <a:t> </a:t>
            </a:r>
            <a:r>
              <a:rPr lang="de-DE" sz="600" b="1" dirty="0" err="1"/>
              <a:t>Economic</a:t>
            </a:r>
            <a:r>
              <a:rPr lang="de-DE" sz="600" b="1" dirty="0"/>
              <a:t> </a:t>
            </a:r>
            <a:r>
              <a:rPr lang="de-DE" sz="600" b="1" dirty="0" err="1"/>
              <a:t>and</a:t>
            </a:r>
            <a:r>
              <a:rPr lang="de-DE" sz="600" b="1" dirty="0"/>
              <a:t> </a:t>
            </a:r>
            <a:r>
              <a:rPr lang="de-DE" sz="600" b="1" dirty="0" err="1"/>
              <a:t>Social</a:t>
            </a:r>
            <a:r>
              <a:rPr lang="de-DE" sz="600" b="1" dirty="0"/>
              <a:t> </a:t>
            </a:r>
            <a:r>
              <a:rPr lang="de-DE" sz="600" b="1" dirty="0" err="1"/>
              <a:t>Affairs</a:t>
            </a:r>
            <a:r>
              <a:rPr lang="de-DE" sz="600" b="1" dirty="0"/>
              <a:t> (2020). </a:t>
            </a:r>
            <a:r>
              <a:rPr lang="de-DE" sz="600" dirty="0" err="1"/>
              <a:t>Institutions</a:t>
            </a:r>
            <a:r>
              <a:rPr lang="de-DE" sz="600" dirty="0"/>
              <a:t> </a:t>
            </a:r>
            <a:r>
              <a:rPr lang="de-DE" sz="600" dirty="0" err="1"/>
              <a:t>and</a:t>
            </a:r>
            <a:r>
              <a:rPr lang="de-DE" sz="600" dirty="0"/>
              <a:t> </a:t>
            </a:r>
            <a:r>
              <a:rPr lang="de-DE" sz="600" dirty="0" err="1"/>
              <a:t>governance</a:t>
            </a:r>
            <a:r>
              <a:rPr lang="de-DE" sz="600" dirty="0"/>
              <a:t> </a:t>
            </a:r>
            <a:r>
              <a:rPr lang="de-DE" sz="600" dirty="0" err="1"/>
              <a:t>for</a:t>
            </a:r>
            <a:r>
              <a:rPr lang="de-DE" sz="600" dirty="0"/>
              <a:t> </a:t>
            </a:r>
            <a:r>
              <a:rPr lang="de-DE" sz="600" dirty="0" err="1"/>
              <a:t>accelerating</a:t>
            </a:r>
            <a:r>
              <a:rPr lang="de-DE" sz="600" dirty="0"/>
              <a:t> </a:t>
            </a:r>
            <a:r>
              <a:rPr lang="de-DE" sz="600" dirty="0" err="1"/>
              <a:t>sustainable</a:t>
            </a:r>
            <a:r>
              <a:rPr lang="de-DE" sz="600" dirty="0"/>
              <a:t> </a:t>
            </a:r>
            <a:r>
              <a:rPr lang="de-DE" sz="600" dirty="0" err="1"/>
              <a:t>public</a:t>
            </a:r>
            <a:r>
              <a:rPr lang="de-DE" sz="600" dirty="0"/>
              <a:t> </a:t>
            </a:r>
            <a:r>
              <a:rPr lang="de-DE" sz="600" dirty="0" err="1"/>
              <a:t>procurement</a:t>
            </a:r>
            <a:r>
              <a:rPr lang="de-DE" sz="600" dirty="0"/>
              <a:t>. Report </a:t>
            </a:r>
            <a:r>
              <a:rPr lang="de-DE" sz="600" dirty="0" err="1"/>
              <a:t>of</a:t>
            </a:r>
            <a:r>
              <a:rPr lang="de-DE" sz="600" dirty="0"/>
              <a:t> </a:t>
            </a:r>
            <a:r>
              <a:rPr lang="de-DE" sz="600" dirty="0" err="1"/>
              <a:t>the</a:t>
            </a:r>
            <a:r>
              <a:rPr lang="de-DE" sz="600" dirty="0"/>
              <a:t> </a:t>
            </a:r>
            <a:r>
              <a:rPr lang="de-DE" sz="600" dirty="0" err="1"/>
              <a:t>virtual</a:t>
            </a:r>
            <a:r>
              <a:rPr lang="de-DE" sz="600" dirty="0"/>
              <a:t> expert </a:t>
            </a:r>
            <a:r>
              <a:rPr lang="de-DE" sz="600" dirty="0" err="1"/>
              <a:t>group</a:t>
            </a:r>
            <a:r>
              <a:rPr lang="de-DE" sz="600" dirty="0"/>
              <a:t> </a:t>
            </a:r>
            <a:r>
              <a:rPr lang="de-DE" sz="600" dirty="0" err="1"/>
              <a:t>meeting</a:t>
            </a:r>
            <a:r>
              <a:rPr lang="de-DE" sz="600" dirty="0"/>
              <a:t> </a:t>
            </a:r>
            <a:r>
              <a:rPr lang="de-DE" sz="600" dirty="0" err="1"/>
              <a:t>convened</a:t>
            </a:r>
            <a:r>
              <a:rPr lang="de-DE" sz="600" dirty="0"/>
              <a:t> </a:t>
            </a:r>
            <a:r>
              <a:rPr lang="de-DE" sz="600" dirty="0" err="1"/>
              <a:t>by</a:t>
            </a:r>
            <a:r>
              <a:rPr lang="de-DE" sz="600" dirty="0"/>
              <a:t> </a:t>
            </a:r>
            <a:r>
              <a:rPr lang="de-DE" sz="600" dirty="0" err="1"/>
              <a:t>the</a:t>
            </a:r>
            <a:r>
              <a:rPr lang="de-DE" sz="600" dirty="0"/>
              <a:t> CEPA </a:t>
            </a:r>
            <a:r>
              <a:rPr lang="de-DE" sz="600" dirty="0" err="1"/>
              <a:t>working</a:t>
            </a:r>
            <a:r>
              <a:rPr lang="de-DE" sz="600" dirty="0"/>
              <a:t> </a:t>
            </a:r>
            <a:r>
              <a:rPr lang="de-DE" sz="600" dirty="0" err="1"/>
              <a:t>group</a:t>
            </a:r>
            <a:r>
              <a:rPr lang="de-DE" sz="600" dirty="0"/>
              <a:t> on </a:t>
            </a:r>
            <a:r>
              <a:rPr lang="de-DE" sz="600" dirty="0" err="1"/>
              <a:t>sustainable</a:t>
            </a:r>
            <a:r>
              <a:rPr lang="de-DE" sz="600" dirty="0"/>
              <a:t> </a:t>
            </a:r>
            <a:r>
              <a:rPr lang="de-DE" sz="600" dirty="0" err="1"/>
              <a:t>public</a:t>
            </a:r>
            <a:r>
              <a:rPr lang="de-DE" sz="600" dirty="0"/>
              <a:t> </a:t>
            </a:r>
            <a:r>
              <a:rPr lang="de-DE" sz="600" dirty="0" err="1"/>
              <a:t>procurement</a:t>
            </a:r>
            <a:r>
              <a:rPr lang="de-DE" sz="600" dirty="0"/>
              <a:t> on 24 November 2020. </a:t>
            </a:r>
            <a:r>
              <a:rPr lang="de-DE" sz="600" dirty="0" err="1"/>
              <a:t>Retrieved</a:t>
            </a:r>
            <a:r>
              <a:rPr lang="de-DE" sz="600" dirty="0"/>
              <a:t> </a:t>
            </a:r>
            <a:r>
              <a:rPr lang="de-DE" sz="600" dirty="0" err="1"/>
              <a:t>from</a:t>
            </a:r>
            <a:r>
              <a:rPr lang="de-DE" sz="600" dirty="0"/>
              <a:t> </a:t>
            </a:r>
            <a:r>
              <a:rPr lang="de-DE" sz="600" dirty="0">
                <a:hlinkClick r:id="rId17"/>
              </a:rPr>
              <a:t>https://publicadministration.un.org/Portals/1/Report%20CEPA%20EGM%20on%20SPP%2024%20Nov%202020%20FINAL.pdf</a:t>
            </a:r>
            <a:r>
              <a:rPr lang="de-DE" sz="600" dirty="0"/>
              <a:t> (last </a:t>
            </a:r>
            <a:r>
              <a:rPr lang="de-DE" sz="600" dirty="0" err="1"/>
              <a:t>accessed</a:t>
            </a:r>
            <a:r>
              <a:rPr lang="de-DE" sz="600" dirty="0"/>
              <a:t> on March 16, 2021).</a:t>
            </a:r>
          </a:p>
          <a:p>
            <a:pPr marL="360000" indent="-457200">
              <a:spcBef>
                <a:spcPts val="400"/>
              </a:spcBef>
              <a:buNone/>
            </a:pPr>
            <a:r>
              <a:rPr lang="de-DE" sz="600" b="1" dirty="0"/>
              <a:t>United </a:t>
            </a:r>
            <a:r>
              <a:rPr lang="de-DE" sz="600" b="1" dirty="0" err="1"/>
              <a:t>Nations</a:t>
            </a:r>
            <a:r>
              <a:rPr lang="de-DE" sz="600" b="1" dirty="0"/>
              <a:t> Department </a:t>
            </a:r>
            <a:r>
              <a:rPr lang="de-DE" sz="600" b="1" dirty="0" err="1"/>
              <a:t>of</a:t>
            </a:r>
            <a:r>
              <a:rPr lang="de-DE" sz="600" b="1" dirty="0"/>
              <a:t> </a:t>
            </a:r>
            <a:r>
              <a:rPr lang="de-DE" sz="600" b="1" dirty="0" err="1"/>
              <a:t>Economic</a:t>
            </a:r>
            <a:r>
              <a:rPr lang="de-DE" sz="600" b="1" dirty="0"/>
              <a:t> and </a:t>
            </a:r>
            <a:r>
              <a:rPr lang="de-DE" sz="600" b="1" dirty="0" err="1"/>
              <a:t>Social</a:t>
            </a:r>
            <a:r>
              <a:rPr lang="de-DE" sz="600" b="1" dirty="0"/>
              <a:t> </a:t>
            </a:r>
            <a:r>
              <a:rPr lang="de-DE" sz="600" b="1" dirty="0" err="1"/>
              <a:t>Affairs</a:t>
            </a:r>
            <a:r>
              <a:rPr lang="de-DE" sz="600" b="1" dirty="0"/>
              <a:t> (2020). </a:t>
            </a:r>
            <a:r>
              <a:rPr lang="de-DE" sz="600" dirty="0"/>
              <a:t>E-</a:t>
            </a:r>
            <a:r>
              <a:rPr lang="de-DE" sz="600" dirty="0" err="1"/>
              <a:t>Government</a:t>
            </a:r>
            <a:r>
              <a:rPr lang="de-DE" sz="600" dirty="0"/>
              <a:t> Survey 2020. Digital </a:t>
            </a:r>
            <a:r>
              <a:rPr lang="de-DE" sz="600" dirty="0" err="1"/>
              <a:t>Government</a:t>
            </a:r>
            <a:r>
              <a:rPr lang="de-DE" sz="600" dirty="0"/>
              <a:t> in the </a:t>
            </a:r>
            <a:r>
              <a:rPr lang="de-DE" sz="600" dirty="0" err="1"/>
              <a:t>Decade</a:t>
            </a:r>
            <a:r>
              <a:rPr lang="de-DE" sz="600" dirty="0"/>
              <a:t> </a:t>
            </a:r>
            <a:r>
              <a:rPr lang="de-DE" sz="600" dirty="0" err="1"/>
              <a:t>of</a:t>
            </a:r>
            <a:r>
              <a:rPr lang="de-DE" sz="600" dirty="0"/>
              <a:t> Action </a:t>
            </a:r>
            <a:r>
              <a:rPr lang="de-DE" sz="600" dirty="0" err="1"/>
              <a:t>for</a:t>
            </a:r>
            <a:r>
              <a:rPr lang="de-DE" sz="600" dirty="0"/>
              <a:t> </a:t>
            </a:r>
            <a:r>
              <a:rPr lang="de-DE" sz="600" dirty="0" err="1"/>
              <a:t>Sustainable</a:t>
            </a:r>
            <a:r>
              <a:rPr lang="de-DE" sz="600" dirty="0"/>
              <a:t> Development. </a:t>
            </a:r>
            <a:r>
              <a:rPr lang="de-DE" sz="600" dirty="0" err="1"/>
              <a:t>With</a:t>
            </a:r>
            <a:r>
              <a:rPr lang="de-DE" sz="600" dirty="0"/>
              <a:t> </a:t>
            </a:r>
            <a:r>
              <a:rPr lang="de-DE" sz="600" dirty="0" err="1"/>
              <a:t>addendum</a:t>
            </a:r>
            <a:r>
              <a:rPr lang="de-DE" sz="600" dirty="0"/>
              <a:t> on COVID-19 Response. </a:t>
            </a:r>
            <a:r>
              <a:rPr lang="de-DE" sz="600" dirty="0" err="1"/>
              <a:t>Retrieved</a:t>
            </a:r>
            <a:r>
              <a:rPr lang="de-DE" sz="600" dirty="0"/>
              <a:t> </a:t>
            </a:r>
            <a:r>
              <a:rPr lang="de-DE" sz="600" dirty="0" err="1"/>
              <a:t>from</a:t>
            </a:r>
            <a:r>
              <a:rPr lang="de-DE" sz="600" dirty="0"/>
              <a:t> </a:t>
            </a:r>
            <a:r>
              <a:rPr lang="de-DE" sz="600" dirty="0">
                <a:hlinkClick r:id="rId18"/>
              </a:rPr>
              <a:t>https://publicadministration.un.org/egovkb/Portals/egovkb/Documents/un/2020-Survey/2020%20UN%20E-Government%20Survey%20(Full%20Report).pdf</a:t>
            </a:r>
            <a:r>
              <a:rPr lang="de-DE" sz="600" dirty="0"/>
              <a:t> (last </a:t>
            </a:r>
            <a:r>
              <a:rPr lang="de-DE" sz="600" dirty="0" err="1"/>
              <a:t>accessed</a:t>
            </a:r>
            <a:r>
              <a:rPr lang="de-DE" sz="600" dirty="0"/>
              <a:t> on September 24, 2020).</a:t>
            </a:r>
          </a:p>
        </p:txBody>
      </p:sp>
      <p:sp>
        <p:nvSpPr>
          <p:cNvPr id="3" name="Foliennummernplatzhalter 2">
            <a:extLst>
              <a:ext uri="{FF2B5EF4-FFF2-40B4-BE49-F238E27FC236}">
                <a16:creationId xmlns:a16="http://schemas.microsoft.com/office/drawing/2014/main" id="{0358394D-2935-004A-935A-ADD7758CC985}"/>
              </a:ext>
            </a:extLst>
          </p:cNvPr>
          <p:cNvSpPr>
            <a:spLocks noGrp="1"/>
          </p:cNvSpPr>
          <p:nvPr>
            <p:ph type="sldNum" sz="quarter" idx="12"/>
          </p:nvPr>
        </p:nvSpPr>
        <p:spPr/>
        <p:txBody>
          <a:bodyPr/>
          <a:lstStyle/>
          <a:p>
            <a:fld id="{961E0DA8-AC27-403E-90E8-404BCA9BAC80}" type="slidenum">
              <a:rPr lang="en-US" smtClean="0"/>
              <a:pPr/>
              <a:t>61</a:t>
            </a:fld>
            <a:endParaRPr lang="en-US"/>
          </a:p>
        </p:txBody>
      </p:sp>
    </p:spTree>
    <p:extLst>
      <p:ext uri="{BB962C8B-B14F-4D97-AF65-F5344CB8AC3E}">
        <p14:creationId xmlns:p14="http://schemas.microsoft.com/office/powerpoint/2010/main" val="2296701889"/>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 (3)</a:t>
            </a:r>
          </a:p>
        </p:txBody>
      </p:sp>
      <p:sp>
        <p:nvSpPr>
          <p:cNvPr id="4" name="Fußzeilenplatzhalter 3"/>
          <p:cNvSpPr>
            <a:spLocks noGrp="1"/>
          </p:cNvSpPr>
          <p:nvPr>
            <p:ph type="ftr" sz="quarter" idx="3"/>
          </p:nvPr>
        </p:nvSpPr>
        <p:spPr/>
        <p:txBody>
          <a:bodyPr/>
          <a:lstStyle/>
          <a:p>
            <a:r>
              <a:rPr lang="en-US" b="1"/>
              <a:t>Module 13 – Transparent public procurement</a:t>
            </a:r>
            <a:endParaRPr lang="en-US"/>
          </a:p>
        </p:txBody>
      </p:sp>
      <p:sp>
        <p:nvSpPr>
          <p:cNvPr id="5" name="Textplatzhalter 4"/>
          <p:cNvSpPr>
            <a:spLocks noGrp="1"/>
          </p:cNvSpPr>
          <p:nvPr>
            <p:ph type="body" sz="quarter" idx="13"/>
          </p:nvPr>
        </p:nvSpPr>
        <p:spPr>
          <a:xfrm>
            <a:off x="2573638" y="635277"/>
            <a:ext cx="5776636" cy="3720292"/>
          </a:xfrm>
        </p:spPr>
        <p:txBody>
          <a:bodyPr vert="horz" lIns="91440" tIns="45720" rIns="91440" bIns="45720" rtlCol="0" anchor="t">
            <a:noAutofit/>
          </a:bodyPr>
          <a:lstStyle/>
          <a:p>
            <a:pPr marL="360000" indent="-457200">
              <a:spcBef>
                <a:spcPts val="400"/>
              </a:spcBef>
              <a:buNone/>
            </a:pPr>
            <a:r>
              <a:rPr lang="de-DE" sz="600" b="1" dirty="0"/>
              <a:t>UNODC (2020a). </a:t>
            </a:r>
            <a:r>
              <a:rPr lang="de-DE" sz="600" dirty="0"/>
              <a:t>COVID-19 </a:t>
            </a:r>
            <a:r>
              <a:rPr lang="de-DE" sz="600" dirty="0" err="1"/>
              <a:t>Fiscal</a:t>
            </a:r>
            <a:r>
              <a:rPr lang="de-DE" sz="600" dirty="0"/>
              <a:t> Response </a:t>
            </a:r>
            <a:r>
              <a:rPr lang="de-DE" sz="600" dirty="0" err="1"/>
              <a:t>and</a:t>
            </a:r>
            <a:r>
              <a:rPr lang="de-DE" sz="600" dirty="0"/>
              <a:t> </a:t>
            </a:r>
            <a:r>
              <a:rPr lang="de-DE" sz="600" dirty="0" err="1"/>
              <a:t>the</a:t>
            </a:r>
            <a:r>
              <a:rPr lang="de-DE" sz="600" dirty="0"/>
              <a:t> </a:t>
            </a:r>
            <a:r>
              <a:rPr lang="de-DE" sz="600" dirty="0" err="1"/>
              <a:t>Prevention</a:t>
            </a:r>
            <a:r>
              <a:rPr lang="de-DE" sz="600" dirty="0"/>
              <a:t> </a:t>
            </a:r>
            <a:r>
              <a:rPr lang="de-DE" sz="600" dirty="0" err="1"/>
              <a:t>of</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4"/>
              </a:rPr>
              <a:t>https://www.unodc.org/pdf/corruption/COVID-19fiscal_response.pdf</a:t>
            </a:r>
            <a:r>
              <a:rPr lang="de-DE" sz="600" dirty="0"/>
              <a:t> (last </a:t>
            </a:r>
            <a:r>
              <a:rPr lang="de-DE" sz="600" dirty="0" err="1"/>
              <a:t>accessed</a:t>
            </a:r>
            <a:r>
              <a:rPr lang="de-DE" sz="600" dirty="0"/>
              <a:t> </a:t>
            </a:r>
            <a:r>
              <a:rPr lang="de-DE" sz="600" dirty="0" err="1"/>
              <a:t>October</a:t>
            </a:r>
            <a:r>
              <a:rPr lang="de-DE" sz="600" dirty="0"/>
              <a:t> 1, 2020).</a:t>
            </a:r>
          </a:p>
          <a:p>
            <a:pPr marL="360000" indent="-457200">
              <a:spcBef>
                <a:spcPts val="400"/>
              </a:spcBef>
              <a:buNone/>
            </a:pPr>
            <a:r>
              <a:rPr lang="de-DE" sz="600" b="1" dirty="0"/>
              <a:t>UNODC (2020b). </a:t>
            </a:r>
            <a:r>
              <a:rPr lang="de-DE" sz="600" dirty="0"/>
              <a:t>G20 </a:t>
            </a:r>
            <a:r>
              <a:rPr lang="de-DE" sz="600" dirty="0" err="1"/>
              <a:t>Good</a:t>
            </a:r>
            <a:r>
              <a:rPr lang="de-DE" sz="600" dirty="0"/>
              <a:t> Practices </a:t>
            </a:r>
            <a:r>
              <a:rPr lang="de-DE" sz="600" dirty="0" err="1"/>
              <a:t>Compendium</a:t>
            </a:r>
            <a:r>
              <a:rPr lang="de-DE" sz="600" dirty="0"/>
              <a:t> on </a:t>
            </a:r>
            <a:r>
              <a:rPr lang="de-DE" sz="600" dirty="0" err="1"/>
              <a:t>Combatting</a:t>
            </a:r>
            <a:r>
              <a:rPr lang="de-DE" sz="600" dirty="0"/>
              <a:t> </a:t>
            </a:r>
            <a:r>
              <a:rPr lang="de-DE" sz="600" dirty="0" err="1"/>
              <a:t>Corruption</a:t>
            </a:r>
            <a:r>
              <a:rPr lang="de-DE" sz="600" dirty="0"/>
              <a:t> in </a:t>
            </a:r>
            <a:r>
              <a:rPr lang="de-DE" sz="600" dirty="0" err="1"/>
              <a:t>the</a:t>
            </a:r>
            <a:r>
              <a:rPr lang="de-DE" sz="600" dirty="0"/>
              <a:t> Response </a:t>
            </a:r>
            <a:r>
              <a:rPr lang="de-DE" sz="600" dirty="0" err="1"/>
              <a:t>to</a:t>
            </a:r>
            <a:r>
              <a:rPr lang="de-DE" sz="600" dirty="0"/>
              <a:t> COVID-19, pp. 23-35. </a:t>
            </a:r>
            <a:r>
              <a:rPr lang="de-DE" sz="600" dirty="0" err="1"/>
              <a:t>Retrieved</a:t>
            </a:r>
            <a:r>
              <a:rPr lang="de-DE" sz="600" dirty="0"/>
              <a:t> </a:t>
            </a:r>
            <a:r>
              <a:rPr lang="de-DE" sz="600" dirty="0" err="1"/>
              <a:t>from</a:t>
            </a:r>
            <a:r>
              <a:rPr lang="de-DE" sz="600" dirty="0"/>
              <a:t> </a:t>
            </a:r>
            <a:r>
              <a:rPr lang="de-DE" sz="600" dirty="0">
                <a:hlinkClick r:id="rId5"/>
              </a:rPr>
              <a:t>https://www.unodc.org/pdf/corruption/G20_Compendium_COVID-19_FINAL.pdf</a:t>
            </a:r>
            <a:r>
              <a:rPr lang="de-DE" sz="600" dirty="0"/>
              <a:t> (last </a:t>
            </a:r>
            <a:r>
              <a:rPr lang="de-DE" sz="600" dirty="0" err="1"/>
              <a:t>accessed</a:t>
            </a:r>
            <a:r>
              <a:rPr lang="de-DE" sz="600" dirty="0"/>
              <a:t> on </a:t>
            </a:r>
            <a:r>
              <a:rPr lang="de-DE" sz="600" dirty="0" err="1"/>
              <a:t>January</a:t>
            </a:r>
            <a:r>
              <a:rPr lang="de-DE" sz="600" dirty="0"/>
              <a:t> 25, 2021).</a:t>
            </a:r>
            <a:endParaRPr lang="de-DE" sz="600" b="1" dirty="0"/>
          </a:p>
          <a:p>
            <a:pPr marL="360000" indent="-457200">
              <a:spcBef>
                <a:spcPts val="400"/>
              </a:spcBef>
              <a:buNone/>
            </a:pPr>
            <a:r>
              <a:rPr lang="de-DE" sz="600" b="1" dirty="0"/>
              <a:t>UNODC (September 2013). </a:t>
            </a:r>
            <a:r>
              <a:rPr lang="de-DE" sz="600" dirty="0" err="1"/>
              <a:t>Guidebook</a:t>
            </a:r>
            <a:r>
              <a:rPr lang="de-DE" sz="600" dirty="0"/>
              <a:t> on anti-</a:t>
            </a:r>
            <a:r>
              <a:rPr lang="de-DE" sz="600" dirty="0" err="1"/>
              <a:t>corruption</a:t>
            </a:r>
            <a:r>
              <a:rPr lang="de-DE" sz="600" dirty="0"/>
              <a:t> in </a:t>
            </a:r>
            <a:r>
              <a:rPr lang="de-DE" sz="600" dirty="0" err="1"/>
              <a:t>public</a:t>
            </a:r>
            <a:r>
              <a:rPr lang="de-DE" sz="600" dirty="0"/>
              <a:t> </a:t>
            </a:r>
            <a:r>
              <a:rPr lang="de-DE" sz="600" dirty="0" err="1"/>
              <a:t>procurement</a:t>
            </a:r>
            <a:r>
              <a:rPr lang="de-DE" sz="600" dirty="0"/>
              <a:t> </a:t>
            </a:r>
            <a:r>
              <a:rPr lang="de-DE" sz="600" dirty="0" err="1"/>
              <a:t>and</a:t>
            </a:r>
            <a:r>
              <a:rPr lang="de-DE" sz="600" dirty="0"/>
              <a:t> </a:t>
            </a:r>
            <a:r>
              <a:rPr lang="de-DE" sz="600" dirty="0" err="1"/>
              <a:t>the</a:t>
            </a:r>
            <a:r>
              <a:rPr lang="de-DE" sz="600" dirty="0"/>
              <a:t> </a:t>
            </a:r>
            <a:r>
              <a:rPr lang="de-DE" sz="600" dirty="0" err="1"/>
              <a:t>management</a:t>
            </a:r>
            <a:r>
              <a:rPr lang="de-DE" sz="600" dirty="0"/>
              <a:t> </a:t>
            </a:r>
            <a:r>
              <a:rPr lang="de-DE" sz="600" dirty="0" err="1"/>
              <a:t>of</a:t>
            </a:r>
            <a:r>
              <a:rPr lang="de-DE" sz="600" dirty="0"/>
              <a:t> </a:t>
            </a:r>
            <a:r>
              <a:rPr lang="de-DE" sz="600" dirty="0" err="1"/>
              <a:t>public</a:t>
            </a:r>
            <a:r>
              <a:rPr lang="de-DE" sz="600" dirty="0"/>
              <a:t> </a:t>
            </a:r>
            <a:r>
              <a:rPr lang="de-DE" sz="600" dirty="0" err="1"/>
              <a:t>finances</a:t>
            </a:r>
            <a:r>
              <a:rPr lang="de-DE" sz="600" dirty="0"/>
              <a:t>. </a:t>
            </a:r>
            <a:r>
              <a:rPr lang="de-DE" sz="600" dirty="0" err="1"/>
              <a:t>Good</a:t>
            </a:r>
            <a:r>
              <a:rPr lang="de-DE" sz="600" dirty="0"/>
              <a:t> </a:t>
            </a:r>
            <a:r>
              <a:rPr lang="de-DE" sz="600" dirty="0" err="1"/>
              <a:t>practices</a:t>
            </a:r>
            <a:r>
              <a:rPr lang="de-DE" sz="600" dirty="0"/>
              <a:t> in </a:t>
            </a:r>
            <a:r>
              <a:rPr lang="de-DE" sz="600" dirty="0" err="1"/>
              <a:t>ensuring</a:t>
            </a:r>
            <a:r>
              <a:rPr lang="de-DE" sz="600" dirty="0"/>
              <a:t> </a:t>
            </a:r>
            <a:r>
              <a:rPr lang="de-DE" sz="600" dirty="0" err="1"/>
              <a:t>compliance</a:t>
            </a:r>
            <a:r>
              <a:rPr lang="de-DE" sz="600" dirty="0"/>
              <a:t> </a:t>
            </a:r>
            <a:r>
              <a:rPr lang="de-DE" sz="600" dirty="0" err="1"/>
              <a:t>with</a:t>
            </a:r>
            <a:r>
              <a:rPr lang="de-DE" sz="600" dirty="0"/>
              <a:t> </a:t>
            </a:r>
            <a:r>
              <a:rPr lang="de-DE" sz="600" dirty="0" err="1"/>
              <a:t>article</a:t>
            </a:r>
            <a:r>
              <a:rPr lang="de-DE" sz="600" dirty="0"/>
              <a:t> 9 </a:t>
            </a:r>
            <a:r>
              <a:rPr lang="de-DE" sz="600" dirty="0" err="1"/>
              <a:t>of</a:t>
            </a:r>
            <a:r>
              <a:rPr lang="de-DE" sz="600" dirty="0"/>
              <a:t> </a:t>
            </a:r>
            <a:r>
              <a:rPr lang="de-DE" sz="600" dirty="0" err="1"/>
              <a:t>the</a:t>
            </a:r>
            <a:r>
              <a:rPr lang="de-DE" sz="600" dirty="0"/>
              <a:t> United </a:t>
            </a:r>
            <a:r>
              <a:rPr lang="de-DE" sz="600" dirty="0" err="1"/>
              <a:t>Nations</a:t>
            </a:r>
            <a:r>
              <a:rPr lang="de-DE" sz="600" dirty="0"/>
              <a:t> </a:t>
            </a:r>
            <a:r>
              <a:rPr lang="de-DE" sz="600" dirty="0" err="1"/>
              <a:t>Convention</a:t>
            </a:r>
            <a:r>
              <a:rPr lang="de-DE" sz="600" dirty="0"/>
              <a:t> </a:t>
            </a:r>
            <a:r>
              <a:rPr lang="de-DE" sz="600" dirty="0" err="1"/>
              <a:t>against</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6"/>
              </a:rPr>
              <a:t>https://www.unodc.org/documents/corruption/Publications/2013/Guidebook_on_anti-corruption_in_public_procurement_and_the_management_of_public_finances.pdf</a:t>
            </a:r>
            <a:r>
              <a:rPr lang="de-DE" sz="600" dirty="0"/>
              <a:t> (last </a:t>
            </a:r>
            <a:r>
              <a:rPr lang="de-DE" sz="600" dirty="0" err="1"/>
              <a:t>accessed</a:t>
            </a:r>
            <a:r>
              <a:rPr lang="de-DE" sz="600" dirty="0"/>
              <a:t> on April 7, 2020).</a:t>
            </a:r>
            <a:endParaRPr lang="de-DE" sz="600" b="1" dirty="0"/>
          </a:p>
          <a:p>
            <a:pPr marL="360000" indent="-457200">
              <a:spcBef>
                <a:spcPts val="400"/>
              </a:spcBef>
              <a:buNone/>
            </a:pPr>
            <a:r>
              <a:rPr lang="de-DE" sz="600" b="1" dirty="0"/>
              <a:t>World Bank (</a:t>
            </a:r>
            <a:r>
              <a:rPr lang="de-DE" sz="600" b="1" dirty="0" err="1"/>
              <a:t>February</a:t>
            </a:r>
            <a:r>
              <a:rPr lang="de-DE" sz="600" b="1" dirty="0"/>
              <a:t> 2015). </a:t>
            </a:r>
            <a:r>
              <a:rPr lang="de-DE" sz="600" dirty="0"/>
              <a:t>Georgia: An E-</a:t>
            </a:r>
            <a:r>
              <a:rPr lang="de-DE" sz="600" dirty="0" err="1"/>
              <a:t>Procurement</a:t>
            </a:r>
            <a:r>
              <a:rPr lang="de-DE" sz="600" dirty="0"/>
              <a:t> </a:t>
            </a:r>
            <a:r>
              <a:rPr lang="de-DE" sz="600" dirty="0" err="1"/>
              <a:t>Success</a:t>
            </a:r>
            <a:r>
              <a:rPr lang="de-DE" sz="600" dirty="0"/>
              <a:t>. </a:t>
            </a:r>
            <a:r>
              <a:rPr lang="de-DE" sz="600" dirty="0" err="1"/>
              <a:t>Retrieved</a:t>
            </a:r>
            <a:r>
              <a:rPr lang="de-DE" sz="600" dirty="0"/>
              <a:t> </a:t>
            </a:r>
            <a:r>
              <a:rPr lang="de-DE" sz="600" dirty="0" err="1"/>
              <a:t>from</a:t>
            </a:r>
            <a:r>
              <a:rPr lang="de-DE" sz="600" dirty="0"/>
              <a:t> </a:t>
            </a:r>
            <a:r>
              <a:rPr lang="de-DE" sz="600" dirty="0">
                <a:hlinkClick r:id="rId7"/>
              </a:rPr>
              <a:t>https://www.worldbank.org/en/news/feature/2015/02/18/georgia-an-e-procurement-success</a:t>
            </a:r>
            <a:r>
              <a:rPr lang="de-DE" sz="600" dirty="0"/>
              <a:t> (last </a:t>
            </a:r>
            <a:r>
              <a:rPr lang="de-DE" sz="600" dirty="0" err="1"/>
              <a:t>accessed</a:t>
            </a:r>
            <a:r>
              <a:rPr lang="de-DE" sz="600" dirty="0"/>
              <a:t> on April 20, 2020).</a:t>
            </a:r>
            <a:endParaRPr lang="de-DE" sz="600" b="1" dirty="0"/>
          </a:p>
          <a:p>
            <a:pPr marL="360000" indent="-457200">
              <a:spcBef>
                <a:spcPts val="400"/>
              </a:spcBef>
              <a:buNone/>
            </a:pPr>
            <a:r>
              <a:rPr lang="de-DE" sz="600" b="1" dirty="0"/>
              <a:t>World </a:t>
            </a:r>
            <a:r>
              <a:rPr lang="de-DE" sz="600" b="1" dirty="0" err="1"/>
              <a:t>Health</a:t>
            </a:r>
            <a:r>
              <a:rPr lang="de-DE" sz="600" b="1" dirty="0"/>
              <a:t> </a:t>
            </a:r>
            <a:r>
              <a:rPr lang="de-DE" sz="600" b="1" dirty="0" err="1"/>
              <a:t>Organization</a:t>
            </a:r>
            <a:r>
              <a:rPr lang="de-DE" sz="600" b="1" dirty="0"/>
              <a:t> (WHO) (April 2020). </a:t>
            </a:r>
            <a:r>
              <a:rPr lang="de-DE" sz="600" dirty="0"/>
              <a:t>Benin </a:t>
            </a:r>
            <a:r>
              <a:rPr lang="de-DE" sz="600" dirty="0" err="1"/>
              <a:t>goes</a:t>
            </a:r>
            <a:r>
              <a:rPr lang="de-DE" sz="600" dirty="0"/>
              <a:t> on digital offensive </a:t>
            </a:r>
            <a:r>
              <a:rPr lang="de-DE" sz="600" dirty="0" err="1"/>
              <a:t>against</a:t>
            </a:r>
            <a:r>
              <a:rPr lang="de-DE" sz="600" dirty="0"/>
              <a:t> COVID-19. </a:t>
            </a:r>
            <a:r>
              <a:rPr lang="de-DE" sz="600" dirty="0" err="1"/>
              <a:t>Retrieved</a:t>
            </a:r>
            <a:r>
              <a:rPr lang="de-DE" sz="600" dirty="0"/>
              <a:t> </a:t>
            </a:r>
            <a:r>
              <a:rPr lang="de-DE" sz="600" dirty="0" err="1"/>
              <a:t>from</a:t>
            </a:r>
            <a:r>
              <a:rPr lang="de-DE" sz="600" dirty="0"/>
              <a:t> </a:t>
            </a:r>
            <a:r>
              <a:rPr lang="de-DE" sz="600" dirty="0">
                <a:hlinkClick r:id="rId8"/>
              </a:rPr>
              <a:t>https://www.afro.who.int/news/benin-goes-digital-offensive-against-covid-19</a:t>
            </a:r>
            <a:r>
              <a:rPr lang="de-DE" sz="600" dirty="0"/>
              <a:t> (last </a:t>
            </a:r>
            <a:r>
              <a:rPr lang="de-DE" sz="600" dirty="0" err="1"/>
              <a:t>accessed</a:t>
            </a:r>
            <a:r>
              <a:rPr lang="de-DE" sz="600" dirty="0"/>
              <a:t> on May 4, 2020).</a:t>
            </a:r>
          </a:p>
          <a:p>
            <a:pPr marL="359410" indent="-457200">
              <a:spcBef>
                <a:spcPts val="400"/>
              </a:spcBef>
              <a:buNone/>
            </a:pPr>
            <a:endParaRPr lang="de-DE" sz="600" b="1" u="sng" dirty="0"/>
          </a:p>
          <a:p>
            <a:pPr marL="359410" indent="-457200">
              <a:spcBef>
                <a:spcPts val="400"/>
              </a:spcBef>
              <a:buNone/>
            </a:pPr>
            <a:r>
              <a:rPr lang="de-DE" sz="600" b="1" u="sng"/>
              <a:t>Credits</a:t>
            </a:r>
            <a:r>
              <a:rPr lang="de-DE" sz="600" b="1" u="sng" dirty="0"/>
              <a:t> </a:t>
            </a:r>
            <a:r>
              <a:rPr lang="de-DE" sz="600" b="1" u="sng" err="1"/>
              <a:t>for</a:t>
            </a:r>
            <a:r>
              <a:rPr lang="de-DE" sz="600" b="1" u="sng" dirty="0"/>
              <a:t> </a:t>
            </a:r>
            <a:r>
              <a:rPr lang="de-DE" sz="600" b="1" u="sng" err="1"/>
              <a:t>visuals</a:t>
            </a:r>
            <a:r>
              <a:rPr lang="de-DE" sz="600" b="1" u="sng" dirty="0"/>
              <a:t>:</a:t>
            </a:r>
            <a:endParaRPr lang="de-DE"/>
          </a:p>
          <a:p>
            <a:pPr marL="360000" indent="-457200">
              <a:spcBef>
                <a:spcPts val="400"/>
              </a:spcBef>
              <a:buNone/>
            </a:pPr>
            <a:r>
              <a:rPr lang="de-DE" sz="600" b="1" dirty="0"/>
              <a:t>Freepik / freepik. </a:t>
            </a:r>
            <a:r>
              <a:rPr lang="de-DE" sz="600" dirty="0" err="1"/>
              <a:t>Coronavirus</a:t>
            </a:r>
            <a:r>
              <a:rPr lang="de-DE" sz="600" dirty="0"/>
              <a:t> </a:t>
            </a:r>
            <a:r>
              <a:rPr lang="de-DE" sz="600" dirty="0" err="1"/>
              <a:t>infection</a:t>
            </a:r>
            <a:r>
              <a:rPr lang="de-DE" sz="600" dirty="0"/>
              <a:t> </a:t>
            </a:r>
            <a:r>
              <a:rPr lang="de-DE" sz="600" dirty="0" err="1"/>
              <a:t>with</a:t>
            </a:r>
            <a:r>
              <a:rPr lang="de-DE" sz="600" dirty="0"/>
              <a:t> </a:t>
            </a:r>
            <a:r>
              <a:rPr lang="de-DE" sz="600" dirty="0" err="1"/>
              <a:t>copy</a:t>
            </a:r>
            <a:r>
              <a:rPr lang="de-DE" sz="600" dirty="0"/>
              <a:t> </a:t>
            </a:r>
            <a:r>
              <a:rPr lang="de-DE" sz="600" dirty="0" err="1"/>
              <a:t>space</a:t>
            </a:r>
            <a:r>
              <a:rPr lang="de-DE" sz="600" dirty="0"/>
              <a:t>. </a:t>
            </a:r>
            <a:r>
              <a:rPr lang="de-DE" sz="600" dirty="0" err="1"/>
              <a:t>Retrieved</a:t>
            </a:r>
            <a:r>
              <a:rPr lang="de-DE" sz="600" dirty="0"/>
              <a:t> </a:t>
            </a:r>
            <a:r>
              <a:rPr lang="de-DE" sz="600" dirty="0" err="1"/>
              <a:t>from</a:t>
            </a:r>
            <a:r>
              <a:rPr lang="de-DE" sz="600" dirty="0"/>
              <a:t> </a:t>
            </a:r>
            <a:r>
              <a:rPr lang="de-DE" sz="600" dirty="0">
                <a:hlinkClick r:id="rId9"/>
              </a:rPr>
              <a:t>https://www.freepik.com/free-photo/coronavirus-infection-with-copy-space_7248142.htm#page=1&amp;query=corona%20virus&amp;position=0</a:t>
            </a:r>
            <a:r>
              <a:rPr lang="de-DE" sz="600" dirty="0"/>
              <a:t> (last </a:t>
            </a:r>
            <a:r>
              <a:rPr lang="de-DE" sz="600" dirty="0" err="1"/>
              <a:t>accessed</a:t>
            </a:r>
            <a:r>
              <a:rPr lang="de-DE" sz="600" dirty="0"/>
              <a:t> on September 30, 2020).</a:t>
            </a:r>
          </a:p>
          <a:p>
            <a:pPr marL="360000" indent="-457200">
              <a:spcBef>
                <a:spcPts val="400"/>
              </a:spcBef>
              <a:buNone/>
            </a:pPr>
            <a:endParaRPr lang="de-DE" sz="600" dirty="0"/>
          </a:p>
        </p:txBody>
      </p:sp>
      <p:sp>
        <p:nvSpPr>
          <p:cNvPr id="3" name="Foliennummernplatzhalter 2">
            <a:extLst>
              <a:ext uri="{FF2B5EF4-FFF2-40B4-BE49-F238E27FC236}">
                <a16:creationId xmlns:a16="http://schemas.microsoft.com/office/drawing/2014/main" id="{0358394D-2935-004A-935A-ADD7758CC985}"/>
              </a:ext>
            </a:extLst>
          </p:cNvPr>
          <p:cNvSpPr>
            <a:spLocks noGrp="1"/>
          </p:cNvSpPr>
          <p:nvPr>
            <p:ph type="sldNum" sz="quarter" idx="12"/>
          </p:nvPr>
        </p:nvSpPr>
        <p:spPr/>
        <p:txBody>
          <a:bodyPr/>
          <a:lstStyle/>
          <a:p>
            <a:fld id="{961E0DA8-AC27-403E-90E8-404BCA9BAC80}" type="slidenum">
              <a:rPr lang="en-US" smtClean="0"/>
              <a:pPr/>
              <a:t>62</a:t>
            </a:fld>
            <a:endParaRPr lang="en-US"/>
          </a:p>
        </p:txBody>
      </p:sp>
    </p:spTree>
    <p:extLst>
      <p:ext uri="{BB962C8B-B14F-4D97-AF65-F5344CB8AC3E}">
        <p14:creationId xmlns:p14="http://schemas.microsoft.com/office/powerpoint/2010/main" val="1334556425"/>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314749478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9841" y="744846"/>
            <a:ext cx="4310458" cy="798203"/>
          </a:xfrm>
        </p:spPr>
        <p:txBody>
          <a:bodyPr anchor="t">
            <a:noAutofit/>
          </a:bodyPr>
          <a:lstStyle/>
          <a:p>
            <a:r>
              <a:rPr lang="en-US" b="1"/>
              <a:t>Why is public procurement important?</a:t>
            </a:r>
            <a:endParaRPr lang="de-DE"/>
          </a:p>
        </p:txBody>
      </p:sp>
      <p:pic>
        <p:nvPicPr>
          <p:cNvPr id="11" name="Inhaltsplatzhalter 10" descr="Grafik auf Dokument mit Stift">
            <a:extLst>
              <a:ext uri="{FF2B5EF4-FFF2-40B4-BE49-F238E27FC236}">
                <a16:creationId xmlns:a16="http://schemas.microsoft.com/office/drawing/2014/main" id="{8A4B27F0-D532-014B-BD89-C2F532ACD0F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817" r="7817"/>
          <a:stretch/>
        </p:blipFill>
        <p:spPr>
          <a:xfrm>
            <a:off x="5105400" y="740570"/>
            <a:ext cx="3411140" cy="3655219"/>
          </a:xfrm>
          <a:ln>
            <a:solidFill>
              <a:srgbClr val="00B0F0"/>
            </a:solidFill>
          </a:ln>
        </p:spPr>
      </p:pic>
      <p:sp>
        <p:nvSpPr>
          <p:cNvPr id="2" name="Inhaltsplatzhalter 1"/>
          <p:cNvSpPr>
            <a:spLocks noGrp="1"/>
          </p:cNvSpPr>
          <p:nvPr>
            <p:ph type="body" sz="half" idx="2"/>
          </p:nvPr>
        </p:nvSpPr>
        <p:spPr>
          <a:xfrm>
            <a:off x="629840" y="1543050"/>
            <a:ext cx="4310459" cy="2858691"/>
          </a:xfrm>
          <a:ln>
            <a:solidFill>
              <a:srgbClr val="00B0F0"/>
            </a:solidFill>
          </a:ln>
        </p:spPr>
        <p:txBody>
          <a:bodyPr vert="horz" lIns="91440" tIns="45720" rIns="91440" bIns="45720" rtlCol="0" anchor="t">
            <a:normAutofit fontScale="92500"/>
          </a:bodyPr>
          <a:lstStyle/>
          <a:p>
            <a:pPr marL="285750" indent="-285750" fontAlgn="base">
              <a:buFont typeface="Arial" panose="020B0604020202020204" pitchFamily="34" charset="0"/>
              <a:buChar char="•"/>
            </a:pPr>
            <a:r>
              <a:rPr lang="en-US"/>
              <a:t>Worldwide, public procurement spending averages between 13 per cent and 20 per cent of gross domestic product (OECD 2013a)​;</a:t>
            </a:r>
          </a:p>
          <a:p>
            <a:pPr marL="285750" indent="-285750" fontAlgn="base">
              <a:buFont typeface="Arial" panose="020B0604020202020204" pitchFamily="34" charset="0"/>
              <a:buChar char="•"/>
            </a:pPr>
            <a:r>
              <a:rPr lang="en-US"/>
              <a:t>Every year an estimated average of </a:t>
            </a:r>
            <a:r>
              <a:rPr lang="en-US" b="1"/>
              <a:t>US$9.5 trillion </a:t>
            </a:r>
            <a:r>
              <a:rPr lang="en-US"/>
              <a:t>of public money is spent by governments through public procurement​ (Spruill 2013);</a:t>
            </a:r>
          </a:p>
          <a:p>
            <a:pPr marL="285750" indent="-285750" fontAlgn="base">
              <a:buFont typeface="Arial" panose="020B0604020202020204" pitchFamily="34" charset="0"/>
              <a:buChar char="•"/>
            </a:pPr>
            <a:r>
              <a:rPr lang="en-US"/>
              <a:t>Money drained through corruption amounts to between 20 per cent and 25 per cent of the procurement budget, that is around </a:t>
            </a:r>
            <a:r>
              <a:rPr lang="en-US" b="1"/>
              <a:t>US$2 trillion </a:t>
            </a:r>
            <a:r>
              <a:rPr lang="en-US"/>
              <a:t>annually (OECD 2013b: 22)​.</a:t>
            </a:r>
          </a:p>
        </p:txBody>
      </p:sp>
      <p:sp>
        <p:nvSpPr>
          <p:cNvPr id="4" name="Foliennummernplatzhalter 3"/>
          <p:cNvSpPr>
            <a:spLocks noGrp="1"/>
          </p:cNvSpPr>
          <p:nvPr>
            <p:ph type="sldNum" sz="quarter" idx="12"/>
          </p:nvPr>
        </p:nvSpPr>
        <p:spPr/>
        <p:txBody>
          <a:bodyPr/>
          <a:lstStyle/>
          <a:p>
            <a:fld id="{961E0DA8-AC27-403E-90E8-404BCA9BAC80}" type="slidenum">
              <a:rPr lang="en-US" smtClean="0"/>
              <a:pPr/>
              <a:t>7</a:t>
            </a:fld>
            <a:endParaRPr lang="en-US"/>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Tree>
    <p:extLst>
      <p:ext uri="{BB962C8B-B14F-4D97-AF65-F5344CB8AC3E}">
        <p14:creationId xmlns:p14="http://schemas.microsoft.com/office/powerpoint/2010/main" val="2138388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a:bodyPr>
          <a:lstStyle/>
          <a:p>
            <a:pPr marL="0" indent="0" fontAlgn="base">
              <a:buNone/>
            </a:pPr>
            <a:r>
              <a:rPr lang="en-US" sz="1600" b="1"/>
              <a:t>Clean public procurement is a key component for supporting the achievement of the SDGs. Examples of related SDG targets include:</a:t>
            </a:r>
          </a:p>
        </p:txBody>
      </p:sp>
      <p:grpSp>
        <p:nvGrpSpPr>
          <p:cNvPr id="29" name="Group 31">
            <a:extLst>
              <a:ext uri="{FF2B5EF4-FFF2-40B4-BE49-F238E27FC236}">
                <a16:creationId xmlns:a16="http://schemas.microsoft.com/office/drawing/2014/main" id="{E58E90D3-EC8C-C64F-9520-8B416367FBC9}"/>
              </a:ext>
            </a:extLst>
          </p:cNvPr>
          <p:cNvGrpSpPr/>
          <p:nvPr/>
        </p:nvGrpSpPr>
        <p:grpSpPr>
          <a:xfrm>
            <a:off x="5246429" y="2715773"/>
            <a:ext cx="2669549" cy="2669549"/>
            <a:chOff x="3656461" y="2067634"/>
            <a:chExt cx="3520870" cy="3520870"/>
          </a:xfrm>
          <a:scene3d>
            <a:camera prst="isometricOffAxis2Top">
              <a:rot lat="18448668" lon="2370243" rev="18834421"/>
            </a:camera>
            <a:lightRig rig="soft" dir="t"/>
          </a:scene3d>
        </p:grpSpPr>
        <p:sp>
          <p:nvSpPr>
            <p:cNvPr id="47" name="Oval 46">
              <a:extLst>
                <a:ext uri="{FF2B5EF4-FFF2-40B4-BE49-F238E27FC236}">
                  <a16:creationId xmlns:a16="http://schemas.microsoft.com/office/drawing/2014/main" id="{CDAED030-19D2-364E-9D25-AC8485DFC42A}"/>
                </a:ext>
              </a:extLst>
            </p:cNvPr>
            <p:cNvSpPr/>
            <p:nvPr/>
          </p:nvSpPr>
          <p:spPr>
            <a:xfrm>
              <a:off x="3656461" y="2067634"/>
              <a:ext cx="3520869" cy="3520869"/>
            </a:xfrm>
            <a:prstGeom prst="ellipse">
              <a:avLst/>
            </a:prstGeom>
            <a:solidFill>
              <a:sysClr val="window" lastClr="FFFFFF"/>
            </a:solidFill>
            <a:ln w="12700" cap="flat" cmpd="sng" algn="ctr">
              <a:noFill/>
              <a:prstDash val="solid"/>
              <a:miter lim="800000"/>
            </a:ln>
            <a:effectLst/>
            <a:sp3d extrusionH="41910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33">
              <a:extLst>
                <a:ext uri="{FF2B5EF4-FFF2-40B4-BE49-F238E27FC236}">
                  <a16:creationId xmlns:a16="http://schemas.microsoft.com/office/drawing/2014/main" id="{4213299B-BA12-C542-AD88-2714CCED976D}"/>
                </a:ext>
              </a:extLst>
            </p:cNvPr>
            <p:cNvSpPr/>
            <p:nvPr/>
          </p:nvSpPr>
          <p:spPr>
            <a:xfrm>
              <a:off x="3656461" y="2067634"/>
              <a:ext cx="3520870" cy="3520870"/>
            </a:xfrm>
            <a:custGeom>
              <a:avLst/>
              <a:gdLst>
                <a:gd name="connsiteX0" fmla="*/ 1760434 w 3520870"/>
                <a:gd name="connsiteY0" fmla="*/ 1598208 h 3520870"/>
                <a:gd name="connsiteX1" fmla="*/ 1922660 w 3520870"/>
                <a:gd name="connsiteY1" fmla="*/ 1760434 h 3520870"/>
                <a:gd name="connsiteX2" fmla="*/ 1760434 w 3520870"/>
                <a:gd name="connsiteY2" fmla="*/ 1922660 h 3520870"/>
                <a:gd name="connsiteX3" fmla="*/ 1598208 w 3520870"/>
                <a:gd name="connsiteY3" fmla="*/ 1760434 h 3520870"/>
                <a:gd name="connsiteX4" fmla="*/ 1760434 w 3520870"/>
                <a:gd name="connsiteY4" fmla="*/ 1598208 h 3520870"/>
                <a:gd name="connsiteX5" fmla="*/ 1760435 w 3520870"/>
                <a:gd name="connsiteY5" fmla="*/ 1123219 h 3520870"/>
                <a:gd name="connsiteX6" fmla="*/ 1123219 w 3520870"/>
                <a:gd name="connsiteY6" fmla="*/ 1760435 h 3520870"/>
                <a:gd name="connsiteX7" fmla="*/ 1760435 w 3520870"/>
                <a:gd name="connsiteY7" fmla="*/ 2397651 h 3520870"/>
                <a:gd name="connsiteX8" fmla="*/ 2397651 w 3520870"/>
                <a:gd name="connsiteY8" fmla="*/ 1760435 h 3520870"/>
                <a:gd name="connsiteX9" fmla="*/ 1760435 w 3520870"/>
                <a:gd name="connsiteY9" fmla="*/ 1123219 h 3520870"/>
                <a:gd name="connsiteX10" fmla="*/ 1760436 w 3520870"/>
                <a:gd name="connsiteY10" fmla="*/ 788327 h 3520870"/>
                <a:gd name="connsiteX11" fmla="*/ 2732544 w 3520870"/>
                <a:gd name="connsiteY11" fmla="*/ 1760435 h 3520870"/>
                <a:gd name="connsiteX12" fmla="*/ 1760436 w 3520870"/>
                <a:gd name="connsiteY12" fmla="*/ 2732543 h 3520870"/>
                <a:gd name="connsiteX13" fmla="*/ 788328 w 3520870"/>
                <a:gd name="connsiteY13" fmla="*/ 1760435 h 3520870"/>
                <a:gd name="connsiteX14" fmla="*/ 1760436 w 3520870"/>
                <a:gd name="connsiteY14" fmla="*/ 788327 h 3520870"/>
                <a:gd name="connsiteX15" fmla="*/ 1760434 w 3520870"/>
                <a:gd name="connsiteY15" fmla="*/ 392331 h 3520870"/>
                <a:gd name="connsiteX16" fmla="*/ 392330 w 3520870"/>
                <a:gd name="connsiteY16" fmla="*/ 1760435 h 3520870"/>
                <a:gd name="connsiteX17" fmla="*/ 1760434 w 3520870"/>
                <a:gd name="connsiteY17" fmla="*/ 3128539 h 3520870"/>
                <a:gd name="connsiteX18" fmla="*/ 3128538 w 3520870"/>
                <a:gd name="connsiteY18" fmla="*/ 1760435 h 3520870"/>
                <a:gd name="connsiteX19" fmla="*/ 1760434 w 3520870"/>
                <a:gd name="connsiteY19" fmla="*/ 392331 h 3520870"/>
                <a:gd name="connsiteX20" fmla="*/ 1760435 w 3520870"/>
                <a:gd name="connsiteY20" fmla="*/ 0 h 3520870"/>
                <a:gd name="connsiteX21" fmla="*/ 3520870 w 3520870"/>
                <a:gd name="connsiteY21" fmla="*/ 1760435 h 3520870"/>
                <a:gd name="connsiteX22" fmla="*/ 1760435 w 3520870"/>
                <a:gd name="connsiteY22" fmla="*/ 3520870 h 3520870"/>
                <a:gd name="connsiteX23" fmla="*/ 0 w 3520870"/>
                <a:gd name="connsiteY23" fmla="*/ 1760435 h 3520870"/>
                <a:gd name="connsiteX24" fmla="*/ 1760435 w 3520870"/>
                <a:gd name="connsiteY24" fmla="*/ 0 h 35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0870" h="3520870">
                  <a:moveTo>
                    <a:pt x="1760434" y="1598208"/>
                  </a:moveTo>
                  <a:cubicBezTo>
                    <a:pt x="1850029" y="1598208"/>
                    <a:pt x="1922660" y="1670839"/>
                    <a:pt x="1922660" y="1760434"/>
                  </a:cubicBezTo>
                  <a:cubicBezTo>
                    <a:pt x="1922660" y="1850029"/>
                    <a:pt x="1850029" y="1922660"/>
                    <a:pt x="1760434" y="1922660"/>
                  </a:cubicBezTo>
                  <a:cubicBezTo>
                    <a:pt x="1670839" y="1922660"/>
                    <a:pt x="1598208" y="1850029"/>
                    <a:pt x="1598208" y="1760434"/>
                  </a:cubicBezTo>
                  <a:cubicBezTo>
                    <a:pt x="1598208" y="1670839"/>
                    <a:pt x="1670839" y="1598208"/>
                    <a:pt x="1760434" y="1598208"/>
                  </a:cubicBezTo>
                  <a:close/>
                  <a:moveTo>
                    <a:pt x="1760435" y="1123219"/>
                  </a:moveTo>
                  <a:cubicBezTo>
                    <a:pt x="1408510" y="1123219"/>
                    <a:pt x="1123219" y="1408510"/>
                    <a:pt x="1123219" y="1760435"/>
                  </a:cubicBezTo>
                  <a:cubicBezTo>
                    <a:pt x="1123219" y="2112360"/>
                    <a:pt x="1408510" y="2397651"/>
                    <a:pt x="1760435" y="2397651"/>
                  </a:cubicBezTo>
                  <a:cubicBezTo>
                    <a:pt x="2112360" y="2397651"/>
                    <a:pt x="2397651" y="2112360"/>
                    <a:pt x="2397651" y="1760435"/>
                  </a:cubicBezTo>
                  <a:cubicBezTo>
                    <a:pt x="2397651" y="1408510"/>
                    <a:pt x="2112360" y="1123219"/>
                    <a:pt x="1760435" y="1123219"/>
                  </a:cubicBezTo>
                  <a:close/>
                  <a:moveTo>
                    <a:pt x="1760436" y="788327"/>
                  </a:moveTo>
                  <a:cubicBezTo>
                    <a:pt x="2297316" y="788327"/>
                    <a:pt x="2732544" y="1223555"/>
                    <a:pt x="2732544" y="1760435"/>
                  </a:cubicBezTo>
                  <a:cubicBezTo>
                    <a:pt x="2732544" y="2297315"/>
                    <a:pt x="2297316" y="2732543"/>
                    <a:pt x="1760436" y="2732543"/>
                  </a:cubicBezTo>
                  <a:cubicBezTo>
                    <a:pt x="1223556" y="2732543"/>
                    <a:pt x="788328" y="2297315"/>
                    <a:pt x="788328" y="1760435"/>
                  </a:cubicBezTo>
                  <a:cubicBezTo>
                    <a:pt x="788328" y="1223555"/>
                    <a:pt x="1223556" y="788327"/>
                    <a:pt x="1760436" y="788327"/>
                  </a:cubicBezTo>
                  <a:close/>
                  <a:moveTo>
                    <a:pt x="1760434" y="392331"/>
                  </a:moveTo>
                  <a:cubicBezTo>
                    <a:pt x="1004851" y="392331"/>
                    <a:pt x="392330" y="1004852"/>
                    <a:pt x="392330" y="1760435"/>
                  </a:cubicBezTo>
                  <a:cubicBezTo>
                    <a:pt x="392330" y="2516018"/>
                    <a:pt x="1004851" y="3128539"/>
                    <a:pt x="1760434" y="3128539"/>
                  </a:cubicBezTo>
                  <a:cubicBezTo>
                    <a:pt x="2516017" y="3128539"/>
                    <a:pt x="3128538" y="2516018"/>
                    <a:pt x="3128538" y="1760435"/>
                  </a:cubicBezTo>
                  <a:cubicBezTo>
                    <a:pt x="3128538" y="1004852"/>
                    <a:pt x="2516017" y="392331"/>
                    <a:pt x="1760434" y="392331"/>
                  </a:cubicBezTo>
                  <a:close/>
                  <a:moveTo>
                    <a:pt x="1760435" y="0"/>
                  </a:moveTo>
                  <a:cubicBezTo>
                    <a:pt x="2732696" y="0"/>
                    <a:pt x="3520870" y="788174"/>
                    <a:pt x="3520870" y="1760435"/>
                  </a:cubicBezTo>
                  <a:cubicBezTo>
                    <a:pt x="3520870" y="2732696"/>
                    <a:pt x="2732696" y="3520870"/>
                    <a:pt x="1760435" y="3520870"/>
                  </a:cubicBezTo>
                  <a:cubicBezTo>
                    <a:pt x="788174" y="3520870"/>
                    <a:pt x="0" y="2732696"/>
                    <a:pt x="0" y="1760435"/>
                  </a:cubicBezTo>
                  <a:cubicBezTo>
                    <a:pt x="0" y="788174"/>
                    <a:pt x="788174" y="0"/>
                    <a:pt x="1760435" y="0"/>
                  </a:cubicBezTo>
                  <a:close/>
                </a:path>
              </a:pathLst>
            </a:custGeom>
            <a:solidFill>
              <a:srgbClr val="C13018"/>
            </a:solidFill>
            <a:ln w="12700" cap="flat" cmpd="sng" algn="ctr">
              <a:noFill/>
              <a:prstDash val="solid"/>
              <a:miter lim="800000"/>
            </a:ln>
            <a:effectLst/>
            <a:sp3d extrusionH="41910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pic>
        <p:nvPicPr>
          <p:cNvPr id="61" name="Bild 3" descr="unnamed.png">
            <a:extLst>
              <a:ext uri="{FF2B5EF4-FFF2-40B4-BE49-F238E27FC236}">
                <a16:creationId xmlns:a16="http://schemas.microsoft.com/office/drawing/2014/main" id="{9C26FA3B-EE83-624F-8F9E-C1255C34857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46429" y="3424252"/>
            <a:ext cx="2669548" cy="1252590"/>
          </a:xfrm>
          <a:prstGeom prst="rect">
            <a:avLst/>
          </a:prstGeom>
        </p:spPr>
      </p:pic>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p:cNvSpPr>
            <a:spLocks noGrp="1"/>
          </p:cNvSpPr>
          <p:nvPr>
            <p:ph type="title"/>
          </p:nvPr>
        </p:nvSpPr>
        <p:spPr/>
        <p:txBody>
          <a:bodyPr>
            <a:noAutofit/>
          </a:bodyPr>
          <a:lstStyle/>
          <a:p>
            <a:r>
              <a:rPr lang="en-US" sz="4000" b="1"/>
              <a:t>Why is it essential for the SDGs?</a:t>
            </a:r>
            <a:endParaRPr lang="de-DE" sz="4000"/>
          </a:p>
        </p:txBody>
      </p:sp>
      <p:sp>
        <p:nvSpPr>
          <p:cNvPr id="43" name="Freeform: Shape 35">
            <a:extLst>
              <a:ext uri="{FF2B5EF4-FFF2-40B4-BE49-F238E27FC236}">
                <a16:creationId xmlns:a16="http://schemas.microsoft.com/office/drawing/2014/main" id="{9EEAB34F-BB47-F94C-B677-4709EF1D4D91}"/>
              </a:ext>
            </a:extLst>
          </p:cNvPr>
          <p:cNvSpPr/>
          <p:nvPr/>
        </p:nvSpPr>
        <p:spPr>
          <a:xfrm rot="12422912">
            <a:off x="2334535" y="2971909"/>
            <a:ext cx="4616727" cy="83111"/>
          </a:xfrm>
          <a:custGeom>
            <a:avLst/>
            <a:gdLst>
              <a:gd name="connsiteX0" fmla="*/ 10348217 w 10348217"/>
              <a:gd name="connsiteY0" fmla="*/ 197893 h 197893"/>
              <a:gd name="connsiteX1" fmla="*/ 0 w 10348217"/>
              <a:gd name="connsiteY1" fmla="*/ 197893 h 197893"/>
              <a:gd name="connsiteX2" fmla="*/ 387575 w 10348217"/>
              <a:gd name="connsiteY2" fmla="*/ 0 h 197893"/>
              <a:gd name="connsiteX3" fmla="*/ 10348217 w 10348217"/>
              <a:gd name="connsiteY3" fmla="*/ 0 h 197893"/>
            </a:gdLst>
            <a:ahLst/>
            <a:cxnLst>
              <a:cxn ang="0">
                <a:pos x="connsiteX0" y="connsiteY0"/>
              </a:cxn>
              <a:cxn ang="0">
                <a:pos x="connsiteX1" y="connsiteY1"/>
              </a:cxn>
              <a:cxn ang="0">
                <a:pos x="connsiteX2" y="connsiteY2"/>
              </a:cxn>
              <a:cxn ang="0">
                <a:pos x="connsiteX3" y="connsiteY3"/>
              </a:cxn>
            </a:cxnLst>
            <a:rect l="l" t="t" r="r" b="b"/>
            <a:pathLst>
              <a:path w="10348217" h="197893">
                <a:moveTo>
                  <a:pt x="10348217" y="197893"/>
                </a:moveTo>
                <a:lnTo>
                  <a:pt x="0" y="197893"/>
                </a:lnTo>
                <a:lnTo>
                  <a:pt x="387575" y="0"/>
                </a:lnTo>
                <a:lnTo>
                  <a:pt x="10348217" y="0"/>
                </a:lnTo>
                <a:close/>
              </a:path>
            </a:pathLst>
          </a:custGeom>
          <a:solidFill>
            <a:srgbClr val="D3D3D3">
              <a:lumMod val="9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7">
            <a:extLst>
              <a:ext uri="{FF2B5EF4-FFF2-40B4-BE49-F238E27FC236}">
                <a16:creationId xmlns:a16="http://schemas.microsoft.com/office/drawing/2014/main" id="{D639958B-A78C-AE4B-9A56-2C233E16838C}"/>
              </a:ext>
            </a:extLst>
          </p:cNvPr>
          <p:cNvSpPr/>
          <p:nvPr/>
        </p:nvSpPr>
        <p:spPr>
          <a:xfrm rot="12422912">
            <a:off x="2596916" y="2290657"/>
            <a:ext cx="933912" cy="129702"/>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8">
            <a:extLst>
              <a:ext uri="{FF2B5EF4-FFF2-40B4-BE49-F238E27FC236}">
                <a16:creationId xmlns:a16="http://schemas.microsoft.com/office/drawing/2014/main" id="{B6291576-25A0-D548-BCB1-6FA45BBACB1E}"/>
              </a:ext>
            </a:extLst>
          </p:cNvPr>
          <p:cNvSpPr/>
          <p:nvPr/>
        </p:nvSpPr>
        <p:spPr>
          <a:xfrm rot="12422912" flipV="1">
            <a:off x="2680522" y="2136516"/>
            <a:ext cx="933912" cy="129702"/>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37">
            <a:extLst>
              <a:ext uri="{FF2B5EF4-FFF2-40B4-BE49-F238E27FC236}">
                <a16:creationId xmlns:a16="http://schemas.microsoft.com/office/drawing/2014/main" id="{4E5D5335-A551-4645-A41E-56134872E9F4}"/>
              </a:ext>
            </a:extLst>
          </p:cNvPr>
          <p:cNvSpPr/>
          <p:nvPr/>
        </p:nvSpPr>
        <p:spPr>
          <a:xfrm rot="12422912">
            <a:off x="2329314" y="2992343"/>
            <a:ext cx="4531701" cy="42243"/>
          </a:xfrm>
          <a:custGeom>
            <a:avLst/>
            <a:gdLst>
              <a:gd name="connsiteX0" fmla="*/ 10157635 w 10157635"/>
              <a:gd name="connsiteY0" fmla="*/ 100584 h 100584"/>
              <a:gd name="connsiteX1" fmla="*/ 0 w 10157635"/>
              <a:gd name="connsiteY1" fmla="*/ 100584 h 100584"/>
              <a:gd name="connsiteX2" fmla="*/ 196995 w 10157635"/>
              <a:gd name="connsiteY2" fmla="*/ 0 h 100584"/>
              <a:gd name="connsiteX3" fmla="*/ 10157635 w 10157635"/>
              <a:gd name="connsiteY3" fmla="*/ 0 h 100584"/>
            </a:gdLst>
            <a:ahLst/>
            <a:cxnLst>
              <a:cxn ang="0">
                <a:pos x="connsiteX0" y="connsiteY0"/>
              </a:cxn>
              <a:cxn ang="0">
                <a:pos x="connsiteX1" y="connsiteY1"/>
              </a:cxn>
              <a:cxn ang="0">
                <a:pos x="connsiteX2" y="connsiteY2"/>
              </a:cxn>
              <a:cxn ang="0">
                <a:pos x="connsiteX3" y="connsiteY3"/>
              </a:cxn>
            </a:cxnLst>
            <a:rect l="l" t="t" r="r" b="b"/>
            <a:pathLst>
              <a:path w="10157635" h="100584">
                <a:moveTo>
                  <a:pt x="10157635" y="100584"/>
                </a:moveTo>
                <a:lnTo>
                  <a:pt x="0" y="100584"/>
                </a:lnTo>
                <a:lnTo>
                  <a:pt x="196995" y="0"/>
                </a:lnTo>
                <a:lnTo>
                  <a:pt x="10157635" y="0"/>
                </a:lnTo>
                <a:close/>
              </a:path>
            </a:pathLst>
          </a:custGeom>
          <a:solidFill>
            <a:sysClr val="windowText" lastClr="000000">
              <a:alpha val="2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10">
            <a:extLst>
              <a:ext uri="{FF2B5EF4-FFF2-40B4-BE49-F238E27FC236}">
                <a16:creationId xmlns:a16="http://schemas.microsoft.com/office/drawing/2014/main" id="{DF5D670D-6DC6-4F48-8E19-6ACC23DA9D7A}"/>
              </a:ext>
            </a:extLst>
          </p:cNvPr>
          <p:cNvGrpSpPr/>
          <p:nvPr/>
        </p:nvGrpSpPr>
        <p:grpSpPr>
          <a:xfrm>
            <a:off x="2659891" y="3066520"/>
            <a:ext cx="1908000" cy="1353039"/>
            <a:chOff x="332936" y="2368517"/>
            <a:chExt cx="2937205" cy="2881148"/>
          </a:xfrm>
        </p:grpSpPr>
        <p:sp>
          <p:nvSpPr>
            <p:cNvPr id="41" name="TextBox 11">
              <a:extLst>
                <a:ext uri="{FF2B5EF4-FFF2-40B4-BE49-F238E27FC236}">
                  <a16:creationId xmlns:a16="http://schemas.microsoft.com/office/drawing/2014/main" id="{F85457E2-7343-2845-99B4-B5B288A33808}"/>
                </a:ext>
              </a:extLst>
            </p:cNvPr>
            <p:cNvSpPr txBox="1"/>
            <p:nvPr/>
          </p:nvSpPr>
          <p:spPr>
            <a:xfrm>
              <a:off x="332936" y="2368517"/>
              <a:ext cx="2937180" cy="720913"/>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Roboto"/>
                </a:rPr>
                <a:t>Target 12.7</a:t>
              </a:r>
              <a:endParaRPr kumimoji="0" lang="en-US" b="1" i="0" u="none" strike="noStrike" kern="0" cap="none" spc="0" normalizeH="0" baseline="0" noProof="1">
                <a:ln>
                  <a:noFill/>
                </a:ln>
                <a:solidFill>
                  <a:prstClr val="black"/>
                </a:solidFill>
                <a:effectLst/>
                <a:uLnTx/>
                <a:uFillTx/>
              </a:endParaRPr>
            </a:p>
          </p:txBody>
        </p:sp>
        <p:sp>
          <p:nvSpPr>
            <p:cNvPr id="42" name="TextBox 12">
              <a:extLst>
                <a:ext uri="{FF2B5EF4-FFF2-40B4-BE49-F238E27FC236}">
                  <a16:creationId xmlns:a16="http://schemas.microsoft.com/office/drawing/2014/main" id="{67A47E66-0A2E-2C49-8FC2-67A9A6105EAE}"/>
                </a:ext>
              </a:extLst>
            </p:cNvPr>
            <p:cNvSpPr txBox="1"/>
            <p:nvPr/>
          </p:nvSpPr>
          <p:spPr>
            <a:xfrm>
              <a:off x="340733" y="3086922"/>
              <a:ext cx="2929408" cy="2162743"/>
            </a:xfrm>
            <a:prstGeom prst="rect">
              <a:avLst/>
            </a:prstGeom>
            <a:noFill/>
          </p:spPr>
          <p:txBody>
            <a:bodyPr wrap="square" lIns="0" rIns="0" rtlCol="0" anchor="t">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Roboto"/>
                </a:rPr>
                <a:t>Promote public procurement practices that are sustainable in accordance with national policies and priorities​</a:t>
              </a:r>
              <a:endParaRPr kumimoji="0" lang="en-US" sz="900" b="0" i="0" u="none" strike="noStrike" kern="0" cap="none" spc="0" normalizeH="0" baseline="0" noProof="1">
                <a:ln>
                  <a:noFill/>
                </a:ln>
                <a:solidFill>
                  <a:prstClr val="black">
                    <a:lumMod val="65000"/>
                    <a:lumOff val="35000"/>
                  </a:prstClr>
                </a:solidFill>
                <a:effectLst/>
                <a:uLnTx/>
                <a:uFillTx/>
              </a:endParaRPr>
            </a:p>
          </p:txBody>
        </p:sp>
      </p:grpSp>
      <p:grpSp>
        <p:nvGrpSpPr>
          <p:cNvPr id="32" name="Group 13">
            <a:extLst>
              <a:ext uri="{FF2B5EF4-FFF2-40B4-BE49-F238E27FC236}">
                <a16:creationId xmlns:a16="http://schemas.microsoft.com/office/drawing/2014/main" id="{EEA29EC2-70E6-6646-A20C-8C1AFD3E39B5}"/>
              </a:ext>
            </a:extLst>
          </p:cNvPr>
          <p:cNvGrpSpPr/>
          <p:nvPr/>
        </p:nvGrpSpPr>
        <p:grpSpPr>
          <a:xfrm>
            <a:off x="679850" y="2313229"/>
            <a:ext cx="1908000" cy="1907036"/>
            <a:chOff x="332936" y="2368518"/>
            <a:chExt cx="2937114" cy="4060820"/>
          </a:xfrm>
        </p:grpSpPr>
        <p:sp>
          <p:nvSpPr>
            <p:cNvPr id="39" name="TextBox 14">
              <a:extLst>
                <a:ext uri="{FF2B5EF4-FFF2-40B4-BE49-F238E27FC236}">
                  <a16:creationId xmlns:a16="http://schemas.microsoft.com/office/drawing/2014/main" id="{4C6F125F-C988-7D47-B90D-76D41982978A}"/>
                </a:ext>
              </a:extLst>
            </p:cNvPr>
            <p:cNvSpPr txBox="1"/>
            <p:nvPr/>
          </p:nvSpPr>
          <p:spPr>
            <a:xfrm>
              <a:off x="332936" y="2368518"/>
              <a:ext cx="2937102" cy="720913"/>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Roboto"/>
                </a:rPr>
                <a:t>Target 8.8</a:t>
              </a:r>
              <a:endParaRPr kumimoji="0" lang="en-US" b="1" i="0" u="none" strike="noStrike" kern="0" cap="none" spc="0" normalizeH="0" baseline="0" noProof="1">
                <a:ln>
                  <a:noFill/>
                </a:ln>
                <a:solidFill>
                  <a:prstClr val="black"/>
                </a:solidFill>
                <a:effectLst/>
                <a:uLnTx/>
                <a:uFillTx/>
              </a:endParaRPr>
            </a:p>
          </p:txBody>
        </p:sp>
        <p:sp>
          <p:nvSpPr>
            <p:cNvPr id="40" name="TextBox 15">
              <a:extLst>
                <a:ext uri="{FF2B5EF4-FFF2-40B4-BE49-F238E27FC236}">
                  <a16:creationId xmlns:a16="http://schemas.microsoft.com/office/drawing/2014/main" id="{8EC9230C-D69B-E345-9532-F442A5C888CF}"/>
                </a:ext>
              </a:extLst>
            </p:cNvPr>
            <p:cNvSpPr txBox="1"/>
            <p:nvPr/>
          </p:nvSpPr>
          <p:spPr>
            <a:xfrm>
              <a:off x="340732" y="3086923"/>
              <a:ext cx="2929318" cy="3342415"/>
            </a:xfrm>
            <a:prstGeom prst="rect">
              <a:avLst/>
            </a:prstGeom>
            <a:noFill/>
          </p:spPr>
          <p:txBody>
            <a:bodyPr wrap="square" lIns="0" rIns="0" rtlCol="0" anchor="t">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Roboto"/>
                </a:rPr>
                <a:t>Protect </a:t>
              </a:r>
              <a:r>
                <a:rPr kumimoji="0" lang="it-CH" sz="1200" b="0" i="0" u="none" strike="noStrike" kern="0" cap="none" spc="0" normalizeH="0" baseline="0" noProof="0">
                  <a:ln>
                    <a:noFill/>
                  </a:ln>
                  <a:solidFill>
                    <a:prstClr val="black"/>
                  </a:solidFill>
                  <a:effectLst/>
                  <a:uLnTx/>
                  <a:uFillTx/>
                  <a:latin typeface="Roboto"/>
                </a:rPr>
                <a:t>labor</a:t>
              </a:r>
              <a:r>
                <a:rPr kumimoji="0" lang="en-US" sz="1200" b="0" i="0" u="none" strike="noStrike" kern="0" cap="none" spc="0" normalizeH="0" baseline="0" noProof="0">
                  <a:ln>
                    <a:noFill/>
                  </a:ln>
                  <a:solidFill>
                    <a:prstClr val="black"/>
                  </a:solidFill>
                  <a:effectLst/>
                  <a:uLnTx/>
                  <a:uFillTx/>
                  <a:latin typeface="Roboto"/>
                </a:rPr>
                <a:t> rights and promote safe and secure working environments for all workers, including migrant workers, in particular women migrants, and those in precarious employment</a:t>
              </a:r>
              <a:endParaRPr kumimoji="0" lang="en-US" sz="900" b="0" i="0" u="none" strike="noStrike" kern="0" cap="none" spc="0" normalizeH="0" baseline="0" noProof="1">
                <a:ln>
                  <a:noFill/>
                </a:ln>
                <a:solidFill>
                  <a:prstClr val="black">
                    <a:lumMod val="65000"/>
                    <a:lumOff val="35000"/>
                  </a:prstClr>
                </a:solidFill>
                <a:effectLst/>
                <a:uLnTx/>
                <a:uFillTx/>
              </a:endParaRPr>
            </a:p>
          </p:txBody>
        </p:sp>
      </p:grpSp>
      <p:grpSp>
        <p:nvGrpSpPr>
          <p:cNvPr id="33" name="Group 25">
            <a:extLst>
              <a:ext uri="{FF2B5EF4-FFF2-40B4-BE49-F238E27FC236}">
                <a16:creationId xmlns:a16="http://schemas.microsoft.com/office/drawing/2014/main" id="{A137D6F4-BE7A-8141-914F-BBDF2EE1A489}"/>
              </a:ext>
            </a:extLst>
          </p:cNvPr>
          <p:cNvGrpSpPr/>
          <p:nvPr/>
        </p:nvGrpSpPr>
        <p:grpSpPr>
          <a:xfrm>
            <a:off x="5397479" y="2244611"/>
            <a:ext cx="3117872" cy="1537705"/>
            <a:chOff x="332936" y="2368517"/>
            <a:chExt cx="2937114" cy="3274374"/>
          </a:xfrm>
        </p:grpSpPr>
        <p:sp>
          <p:nvSpPr>
            <p:cNvPr id="37" name="TextBox 26">
              <a:extLst>
                <a:ext uri="{FF2B5EF4-FFF2-40B4-BE49-F238E27FC236}">
                  <a16:creationId xmlns:a16="http://schemas.microsoft.com/office/drawing/2014/main" id="{02351DD7-A2A6-4E4D-BB59-CD6293D8A4FC}"/>
                </a:ext>
              </a:extLst>
            </p:cNvPr>
            <p:cNvSpPr txBox="1"/>
            <p:nvPr/>
          </p:nvSpPr>
          <p:spPr>
            <a:xfrm>
              <a:off x="332936" y="2368517"/>
              <a:ext cx="2937101" cy="72091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Roboto"/>
                </a:rPr>
                <a:t>Target 3.9</a:t>
              </a:r>
              <a:endParaRPr kumimoji="0" lang="en-US" b="1" i="0" u="none" strike="noStrike" kern="0" cap="none" spc="0" normalizeH="0" baseline="0" noProof="1">
                <a:ln>
                  <a:noFill/>
                </a:ln>
                <a:solidFill>
                  <a:prstClr val="black"/>
                </a:solidFill>
                <a:effectLst/>
                <a:uLnTx/>
                <a:uFillTx/>
              </a:endParaRPr>
            </a:p>
          </p:txBody>
        </p:sp>
        <p:sp>
          <p:nvSpPr>
            <p:cNvPr id="38" name="TextBox 27">
              <a:extLst>
                <a:ext uri="{FF2B5EF4-FFF2-40B4-BE49-F238E27FC236}">
                  <a16:creationId xmlns:a16="http://schemas.microsoft.com/office/drawing/2014/main" id="{3196EACC-A0EE-654A-A8FE-7ACEA388431F}"/>
                </a:ext>
              </a:extLst>
            </p:cNvPr>
            <p:cNvSpPr txBox="1"/>
            <p:nvPr/>
          </p:nvSpPr>
          <p:spPr>
            <a:xfrm>
              <a:off x="340732" y="3086922"/>
              <a:ext cx="2929318" cy="2555969"/>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Roboto"/>
                </a:rPr>
                <a:t>Reduce the number of deaths and illnesses from hazardous chemicals and air, water and soil pollution and contamination​</a:t>
              </a:r>
              <a:endParaRPr kumimoji="0" lang="en-US" sz="900" b="0" i="0" u="none" strike="noStrike" kern="0" cap="none" spc="0" normalizeH="0" baseline="0" noProof="1">
                <a:ln>
                  <a:noFill/>
                </a:ln>
                <a:solidFill>
                  <a:prstClr val="black">
                    <a:lumMod val="65000"/>
                    <a:lumOff val="35000"/>
                  </a:prstClr>
                </a:solidFill>
                <a:effectLst/>
                <a:uLnTx/>
                <a:uFillTx/>
              </a:endParaRPr>
            </a:p>
          </p:txBody>
        </p:sp>
      </p:grpSp>
      <p:cxnSp>
        <p:nvCxnSpPr>
          <p:cNvPr id="34" name="Straight Connector 39">
            <a:extLst>
              <a:ext uri="{FF2B5EF4-FFF2-40B4-BE49-F238E27FC236}">
                <a16:creationId xmlns:a16="http://schemas.microsoft.com/office/drawing/2014/main" id="{0B966724-A01E-8A4F-B812-2EFB3F2CDABC}"/>
              </a:ext>
            </a:extLst>
          </p:cNvPr>
          <p:cNvCxnSpPr>
            <a:cxnSpLocks/>
          </p:cNvCxnSpPr>
          <p:nvPr/>
        </p:nvCxnSpPr>
        <p:spPr>
          <a:xfrm flipH="1">
            <a:off x="2702106" y="2471483"/>
            <a:ext cx="762893" cy="0"/>
          </a:xfrm>
          <a:prstGeom prst="line">
            <a:avLst/>
          </a:prstGeom>
          <a:noFill/>
          <a:ln w="6350" cap="flat" cmpd="sng" algn="ctr">
            <a:solidFill>
              <a:srgbClr val="C13018"/>
            </a:solidFill>
            <a:prstDash val="solid"/>
            <a:miter lim="800000"/>
            <a:headEnd type="oval"/>
          </a:ln>
          <a:effectLst/>
        </p:spPr>
      </p:cxnSp>
      <p:cxnSp>
        <p:nvCxnSpPr>
          <p:cNvPr id="35" name="Straight Connector 42">
            <a:extLst>
              <a:ext uri="{FF2B5EF4-FFF2-40B4-BE49-F238E27FC236}">
                <a16:creationId xmlns:a16="http://schemas.microsoft.com/office/drawing/2014/main" id="{58BFE0E7-6989-C449-AAB5-71FFF96325FB}"/>
              </a:ext>
            </a:extLst>
          </p:cNvPr>
          <p:cNvCxnSpPr>
            <a:cxnSpLocks/>
          </p:cNvCxnSpPr>
          <p:nvPr/>
        </p:nvCxnSpPr>
        <p:spPr>
          <a:xfrm flipH="1">
            <a:off x="4642898" y="3196128"/>
            <a:ext cx="235604" cy="0"/>
          </a:xfrm>
          <a:prstGeom prst="line">
            <a:avLst/>
          </a:prstGeom>
          <a:noFill/>
          <a:ln w="6350" cap="flat" cmpd="sng" algn="ctr">
            <a:solidFill>
              <a:srgbClr val="C13018"/>
            </a:solidFill>
            <a:prstDash val="solid"/>
            <a:miter lim="800000"/>
            <a:headEnd type="oval"/>
          </a:ln>
          <a:effectLst/>
        </p:spPr>
      </p:cxnSp>
      <p:cxnSp>
        <p:nvCxnSpPr>
          <p:cNvPr id="58" name="Straight Connector 39">
            <a:extLst>
              <a:ext uri="{FF2B5EF4-FFF2-40B4-BE49-F238E27FC236}">
                <a16:creationId xmlns:a16="http://schemas.microsoft.com/office/drawing/2014/main" id="{1CA96628-026D-914B-A01B-648D78251F3F}"/>
              </a:ext>
            </a:extLst>
          </p:cNvPr>
          <p:cNvCxnSpPr>
            <a:cxnSpLocks/>
          </p:cNvCxnSpPr>
          <p:nvPr/>
        </p:nvCxnSpPr>
        <p:spPr>
          <a:xfrm>
            <a:off x="3892112" y="2571750"/>
            <a:ext cx="1354317" cy="10237"/>
          </a:xfrm>
          <a:prstGeom prst="line">
            <a:avLst/>
          </a:prstGeom>
          <a:noFill/>
          <a:ln w="6350" cap="flat" cmpd="sng" algn="ctr">
            <a:solidFill>
              <a:srgbClr val="C13018"/>
            </a:solidFill>
            <a:prstDash val="solid"/>
            <a:miter lim="800000"/>
            <a:headEnd type="oval"/>
          </a:ln>
          <a:effectLst/>
        </p:spPr>
      </p:cxnSp>
    </p:spTree>
    <p:extLst>
      <p:ext uri="{BB962C8B-B14F-4D97-AF65-F5344CB8AC3E}">
        <p14:creationId xmlns:p14="http://schemas.microsoft.com/office/powerpoint/2010/main" val="35528236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rmAutofit/>
          </a:bodyPr>
          <a:lstStyle/>
          <a:p>
            <a:pPr marL="0" indent="0">
              <a:buNone/>
            </a:pPr>
            <a:endParaRPr lang="en-US" sz="2400" dirty="0"/>
          </a:p>
        </p:txBody>
      </p:sp>
      <p:sp>
        <p:nvSpPr>
          <p:cNvPr id="3" name="Fußzeilenplatzhalter 2"/>
          <p:cNvSpPr>
            <a:spLocks noGrp="1"/>
          </p:cNvSpPr>
          <p:nvPr>
            <p:ph type="ftr" sz="quarter" idx="3"/>
          </p:nvPr>
        </p:nvSpPr>
        <p:spPr/>
        <p:txBody>
          <a:bodyPr/>
          <a:lstStyle/>
          <a:p>
            <a:r>
              <a:rPr lang="en-US" b="1"/>
              <a:t>Module 13 – Transparent public procurement</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9</a:t>
            </a:fld>
            <a:endParaRPr lang="en-US"/>
          </a:p>
        </p:txBody>
      </p:sp>
      <p:sp>
        <p:nvSpPr>
          <p:cNvPr id="5" name="Titel 4"/>
          <p:cNvSpPr>
            <a:spLocks noGrp="1"/>
          </p:cNvSpPr>
          <p:nvPr>
            <p:ph type="title"/>
          </p:nvPr>
        </p:nvSpPr>
        <p:spPr/>
        <p:txBody>
          <a:bodyPr>
            <a:normAutofit fontScale="90000"/>
          </a:bodyPr>
          <a:lstStyle/>
          <a:p>
            <a:r>
              <a:rPr lang="en-US" sz="4000" b="1" dirty="0"/>
              <a:t>Sustainable public procurement (SPP)</a:t>
            </a: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DBA4CF0A-2001-EF46-80A3-6F1BBAF836D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FWAn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DTCwBxuGaLgPopu9f7wo3r/eFL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71/vCjev94UcyAdRTd6/3hRvX+8KOZAOopu9f7wo3r/eFHMgHUU3ev94Ub1/vCjmQDqKbvX+8KN6/3hRzIB1FN3r/AHhRvX+8KOZAOopu9f7wo3r/AHhRzIB1FN3r/eFG9f7wo5kA6imF1/vClDZ6GhNMB1FFFMAPSvl/46sw+J2pYYj5Iu//AEzFfUFfL3x2/wCSnal/uRf+ixXj522sOvU+m4VSeNd/5X+aOI3v/fb86N7/AN9vzpKK+U5n3P0T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v8A32/Oje/99vzpKKOZ9w5I9hd7/wB9vzo3v/fb86SijmfcOSPYXe/99vzo3v8A32/Okoo5n3Dkj2F3v/fb86N7/wB9vzpKKOZ9w5I9hd7/AN9vzo3v/fb86SijmfcOSPYXe/8Afb86N7/32/Okoo5n3Dkj2F3v/fb86N7/AN9vzpKKOZ9w5I9hd7/32/Oje/8Afb86SijmfcOSPYXe/wDfb86N7/32/Okoo5n3Dkj2F3v/AH2/Oje/99vzpKKOZ9w5I9hd7/32/Oje/wDfb86SijmfcOSPYXe/99vzo3v/AH2/Okoo5n3Dkj2F3N/eb86+ovgj/wAkz0k+qv8A+htXy5X1H8Ef+SZ6R/uv/wCjGr2sjbdaXofLcWRSwkLfzfoztqKKK+pPz4DXzJ8cbW6l+JeovHazyKUiwyxsR9wegr6bphjQncVUn1xXHjsJ9apqF7anpZVmLy+s6qjfSx8Y/Yb7/nxuv+/Lf4Ugsb7/AJ8br/vy3+FfZ/lx/wB1fyFHlx/3V/IV5X9gr+f8D6H/AFwn/wA+vx/4B8Y/Yb7/AJ8br/vy3+FH2G9/58br/vy3+FfZ3lx/3V/IUeWn91fyFH9gr+f8A/1wn/z6/H/gHxj9hvf+fG6/78t/hR9hvv8Anxuv+/Lf4V9neWn91fyFHlx/3V/IUf2Cv5/wD/XCf/Pr8f8AgHxj9hvv+fG6/wC/Lf4UfYb7/nxuv+/Lf4V9neXH/dX8hR5cf91fyFH9gr+f8A/1wn/z6/H/AIB8Y/Yb3/nxuv8Avy3+FH2G+/58br/vy3+FfZ3lp/dX8hR5cf8AdX8hR/YK/n/AP9cJ/wDPr8f+AfGP2G+/58br/vy3+FAsb7/nxuv+/Lf4V9neXH/dX8hR5cf91fyFH9gr+f8AAP8AXCf/AD6/H/gHxj9hvv8Anxuv+/Lf4UfYb7/nxuv+/Lf4V9neXH/dX8hR5cf91fyFH9gr+f8AAP8AXCf/AD6/H/gHxj9hvv8Anxuv+/Lf4Uhsb7/nxuv+/Lf4V9n+XH/dX8hR5af3V/IUf2Cv5/wD/XCf/Pr8f+AfGP2G+/58br/vy3+FH2G+/wCfG6/78t/hX2f5af3V/IUeWn91fyFH9gr+f8A/1wn/AM+vx/4B8YfYb3/nxuv+/Lf4UfYb7/nxuv8Avy3+FfZ3lp/dX8hS+Wn91fyFH9gr+f8AAP8AXCf/AD6/H/gHxh9hvv8Anxuv+/Lf4UfYb7/nxuv+/Lf4V9n+Wn91fyFHlp/dX8hR/YK/n/AP9cJ/8+vx/wCAfGH2G9/58br/AL8t/hR9hvv+fG6/78t/hX2d5af3V/IUeWn91fyFH9gr+f8AAP8AXCf/AD6/H/gHxj9hvv8Anxuv+/Lf4Un2G+z/AMeN1/35b/CvtDy0/ur+Qo8tP7q/kKP7BX8/4B/rhP8A59fj/wAA+MPsN9/z43X/AH5b/Cj7Dff8+N1/35b/AAr7O8tP7q/kKXy0/ur+Qo/sFfz/AIB/rhP/AJ9fj/wD4w+w33/Pjdf9+W/wo+w33/Pjdf8Aflv8K+z/AC0/ur+Qo8tP7q/kKP7BX8/4B/rhP/n1+P8AwD4v+w32f+PG6/78t/hS/Yb7/nxuv+/Lf4V9n+Wn91fyFHlp/dX8hR/YK/n/AAD/AFwn/wA+vx/4B8YfYb7/AJ8br/vy3+FH2G9/58br/vy3+FfZ3lp/dX8hR5af3V/IUf2Cv5/wD/XCf/Pr8f8AgHxh9hvs/wDHjdf9+W/wpfsN9/z43X/flv8ACvs/y0/ur+Qo8tP7q/kKP7BX8/4B/rhP/n1+P/APjD7Dff8APjdf9+W/wo+w3v8Az43X/flv8K+z/LT+6v5Ck8tP7q/kKP7BX8/4B/rhP/n1+P8AwD4x+w33/Pjdf9+W/wAKT7DfZ/48br/vy3+FfaHlp/dX8hR5af3V/IUf2Cv5/wAA/wBcJ/8APr8f+AfF4sb7/nxuv+/Lf4Uv2G+/58br/vy3+FfZ/lp/dX8hSeWn91fyFH9gr+f8A/1wn/z6/H/gHxj9hvv+fG6/78t/hR9hvv8Anxuv+/Lf4V9n+Wn91fyFHlp/dX8hR/YK/n/AP9cJ/wDPr8f+AfGBsb7/AJ8br/vy3+FH2G+/58br/vy3+FfZ/lp/dX8hR5af3V/IUf2Cv5/wD/XCf/Pr8f8AgHxh9hvv+fG6/wC/Lf4UfYb3/nxuv+/Lf4V9n+Wn91fyFJ5af3V/IUf2Cv5/wD/XCf8Az6/H/gHxj9hvv+fG6/78t/hSCxvv+fG6/wC/Lf4V9n+Wn91fyFL5af3V/IUf2Cv5/wAA/wBcJ/8APr8f+AfGH2G+/wCfG6/78t/hR9hvf+fG6/78t/hX2f5af3V/IUnlp/dX8hR/YK/n/AP9cJ/8+vx/4B8Y/Yb3/nxuv+/Lf4UGxvv+fG6/78t/hX2d5af3V/IUvlp/dX8hR/YK/n/AP9cJ/wDPr8f+AfGH2G+/58br/vy3+FH2G+/58br/AL8t/hX2f5af3V/IUnlp/dX8hR/YK/n/AAD/AFwn/wA+vx/4B8Y/Yb7/AJ8br/vy3+FH2G+/58br/vy3+FfZ/lp/dX8hR5af3V/IUf2Cv5/wD/XCf/Pr8f8AgHxh9hvv+fG6/wC/Lf4UfYb7/nxuv+/Lf4V9n+Wn91fyFHlp/dX8hR/YK/n/AAD/AFwn/wA+vx/4B8YfYb7/AJ8br/vy3+FH2G+/58br/vy3+FfZ/lp/dX8hSeWn91fyFH9gr+f8A/1wn/z6/H/gHxj9hvv+fG6/78t/hSGxvv8Anxuv+/Lf4V9oeWn91fyFHlp/dX8hR/YK/n/AP9cJ/wDPr8f+AfGH2G+/58br/vy3+FH2G+/58br/AL8t/hX2f5af3V/IUeWn91fyFH9gr+f8A/1wn/z6/H/gHxh9hvf+fG6/78t/hR9hvv8Anxuv+/Lf4V9neWn91fyFL5af3V/IUf2Cv5/wD/XCf/Pr8f8AgHxf9hvs/wDHjdf9+W/wpfsN9/z43X/flv8ACvs/y0/ur+Qo8tP7q/kKP7BX8/4B/rhP/n1+P/APjD7De/8APjdf9+W/wo+w33/Pjdf9+W/wr7O8tP7q/kKXy0/ur+Qo/sFfz/gH+uE/+fX4/wDAPjD7Dff8+N1/35b/AAo+w33/AD43X/flv8K+zZFiRCzKgUdSQMClCRkZCrj6Cj+wV/P+Af64T/59fj/wD4x+w33/AD43X/flv8K+nfgqkkfw20pJI2Rgr5VgQR87dq7Hy4/7i/kKcqhenA9K7MDln1WbnzXPLzbPZZjSVNwtZ33Fooor1TwANeNfEvVtUtfGN3DbahdQxBUwiSkAfKO1ey14b8Vf+R4vP9yP/wBAFdWESc9TkxjahoY/9va3/wBBa9/7/NR/b2t/9Ba9/wC/zVnUV6XJHseb7SXc0f7e1v8A6C17/wB/mo/t7W/+gte/9/mrOoo5I9g9pLuaP9va3/0Fr3/v81H9va3/ANBa9/7/ADVnUUckewe0l3NH+3tb/wCgte/9/mo/t7W/+gte/wDf5qzqKOSPYPaS7mj/AG9rf/QWvf8Av81H9va3/wBBa9/7/NWdRRyR7B7SXc0f7e1v/oLXv/f5qP7e1v8A6C17/wB/mrOoo5I9g9pLuaP9va3/ANBa9/7/ADUf29rf/QWvf+/zVnUUckewe0l3NH+3tb/6C17/AN/mr0j4M315e2+pm8uprgq8e0yOWxkN0zXk1ekfBma6it9T+zWguMvHu/eBccN61z4qMVTdkb4WUnVV2ep0Vm/a9U/6BQ/7/rR9s1T/AKBQ/wDAha8q56xpUVm/bNU/6BQ/8CFo+2ap/wBAof8AgQtFwNKis37Zqn/QKH/gQtH2zVP+gUP/AAIWi4GlRWb9s1T/AKBQ/wDAhaPtmqf9Aof+BC0XA0qKzftmqf8AQKH/AIELR9s1T/oFD/wIWi4GlRWb9s1T/oFD/wACFo+2ap/0Ch/4ELRcDSorN+2ap/0Ch/4ELR9s1T/oFD/wIWi4GlRWb9s1T/oFD/wIWj7Zqn/QKH/gQtFwNKis37Zqn/QKH/gQtH2zVP8AoFD/AMCFouBpUVm/bNU/6BQ/8CFo+2ap/wBAof8AgQtFwNKis37Zqn/QKH/gQtH2zVP+gUP/AAIWi4GlRWb9s1T/AKBQ/wDAhaPtmqf9Aof+BC0XA0qKzftmqf8AQKH/AIELR9s1T/oFD/wIWi4GlRWb9s1T/oFD/wACFo+2ap/0Ch/4ELRcDSorN+2ap/0Ch/4ELR9s1T/oFD/wIWi4GlRWb9s1T/oFD/wIWj7Zqn/QKH/gQtFwNKis37Zqn/QKH/gQtH2zVP8AoFD/AMCFouBpUVm/bNU/6BQ/8CFo+2ap/wBAof8AgQtFwNKis37Zqn/QKH/f9aPteqf9Aof9/wBaLgaVFZv2zVP+gUP+/wCtH2vVP+gUP+/60XA0qKjtmkeBWmj8tz1XdnH41JTAKKKKACiiigAooooAKKKKACiiigAooooAKKKKAON+MOm3eqeEFhtILe7aG9t7h7Ke4EKXqo4YwlzwN2BjPcCuU+EfhvUNE8d6pqGoQ2ulXOs2st9PpMV2ZTCz3LFWP8JOCQWGOTjtXo/ivw/o3ifR30nXrFb2yd1cxMzL8ynIIKkEEHuDXnnwy0/T7P4kaoNO8TX+p2dpp32K1t762mEkKrOS4S4dQtwgbgEFiOhJ60AXfiVong2PWtP1bUPDum6jcfam+3IsEclxKrQuqblPLfPs/Su08E2k1h4S0qyuIzFLDaorIeqcfd/DpXnOo61p2k+O9RjvtB0m/I1BCL2Szu5bmJnVcICtq65H8IEn5V6zaTR3FtHPGHCSKGXehRsH1VgCD7EZoAlooooAK8N+Kv8AyO95/ux/+gCvcqqT6fYXExlmsraWQ9WeJST+JFbUKvs5XsY16XtY8tz5vor6N/snS/8AoG2f/fhf8KP7J0v/AKBtn/34X/Cur68uxyfUX3PnKivo3+ydL/6Btn/34X/Cj+ydL/6Btn/34X/Cj68uwfUX3PnKivo3+ydL/wCgbZ/9+F/wo/snS/8AoG2f/fhf8KPry7B9Rfc+cqK+jf7J0v8A6Btn/wB+F/wo/snS/wDoG2f/AH4X/Cj68uwfUX3PnKivo3+ydL/6Btn/AN+F/wAKX+ydL/6Btn/34X/Cj68uwfUX3PnGivo7+ydL/wCgbZ/9+F/wo/snS/8AoG2f/fhf8KPry7B9Rfc+caK+jv7J0v8A6Btn/wB+F/wo/snS/wDoG2f/AH4X/Cj68uwfUX3PnGvUfgZ/x7ar/vxfyau9/snS/wDoG2f/AH4X/CprW0tbXd9mtoYd33vLQLn64rKtivaQ5bGlHCunPmuT0UUVyHaFFFFABRRRQAUUUUAFFFFABRRRQAUUUUAFFFFABRRRQAUUUUAFFFFABRRRQAUUUUAFFFFABRRRQAUUUUAFFFFABRRRQB5TqH/C67/WbDy/+EStNNg1JJma3nm824gUkNGcnBypz9QK7DxshmOlwT3FxDp8l0VuzBceU5GxtuSCDs3Yzj27Zrx6Twj4w0PRNN0T/WNqN+Lq1mn1oRSaVeiZizKC376NoyD5Q3c5G3ByPSfjLZyX+gW8K20ssIlZnaGyW4kQhGKgKyPtBPBIGeg4zmgDe8CTyS6Esc1w8zxySBPNmEkqxeY3leYck7tm3Oea5K4aZvDd94u/4SDUhq9vNMUtVvGECyJIypbGDO05wE6ZJO7rg103w30+3sfD6vFp8Vq8ruBJ9jW3lmiV2ETSKqrhimCQQMZPA6Vzvg5bK98QNNfXmunUHvJJJrObRjHaeYhIVhIbcZ2qBtbzMnA57UAekjpRQAB0ooAKKKKACiiigAooooAKKKKACiiigAooooAKKKKAOQ+Ll7b2PhBpri2kmY3MSQFLo2xilLfLJ5o+4B6/h3rA+DOkSwo2vS2Qcapb+fHemY7l3uWaMx/dXLEtuQBWznGTXpVxDDcQtBcQxzROMMjqGVh7g9acsaIgVFCqBgAdAPSgDy7xDe6haeI73SYYXm0ua9W6mCxgzl/lYqjZxtJUckZGTivTbGf7VZw3HltH5iBtrdVz2Ned6vo3neJLvVmsnbUotRiigi/s6J4ZYWx8zOYyx43Etv8AlIH0Po8MccMSxQxrHGowqqMAD0AFAD6KKKACvKfiB4m1zTfFV1Z2V88UCKhVQBxlQTXq1eIfFL/kdrz/AHY//QBXFjpONNNMib0If+E08Tf9BST8hR/wmnib/oJyf98iueoryfb1P5mZczOh/wCE08Tf9BOT/vkUf8Jp4m/6Ccn/AHyK56ij29T+ZhzM6H/hNPE3/QTk/wC+RR/wmnib/oJyf98iueoo9vU/mYczOh/4TTxN/wBBOT/vkUh8aeJsH/iZyfkK5+g9KPb1P5mHMz6I0GaW40WynmYtJJAjMfUkVern/D17eroViq6TcOBbphhJHg8e7Ve+33//AEBbn/v5H/8AFV9BB+6joRpUVm/b7/8A6Atz/wB/I/8A4qj7ff8A/QFuf+/kf/xVVcDSorN+33//AEBbn/v5H/8AFUfb7/8A6Atz/wB/I/8A4qi4GlRWb9vv/wDoC3P/AH8j/wDiqPt9/wD9AW5/7+R//FUXA0qKzft9/wD9AW5/7+R//FUfb7//AKAtz/38j/8AiqLgaVFZv2+//wCgLc/9/I//AIqj7ff/APQFuf8Av5H/APFUXA0qKzft9/8A9AW5/wC/kf8A8VR9vv8A/oC3P/fyP/4qi4GlRWb9vv8A/oC3P/fyP/4qj7ff/wDQFuf+/kf/AMVRcDSorN+33/8A0Bbn/v5H/wDFUfb7/wD6Atz/AN/I/wD4qi4GlRWb9vv/APoC3P8A38j/APiqPt9//wBAW5/7+R//ABVFwNKis37ff/8AQFuf+/kf/wAVR9vv/wDoC3P/AH8j/wDiqLgaVFZv2+//AOgLc/8AfyP/AOKo+33/AP0Bbn/v5H/8VRcDSorN+33/AP0Bbn/v5H/8VR9vv/8AoC3P/fyP/wCKouBpUVm/b7//AKAtz/38j/8AiqPt9/8A9AW5/wC/kf8A8VRcDSorN+33/wD0Bbn/AL+R/wDxVH2+/wD+gLc/9/I//iqLgaVFZv2+/wD+gLc/9/I//iqPt9//ANAW5/7+R/8AxVFwNKis37ff/wDQFuf+/kf/AMVR9vv/APoC3P8A38j/APiqLgaVFZv2+/8A+gLc/wDfyP8A+Ko+33//AEBbn/v5H/8AFUXA0qKzf7Qv/wDoDXP/AH8j/wDiqP7Qvv8AoDXP/fyP/wCKouBpUVm/2hfY/wCQNc/9/I//AIqj+0L7/oDXP/fyP/4qi4GlRVayuJpt3n2cltjGN7Kc/kTVmmAUUUUAeCa1/wAVR4m2T6jqN7ptoGje6TTkMxt2k6gMOUDKV86PDDHOa7f41Tx2+n6XNLBBcBbpyqTXIhVH8ttsgYg/Mpxj6mur0HwvoehXt5eaXZG3nvG3TMZnfuThQxIRcknauBk9Kx/iXr1xoFtYSQajbWKyztueZN3mbY2YIBkdccnt+OaALnw0uFvPCNtdpNDLHPJLJH5M3mpGpkYiMN32j5fwrgNE1HStP8aWjX+tadDPHfyWyMk5d5twlL5AGAXcqSD08sD0r0T4fzrc+HVuEjREkuJ2RkRkWRTK2HCsSVDD5sZxzxxXL+HJmfX9Ot/7QnmuVu5xdaU9uqxWCKJArphAy/wgEsd4diPYA9IooAwOKKACiiigAooooAKKKKACiiigAooooAKKKKACiiigApHzsbbjOOM0tB6GgDgItf8AGcc0891D4fNja3yWlw8ZlDkEqGKgntuHHeu/HSvLPE9tCvxAhu7bUoHuRew77U6fc+V1Aw0okEHm4wV3rnO0dcGvUx0FABRRRQAGvEPil/yO15/ux/8AoAr289KydQ8OaJqF011eafFNM2AzsTk44HeubFUXWhypkyjc+f6K94/4Q/w1/wBAmD82/wAaP+EP8Nf9AmD82/xrg/s6fcz9mzweiveP+EP8Nf8AQJg/Nv8AGj/hD/DX/QJg/Nv8aP7On3D2bPB6K94/4Q/w1/0CYPzb/Gj/AIQ/w1/0CYPzb/Gj+zp9w9mzwekNe8/8If4a/wCgTB+bf40f8If4a/6BMH5t/jR/Z0+6D2bL3hn/AJF7T/8Ar3T/ANBFaFR20MdvAkEKhY0UKqjsB2qSvXirJI2CiiimAUUUUAFFFFABRRRQAUUUUAFFFFABRRRQAUUUUAFFFFABRRRQAUUUUAFFFFABRRRQAUUUUAFFFFABRRRQAUUUUAZvieLWZtDuY/D91a2uplR5Et1GXiU5H3gOSMZrhdA1/wAZXHxF0vQ/Eekyae8VhcyXMlqS9jdnMex0Y8gj5vlPIz713Xie9m07Qbu/gmsIWt08wvfTeTAAOu9/4BjPzYOPSvNPhrf3+tfEC71ZtVjS3nSSVYG1JpTcRNjyxHGB5JjT/nrE7FuNwUnFAGp8R7zxJby6itrqmtWNm0CrFNZ6fHJHAWGC7ORu4JySOgFdX4kur7R/Bd3cx3XnXlvBxPJGB82cbyo44znHTiuB+IMctx46aATTPdC3AtQmpLFFBv2qjSRGQbhvznKtuBAAPSvR/FdzJa+GdQuI7eK4ZIW/dSxs6MOhDKoJYY7AHNAGFZ2lxoHiHS4Yte1DUo9S8xZ4rucy8qhYSR5+4MjGBxzXZV5N8MpbaLxtcwW7WTRm1VV2WV6skZyxKhp8rEuAp2jAPYcV6zQAUUUUAFcr8SG0WHS4bjW7TUri3SXg2SMzKcHk7e1dVXHfEu6stPGk6lfwi7itrssbTyTIZQY2BZR0DKMsC3HUZBINAF74cwyQeFbdHW4WMvK0Ank3yCEyMY9xP8Wwrn06VzVrY3Fn490y4Gj6jYLPdTK1xNqHmRTDy3IXYD1OAR6BTXTfDtYh4WhMJjCvNM/lJGUWAtKxMQUgEbCduMDp0riPCdxFc+OLWdUW4ZbqaOWM3VxK1tIwkPRpCilFUK3yjmUYwOoB6zRRRQAUUUUAFFFFABRRRQAUUUUAFFFFABRRRQAUUUUAFDdDRQelAHmmqyXI8R3VjEZj4dl1GN76fycmO4yv7sN/cJC7m/h6V6WOlcAbK/1LxFqEdsLK309NSje4t5Z3MkroAd+0cKG4OOQ20E9xXfr0FABRRRQAHpXjXxL+I3iLw/4xu9KsPsv2eJUK748nlQTz+Ney181fHD/kpWo/7kX/AKAK+f4kxNXD4VTpSs79PmehltKFSraaurFz/hcHi7/py/780f8AC4PF3/Tl/wB+a89or4b+2cd/z9Z731LD/wAiPQv+FweLv+nL/vzR/wALg8Xf9OX/AH5rz2ij+2cd/wA/WH1LD/yI9C/4XB4u/wCnL/vzR/wuDxd/05f9+a89oo/tnHf8/WH1LD/yI9C/4XB4u/6cv+/NbPgj4neJtX8Wabpt39k8i4mCPtiwcV5JXRfDSRo/HmjyLE8pW5GETG5uDwMkD9a6cJm2NnXhGVV2bX5mVbB0FTk1BbH1SOlFZo1K4x/yBdR/8hf/ABdH9pXP/QF1H/yF/wDF1+n3PlrGlRWb/aVx/wBAXUf/ACF/8XR/aVx/0BdR/wDIX/xdFwNKis3+0rj/AKAuo/8AkL/4uj+0rj/oC6j/AOQv/i6LgaVFZv8AaVx/0BdR/wDIX/xdH9pXH/QF1H/yF/8AF0XA0qKzf7SuP+gLqP8A5C/+Lo/tK4/6Auo/+Qv/AIui4GlRWb/aVx/0BdR/8hf/ABdH9pXH/QF1H/yF/wDF0XA0qKzf7SuP+gLqP/kL/wCLo/tK4/6Auo/+Qv8A4ui4GlRWb/aVx/0BdR/8hf8AxdH9pXH/AEBdR/8AIX/xdFwNKis3+0rj/oC6j/5C/wDi6P7SuP8AoC6j/wCQv/i6LgaVFZv9pXH/AEBdR/8AIX/xdH9pXH/QF1H/AMhf/F0XA0qKzf7SuP8AoC6j/wCQv/i6P7SuP+gLqP8A5C/+LouBpUVm/wBpXH/QF1H/AMhf/F0f2lcf9AXUf/IX/wAXRcDSorN/tK4/6Auo/wDkL/4uj+0rj/oC6j/5C/8Ai6LgaVFZv9pXH/QF1H/yF/8AF0f2lcf9AXUf/IX/AMXRcDSorN/tK4/6Auo/+Qv/AIuj+0rj/oC6j/5C/wDi6LgaVFZv9pXH/QF1L/yF/wDF0f2lcf8AQF1L/wAhf/F0XA0qKzf7SuP+gLqP/kL/AOLo/tK4/wCgLqX/AJC/+LouBpUVFazNNCJGglgJ/gkxuH5Ej9alpgZnirRodf0K50qaaSATAFZY8bkZSGVgDwcEDg9ar+FvDttoWlW9mshupYmkkNxIgDs8jl3IxwoJY8DgVt0UAeQfEiaC08QatJcavpttafZs3KfZ5ZblUMRDFSPlyQAVB7qK9F1vVVj8JXOrWUuB5JkhcxluT0+XvzXI/EpJYXvri3sPEwYxKTcW08S2RPT94pfds/vfKTtziu38Q2D6poV5p8ZjDzxlFMoYqD2J2kHj2IoA5b4XX99ql7ql9rAkh1Jo4UaAxqqLGrShWBH3iW3g+m0Cu6rjPh1oeqaFqGrwao8NyZPKkiuo1Yb1JclMMxxtJPAH8Wcknjs6ACiiigArE8W+H4/EFpHE13LaSRltksYBOGUqwIPBHP5gVt0UAUNB01dJ09LRZnmO55JJX+9JI7FnY/ViTirqRRoxZY0UkkkhcZJ6mnUUAFFFFABRRRQAUUUUAFFFFABRRRQAUUUUAFFFFABRRRQAUN0NFDdDQB4/4qttF/4WNFNDNP8Ab3vI3dm01Wt/laNWRp/4WHmIM9iQK9gHSvLfFWmX9t4si1JorQ6UL0ebENXCu/nPDuJi+zk/fiQ7RJzzz2r1IdOaACiiigAr5q+OH/JStR/3Iv8A0AV9K1yHiL4e+G9e1eXVNRgne5lChispUcDA4rxc8wFXHYdU6dr3vqduBxEaFTmkfMdFfRv/AAqXwd/z63P/AH/NH/CpfB3/AD63P/f818n/AKq4zuvvPX/teh2Z85UV9G/8Kl8Hf8+tz/3/ADR/wqXwd/z63P8A3/NH+quM7r7w/teh2Z85UV9G/wDCpfB3/Prc/wDf80f8Kl8Hf8+tz/3/ADR/qrjO6+8P7XodmfOVdL8Lf+Sg6L/19D+Rr2j/AIVL4O/59bn/AL/mrWj/AA28L6TqtvqNnbzrcW774yZiRn6VvhuGcXSrQm2rJp7+ZnVzSjODik9UdmKWgUV9+fPhRRRQAUUUUAFFFFABRRRQAUUUUAFFFFABRRRQAUUUUAFFFFABRRRQAUUUUAFFFFABRRRQAUUUUAec/HXWr/RtE04w63deH9PubwxX+qW1t58lsnlOUwuDjdIEXPvjvUPwF1PxTeabeWfiW6vL428FrIlzd2wikEssZeSE4+9sHlnPX58HpXV+ONautB0wX0EVvJFu8uXfcJE65HymMOQrtn+AsuRnBzxXN/BGXW7mx1G61XVPtkbuipG96biSOQbvMLAxRtFuymIyPlx15oAq6ZqXiDWNbski8YXVsv25/MhbR0WKVAkhCI55IOMgnqEJ7V3HiW1v7qxC6frEulyoSxkSJZC/B+XDe9ebeBjCPiJ/Zklzf3NxaTzyO01xH9jJ+fH2fbGGkdRIwZCf3YJHPBrqvi1FctplncQ2stxHbztJLtult0i/dOFkZ2ZRhWK8ev50AO+HU/iA3ckGuapLfl9OtrkeZbLEYpHaQOvy9fur1rtK5r4bTyXXhSC5ldmMsszKGkZyimVtq7m5bAwM8g44JGDXS0AFFFFAHkvxGubp/Fc6ma4fTILcteWp1KWITqqhmRY1+U7lbHP3jxXb/ECbVrXw1cX2laoNPmthvLG3WUMOmCG6DnOR6VyfxLtNPk1hrmDUtZTWbdY3tLeDR454jIpyg81rZ8ZPGTINuc/LXd+KJLeHw5fvdSTxQiJgzW4BkweMLnjJ6c8c0AZXgy41X+2NT0/Utei1kQw28scsdukQTfvyp28H7gP0Irqa87+DcdtA+rW9jBqFla/upEs72KBHjYmRWZfJGwqxTv8ANlTnjbXolABRRRQAUUUUAFFFFABRRRQAUUUUAFFFFABRRRQAUUUUAFFFFABRRRQAUUUUAFB6Gig9DQB5T4ovNLm+IUOk/wBkafBftdxSJqrHJRlZOOOj/MqgH++K9WHSvLfFOlaxb+Ko742bHQjeEzsJl3ESvASeR8q74Vz1OCcEda9SHSgAooooAD0rkfEPiy40zVpbNLOKRUAwzMQTkZrrq8v8df8AIz3P0T/0EV5ma16lGipU3Z3PRyuhCtW5Zq6saX/Cd3f/AED4P++zR/wnd3/0D4P++zXIUV89/amK/n/L/I+g/szDfy/n/mdf/wAJ3d/9A+D/AL7NH/Cd3f8A0D4P++zXIUUf2piv5/y/yD+zMN/L+f8Amdf/AMJ3d/8AQPg/77NH/Cd3f/QPg/77NchRR/amK/n/AC/yD+zMN/L+f+Z2dt44upbiOM2EADuFzvPc13IrxmxIF7ASQAJVyT2Ga9aGqab/ANBC0/7/AC/417eUYmpXjJ1Hex4ubYanQlFU1a5doqn/AGrpv/QQtP8Av8v+NH9q6b/0ELT/AL/L/jXsXR5Bcoqn/aum/wDQQtP+/wAv+NH9q6b/ANBC0/7/AC/40XAuUVT/ALV03/oIWn/f5f8AGj+1dN/6CFp/3+X/ABouBcoqn/aum/8AQQtP+/y/40f2rpv/AEELT/v8v+NFwLlFU/7V03/oIWn/AH+X/Gj+1dN/6CFp/wB/l/xouBcoqn/aum/9BC0/7/L/AI0f2rpv/QQtP+/y/wCNFwLlFU/7V03/AKCFp/3+X/Gj+1dN/wCghaf9/l/xouBcoqn/AGrpv/QQtP8Av8v+NH9q6b/0ELT/AL/L/jRcC5RVP+1dN/6CFp/3+X/Gj+1dN/6CFp/3+X/Gi4Fyiqf9q6b/ANBC0/7/AC/40f2rpv8A0ELT/v8AL/jRcC5RVP8AtXTf+ghaf9/l/wAaP7V03/oIWn/f5f8AGi4Fyiqf9q6b/wBBC0/7/L/jR/aumf8AQQtP+/y/40XAuUVS/tXTP+gjaf8Af5f8aX+1dM/6CFp/3+X/ABouBcoqn/a2mf8AQRtP+/y/41bRldAysGUjIIPBpgLRRRQByvxH8Hr4w0+2tf7QaxeCRmD/AGdZgVZGRhtbjOGOD1B5FbulaXZ6ag+zQqshijikkx80gQYUse55PPvV2igDh18X6HDd6ba2vh3W3SW7aG3mj0mTylYq5Lq2MFTtPI6g5q18SLSG/g020FpNc37XW6yEc3lbHVGJdieCoUHjvnFcx4dmin+IFrcwWWp2Vt9odIpn1u4uFud8crAPbudkYxGWBBbGAMDPHTfEtDcQaZZRy29rPPdkQ3k07xi3YRucgoyklgCu3IByc56EA0vAt1dXfh6J75y11HJLBNmNUKukjIVwvy8FcZHBxmt2sbwbZHT9At7NpraZk3FpLcuVcliS2XZmLHPJLEk5rZoAKKKKAOX8S+DbfX/t32vVtYhF1CYQlvdNGkS7ccKO/OaueILOGHwbd2bHzIo7cgtczleBzln6j1zW5WT4ytnvPDF/bxRTyyNF8iQqrOzAggAMyg8joWH1FAHB/Ca+uJNXu20+G1v9NuNolvYb83DRODI2wg9F+YnA7uTXqVcD8KxdrqespqdnfWl8ixDZc20cIMJeZ0I2SybvmaQEkjoAB1J76gAooooAKKKKACiiigAooooAKKKKACiiigAooooAKKKKACiiigAooooAKKKKACg9DRRQB5x4p8P+LbzVrrUtNs9NlWO4V7eG+vpyrFSMOY1G0c8ge1eiQeZ5Kedt8zaN+3O3PfGe1PooAKKKKACvL/HX/Iz3P0T/ANBFeoVzuseFLTUtQkvJbiZGcDKrjHAx6V52Z4apiKSjDe56GW4iGHrc09rHmtFd/wD8ILYf8/dz/wCO/wCFH/CC2H/P3c/+O/4V4P8AY+K7L7z3f7Ywvd/ccBRXf/8ACC2H/P3c/wDjv+FH/CC2H/P3c/8Ajv8AhR/Y+J7L7w/tjC939xwFFd//AMILY/8AP5c/+O/4Uf8ACC2P/P5c/wDjv+FP+xsV2X3h/bGG7v7jhrH/AI/oB1Hmr/MV7ALW2x/x7xf98Cubh8E2MU0cou7glGDAHHY/SuqFexleEqYaMlU6njZpi6eIlF0+hF9ltv8An3i/74FH2W2/594v++BUtFetY8si+y23/PvF/wB8Cj7Lbf8APvF/3wKloosBF9ltv+feL/vgUfZbb/n3i/74FS0UWAi+y23/AD7xf98Cj7Lbf8+8X/fAqWiiwEX2W2/594v++BR9ltv+feL/AL4FS0UWAi+y23/PvF/3wKPstt/z7xf98CpaKLARfZbb/n3i/wC+BR9ltv8An3i/74FS0UWAi+y23/PvF/3wKPstt/z7xf8AfAqWiiwEX2W2/wCfeL/vgUfZbb/n3i/74FS0UWAi+y23/PvF/wB8Cj7Lbf8APvF/3wKloosBF9ltv+feL/vgUfZbb/n3i/74FS0UWAi+y23/AD7xf98CvNvit421PwxdS2vh/wAMWGpyWdkL++kurhYEihLlRtHVm4Y4Hp716dXmnxhi8INNBfaxotvf65YxCXTRcJLsf5xlfk/1u0jf5XLHb8ozQB0nhDVv+Ei8MyXw0m3stRhlmtZ7aUq6R3EbFWXcv3lyOo7Vn+HfF9ldXEdhrej/ANk3sl1LZxMyB7e4ljZlYRyDjJKthThsDpTfAF7j4Yy3kOnJpgiFy0Ytbd4RJhmPnLHMNy7jlsOCeec1F8OPDD2NwdS1LRLT7VMpnXUJNRa7uGkkO58AxosQOSSI8LntQBqa9qWoW/iBNH0fw/a3z/ZPtMjySrGFBcqAM9ehra0KfUprMHVLCOynDEeVHKHG3sciuW8dyatB4jhm8Pea1/8AYT9oCRI2IA+QcuQM5zgAc45IrqPDsklzpcF492bpbhFkRzEIztKjggd6ANGiiigAooooA8i8DX+mt48GxdMm1Ca6mR4ociS2X96W46fKybS3fzBXWfFKHSLjTrGDV57qJHuh5ZggMrbtrZJA6KBklu1c3aadrMfibSrWa+8TaYjXsjealvYJay4SQiIBFLhSORnPC884I2/ivZ6nfJo9lpDSrdzXbqGiuI4GCGGTd80kUq4x1G3PTBFAGr8NbcWnhOC1W5W5WKadBKF27gJX6js3qOxzXS1x/wAKW1IeH3gv7EW/lXEymR74XEssvmv5pfbFGq/Pn7oxz2rsKACiiigArG8b+d/wiWpeRKIn8g/MZAnHcbj0yMjPvWzWb4nu47Hw/e3ki2zpFEWK3BIjPs2Axx9AT7UAcX8FobaEaqtgscNorIqwrcCX598pL4ySoKlBz12k16NXnXw51zT7zxXqkSxQWl7PbQMbW1sbiOPahk+dnkiQFjnGMDhRye3otABRRRQAUUUUAFFFFABRRRQAUUUUAFFFFABRRRQAUUUUAFFFFABRRRQAUUUUAFFFFABRRRQAUUUUAFcD4v8AiZZ+Hdfn0ibTLmd4QpLoygHcAe59676vnX40f8lE1D/ci/8AQBVwSbN8PBTlaR23/C59O/6At7/32n+NH/C59O/6At7/AN9p/jXi1FaciO36tT7HtP8AwufTv+gLe/8Afaf40f8AC59O/wCgLe/99p/jXi1LRyIPq1Pse5aP8WrDUtVtNPTSLtGuZkiDM64UscZPNelCvlnwYyp4u0hmYKovYSSTgAbxX02NR0//AJ/rX/v8v+NZzSTOPEU1BpRLdFVf7S0//n+tf+/y/wCNH9paf/z/AFr/AN/l/wAag5y1RVX+0tP/AOf61/7/AC/40f2lp/8Az/Wv/f5f8aALVFVf7S0//n+tf+/y/wCNH9paf/z/AFr/AN/l/wAaALVFVf7S0/8A5/rX/v8AL/jR/aWn/wDP9a/9/l/xoAtUVV/tLT/+f61/7/L/AI0f2lp//P8AWv8A3+X/ABoAtUVV/tLT/wDn+tf+/wAv+NH9paf/AM/1r/3+X/GgC1RVX+0tP/5/rX/v8v8AjR/aWn/8/wBa/wDf5f8AGgC1RVX+0tP/AOf61/7/AC/40f2lp/8Az/Wv/f5f8aALVFVf7S0//n+tf+/y/wCNH9paf/z/AFr/AN/l/wAaALVFVf7S0/8A5/rX/v8AL/jR/aWn/wDP9a/9/l/xoAtUVV/tLT/+f61/7/L/AI0DULAkAX1sSegEq/40AWqKKKACvPPiLoHiPXPFOlQ28ck+h5j+0p9oRIkxIDKZUPzPmPIXbyrc16HRQBiDTH03wpdaelxPqAWGUR/asysVIOEOOWA6epFeZ/Du1TR/G9nb2L6hbJJaFZ7Y+GprZWG4bSXbIVQQefoO9euaxOtrpN3ctI8axQu5dFBZQATkA8E/XiuO8CDWD4j83xHLcyXktgXst00Tp5BdN2QkUeHyUyDuHofUArfFG6uoNbgFhNbWc32QRzTysR5kUsoQpx0xy27qMjFdn4Vkjm8M6ZLDbrbRvaRFIVOQg2jAGeorlvipb+HrowQa1Nqay+Q7W6WsTOuQQc/dK5BCnn0FdX4aF0vh7T1vlkW6FtH5wkOWD7RnJ9c9aANCiiigAooooA8t0KTSL34lRQaXZtFf6fPK9751+km1GVhkRhiQxYrg44GfWtn4xytb6HbTwySx3aXG6BoFbzgQjbihUHb8u7JPGM+tc/4Ys76z8e2dre6XfWtr9oke1uJLWNRK6rMMFhKcblkLH5csQDxg16D4o0C3161SGa4uLdo2JSSEgMMqVI+YEEEE9RQBl/C9boeH1MksD2+5girG6SrIHbzfMDAHfvzn3zXWVQ0DS4tI01LKKWWYKWd5ZSC8jsxZmbAAyWJPAA54FX6ACiiigArD8fPJH4O1N4yyuIDtZZChU5HzbgDjHXOO1blUfEGmxaxot3pczbY7mMxsfLR8A/7Lqyn6EEe1AHHfDUTTX95Hc6nfXVxbLEZHa+M6McyxsvKjgMjED0Knrmu/rl/C3hH/AIR2bNnrVybYks9otlZwROxGMnyYUOfxrqKACiiigAooooAKKKKACiiigAooooAKKKKACiiigAooooAKKKKACiiigAooooAKKKKACiiigAooooAK+dfjR/yUTUP9yL/0AV9FV5t42+GUniPxJcasusJbCZVHlm33Y2qB13D0q4Oz1N8PNQldnhdFet/8KXl/6GGP/wABT/8AFUf8KWm/6GGP/wABT/8AFVpzxO36zT7nklFet/8AClpv+hhj/wDAU/8AxVH/AApab/oYY/8AwFP/AMVRzxD6zT7nnfgxVbxdo6sAQb2EEHofnFfTwsbP/n0g/wC/YrzHRPhHNpus2WoHXEk+zTpLs+zY3bSDjO6vVqzm0zkxNSM2uUr/AGGz/wCfSD/v2KPsNn/z6Qf9+xViioscxX+w2f8Az6Qf9+xR9hs/+fSD/v2KsUUWAr/YbP8A59IP+/Yo+w2f/PpB/wB+xViiiwFf7DZ/8+kH/fsUfYbP/n0g/wC/YqxRRYCv9hs/+fSD/v2KPsNn/wA+kH/fsVYoosBX+w2f/PpB/wB+xR9hs/8An0g/79irFFFgK/2Gz/59IP8Av2KPsNn/AM+kH/fsVYoosBX+w2f/AD6Qf9+xR9hs/wDn0g/79irFFFgK7WVkFJ+ywD/tmK4Tw5470LUPFN5oV/psNgRfzWenXDFGivWj4ZVI+6/UhTyRyM4NegXGzyJPMXcm07hjORjnjvXhFtY/DHQvG+kf8Ij8PvDU3n3CXK3iWZFzHLJIylYgIzsMe3cVZkwCMAdaVgPS/HOv6b4XFs01ppeJ93NzdRW+MY6byM9e1aPhy4tNW0aPVPsNmtvLGskUkTpKjqRnIZcgiqXjvWdS0eO1exura3VywkabTpLoHpj7kqbfxzmj4bapZ33hVY7U3Ly2heOZZ4DC+/c3RT0UnO0ZOBgdqLAR6Lq32y/tFu9BgtrLUd4sZgyszFVLYdR03KrMPpg4NWfGd8vh6xh1KPQlv7VZkS4WEKJU3MFUqp+98xHHX0rmvBMsH9v6W8V/Z3kk4uQ9hGgB0vOXO0DlQSoUhs5LfLgZFa3xSs9Q1iLTfD9hdPD9smLyqsoi3pFh8b8FhyB9za3uKdgOi0DXdN1yKVrCZjJA2yeCRDHLA3UK6NhlOOcEVp1znw9tdMh8PJNp+mx2LyyOtyBIZXeWN2jYtKfmk5U4ZuSMV0dABRRRQBW1RVbTblXEJUxMGExwmMfxe3rXnvw3k+x+JZ4Li/0q+je0Vbe4t79pzCA4AgG4DavOQBnOD6V32vtMuh37W+0TC2kMZbGA204znj8+K4L4VySX+pteR/Pp0loGiWQQ5UowjRvl+bcxSViTx8wHbAAGfF2aK31qyFwWlguYViljSGaVo1EocEiMEhXYKhJ7Zru/C6CPw3psa3KXSraxgTIcrINowwPoe1ZPi3w/DrOpRGHWZdPvfKX5Y/LZmRJVcMFYHoQRnp83OeK39LtIrDTreyhz5UEaxpuOSQBjJPrQBZooooAKKKKAPMo28S/8JHpt7J4d8R31t9ufyxcXtuscClJB5pQNuHHADY+9jrgV6Yucc0BQKWgAooooAKKKKACiiigAooooAKKKKACiiigAooooAKKKKACiiigAooooAKKKKACiiigAooooAKKKKACiiigAooooAKKKKACiiigArzXxt8Z/CHhHxJcaDq3277XbhS/lwFl+ZQRz9DXpVfFP7UH/ACWjWP8ArnB/6KWk3Y8vNsZUwlFTp73PorwZ8afB/izxHbaDpX277XcbtnmQFV4GTz+FemV8R/s1MqfGTRWZgoHm8k4/5ZtX2sLq2/5+If8AvsUJ3DKcZUxdFzqb3JqKi+1W3/PxD/32KPtVt/z8Q/8AfYpnqEtFRfarb/n4h/77FH2q2/5+If8AvsUAS0VF9qtv+fiH/vsUfarb/n4h/wC+xQBLRUX2q2/5+If++xR9qtv+fiH/AL7FAEtFRfarb/n4h/77FH2q2/5+If8AvsUAS0VF9qtv+fiH/vsUfarb/n4h/wC+xQBLRUX2q2/5+If++xR9qtv+fiH/AL7FAEtFRfarb/n4h/77FH2q2/5+If8AvsUAS0VF9qtv+fiH/vsUfarb/n4h/wC+xQBLRTI5oZDiOVHPorA0+gBk/meRJ5OPM2nZnpnHGa8v+HvhfxO+pXWta8bzTNTWZMSHyT9p4/egrGxUxE/dJww716nRQBwfxOvdM0+90261qKG7sdkqC1e7SE+YduJAHZd2Blfbdmt/wQu3wjYMZopswAh4pBINvO1Q4+9tGFz3xmqvji8ntY4RDq/h7Tg4cN/atu0ofj+HEiY9+tTfD+TzPBGmyfuQDb8GIMI8ZOCm4k7MY25PTFAHM+G4beHxxbzaXeeJphKZhfC/tmjh27SVbc0a7juwAMnIJPat3xwJpr/RbOK5gsTNcOUvJIfMMbhCQq5IALDP4A1wOnaPcax4jtWN5eWflzST6ddCe8VLhgGDbC1wwICs3BVcjpxmus+L8c0um2SKbprcuxeG2ufJdyo3DPzLlQFbIzgcE0Ab3gCbzvCdk4WEIA8cbQptSRFdlWRR2DqA/f73U9a3qwvAJmbwnZNPM0pYO0bPN5rCMuxjVnydzBCqk5PIPJ61u0AFFFFAGf4kRZPD2oxu8aK1rIC0jbVA2nknsPWvN/hlqVlH4rS3udU0p7ue0cW8GnRybGBMZYlmVf4lyB/ttXpWvyRQ6HfSzqzRJbyM4U4JAU5wa4zwRY39vrkUOrXdzJLNZC6tSt88oSIMuY23deWXkYB9BigDsdY0ew1RF+1w5kj5ilQ7ZIz6qw6fyp+kW11Z23kXF9JeYY7JJEAcL2DEfePvxV2igAooooAKKKKACiiigAooooAKKKKACiiigAooooAKKKKACiiigAooooAKKKKACiiigAooooAKKKKACiiigAooooAKKKKACiiigAooooAKKKKACiiigAr4p/ag/wCS0ax/1zg/9FLX2selfO/xk+Cnijxh8Qr/AF/TbzTo7W4SIIszsGG1Apzge1TJXR4+d4epXw6jTV3c8p/Zuijm+MWjRyoHQ+bkH/rma+0f7J03/nzi/KvAfhB8EvFXhH4g6dr+o3mmyW1tv3rFIxY5UgYyPevosURWgskoVKFBxqKzuUv7J03/AJ84fyo/snTf+fOH8qu0U7HslL+ydN/584fyo/snTf8Anzh/KrtFFgKX9k6b/wA+cP5Uf2Tpv/PnD+VXaKLAUv7J03/nzh/Kj+ydN/584fyq7RRYCl/ZOm/8+cP5Uf2Tpv8Az5w/lV2iiwFL+ydN/wCfOH8qP7J03/nzh/KrtFFgKX9k6b/z5w/lR/ZOm/8APnD+VXaKLAUv7J03/nzh/Kj+ydN/584fyq7RRYDj/E3iT4eeGbsWfiDXNB0q6aPzUhu7tInZMkZAYg4yCPwqbwjqnhfxN4LsfFtjHbrpt5ai5DuR+7XGWDHOAVOQfQg1Q+JOqeGdPhupb/SdM1LV4bdXghu4Ml0L7chtrEquSxC5IAJxVvwRq1vqHw+OoC2t9FgRZlJtU/coFJzLGGUZU4yMr+fUlgIk8Z+C4buzg0XV9Gvby8uorZYba7RnIdgCcA5OOv4V2dee+GYRreqKreJrjVrKMQ3kSy2sUEsUsch4YLGpIOMe2DnqK9CHSmAUUUUAcV8RdTuLO80+1tbCwvGm3GQ3UJcRLlVDcA8FmVfqRWz4NWBPB9kqXHnxeScu0RjA5OV2HlQpyu08jGK5n4rwma904CXytqSHc2rpYIcMhALFGZzkA46DGeuK2vhvcXE3hRIruys7N4mdBHBffawU3Ha7PjksPmOeuc98UAcN4SfWL/xJZ2rarqFtZ2czLp7T2kLRybo/MxhZCynymbaSB8ue9dP8VkiYadvZ8DzvPVYg5NvtzIBnuwAQY5O+sjwnZR6b4/tWh1Xw/qKXXnI0Vk0zSW5VOG2tO6KMLsJ2g8gDAOK6/wAaR+G2Wxk8QziERTh7f986FmHOMKfmHAJByOBQA/4erEvhO1WLf9+YyK6BCkhmfzFwCQAr7gMEjAGK36w/Bd/oN7o4Hh2dJrKCV4sru4cO27JbkktkknqTmtygAooooAr6lsGnXBkmjhQRNukkAKoMckg8ECvOfhVFptp4ou7fRvEGla3aSWXmSyWMIHkuHAClxI+AQxIXj7tenUUAFFFFABRRRQAUUUUAFFFFABRRRQAUUUUAFFFFABRRRQAUUUUAFFFFABRRRQAUUUUAFFFFABRRRQAUUUUAFFFFABRRRQAUUUUAFFFFABRRRQAUUUUAFFFFABVK51OxtpjFNOFcdRg1drivE/8AyGpvov8AKuXF15UYc0TSnFSdjpP7a0z/AJ+B+Ro/tvTf+fgfka4iivP/ALSqdkb+widv/bem/wDPwPyNH9t6b/z8D8jXEUUf2lU7IPYRO3/tvTf+fgfkaP7b03/n4H5GuIoo/tKp2Qewidv/AG3pv/PwPyNH9t6b/wA/A/I1xFFH9pVOyD2ETtxrWmkgC4H5GtEcgGvOU++v1Feix/6tfoK7cHiZVr8y2MatNQtYWiiiu0yCiiigAooooAKKKKAPN/iPoviTXPF+mWkNlJcaF+7LshiVIm3HzWdiwkB27dmwHnOeK6i7002Xgm/06+1J7qJbWVftNxFuZY9pxuC/eIHpjPpXQYHpVLXprq20S9uLGHzrqKB3hjx95wpIH50AcR8Kbe+ubyXWp7ybUbKSFvsl5JCkHm72DORGrMeSi8ttIx05r0SvNPhUsv8Awk+sTNcSX5kL+fdSWC2zZD/uwdiKH3KSecldvXnFeljpQAUUUUAcR8SorCa809NalmttL2yFriGBXYTcbUJKttBG7tyQBW34OjlTwtatLbJBcND8w8kRsQPullAGGK4JHYkiqfjnT7W/Fut14RtvEIXdjztn7nOOm4Hr7elXfCWnzaZ4Qs9Nnhjhkhg2eTE2VjHOEDY5wMDdjnGaAPPvDkWqz67aXdnJcxfZ7iQ3n2awt0SYAMrR7lbdjcVPPp611fxEktI5tLfUtROk2BkkE1+NqmI7flXewKoGPcjnGK4zwS19Y+IraXUNGe2igkYKbazYu5KeVhnzjaQFYnHLKDXsmBjoKAMDwBk+F7aRolQu8rBhF5ZlXzG2yFexdcMf96t+gUUAFFFFABRRRQAUUUUAFFFFABRRRQAUUUUAFFFFABRRRQAUUUUAFFFFABRRRQAUUUUAFFFFABRRRQAUUUUAFFFFABRRRQAUUUUAFFFFABRRRQAUUUUAFFFFABRRRQAUUUUAFcV4n/5DU30X+VdrXMa7pV7danJNDEGQgYO72rhx8JSppRV9TWi0panPUVp/2FqX/PEf99Uf2FqX/PEf99V5H1er/Kzq9pHuZlFaf9hal/zxH/fVH9hal/zxH/fVH1er/Kw9pHuZlFaf9hal/wA8R/31R/YWpf8APEf99UfV6v8AKw9pHuZlFaf9hal/zxH/AH1R/YWpf88R/wB9UfV6v8rD2ke5mr94fUV2i6bcbR/xNr3p6r/hXPDQ9SVgfJHUfxV2aZCgH0r0svpyjzcyMK0k7WMW8SGykgjvPEU1u9w/lwrJIimRv7q5HJ9hUdq0Nzql5pkOu3r3dmsbXEeB8gcErzjByAal8X6B4a8R6b9g8TaXYajbDMiR3cSvtIHLLnkEDuORXEfBO20yHV/EE+m6nrN1DcLam2h1RP3kVsquIismSZI2w21m+bC4PSvSsYXN2/8AEWi2d7NZyeItSkmhbZKILdpQjDqpKIQCO46iuyi/1a8luBye9eaab4pvNJ1ibw1ptlpmqSte3BgaS+ktncs7SFSDEwLDJBO7nGa9MTO0ZGD3FMQtFFFABRRRQAVFdwxXFrLbzruikQq4yRkEYPI5FS1S14QNol8LmGKaA27+ZHK21HXachj2BFAHLeGtG8BnXG/sKMzXdkdzSRXM8kcb9CpYsU3/AOyefau2HSvOPhrfXi6hNptoYxZQxRFLI35m+zI3IKs0Yc8Y+UsQOBha9HHSgAooooAKO1FFAB2ooooAKKKKACiiigAooooAKKKKACiiigAooooAKKKKACiiigAooooAKKKKACiiigAooooAKKKKACiiigAooooAKKKKACiiigAooooAKKKKACiiigAooooAKKKKACiiigAooooAKKKKACiiigAooooAKKKKACiiigAooooAKKKKAPPfjlfpYeH7OQ2cMkj3OI7ma6kt1tmCMQQ8aOQxxtUFSpJANWvhR4ek0LTJS+n28C3iRXAnBdZn3KSUlRiQjJnGFO05JAXkV27KG6jNBGFxQB5dqHiDXLjx1Fpd3pt06WEpvoYbe2XzJogWQMGZx8uSMkD045r1FSSoJGPavMo7ObT/ABxZXDX/AIevGutUfzGj8034BR9qlvNI2qOCu3aB0Ar06gAooooAKKKKACsvxd9n/wCEW1X7VHJLB9kl8xI/vMu05A961KhvraK8s5rSbf5U0bRvtYqdpGDgjkfhQBwnw2SWPVmXVPPfVTDMZJA6mBn80ecUA55Ji69gMd69BrG8N+FtA8OtK2i6Zb2bSgK5jXBIHQZ9PatmgAooooAKKKKACiiigAooooAKKKKACiiigAooooAKKKKACiiigAooooAKKKKACiiigAooooAKKKKACiiigAooooAKKKKACiiigAooooAKKKKACiiigAooooAKKKKACiiigAooooAKKKKACiiigAooooAKKKKACiiigAooooAKKKKACiiigAooooAKRuRS0jdKAPMNHjto/HEdzDL/AMTqTUJo7uw+yRhYLfL4lBCBxkBDvLYYscdcD1CvLNCuZ774kSbZpNZht7uVWlvnaA2ZAIHkx52SAfd3BAccljXqdABRRRQAUUUUAFFFFABRRRQAUUUUAFFFFABRRRQAUUUUAFFFFABRRRQAUUUUAFFFFABRRRQAUUUUAFFFFABRRRQAUUUUAFFFFABRRRQAUUUUAFFFFABRRRQAUUUUAFFFFABRRRQAUUUUAFFFFABRRRQAUUUUAFFFFABRRRQAUUUUAFFFFABRRRQAUUUUAFFFFABRRRQAUUUUAFI3SlooA81nt7Wfx/pt1a6l4jvLuG+YSxXGnbbeOLa+QJTAvyg4wN5z716VSYHoKW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9k=">
            <a:extLst>
              <a:ext uri="{FF2B5EF4-FFF2-40B4-BE49-F238E27FC236}">
                <a16:creationId xmlns:a16="http://schemas.microsoft.com/office/drawing/2014/main" id="{B8E0966C-B938-AE4E-9FB0-7578E999E8C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fik 8">
            <a:extLst>
              <a:ext uri="{FF2B5EF4-FFF2-40B4-BE49-F238E27FC236}">
                <a16:creationId xmlns:a16="http://schemas.microsoft.com/office/drawing/2014/main" id="{B7001044-95AE-7F41-8F02-B91B2C72B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660" y="1402558"/>
            <a:ext cx="4924679" cy="2127687"/>
          </a:xfrm>
          <a:prstGeom prst="rect">
            <a:avLst/>
          </a:prstGeom>
        </p:spPr>
      </p:pic>
      <p:sp>
        <p:nvSpPr>
          <p:cNvPr id="10" name="Rechteck 9">
            <a:extLst>
              <a:ext uri="{FF2B5EF4-FFF2-40B4-BE49-F238E27FC236}">
                <a16:creationId xmlns:a16="http://schemas.microsoft.com/office/drawing/2014/main" id="{763CC401-D3E4-474A-9A59-3D581D6CDEB4}"/>
              </a:ext>
            </a:extLst>
          </p:cNvPr>
          <p:cNvSpPr/>
          <p:nvPr/>
        </p:nvSpPr>
        <p:spPr>
          <a:xfrm>
            <a:off x="728030" y="3497609"/>
            <a:ext cx="7687939" cy="1063382"/>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100" b="1" u="sng" dirty="0">
                <a:solidFill>
                  <a:schemeClr val="tx1"/>
                </a:solidFill>
                <a:latin typeface="Roboto"/>
              </a:rPr>
              <a:t>Challenge:</a:t>
            </a:r>
          </a:p>
          <a:p>
            <a:pPr marL="228600" lvl="0" indent="-228600">
              <a:lnSpc>
                <a:spcPct val="90000"/>
              </a:lnSpc>
              <a:spcBef>
                <a:spcPts val="400"/>
              </a:spcBef>
              <a:buFont typeface="Arial" panose="020B0604020202020204" pitchFamily="34" charset="0"/>
              <a:buChar char="•"/>
            </a:pPr>
            <a:r>
              <a:rPr lang="en-US" sz="1100" dirty="0">
                <a:solidFill>
                  <a:schemeClr val="tx1"/>
                </a:solidFill>
                <a:latin typeface="Roboto"/>
              </a:rPr>
              <a:t>The capacity to manage SPP processes is a major challenge in many countries, calling for skills development, resources and a change in attitudes. </a:t>
            </a:r>
          </a:p>
          <a:p>
            <a:pPr marL="228600" lvl="0" indent="-228600">
              <a:lnSpc>
                <a:spcPct val="90000"/>
              </a:lnSpc>
              <a:spcBef>
                <a:spcPts val="400"/>
              </a:spcBef>
              <a:buFont typeface="Arial" panose="020B0604020202020204" pitchFamily="34" charset="0"/>
              <a:buChar char="•"/>
            </a:pPr>
            <a:r>
              <a:rPr lang="en-US" sz="1100" dirty="0">
                <a:solidFill>
                  <a:schemeClr val="tx1"/>
                </a:solidFill>
                <a:latin typeface="Roboto"/>
              </a:rPr>
              <a:t>Enhancement of skill sets could be provided through targeted training with a view to ensuring that procurers are fully aware of the SPP methods and tools available to them (United Nations Department of Economic and Social Affairs 2020).</a:t>
            </a:r>
            <a:endParaRPr lang="en-US" sz="800" dirty="0">
              <a:solidFill>
                <a:schemeClr val="tx1"/>
              </a:solidFill>
              <a:latin typeface="Roboto"/>
            </a:endParaRPr>
          </a:p>
        </p:txBody>
      </p:sp>
    </p:spTree>
    <p:extLst>
      <p:ext uri="{BB962C8B-B14F-4D97-AF65-F5344CB8AC3E}">
        <p14:creationId xmlns:p14="http://schemas.microsoft.com/office/powerpoint/2010/main" val="36491973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17117</Words>
  <Application>Microsoft Macintosh PowerPoint</Application>
  <PresentationFormat>On-screen Show (16:9)</PresentationFormat>
  <Paragraphs>1129</Paragraphs>
  <Slides>63</Slides>
  <Notes>54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63</vt:i4>
      </vt:variant>
    </vt:vector>
  </HeadingPairs>
  <TitlesOfParts>
    <vt:vector size="75" baseType="lpstr">
      <vt:lpstr>Arial,Sans-Serif</vt:lpstr>
      <vt:lpstr>Montserrat</vt:lpstr>
      <vt:lpstr>Apple Chancery</vt:lpstr>
      <vt:lpstr>Arial</vt:lpstr>
      <vt:lpstr>Calibri</vt:lpstr>
      <vt:lpstr>Krungthep</vt:lpstr>
      <vt:lpstr>Lucida Handwriting</vt:lpstr>
      <vt:lpstr>Roboto</vt:lpstr>
      <vt:lpstr>Wingdings</vt:lpstr>
      <vt:lpstr>Office Theme</vt:lpstr>
      <vt:lpstr>Benutzerdefiniertes Design</vt:lpstr>
      <vt:lpstr>1_Benutzerdefiniertes Design</vt:lpstr>
      <vt:lpstr>Module 13 –  Transparent public procurement  </vt:lpstr>
      <vt:lpstr>Training agenda</vt:lpstr>
      <vt:lpstr>Module agenda</vt:lpstr>
      <vt:lpstr>Learning objectives</vt:lpstr>
      <vt:lpstr>Module agenda</vt:lpstr>
      <vt:lpstr>What is public procurement?</vt:lpstr>
      <vt:lpstr>Why is public procurement important?</vt:lpstr>
      <vt:lpstr>Why is it essential for the SDGs?</vt:lpstr>
      <vt:lpstr>Sustainable public procurement (SPP)</vt:lpstr>
      <vt:lpstr>Module agenda</vt:lpstr>
      <vt:lpstr>Types of corruption in public procurement</vt:lpstr>
      <vt:lpstr>Occurrence of bribery by service</vt:lpstr>
      <vt:lpstr>Frequency of bribery in procurement</vt:lpstr>
      <vt:lpstr>Impacts of corruption in procurement</vt:lpstr>
      <vt:lpstr>UNCAC and public procurement</vt:lpstr>
      <vt:lpstr>Public financial management</vt:lpstr>
      <vt:lpstr>Public procurement process</vt:lpstr>
      <vt:lpstr>Corruption risks at the planning stage</vt:lpstr>
      <vt:lpstr>Corruption risks at the tendering stage</vt:lpstr>
      <vt:lpstr>Corruption risks at the post-award stage</vt:lpstr>
      <vt:lpstr>High-risk areas in public procurement</vt:lpstr>
      <vt:lpstr>Example: Corruption risks in public procurement during the COVID-19 crisis (1)</vt:lpstr>
      <vt:lpstr>Example: Corruption risks in public procurement during the COVID-19 crisis (2)</vt:lpstr>
      <vt:lpstr>Module agenda</vt:lpstr>
      <vt:lpstr>Requirements for clean public procurement</vt:lpstr>
      <vt:lpstr>Procurement laws</vt:lpstr>
      <vt:lpstr>Red flag assessment</vt:lpstr>
      <vt:lpstr>Defining brackets and ceilings</vt:lpstr>
      <vt:lpstr>Staff management</vt:lpstr>
      <vt:lpstr>Leveraging behavioral insights</vt:lpstr>
      <vt:lpstr>Monitoring, oversight, stakeholder engagement</vt:lpstr>
      <vt:lpstr>Open contracting</vt:lpstr>
      <vt:lpstr>Blacklisting or debarment</vt:lpstr>
      <vt:lpstr>Integrity pacts</vt:lpstr>
      <vt:lpstr>E-Procurement (1)</vt:lpstr>
      <vt:lpstr>E-Procurement (2)</vt:lpstr>
      <vt:lpstr>E-Procurement (3)</vt:lpstr>
      <vt:lpstr>Prioritizing clean public procurement measures when resources and capacities are limited</vt:lpstr>
      <vt:lpstr>Module agenda</vt:lpstr>
      <vt:lpstr>Practical examples</vt:lpstr>
      <vt:lpstr>Chile: Procurement Performance Indicators</vt:lpstr>
      <vt:lpstr>Georgia: E-Procurement (1)</vt:lpstr>
      <vt:lpstr>Georgia: E-Procurement (2)</vt:lpstr>
      <vt:lpstr>Georgia: E-Procurement (3)</vt:lpstr>
      <vt:lpstr>United Arab Emirates: E-Procurement System</vt:lpstr>
      <vt:lpstr>Pakistan: Integrity Pacts</vt:lpstr>
      <vt:lpstr>Monitoring mechanisms for procurement during crises and in the context of COVID-19</vt:lpstr>
      <vt:lpstr>Module agenda</vt:lpstr>
      <vt:lpstr>Activity</vt:lpstr>
      <vt:lpstr>Case study: COVID-19 and public procurement in hospitals (1)</vt:lpstr>
      <vt:lpstr>Case study: COVID-19 and public procurement in hospitals (2)</vt:lpstr>
      <vt:lpstr>Case study: COVID-19 and public procurement in hospitals (3)</vt:lpstr>
      <vt:lpstr>Case study: COVID-19 and public procurement in hospitals (4)</vt:lpstr>
      <vt:lpstr>Case study: COVID-19 and public procurement in hospitals (5)</vt:lpstr>
      <vt:lpstr>Case study: COVID-19 and public procurement in hospitals (6)</vt:lpstr>
      <vt:lpstr>Quiz (1)</vt:lpstr>
      <vt:lpstr>Quiz (2)</vt:lpstr>
      <vt:lpstr>Quiz (3)</vt:lpstr>
      <vt:lpstr>Learning outcomes</vt:lpstr>
      <vt:lpstr>References (1)</vt:lpstr>
      <vt:lpstr>References (2)</vt:lpstr>
      <vt:lpstr>References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142</cp:revision>
  <dcterms:created xsi:type="dcterms:W3CDTF">2019-04-05T03:01:40Z</dcterms:created>
  <dcterms:modified xsi:type="dcterms:W3CDTF">2021-04-20T04:06:40Z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6806800</vt:lpwstr>
  </property>
  <property fmtid="{D5CDD505-2E9C-101B-9397-08002B2CF9AE}" pid="3" name="NXPowerLiteSettings">
    <vt:lpwstr>C7000400038000</vt:lpwstr>
  </property>
  <property fmtid="{D5CDD505-2E9C-101B-9397-08002B2CF9AE}" pid="4" name="NXPowerLiteVersion">
    <vt:lpwstr>S9.0.3</vt:lpwstr>
  </property>
</Properties>
</file>