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49"/>
  </p:notesMasterIdLst>
  <p:handoutMasterIdLst>
    <p:handoutMasterId r:id="rId50"/>
  </p:handoutMasterIdLst>
  <p:sldIdLst>
    <p:sldId id="258" r:id="rId4"/>
    <p:sldId id="284" r:id="rId5"/>
    <p:sldId id="677" r:id="rId6"/>
    <p:sldId id="285" r:id="rId7"/>
    <p:sldId id="678" r:id="rId8"/>
    <p:sldId id="267" r:id="rId9"/>
    <p:sldId id="679" r:id="rId10"/>
    <p:sldId id="459" r:id="rId11"/>
    <p:sldId id="680" r:id="rId12"/>
    <p:sldId id="405" r:id="rId13"/>
    <p:sldId id="407" r:id="rId14"/>
    <p:sldId id="406" r:id="rId15"/>
    <p:sldId id="681" r:id="rId16"/>
    <p:sldId id="408" r:id="rId17"/>
    <p:sldId id="410" r:id="rId18"/>
    <p:sldId id="412" r:id="rId19"/>
    <p:sldId id="413" r:id="rId20"/>
    <p:sldId id="415" r:id="rId21"/>
    <p:sldId id="418" r:id="rId22"/>
    <p:sldId id="682" r:id="rId23"/>
    <p:sldId id="419" r:id="rId24"/>
    <p:sldId id="420" r:id="rId25"/>
    <p:sldId id="683" r:id="rId26"/>
    <p:sldId id="421" r:id="rId27"/>
    <p:sldId id="684" r:id="rId28"/>
    <p:sldId id="690" r:id="rId29"/>
    <p:sldId id="423" r:id="rId30"/>
    <p:sldId id="685" r:id="rId31"/>
    <p:sldId id="461" r:id="rId32"/>
    <p:sldId id="464" r:id="rId33"/>
    <p:sldId id="463" r:id="rId34"/>
    <p:sldId id="686" r:id="rId35"/>
    <p:sldId id="287" r:id="rId36"/>
    <p:sldId id="416" r:id="rId37"/>
    <p:sldId id="409" r:id="rId38"/>
    <p:sldId id="687" r:id="rId39"/>
    <p:sldId id="288" r:id="rId40"/>
    <p:sldId id="293" r:id="rId41"/>
    <p:sldId id="465" r:id="rId42"/>
    <p:sldId id="424" r:id="rId43"/>
    <p:sldId id="365" r:id="rId44"/>
    <p:sldId id="286" r:id="rId45"/>
    <p:sldId id="688" r:id="rId46"/>
    <p:sldId id="689" r:id="rId47"/>
    <p:sldId id="261"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Qha8+hViCgF4EQo33MQA==" hashData="fYFhzRdNgteilKD/CFw/y15KbEMhbz3Tky4Hwr9JznPlpEkFqZui7/IuVQeHnF1rOE7/iYAn6CsQK99lL80fvA=="/>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ECA4E6"/>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6A270-7A9E-9A49-ABB6-01BAD71E7900}" v="133" dt="2021-04-15T20:45:20.387"/>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5853"/>
  </p:normalViewPr>
  <p:slideViewPr>
    <p:cSldViewPr snapToGrid="0">
      <p:cViewPr varScale="1">
        <p:scale>
          <a:sx n="143" d="100"/>
          <a:sy n="143" d="100"/>
        </p:scale>
        <p:origin x="664" y="184"/>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42011-37B1-C04C-8247-D4EE94B8B954}"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de-DE"/>
        </a:p>
      </dgm:t>
    </dgm:pt>
    <dgm:pt modelId="{0D34DB50-A069-A94D-B7BC-13A8659A91AF}">
      <dgm:prSet phldrT="[Text]"/>
      <dgm:spPr>
        <a:solidFill>
          <a:srgbClr val="00B0F0"/>
        </a:solidFill>
      </dgm:spPr>
      <dgm:t>
        <a:bodyPr/>
        <a:lstStyle/>
        <a:p>
          <a:r>
            <a:rPr lang="de-DE">
              <a:latin typeface="Roboto"/>
            </a:rPr>
            <a:t>Recruitment</a:t>
          </a:r>
        </a:p>
      </dgm:t>
    </dgm:pt>
    <dgm:pt modelId="{44AFDF64-D2E6-B148-BDC2-54CB48F3C6D7}" type="parTrans" cxnId="{27F35AD8-C861-324B-8FC5-9126B047BB23}">
      <dgm:prSet/>
      <dgm:spPr/>
      <dgm:t>
        <a:bodyPr/>
        <a:lstStyle/>
        <a:p>
          <a:endParaRPr lang="de-DE"/>
        </a:p>
      </dgm:t>
    </dgm:pt>
    <dgm:pt modelId="{109D745D-AA48-5743-8AD3-C9FE8F8D0328}" type="sibTrans" cxnId="{27F35AD8-C861-324B-8FC5-9126B047BB23}">
      <dgm:prSet/>
      <dgm:spPr/>
      <dgm:t>
        <a:bodyPr/>
        <a:lstStyle/>
        <a:p>
          <a:endParaRPr lang="de-DE"/>
        </a:p>
      </dgm:t>
    </dgm:pt>
    <dgm:pt modelId="{F3A17852-8273-184E-9EDA-E2B37311058C}">
      <dgm:prSet phldrT="[Text]"/>
      <dgm:spPr>
        <a:solidFill>
          <a:srgbClr val="00B0F0"/>
        </a:solidFill>
      </dgm:spPr>
      <dgm:t>
        <a:bodyPr/>
        <a:lstStyle/>
        <a:p>
          <a:r>
            <a:rPr lang="de-DE">
              <a:latin typeface="Roboto"/>
            </a:rPr>
            <a:t>Training</a:t>
          </a:r>
        </a:p>
      </dgm:t>
    </dgm:pt>
    <dgm:pt modelId="{CD4D9DD2-15B8-2440-96A6-E9CAB669FEDC}" type="parTrans" cxnId="{BBC63551-DE67-844B-8DA4-B619C20A6922}">
      <dgm:prSet/>
      <dgm:spPr/>
      <dgm:t>
        <a:bodyPr/>
        <a:lstStyle/>
        <a:p>
          <a:endParaRPr lang="de-DE"/>
        </a:p>
      </dgm:t>
    </dgm:pt>
    <dgm:pt modelId="{66DD2206-5D33-9E47-A7CE-EAB101A7DD6D}" type="sibTrans" cxnId="{BBC63551-DE67-844B-8DA4-B619C20A6922}">
      <dgm:prSet/>
      <dgm:spPr/>
      <dgm:t>
        <a:bodyPr/>
        <a:lstStyle/>
        <a:p>
          <a:endParaRPr lang="de-DE"/>
        </a:p>
      </dgm:t>
    </dgm:pt>
    <dgm:pt modelId="{9AA66A11-6F64-8447-8672-2A1EF25CEED6}">
      <dgm:prSet phldrT="[Text]"/>
      <dgm:spPr>
        <a:solidFill>
          <a:srgbClr val="00B0F0"/>
        </a:solidFill>
      </dgm:spPr>
      <dgm:t>
        <a:bodyPr/>
        <a:lstStyle/>
        <a:p>
          <a:r>
            <a:rPr lang="de-DE">
              <a:latin typeface="Roboto"/>
            </a:rPr>
            <a:t>Staff rotation</a:t>
          </a:r>
        </a:p>
      </dgm:t>
    </dgm:pt>
    <dgm:pt modelId="{8433B36B-CDFE-7343-9D44-25441BA7514D}" type="parTrans" cxnId="{1C4A8F50-8A2E-954C-A4D2-297872A18000}">
      <dgm:prSet/>
      <dgm:spPr/>
      <dgm:t>
        <a:bodyPr/>
        <a:lstStyle/>
        <a:p>
          <a:endParaRPr lang="de-DE"/>
        </a:p>
      </dgm:t>
    </dgm:pt>
    <dgm:pt modelId="{3262425F-A914-294B-A925-BB6FB8059627}" type="sibTrans" cxnId="{1C4A8F50-8A2E-954C-A4D2-297872A18000}">
      <dgm:prSet/>
      <dgm:spPr/>
      <dgm:t>
        <a:bodyPr/>
        <a:lstStyle/>
        <a:p>
          <a:endParaRPr lang="de-DE"/>
        </a:p>
      </dgm:t>
    </dgm:pt>
    <dgm:pt modelId="{F690730F-A6FA-8E4E-BC7F-CD8BA9330401}">
      <dgm:prSet phldrT="[Text]"/>
      <dgm:spPr>
        <a:solidFill>
          <a:srgbClr val="00B0F0"/>
        </a:solidFill>
      </dgm:spPr>
      <dgm:t>
        <a:bodyPr/>
        <a:lstStyle/>
        <a:p>
          <a:r>
            <a:rPr lang="de-DE">
              <a:latin typeface="Roboto"/>
            </a:rPr>
            <a:t>Promotion and rewards</a:t>
          </a:r>
        </a:p>
      </dgm:t>
    </dgm:pt>
    <dgm:pt modelId="{3D3F9643-5E87-2046-AA29-18B1D2447C17}" type="parTrans" cxnId="{014B76DD-B2AF-0C4E-9581-13D88101D62A}">
      <dgm:prSet/>
      <dgm:spPr/>
      <dgm:t>
        <a:bodyPr/>
        <a:lstStyle/>
        <a:p>
          <a:endParaRPr lang="de-DE"/>
        </a:p>
      </dgm:t>
    </dgm:pt>
    <dgm:pt modelId="{C4112373-9498-BB4E-AB36-248720633128}" type="sibTrans" cxnId="{014B76DD-B2AF-0C4E-9581-13D88101D62A}">
      <dgm:prSet/>
      <dgm:spPr/>
      <dgm:t>
        <a:bodyPr/>
        <a:lstStyle/>
        <a:p>
          <a:endParaRPr lang="de-DE"/>
        </a:p>
      </dgm:t>
    </dgm:pt>
    <dgm:pt modelId="{3352A9BB-07F2-6C49-99B4-8AB2AFE6ECFD}">
      <dgm:prSet phldrT="[Text]"/>
      <dgm:spPr>
        <a:solidFill>
          <a:srgbClr val="00B0F0"/>
        </a:solidFill>
      </dgm:spPr>
      <dgm:t>
        <a:bodyPr/>
        <a:lstStyle/>
        <a:p>
          <a:r>
            <a:rPr lang="de-DE">
              <a:latin typeface="Roboto"/>
            </a:rPr>
            <a:t>Post- </a:t>
          </a:r>
          <a:r>
            <a:rPr lang="de-DE" err="1">
              <a:latin typeface="Roboto"/>
            </a:rPr>
            <a:t>employment</a:t>
          </a:r>
          <a:r>
            <a:rPr lang="de-DE">
              <a:latin typeface="Roboto"/>
            </a:rPr>
            <a:t> </a:t>
          </a:r>
          <a:r>
            <a:rPr lang="de-DE" err="1">
              <a:latin typeface="Roboto"/>
            </a:rPr>
            <a:t>regulations</a:t>
          </a:r>
          <a:endParaRPr lang="de-DE">
            <a:latin typeface="Roboto"/>
          </a:endParaRPr>
        </a:p>
      </dgm:t>
    </dgm:pt>
    <dgm:pt modelId="{CC7E5695-A7CC-1B48-9B66-B66340A17456}" type="parTrans" cxnId="{7A661291-D644-4D42-8745-01B698243B29}">
      <dgm:prSet/>
      <dgm:spPr/>
      <dgm:t>
        <a:bodyPr/>
        <a:lstStyle/>
        <a:p>
          <a:endParaRPr lang="de-DE"/>
        </a:p>
      </dgm:t>
    </dgm:pt>
    <dgm:pt modelId="{9F0DA2DC-A4FB-9A49-AC17-06E0CC5DAD32}" type="sibTrans" cxnId="{7A661291-D644-4D42-8745-01B698243B29}">
      <dgm:prSet/>
      <dgm:spPr/>
      <dgm:t>
        <a:bodyPr/>
        <a:lstStyle/>
        <a:p>
          <a:endParaRPr lang="de-DE"/>
        </a:p>
      </dgm:t>
    </dgm:pt>
    <dgm:pt modelId="{6A418ADB-DE2D-6845-BE79-36FD69D088FF}" type="pres">
      <dgm:prSet presAssocID="{59042011-37B1-C04C-8247-D4EE94B8B954}" presName="cycle" presStyleCnt="0">
        <dgm:presLayoutVars>
          <dgm:dir/>
          <dgm:resizeHandles val="exact"/>
        </dgm:presLayoutVars>
      </dgm:prSet>
      <dgm:spPr/>
    </dgm:pt>
    <dgm:pt modelId="{FD564B72-60C3-E440-A743-286B79D8731A}" type="pres">
      <dgm:prSet presAssocID="{0D34DB50-A069-A94D-B7BC-13A8659A91AF}" presName="node" presStyleLbl="node1" presStyleIdx="0" presStyleCnt="5">
        <dgm:presLayoutVars>
          <dgm:bulletEnabled val="1"/>
        </dgm:presLayoutVars>
      </dgm:prSet>
      <dgm:spPr/>
    </dgm:pt>
    <dgm:pt modelId="{2773DD6F-AF33-EB4E-83FE-70971A4B5EFF}" type="pres">
      <dgm:prSet presAssocID="{0D34DB50-A069-A94D-B7BC-13A8659A91AF}" presName="spNode" presStyleCnt="0"/>
      <dgm:spPr/>
    </dgm:pt>
    <dgm:pt modelId="{E072949A-4E0B-814E-B614-88B4B3065038}" type="pres">
      <dgm:prSet presAssocID="{109D745D-AA48-5743-8AD3-C9FE8F8D0328}" presName="sibTrans" presStyleLbl="sibTrans1D1" presStyleIdx="0" presStyleCnt="5"/>
      <dgm:spPr/>
    </dgm:pt>
    <dgm:pt modelId="{A8155CD1-08FA-5E44-AA2E-D66FE79DF982}" type="pres">
      <dgm:prSet presAssocID="{F3A17852-8273-184E-9EDA-E2B37311058C}" presName="node" presStyleLbl="node1" presStyleIdx="1" presStyleCnt="5">
        <dgm:presLayoutVars>
          <dgm:bulletEnabled val="1"/>
        </dgm:presLayoutVars>
      </dgm:prSet>
      <dgm:spPr/>
    </dgm:pt>
    <dgm:pt modelId="{B8B2E256-A4C8-0548-95BB-077EF3460FD6}" type="pres">
      <dgm:prSet presAssocID="{F3A17852-8273-184E-9EDA-E2B37311058C}" presName="spNode" presStyleCnt="0"/>
      <dgm:spPr/>
    </dgm:pt>
    <dgm:pt modelId="{DDA154CF-BB63-544E-9A0A-C138F59EB07C}" type="pres">
      <dgm:prSet presAssocID="{66DD2206-5D33-9E47-A7CE-EAB101A7DD6D}" presName="sibTrans" presStyleLbl="sibTrans1D1" presStyleIdx="1" presStyleCnt="5"/>
      <dgm:spPr/>
    </dgm:pt>
    <dgm:pt modelId="{C19A17C8-DC79-3345-BD32-288CCE85B8C4}" type="pres">
      <dgm:prSet presAssocID="{9AA66A11-6F64-8447-8672-2A1EF25CEED6}" presName="node" presStyleLbl="node1" presStyleIdx="2" presStyleCnt="5">
        <dgm:presLayoutVars>
          <dgm:bulletEnabled val="1"/>
        </dgm:presLayoutVars>
      </dgm:prSet>
      <dgm:spPr/>
    </dgm:pt>
    <dgm:pt modelId="{9F175E42-C6F7-9447-BADB-1B0593874686}" type="pres">
      <dgm:prSet presAssocID="{9AA66A11-6F64-8447-8672-2A1EF25CEED6}" presName="spNode" presStyleCnt="0"/>
      <dgm:spPr/>
    </dgm:pt>
    <dgm:pt modelId="{B443A3F3-EA62-B445-845B-4971DF5D0B2D}" type="pres">
      <dgm:prSet presAssocID="{3262425F-A914-294B-A925-BB6FB8059627}" presName="sibTrans" presStyleLbl="sibTrans1D1" presStyleIdx="2" presStyleCnt="5"/>
      <dgm:spPr/>
    </dgm:pt>
    <dgm:pt modelId="{1BA4C50A-1E8E-4D4C-8FF6-9E7B53A35CFE}" type="pres">
      <dgm:prSet presAssocID="{F690730F-A6FA-8E4E-BC7F-CD8BA9330401}" presName="node" presStyleLbl="node1" presStyleIdx="3" presStyleCnt="5">
        <dgm:presLayoutVars>
          <dgm:bulletEnabled val="1"/>
        </dgm:presLayoutVars>
      </dgm:prSet>
      <dgm:spPr/>
    </dgm:pt>
    <dgm:pt modelId="{8E33B902-BDA2-9B40-896C-5E15DA86376D}" type="pres">
      <dgm:prSet presAssocID="{F690730F-A6FA-8E4E-BC7F-CD8BA9330401}" presName="spNode" presStyleCnt="0"/>
      <dgm:spPr/>
    </dgm:pt>
    <dgm:pt modelId="{D58DF92E-2CA5-754B-ADE7-ACAE82D3DB8A}" type="pres">
      <dgm:prSet presAssocID="{C4112373-9498-BB4E-AB36-248720633128}" presName="sibTrans" presStyleLbl="sibTrans1D1" presStyleIdx="3" presStyleCnt="5"/>
      <dgm:spPr/>
    </dgm:pt>
    <dgm:pt modelId="{0D70169C-3A77-0E43-821B-8BFA787832D9}" type="pres">
      <dgm:prSet presAssocID="{3352A9BB-07F2-6C49-99B4-8AB2AFE6ECFD}" presName="node" presStyleLbl="node1" presStyleIdx="4" presStyleCnt="5">
        <dgm:presLayoutVars>
          <dgm:bulletEnabled val="1"/>
        </dgm:presLayoutVars>
      </dgm:prSet>
      <dgm:spPr/>
    </dgm:pt>
    <dgm:pt modelId="{297D512C-534B-9D46-946F-8D24E7AFF8BD}" type="pres">
      <dgm:prSet presAssocID="{3352A9BB-07F2-6C49-99B4-8AB2AFE6ECFD}" presName="spNode" presStyleCnt="0"/>
      <dgm:spPr/>
    </dgm:pt>
    <dgm:pt modelId="{7DA934DF-6059-AA4D-AF2B-D9459F153E6D}" type="pres">
      <dgm:prSet presAssocID="{9F0DA2DC-A4FB-9A49-AC17-06E0CC5DAD32}" presName="sibTrans" presStyleLbl="sibTrans1D1" presStyleIdx="4" presStyleCnt="5"/>
      <dgm:spPr/>
    </dgm:pt>
  </dgm:ptLst>
  <dgm:cxnLst>
    <dgm:cxn modelId="{4A0C1327-50D4-4D48-BE23-D9D2C8270A11}" type="presOf" srcId="{66DD2206-5D33-9E47-A7CE-EAB101A7DD6D}" destId="{DDA154CF-BB63-544E-9A0A-C138F59EB07C}" srcOrd="0" destOrd="0" presId="urn:microsoft.com/office/officeart/2005/8/layout/cycle5"/>
    <dgm:cxn modelId="{EA40B928-129F-FB49-92AC-B50CE9B3AB93}" type="presOf" srcId="{9AA66A11-6F64-8447-8672-2A1EF25CEED6}" destId="{C19A17C8-DC79-3345-BD32-288CCE85B8C4}" srcOrd="0" destOrd="0" presId="urn:microsoft.com/office/officeart/2005/8/layout/cycle5"/>
    <dgm:cxn modelId="{8ED75130-C8A8-6042-9CA7-AFD9BA0F67F1}" type="presOf" srcId="{3352A9BB-07F2-6C49-99B4-8AB2AFE6ECFD}" destId="{0D70169C-3A77-0E43-821B-8BFA787832D9}" srcOrd="0" destOrd="0" presId="urn:microsoft.com/office/officeart/2005/8/layout/cycle5"/>
    <dgm:cxn modelId="{C6248A4D-E265-2549-A132-5800A72D9E64}" type="presOf" srcId="{59042011-37B1-C04C-8247-D4EE94B8B954}" destId="{6A418ADB-DE2D-6845-BE79-36FD69D088FF}" srcOrd="0" destOrd="0" presId="urn:microsoft.com/office/officeart/2005/8/layout/cycle5"/>
    <dgm:cxn modelId="{2BAE3D4F-DB81-4B48-B6F1-8A59CD0BE4DA}" type="presOf" srcId="{3262425F-A914-294B-A925-BB6FB8059627}" destId="{B443A3F3-EA62-B445-845B-4971DF5D0B2D}" srcOrd="0" destOrd="0" presId="urn:microsoft.com/office/officeart/2005/8/layout/cycle5"/>
    <dgm:cxn modelId="{1C4A8F50-8A2E-954C-A4D2-297872A18000}" srcId="{59042011-37B1-C04C-8247-D4EE94B8B954}" destId="{9AA66A11-6F64-8447-8672-2A1EF25CEED6}" srcOrd="2" destOrd="0" parTransId="{8433B36B-CDFE-7343-9D44-25441BA7514D}" sibTransId="{3262425F-A914-294B-A925-BB6FB8059627}"/>
    <dgm:cxn modelId="{BBC63551-DE67-844B-8DA4-B619C20A6922}" srcId="{59042011-37B1-C04C-8247-D4EE94B8B954}" destId="{F3A17852-8273-184E-9EDA-E2B37311058C}" srcOrd="1" destOrd="0" parTransId="{CD4D9DD2-15B8-2440-96A6-E9CAB669FEDC}" sibTransId="{66DD2206-5D33-9E47-A7CE-EAB101A7DD6D}"/>
    <dgm:cxn modelId="{930EB88D-20A8-964A-8845-121BDB1B1A3E}" type="presOf" srcId="{C4112373-9498-BB4E-AB36-248720633128}" destId="{D58DF92E-2CA5-754B-ADE7-ACAE82D3DB8A}" srcOrd="0" destOrd="0" presId="urn:microsoft.com/office/officeart/2005/8/layout/cycle5"/>
    <dgm:cxn modelId="{7A661291-D644-4D42-8745-01B698243B29}" srcId="{59042011-37B1-C04C-8247-D4EE94B8B954}" destId="{3352A9BB-07F2-6C49-99B4-8AB2AFE6ECFD}" srcOrd="4" destOrd="0" parTransId="{CC7E5695-A7CC-1B48-9B66-B66340A17456}" sibTransId="{9F0DA2DC-A4FB-9A49-AC17-06E0CC5DAD32}"/>
    <dgm:cxn modelId="{9B48629C-3284-A74D-A523-8C31629221E4}" type="presOf" srcId="{F690730F-A6FA-8E4E-BC7F-CD8BA9330401}" destId="{1BA4C50A-1E8E-4D4C-8FF6-9E7B53A35CFE}" srcOrd="0" destOrd="0" presId="urn:microsoft.com/office/officeart/2005/8/layout/cycle5"/>
    <dgm:cxn modelId="{1D41E2A3-A63F-5D4F-9C71-833E5D2D5FE6}" type="presOf" srcId="{F3A17852-8273-184E-9EDA-E2B37311058C}" destId="{A8155CD1-08FA-5E44-AA2E-D66FE79DF982}" srcOrd="0" destOrd="0" presId="urn:microsoft.com/office/officeart/2005/8/layout/cycle5"/>
    <dgm:cxn modelId="{3D8962CF-E39B-A643-BF5F-20D13045E2E5}" type="presOf" srcId="{9F0DA2DC-A4FB-9A49-AC17-06E0CC5DAD32}" destId="{7DA934DF-6059-AA4D-AF2B-D9459F153E6D}" srcOrd="0" destOrd="0" presId="urn:microsoft.com/office/officeart/2005/8/layout/cycle5"/>
    <dgm:cxn modelId="{48E7D8D2-C97D-554F-B674-71347E75113C}" type="presOf" srcId="{0D34DB50-A069-A94D-B7BC-13A8659A91AF}" destId="{FD564B72-60C3-E440-A743-286B79D8731A}" srcOrd="0" destOrd="0" presId="urn:microsoft.com/office/officeart/2005/8/layout/cycle5"/>
    <dgm:cxn modelId="{27F35AD8-C861-324B-8FC5-9126B047BB23}" srcId="{59042011-37B1-C04C-8247-D4EE94B8B954}" destId="{0D34DB50-A069-A94D-B7BC-13A8659A91AF}" srcOrd="0" destOrd="0" parTransId="{44AFDF64-D2E6-B148-BDC2-54CB48F3C6D7}" sibTransId="{109D745D-AA48-5743-8AD3-C9FE8F8D0328}"/>
    <dgm:cxn modelId="{014B76DD-B2AF-0C4E-9581-13D88101D62A}" srcId="{59042011-37B1-C04C-8247-D4EE94B8B954}" destId="{F690730F-A6FA-8E4E-BC7F-CD8BA9330401}" srcOrd="3" destOrd="0" parTransId="{3D3F9643-5E87-2046-AA29-18B1D2447C17}" sibTransId="{C4112373-9498-BB4E-AB36-248720633128}"/>
    <dgm:cxn modelId="{CCC94CE9-5ADC-724C-9A01-6C14931BBEE8}" type="presOf" srcId="{109D745D-AA48-5743-8AD3-C9FE8F8D0328}" destId="{E072949A-4E0B-814E-B614-88B4B3065038}" srcOrd="0" destOrd="0" presId="urn:microsoft.com/office/officeart/2005/8/layout/cycle5"/>
    <dgm:cxn modelId="{962AE7BA-8687-2C4A-A53D-14C2673054E1}" type="presParOf" srcId="{6A418ADB-DE2D-6845-BE79-36FD69D088FF}" destId="{FD564B72-60C3-E440-A743-286B79D8731A}" srcOrd="0" destOrd="0" presId="urn:microsoft.com/office/officeart/2005/8/layout/cycle5"/>
    <dgm:cxn modelId="{C9299D8D-814A-E641-87FE-F0D967B80FFF}" type="presParOf" srcId="{6A418ADB-DE2D-6845-BE79-36FD69D088FF}" destId="{2773DD6F-AF33-EB4E-83FE-70971A4B5EFF}" srcOrd="1" destOrd="0" presId="urn:microsoft.com/office/officeart/2005/8/layout/cycle5"/>
    <dgm:cxn modelId="{1C13FA79-FEBB-4C44-9666-DBCB412E5C00}" type="presParOf" srcId="{6A418ADB-DE2D-6845-BE79-36FD69D088FF}" destId="{E072949A-4E0B-814E-B614-88B4B3065038}" srcOrd="2" destOrd="0" presId="urn:microsoft.com/office/officeart/2005/8/layout/cycle5"/>
    <dgm:cxn modelId="{4984D1D7-E106-4F4E-BA97-2CC9D614990D}" type="presParOf" srcId="{6A418ADB-DE2D-6845-BE79-36FD69D088FF}" destId="{A8155CD1-08FA-5E44-AA2E-D66FE79DF982}" srcOrd="3" destOrd="0" presId="urn:microsoft.com/office/officeart/2005/8/layout/cycle5"/>
    <dgm:cxn modelId="{A2AEE756-F0FC-CB42-B0EE-9A877084DC16}" type="presParOf" srcId="{6A418ADB-DE2D-6845-BE79-36FD69D088FF}" destId="{B8B2E256-A4C8-0548-95BB-077EF3460FD6}" srcOrd="4" destOrd="0" presId="urn:microsoft.com/office/officeart/2005/8/layout/cycle5"/>
    <dgm:cxn modelId="{26EF1719-31A1-E34A-A3A3-0A6FDAB03EAE}" type="presParOf" srcId="{6A418ADB-DE2D-6845-BE79-36FD69D088FF}" destId="{DDA154CF-BB63-544E-9A0A-C138F59EB07C}" srcOrd="5" destOrd="0" presId="urn:microsoft.com/office/officeart/2005/8/layout/cycle5"/>
    <dgm:cxn modelId="{705A7BEA-6AF1-5E4A-9CD4-A71C01F73F00}" type="presParOf" srcId="{6A418ADB-DE2D-6845-BE79-36FD69D088FF}" destId="{C19A17C8-DC79-3345-BD32-288CCE85B8C4}" srcOrd="6" destOrd="0" presId="urn:microsoft.com/office/officeart/2005/8/layout/cycle5"/>
    <dgm:cxn modelId="{80EB40B8-2888-C343-80AC-10F08C383018}" type="presParOf" srcId="{6A418ADB-DE2D-6845-BE79-36FD69D088FF}" destId="{9F175E42-C6F7-9447-BADB-1B0593874686}" srcOrd="7" destOrd="0" presId="urn:microsoft.com/office/officeart/2005/8/layout/cycle5"/>
    <dgm:cxn modelId="{730F48BB-D21B-E64D-A6B6-835CCC5D6D35}" type="presParOf" srcId="{6A418ADB-DE2D-6845-BE79-36FD69D088FF}" destId="{B443A3F3-EA62-B445-845B-4971DF5D0B2D}" srcOrd="8" destOrd="0" presId="urn:microsoft.com/office/officeart/2005/8/layout/cycle5"/>
    <dgm:cxn modelId="{C14ED0F7-3405-4A42-9B95-F4CF642453CE}" type="presParOf" srcId="{6A418ADB-DE2D-6845-BE79-36FD69D088FF}" destId="{1BA4C50A-1E8E-4D4C-8FF6-9E7B53A35CFE}" srcOrd="9" destOrd="0" presId="urn:microsoft.com/office/officeart/2005/8/layout/cycle5"/>
    <dgm:cxn modelId="{BDB77B78-BFD2-4A4A-B2B7-12A8C0FD1CBD}" type="presParOf" srcId="{6A418ADB-DE2D-6845-BE79-36FD69D088FF}" destId="{8E33B902-BDA2-9B40-896C-5E15DA86376D}" srcOrd="10" destOrd="0" presId="urn:microsoft.com/office/officeart/2005/8/layout/cycle5"/>
    <dgm:cxn modelId="{C991B525-D99F-6A45-A9CA-D09C4A746647}" type="presParOf" srcId="{6A418ADB-DE2D-6845-BE79-36FD69D088FF}" destId="{D58DF92E-2CA5-754B-ADE7-ACAE82D3DB8A}" srcOrd="11" destOrd="0" presId="urn:microsoft.com/office/officeart/2005/8/layout/cycle5"/>
    <dgm:cxn modelId="{0A9ABEEA-89EF-784B-BB5E-7EE9932C4C9C}" type="presParOf" srcId="{6A418ADB-DE2D-6845-BE79-36FD69D088FF}" destId="{0D70169C-3A77-0E43-821B-8BFA787832D9}" srcOrd="12" destOrd="0" presId="urn:microsoft.com/office/officeart/2005/8/layout/cycle5"/>
    <dgm:cxn modelId="{7A312A3D-BE58-614B-AFAA-BB9B93FF9AB5}" type="presParOf" srcId="{6A418ADB-DE2D-6845-BE79-36FD69D088FF}" destId="{297D512C-534B-9D46-946F-8D24E7AFF8BD}" srcOrd="13" destOrd="0" presId="urn:microsoft.com/office/officeart/2005/8/layout/cycle5"/>
    <dgm:cxn modelId="{D78DE829-EAEF-7B4F-BBBF-BBEC3A39A2BA}" type="presParOf" srcId="{6A418ADB-DE2D-6845-BE79-36FD69D088FF}" destId="{7DA934DF-6059-AA4D-AF2B-D9459F153E6D}" srcOrd="14" destOrd="0" presId="urn:microsoft.com/office/officeart/2005/8/layout/cycle5"/>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5641B-BA65-8A45-8D1E-14E1DBCA12A5}" type="doc">
      <dgm:prSet loTypeId="urn:microsoft.com/office/officeart/2009/3/layout/PlusandMinus" loCatId="" qsTypeId="urn:microsoft.com/office/officeart/2005/8/quickstyle/simple1" qsCatId="simple" csTypeId="urn:microsoft.com/office/officeart/2005/8/colors/accent1_2" csCatId="accent1" phldr="1"/>
      <dgm:spPr/>
      <dgm:t>
        <a:bodyPr/>
        <a:lstStyle/>
        <a:p>
          <a:endParaRPr lang="de-DE"/>
        </a:p>
      </dgm:t>
    </dgm:pt>
    <dgm:pt modelId="{03DC36C3-B7A1-F64B-86D9-D8ED571D6BA6}">
      <dgm:prSet phldrT="[Text]" custT="1"/>
      <dgm:spPr>
        <a:solidFill>
          <a:schemeClr val="accent6">
            <a:lumMod val="60000"/>
            <a:lumOff val="40000"/>
          </a:schemeClr>
        </a:solidFill>
      </dgm:spPr>
      <dgm:t>
        <a:bodyPr anchor="ctr"/>
        <a:lstStyle/>
        <a:p>
          <a:r>
            <a:rPr lang="de-DE" sz="2400" b="1">
              <a:latin typeface="Roboto"/>
            </a:rPr>
            <a:t>- Fair;</a:t>
          </a:r>
          <a:endParaRPr lang="de-DE" sz="2400" b="1" i="0" u="none" strike="noStrike" cap="none" baseline="0" noProof="0">
            <a:solidFill>
              <a:srgbClr val="010000"/>
            </a:solidFill>
            <a:latin typeface="Roboto"/>
          </a:endParaRPr>
        </a:p>
        <a:p>
          <a:r>
            <a:rPr lang="de-DE" sz="2400" b="1">
              <a:latin typeface="Roboto"/>
            </a:rPr>
            <a:t>- Transparent;</a:t>
          </a:r>
        </a:p>
        <a:p>
          <a:r>
            <a:rPr lang="de-DE" sz="2400" b="1">
              <a:latin typeface="Roboto"/>
            </a:rPr>
            <a:t>- </a:t>
          </a:r>
          <a:r>
            <a:rPr lang="de-DE" sz="2400" b="1" err="1">
              <a:latin typeface="Roboto"/>
            </a:rPr>
            <a:t>Merit-based</a:t>
          </a:r>
          <a:r>
            <a:rPr lang="de-DE" sz="2400" b="1">
              <a:latin typeface="Roboto"/>
            </a:rPr>
            <a:t>.</a:t>
          </a:r>
        </a:p>
      </dgm:t>
    </dgm:pt>
    <dgm:pt modelId="{32F67E9F-3A87-E34C-BE07-B4F82548C91A}" type="parTrans" cxnId="{BA452B97-91B5-CF48-84DC-DB0439BA6DA3}">
      <dgm:prSet/>
      <dgm:spPr/>
      <dgm:t>
        <a:bodyPr/>
        <a:lstStyle/>
        <a:p>
          <a:endParaRPr lang="de-DE"/>
        </a:p>
      </dgm:t>
    </dgm:pt>
    <dgm:pt modelId="{FF9CC894-0003-B948-B1A5-C1F1DE5A0535}" type="sibTrans" cxnId="{BA452B97-91B5-CF48-84DC-DB0439BA6DA3}">
      <dgm:prSet/>
      <dgm:spPr/>
      <dgm:t>
        <a:bodyPr/>
        <a:lstStyle/>
        <a:p>
          <a:endParaRPr lang="de-DE"/>
        </a:p>
      </dgm:t>
    </dgm:pt>
    <dgm:pt modelId="{10F164A8-91A9-E048-9B86-62A1DEC03982}">
      <dgm:prSet phldrT="[Text]" custT="1"/>
      <dgm:spPr>
        <a:solidFill>
          <a:schemeClr val="accent2">
            <a:lumMod val="60000"/>
            <a:lumOff val="40000"/>
          </a:schemeClr>
        </a:solidFill>
      </dgm:spPr>
      <dgm:t>
        <a:bodyPr anchor="ctr"/>
        <a:lstStyle/>
        <a:p>
          <a:r>
            <a:rPr lang="de-DE" sz="2400" b="1">
              <a:latin typeface="Roboto"/>
            </a:rPr>
            <a:t>- </a:t>
          </a:r>
          <a:r>
            <a:rPr lang="de-DE" sz="2400" b="1" err="1">
              <a:latin typeface="Roboto"/>
            </a:rPr>
            <a:t>Favoritism</a:t>
          </a:r>
          <a:r>
            <a:rPr lang="de-DE" sz="2400" b="1">
              <a:latin typeface="Roboto"/>
            </a:rPr>
            <a:t>;</a:t>
          </a:r>
        </a:p>
        <a:p>
          <a:r>
            <a:rPr lang="de-DE" sz="2400" b="1">
              <a:latin typeface="Roboto"/>
            </a:rPr>
            <a:t>- </a:t>
          </a:r>
          <a:r>
            <a:rPr lang="de-DE" sz="2400" b="1" err="1">
              <a:latin typeface="Roboto"/>
            </a:rPr>
            <a:t>Nepotism</a:t>
          </a:r>
          <a:r>
            <a:rPr lang="de-DE" sz="2400" b="1">
              <a:latin typeface="Roboto"/>
            </a:rPr>
            <a:t>;</a:t>
          </a:r>
        </a:p>
        <a:p>
          <a:r>
            <a:rPr lang="de-DE" sz="2400" b="1">
              <a:latin typeface="Roboto"/>
            </a:rPr>
            <a:t>- …</a:t>
          </a:r>
        </a:p>
      </dgm:t>
    </dgm:pt>
    <dgm:pt modelId="{E1C620B6-3D69-2F42-ABB8-199B3359F78E}" type="parTrans" cxnId="{AF4F7C4B-380D-3E48-8599-2B72A29A8225}">
      <dgm:prSet/>
      <dgm:spPr/>
      <dgm:t>
        <a:bodyPr/>
        <a:lstStyle/>
        <a:p>
          <a:endParaRPr lang="de-DE"/>
        </a:p>
      </dgm:t>
    </dgm:pt>
    <dgm:pt modelId="{DF32BF21-58AE-C14B-A396-C6EE3787B254}" type="sibTrans" cxnId="{AF4F7C4B-380D-3E48-8599-2B72A29A8225}">
      <dgm:prSet/>
      <dgm:spPr/>
      <dgm:t>
        <a:bodyPr/>
        <a:lstStyle/>
        <a:p>
          <a:endParaRPr lang="de-DE"/>
        </a:p>
      </dgm:t>
    </dgm:pt>
    <dgm:pt modelId="{CD8961A5-DFDD-7347-96EF-604CE05B2D04}" type="pres">
      <dgm:prSet presAssocID="{6255641B-BA65-8A45-8D1E-14E1DBCA12A5}" presName="Name0" presStyleCnt="0">
        <dgm:presLayoutVars>
          <dgm:chMax val="2"/>
          <dgm:chPref val="2"/>
          <dgm:dir/>
          <dgm:animOne/>
          <dgm:resizeHandles val="exact"/>
        </dgm:presLayoutVars>
      </dgm:prSet>
      <dgm:spPr/>
    </dgm:pt>
    <dgm:pt modelId="{2667CB77-80B8-5A42-A434-3AF1D2984697}" type="pres">
      <dgm:prSet presAssocID="{6255641B-BA65-8A45-8D1E-14E1DBCA12A5}" presName="Background" presStyleLbl="bgImgPlace1" presStyleIdx="0" presStyleCnt="1"/>
      <dgm:spPr/>
    </dgm:pt>
    <dgm:pt modelId="{81F9B450-E392-5844-8A64-A20BA6336D48}" type="pres">
      <dgm:prSet presAssocID="{6255641B-BA65-8A45-8D1E-14E1DBCA12A5}" presName="ParentText1" presStyleLbl="revTx" presStyleIdx="0" presStyleCnt="2">
        <dgm:presLayoutVars>
          <dgm:chMax val="0"/>
          <dgm:chPref val="0"/>
          <dgm:bulletEnabled val="1"/>
        </dgm:presLayoutVars>
      </dgm:prSet>
      <dgm:spPr/>
    </dgm:pt>
    <dgm:pt modelId="{A665F4A5-5273-CC4A-93C3-1AA291484228}" type="pres">
      <dgm:prSet presAssocID="{6255641B-BA65-8A45-8D1E-14E1DBCA12A5}" presName="ParentText2" presStyleLbl="revTx" presStyleIdx="1" presStyleCnt="2">
        <dgm:presLayoutVars>
          <dgm:chMax val="0"/>
          <dgm:chPref val="0"/>
          <dgm:bulletEnabled val="1"/>
        </dgm:presLayoutVars>
      </dgm:prSet>
      <dgm:spPr/>
    </dgm:pt>
    <dgm:pt modelId="{0348340B-678C-384B-8EA9-72258934B679}" type="pres">
      <dgm:prSet presAssocID="{6255641B-BA65-8A45-8D1E-14E1DBCA12A5}" presName="Plus" presStyleLbl="alignNode1" presStyleIdx="0" presStyleCnt="2"/>
      <dgm:spPr>
        <a:solidFill>
          <a:srgbClr val="00B0F0"/>
        </a:solidFill>
        <a:ln>
          <a:solidFill>
            <a:srgbClr val="00B0F0"/>
          </a:solidFill>
        </a:ln>
      </dgm:spPr>
    </dgm:pt>
    <dgm:pt modelId="{DB013193-8424-6045-83A9-1F85E9FC7AFC}" type="pres">
      <dgm:prSet presAssocID="{6255641B-BA65-8A45-8D1E-14E1DBCA12A5}" presName="Minus" presStyleLbl="alignNode1" presStyleIdx="1" presStyleCnt="2"/>
      <dgm:spPr>
        <a:solidFill>
          <a:srgbClr val="00B0F0"/>
        </a:solidFill>
        <a:ln>
          <a:solidFill>
            <a:srgbClr val="00B0F0"/>
          </a:solidFill>
        </a:ln>
      </dgm:spPr>
    </dgm:pt>
    <dgm:pt modelId="{9A71699B-5E5C-E847-AA06-60E382B7F2AF}" type="pres">
      <dgm:prSet presAssocID="{6255641B-BA65-8A45-8D1E-14E1DBCA12A5}" presName="Divider" presStyleLbl="parChTrans1D1" presStyleIdx="0" presStyleCnt="1"/>
      <dgm:spPr/>
    </dgm:pt>
  </dgm:ptLst>
  <dgm:cxnLst>
    <dgm:cxn modelId="{AF4F7C4B-380D-3E48-8599-2B72A29A8225}" srcId="{6255641B-BA65-8A45-8D1E-14E1DBCA12A5}" destId="{10F164A8-91A9-E048-9B86-62A1DEC03982}" srcOrd="1" destOrd="0" parTransId="{E1C620B6-3D69-2F42-ABB8-199B3359F78E}" sibTransId="{DF32BF21-58AE-C14B-A396-C6EE3787B254}"/>
    <dgm:cxn modelId="{BA452B97-91B5-CF48-84DC-DB0439BA6DA3}" srcId="{6255641B-BA65-8A45-8D1E-14E1DBCA12A5}" destId="{03DC36C3-B7A1-F64B-86D9-D8ED571D6BA6}" srcOrd="0" destOrd="0" parTransId="{32F67E9F-3A87-E34C-BE07-B4F82548C91A}" sibTransId="{FF9CC894-0003-B948-B1A5-C1F1DE5A0535}"/>
    <dgm:cxn modelId="{1BB4B697-0EFE-514D-82C6-2B687ED6F3C4}" type="presOf" srcId="{6255641B-BA65-8A45-8D1E-14E1DBCA12A5}" destId="{CD8961A5-DFDD-7347-96EF-604CE05B2D04}" srcOrd="0" destOrd="0" presId="urn:microsoft.com/office/officeart/2009/3/layout/PlusandMinus"/>
    <dgm:cxn modelId="{9BD7849B-4930-3E42-9449-12BB5A90AC5B}" type="presOf" srcId="{03DC36C3-B7A1-F64B-86D9-D8ED571D6BA6}" destId="{81F9B450-E392-5844-8A64-A20BA6336D48}" srcOrd="0" destOrd="0" presId="urn:microsoft.com/office/officeart/2009/3/layout/PlusandMinus"/>
    <dgm:cxn modelId="{A41633D1-EA87-6E46-8EC3-A9391C118AA3}" type="presOf" srcId="{10F164A8-91A9-E048-9B86-62A1DEC03982}" destId="{A665F4A5-5273-CC4A-93C3-1AA291484228}" srcOrd="0" destOrd="0" presId="urn:microsoft.com/office/officeart/2009/3/layout/PlusandMinus"/>
    <dgm:cxn modelId="{275D1CDC-DD5A-4746-A330-1A5F9408B6AB}" type="presParOf" srcId="{CD8961A5-DFDD-7347-96EF-604CE05B2D04}" destId="{2667CB77-80B8-5A42-A434-3AF1D2984697}" srcOrd="0" destOrd="0" presId="urn:microsoft.com/office/officeart/2009/3/layout/PlusandMinus"/>
    <dgm:cxn modelId="{4B3D5313-F97F-D448-A010-FDED58DE814E}" type="presParOf" srcId="{CD8961A5-DFDD-7347-96EF-604CE05B2D04}" destId="{81F9B450-E392-5844-8A64-A20BA6336D48}" srcOrd="1" destOrd="0" presId="urn:microsoft.com/office/officeart/2009/3/layout/PlusandMinus"/>
    <dgm:cxn modelId="{85BC7406-0899-3F4E-A145-546805326723}" type="presParOf" srcId="{CD8961A5-DFDD-7347-96EF-604CE05B2D04}" destId="{A665F4A5-5273-CC4A-93C3-1AA291484228}" srcOrd="2" destOrd="0" presId="urn:microsoft.com/office/officeart/2009/3/layout/PlusandMinus"/>
    <dgm:cxn modelId="{878C345E-F7EB-2841-8E61-2BE2ED45D8AD}" type="presParOf" srcId="{CD8961A5-DFDD-7347-96EF-604CE05B2D04}" destId="{0348340B-678C-384B-8EA9-72258934B679}" srcOrd="3" destOrd="0" presId="urn:microsoft.com/office/officeart/2009/3/layout/PlusandMinus"/>
    <dgm:cxn modelId="{F83BC557-7FC3-BF40-BAB1-0C487D971709}" type="presParOf" srcId="{CD8961A5-DFDD-7347-96EF-604CE05B2D04}" destId="{DB013193-8424-6045-83A9-1F85E9FC7AFC}" srcOrd="4" destOrd="0" presId="urn:microsoft.com/office/officeart/2009/3/layout/PlusandMinus"/>
    <dgm:cxn modelId="{5EFF33A7-9460-F442-8F8D-A923CD28AC55}" type="presParOf" srcId="{CD8961A5-DFDD-7347-96EF-604CE05B2D04}" destId="{9A71699B-5E5C-E847-AA06-60E382B7F2AF}" srcOrd="5" destOrd="0" presId="urn:microsoft.com/office/officeart/2009/3/layout/PlusandMinus"/>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E12490-234D-6641-82D2-9A87D4656390}" type="doc">
      <dgm:prSet loTypeId="urn:microsoft.com/office/officeart/2008/layout/LinedList" loCatId="" qsTypeId="urn:microsoft.com/office/officeart/2005/8/quickstyle/3d1" qsCatId="3D" csTypeId="urn:microsoft.com/office/officeart/2005/8/colors/accent1_2" csCatId="accent1" phldr="1"/>
      <dgm:spPr/>
      <dgm:t>
        <a:bodyPr/>
        <a:lstStyle/>
        <a:p>
          <a:endParaRPr lang="de-DE"/>
        </a:p>
      </dgm:t>
    </dgm:pt>
    <dgm:pt modelId="{DB0622AC-C7A0-AF45-A111-567BA622EF9E}">
      <dgm:prSet phldrT="[Text]"/>
      <dgm:spPr/>
      <dgm:t>
        <a:bodyPr/>
        <a:lstStyle/>
        <a:p>
          <a:pPr rtl="0"/>
          <a:r>
            <a:rPr lang="en-US" altLang="de-DE" b="1" i="1">
              <a:latin typeface="Roboto"/>
            </a:rPr>
            <a:t>Publish the conflict-of-interest policy </a:t>
          </a:r>
          <a:endParaRPr lang="de-DE">
            <a:latin typeface="Roboto"/>
          </a:endParaRPr>
        </a:p>
      </dgm:t>
    </dgm:pt>
    <dgm:pt modelId="{FF096831-E97E-174A-97D4-32F0039D7694}" type="parTrans" cxnId="{170D6732-815A-B14A-9B2C-65573AE12661}">
      <dgm:prSet/>
      <dgm:spPr/>
      <dgm:t>
        <a:bodyPr/>
        <a:lstStyle/>
        <a:p>
          <a:endParaRPr lang="de-DE"/>
        </a:p>
      </dgm:t>
    </dgm:pt>
    <dgm:pt modelId="{A1E75D05-FFBD-2F46-ACA1-4BBE7ACE6B0D}" type="sibTrans" cxnId="{170D6732-815A-B14A-9B2C-65573AE12661}">
      <dgm:prSet/>
      <dgm:spPr/>
      <dgm:t>
        <a:bodyPr/>
        <a:lstStyle/>
        <a:p>
          <a:endParaRPr lang="de-DE"/>
        </a:p>
      </dgm:t>
    </dgm:pt>
    <dgm:pt modelId="{222D80DD-2B23-434F-907F-F36118B346BA}">
      <dgm:prSet phldrT="[Text]"/>
      <dgm:spPr/>
      <dgm:t>
        <a:bodyPr/>
        <a:lstStyle/>
        <a:p>
          <a:pPr rtl="0">
            <a:buFont typeface="Arial" panose="020B0604020202020204" pitchFamily="34" charset="0"/>
            <a:buNone/>
          </a:pPr>
          <a:r>
            <a:rPr lang="en-US" altLang="de-DE">
              <a:latin typeface="Roboto"/>
              <a:cs typeface="Roboto"/>
            </a:rPr>
            <a:t>Give all new public servants, upon initial appointment and on taking up a new position or function, a clear and concise statement of the current conflict-of-interest policy. </a:t>
          </a:r>
          <a:endParaRPr lang="de-DE">
            <a:latin typeface="Roboto"/>
            <a:cs typeface="Roboto"/>
          </a:endParaRPr>
        </a:p>
      </dgm:t>
    </dgm:pt>
    <dgm:pt modelId="{8623B66C-37B5-E544-957E-91EFA68AEA89}" type="parTrans" cxnId="{FCB01D91-203C-504E-8BBF-8EC823C3A527}">
      <dgm:prSet/>
      <dgm:spPr/>
      <dgm:t>
        <a:bodyPr/>
        <a:lstStyle/>
        <a:p>
          <a:endParaRPr lang="de-DE"/>
        </a:p>
      </dgm:t>
    </dgm:pt>
    <dgm:pt modelId="{DED46588-08C8-F743-BFE4-BD8D49B5BC47}" type="sibTrans" cxnId="{FCB01D91-203C-504E-8BBF-8EC823C3A527}">
      <dgm:prSet/>
      <dgm:spPr/>
      <dgm:t>
        <a:bodyPr/>
        <a:lstStyle/>
        <a:p>
          <a:endParaRPr lang="de-DE"/>
        </a:p>
      </dgm:t>
    </dgm:pt>
    <dgm:pt modelId="{E73BECCE-2298-434C-99EA-69F1032588FF}">
      <dgm:prSet phldrT="[Text]"/>
      <dgm:spPr/>
      <dgm:t>
        <a:bodyPr/>
        <a:lstStyle/>
        <a:p>
          <a:pPr rtl="0"/>
          <a:r>
            <a:rPr lang="en-US" altLang="de-DE" b="1" i="1">
              <a:latin typeface="Roboto"/>
            </a:rPr>
            <a:t>Give regular reminders </a:t>
          </a:r>
          <a:endParaRPr lang="de-DE">
            <a:latin typeface="Roboto"/>
          </a:endParaRPr>
        </a:p>
      </dgm:t>
    </dgm:pt>
    <dgm:pt modelId="{7310C364-153F-F344-9354-5A3CA570EA99}" type="parTrans" cxnId="{0F72EB5C-A458-A84D-87B3-B79D407A1611}">
      <dgm:prSet/>
      <dgm:spPr/>
      <dgm:t>
        <a:bodyPr/>
        <a:lstStyle/>
        <a:p>
          <a:endParaRPr lang="de-DE"/>
        </a:p>
      </dgm:t>
    </dgm:pt>
    <dgm:pt modelId="{09D07872-15B1-A648-BF87-27D18456A868}" type="sibTrans" cxnId="{0F72EB5C-A458-A84D-87B3-B79D407A1611}">
      <dgm:prSet/>
      <dgm:spPr/>
      <dgm:t>
        <a:bodyPr/>
        <a:lstStyle/>
        <a:p>
          <a:endParaRPr lang="de-DE"/>
        </a:p>
      </dgm:t>
    </dgm:pt>
    <dgm:pt modelId="{F6E69252-ED47-F347-846A-E8A3C759F37F}">
      <dgm:prSet phldrT="[Text]"/>
      <dgm:spPr/>
      <dgm:t>
        <a:bodyPr/>
        <a:lstStyle/>
        <a:p>
          <a:r>
            <a:rPr lang="en-US" altLang="de-DE">
              <a:latin typeface="Roboto"/>
              <a:cs typeface="Roboto"/>
            </a:rPr>
            <a:t>Regularly remind public servants of the application of the policy in changing circumstances, and in ensure that public servants know how rules are applied in the organization and what their own responsibilities are. </a:t>
          </a:r>
          <a:r>
            <a:rPr lang="en-US" altLang="de-DE" i="0">
              <a:latin typeface="Roboto"/>
              <a:cs typeface="Roboto"/>
            </a:rPr>
            <a:t>Codes </a:t>
          </a:r>
          <a:r>
            <a:rPr lang="en-US" altLang="de-DE">
              <a:latin typeface="Roboto"/>
              <a:cs typeface="Roboto"/>
            </a:rPr>
            <a:t>can be practical instruments for setting and communicating conflict-of-interest standards.</a:t>
          </a:r>
          <a:endParaRPr lang="de-DE">
            <a:latin typeface="Roboto"/>
            <a:cs typeface="Roboto"/>
          </a:endParaRPr>
        </a:p>
      </dgm:t>
    </dgm:pt>
    <dgm:pt modelId="{13A9D838-8199-A743-8C21-9EC6573A8EC1}" type="parTrans" cxnId="{DEAB6957-4EFA-A849-A6F7-F8E13798186B}">
      <dgm:prSet/>
      <dgm:spPr/>
      <dgm:t>
        <a:bodyPr/>
        <a:lstStyle/>
        <a:p>
          <a:endParaRPr lang="de-DE"/>
        </a:p>
      </dgm:t>
    </dgm:pt>
    <dgm:pt modelId="{A0BD3012-DF77-D348-B115-F98F32B4B3C6}" type="sibTrans" cxnId="{DEAB6957-4EFA-A849-A6F7-F8E13798186B}">
      <dgm:prSet/>
      <dgm:spPr/>
      <dgm:t>
        <a:bodyPr/>
        <a:lstStyle/>
        <a:p>
          <a:endParaRPr lang="de-DE"/>
        </a:p>
      </dgm:t>
    </dgm:pt>
    <dgm:pt modelId="{C3F639DF-09D6-0F40-B9AD-A25B7EB1191D}">
      <dgm:prSet phldrT="[Text]"/>
      <dgm:spPr/>
      <dgm:t>
        <a:bodyPr/>
        <a:lstStyle/>
        <a:p>
          <a:r>
            <a:rPr lang="en-US" altLang="de-DE" b="1" i="1">
              <a:latin typeface="Roboto"/>
            </a:rPr>
            <a:t>Provide guidance</a:t>
          </a:r>
          <a:endParaRPr lang="de-DE">
            <a:latin typeface="Roboto"/>
          </a:endParaRPr>
        </a:p>
      </dgm:t>
    </dgm:pt>
    <dgm:pt modelId="{DFC333CD-A07F-F44D-8293-0B04DF9D2BD7}" type="parTrans" cxnId="{49659164-0B6A-A04E-8238-CABEBD455242}">
      <dgm:prSet/>
      <dgm:spPr/>
      <dgm:t>
        <a:bodyPr/>
        <a:lstStyle/>
        <a:p>
          <a:endParaRPr lang="de-DE"/>
        </a:p>
      </dgm:t>
    </dgm:pt>
    <dgm:pt modelId="{F56D70DB-31DC-BC42-8C0B-25526218A07E}" type="sibTrans" cxnId="{49659164-0B6A-A04E-8238-CABEBD455242}">
      <dgm:prSet/>
      <dgm:spPr/>
      <dgm:t>
        <a:bodyPr/>
        <a:lstStyle/>
        <a:p>
          <a:endParaRPr lang="de-DE"/>
        </a:p>
      </dgm:t>
    </dgm:pt>
    <dgm:pt modelId="{6C6A2CE3-528D-C549-A509-FBD32D4A7001}">
      <dgm:prSet phldrT="[Text]"/>
      <dgm:spPr/>
      <dgm:t>
        <a:bodyPr/>
        <a:lstStyle/>
        <a:p>
          <a:r>
            <a:rPr lang="en-US" altLang="de-DE" b="1" i="1">
              <a:latin typeface="Roboto"/>
            </a:rPr>
            <a:t>Ensure that rules and procedures are available</a:t>
          </a:r>
          <a:endParaRPr lang="de-DE">
            <a:latin typeface="Roboto"/>
          </a:endParaRPr>
        </a:p>
      </dgm:t>
    </dgm:pt>
    <dgm:pt modelId="{B990194D-61FE-6943-AF88-CEB2F863BBC3}" type="parTrans" cxnId="{81EF23F1-F790-A546-96E5-C7563E684B84}">
      <dgm:prSet/>
      <dgm:spPr/>
      <dgm:t>
        <a:bodyPr/>
        <a:lstStyle/>
        <a:p>
          <a:endParaRPr lang="de-DE"/>
        </a:p>
      </dgm:t>
    </dgm:pt>
    <dgm:pt modelId="{46B980F4-D4B0-D049-BB1E-8B40ADDA65CE}" type="sibTrans" cxnId="{81EF23F1-F790-A546-96E5-C7563E684B84}">
      <dgm:prSet/>
      <dgm:spPr/>
      <dgm:t>
        <a:bodyPr/>
        <a:lstStyle/>
        <a:p>
          <a:endParaRPr lang="de-DE"/>
        </a:p>
      </dgm:t>
    </dgm:pt>
    <dgm:pt modelId="{14067F5D-0FB0-1642-A8DF-17266752392F}">
      <dgm:prSet phldrT="[Text]"/>
      <dgm:spPr/>
      <dgm:t>
        <a:bodyPr/>
        <a:lstStyle/>
        <a:p>
          <a:pPr rtl="0"/>
          <a:r>
            <a:rPr lang="en-US" altLang="de-DE">
              <a:latin typeface="Roboto"/>
              <a:cs typeface="Roboto"/>
            </a:rPr>
            <a:t>Provide up-to-date information about the organization’s policy, rules and administrative procedures relevant to conflict of interest, and clearly establish any additional requirements specific to the organization. </a:t>
          </a:r>
          <a:endParaRPr lang="de-DE">
            <a:latin typeface="Roboto"/>
            <a:cs typeface="Roboto"/>
          </a:endParaRPr>
        </a:p>
      </dgm:t>
    </dgm:pt>
    <dgm:pt modelId="{A2D23A4D-07C8-7D45-943F-45CCE260F772}" type="parTrans" cxnId="{0BFE69DF-C23A-6E42-8CB7-1164E2192369}">
      <dgm:prSet/>
      <dgm:spPr/>
      <dgm:t>
        <a:bodyPr/>
        <a:lstStyle/>
        <a:p>
          <a:endParaRPr lang="de-DE"/>
        </a:p>
      </dgm:t>
    </dgm:pt>
    <dgm:pt modelId="{6C7E7096-BEC0-FE44-8B6A-E4237AA6E031}" type="sibTrans" cxnId="{0BFE69DF-C23A-6E42-8CB7-1164E2192369}">
      <dgm:prSet/>
      <dgm:spPr/>
      <dgm:t>
        <a:bodyPr/>
        <a:lstStyle/>
        <a:p>
          <a:endParaRPr lang="de-DE"/>
        </a:p>
      </dgm:t>
    </dgm:pt>
    <dgm:pt modelId="{8F21E628-B0BA-8246-9AEC-F7D0EAC3954A}">
      <dgm:prSet phldrT="[Text]"/>
      <dgm:spPr/>
      <dgm:t>
        <a:bodyPr/>
        <a:lstStyle/>
        <a:p>
          <a:r>
            <a:rPr lang="en-US" altLang="de-DE">
              <a:latin typeface="Roboto"/>
              <a:cs typeface="Roboto"/>
            </a:rPr>
            <a:t>Support public servants with information and advice, including real-world examples and discussions on how specific conflict situations have been handled in the past and are expected to be handled in the future. In particular, consult with staff on the policy, and ensure that the policy’s rationale is understood and accepted.</a:t>
          </a:r>
          <a:endParaRPr lang="de-DE">
            <a:latin typeface="Roboto"/>
            <a:cs typeface="Roboto"/>
          </a:endParaRPr>
        </a:p>
      </dgm:t>
    </dgm:pt>
    <dgm:pt modelId="{4196FE71-B29B-1043-BCF7-47BA8B1514AD}" type="parTrans" cxnId="{7914A379-A448-794F-8340-95C8E2E7375D}">
      <dgm:prSet/>
      <dgm:spPr/>
      <dgm:t>
        <a:bodyPr/>
        <a:lstStyle/>
        <a:p>
          <a:endParaRPr lang="de-DE"/>
        </a:p>
      </dgm:t>
    </dgm:pt>
    <dgm:pt modelId="{113A61AA-77B2-3344-AAC4-E9E32F9E528E}" type="sibTrans" cxnId="{7914A379-A448-794F-8340-95C8E2E7375D}">
      <dgm:prSet/>
      <dgm:spPr/>
      <dgm:t>
        <a:bodyPr/>
        <a:lstStyle/>
        <a:p>
          <a:endParaRPr lang="de-DE"/>
        </a:p>
      </dgm:t>
    </dgm:pt>
    <dgm:pt modelId="{525A996A-4BE9-F340-B830-E8CED1C036B5}">
      <dgm:prSet phldrT="[Text]"/>
      <dgm:spPr/>
      <dgm:t>
        <a:bodyPr/>
        <a:lstStyle/>
        <a:p>
          <a:r>
            <a:rPr lang="en-US" altLang="de-DE" b="1" i="1">
              <a:latin typeface="Roboto"/>
            </a:rPr>
            <a:t>Provide assistance</a:t>
          </a:r>
          <a:endParaRPr lang="de-DE">
            <a:latin typeface="Roboto"/>
          </a:endParaRPr>
        </a:p>
      </dgm:t>
    </dgm:pt>
    <dgm:pt modelId="{C60D4126-58BA-2C43-9B0A-9CE63D141D26}" type="parTrans" cxnId="{27FB7A1D-7C34-6841-A58F-411CD94172F9}">
      <dgm:prSet/>
      <dgm:spPr/>
      <dgm:t>
        <a:bodyPr/>
        <a:lstStyle/>
        <a:p>
          <a:endParaRPr lang="de-DE"/>
        </a:p>
      </dgm:t>
    </dgm:pt>
    <dgm:pt modelId="{3B4935B2-CA1A-D940-9838-91FA5F34B534}" type="sibTrans" cxnId="{27FB7A1D-7C34-6841-A58F-411CD94172F9}">
      <dgm:prSet/>
      <dgm:spPr/>
      <dgm:t>
        <a:bodyPr/>
        <a:lstStyle/>
        <a:p>
          <a:endParaRPr lang="de-DE"/>
        </a:p>
      </dgm:t>
    </dgm:pt>
    <dgm:pt modelId="{F04DF4D2-C92A-D54B-B0D9-F5CE66735AC5}">
      <dgm:prSet phldrT="[Text]"/>
      <dgm:spPr/>
      <dgm:t>
        <a:bodyPr/>
        <a:lstStyle/>
        <a:p>
          <a:r>
            <a:rPr lang="en-US" altLang="de-DE">
              <a:latin typeface="Roboto"/>
              <a:cs typeface="Roboto"/>
            </a:rPr>
            <a:t>Identify sources of appropriate assistance for public servants who are in doubt about the application of the policy, and widely publicize how to obtain such advice. Make advice available to clients of the organization and others, including contractors, agents, and partnering bodies, to assist stakeholders to be well-informed (OECD 2005: 105).</a:t>
          </a:r>
          <a:endParaRPr lang="de-DE">
            <a:latin typeface="Roboto"/>
            <a:cs typeface="Roboto"/>
          </a:endParaRPr>
        </a:p>
      </dgm:t>
    </dgm:pt>
    <dgm:pt modelId="{E31DA347-AADC-B14E-AD67-EA29B5545E2B}" type="parTrans" cxnId="{CB080106-6346-A541-ABB8-F220C7E89F35}">
      <dgm:prSet/>
      <dgm:spPr/>
      <dgm:t>
        <a:bodyPr/>
        <a:lstStyle/>
        <a:p>
          <a:endParaRPr lang="de-DE"/>
        </a:p>
      </dgm:t>
    </dgm:pt>
    <dgm:pt modelId="{0C5C0DBD-E4BC-9D41-81D3-EF86A339E2C2}" type="sibTrans" cxnId="{CB080106-6346-A541-ABB8-F220C7E89F35}">
      <dgm:prSet/>
      <dgm:spPr/>
      <dgm:t>
        <a:bodyPr/>
        <a:lstStyle/>
        <a:p>
          <a:endParaRPr lang="de-DE"/>
        </a:p>
      </dgm:t>
    </dgm:pt>
    <dgm:pt modelId="{7E7D9635-3901-AA43-8218-2500F3A65909}" type="pres">
      <dgm:prSet presAssocID="{A1E12490-234D-6641-82D2-9A87D4656390}" presName="vert0" presStyleCnt="0">
        <dgm:presLayoutVars>
          <dgm:dir/>
          <dgm:animOne val="branch"/>
          <dgm:animLvl val="lvl"/>
        </dgm:presLayoutVars>
      </dgm:prSet>
      <dgm:spPr/>
    </dgm:pt>
    <dgm:pt modelId="{42FB9120-51D2-4544-AED3-44C538481165}" type="pres">
      <dgm:prSet presAssocID="{DB0622AC-C7A0-AF45-A111-567BA622EF9E}" presName="thickLine" presStyleLbl="alignNode1" presStyleIdx="0" presStyleCnt="5"/>
      <dgm:spPr/>
    </dgm:pt>
    <dgm:pt modelId="{A7FC1A66-010A-CC42-9D8C-436AC6EFED9D}" type="pres">
      <dgm:prSet presAssocID="{DB0622AC-C7A0-AF45-A111-567BA622EF9E}" presName="horz1" presStyleCnt="0"/>
      <dgm:spPr/>
    </dgm:pt>
    <dgm:pt modelId="{46F31517-AB99-284F-8450-462C10BD9C6D}" type="pres">
      <dgm:prSet presAssocID="{DB0622AC-C7A0-AF45-A111-567BA622EF9E}" presName="tx1" presStyleLbl="revTx" presStyleIdx="0" presStyleCnt="10"/>
      <dgm:spPr/>
    </dgm:pt>
    <dgm:pt modelId="{2DD9CA93-86C3-E748-869F-A96029FAC708}" type="pres">
      <dgm:prSet presAssocID="{DB0622AC-C7A0-AF45-A111-567BA622EF9E}" presName="vert1" presStyleCnt="0"/>
      <dgm:spPr/>
    </dgm:pt>
    <dgm:pt modelId="{75B28884-3B93-CB4E-8177-AA2E423909EC}" type="pres">
      <dgm:prSet presAssocID="{222D80DD-2B23-434F-907F-F36118B346BA}" presName="vertSpace2a" presStyleCnt="0"/>
      <dgm:spPr/>
    </dgm:pt>
    <dgm:pt modelId="{496016C3-5038-E840-A370-671F8EE512E9}" type="pres">
      <dgm:prSet presAssocID="{222D80DD-2B23-434F-907F-F36118B346BA}" presName="horz2" presStyleCnt="0"/>
      <dgm:spPr/>
    </dgm:pt>
    <dgm:pt modelId="{F382DBBF-F06E-C644-BDFD-0277A9E02C10}" type="pres">
      <dgm:prSet presAssocID="{222D80DD-2B23-434F-907F-F36118B346BA}" presName="horzSpace2" presStyleCnt="0"/>
      <dgm:spPr/>
    </dgm:pt>
    <dgm:pt modelId="{3480BB71-B855-B742-B0E7-5DCCFAA3F38E}" type="pres">
      <dgm:prSet presAssocID="{222D80DD-2B23-434F-907F-F36118B346BA}" presName="tx2" presStyleLbl="revTx" presStyleIdx="1" presStyleCnt="10"/>
      <dgm:spPr/>
    </dgm:pt>
    <dgm:pt modelId="{0FA0B7BF-3D30-874A-9701-998921BF8ED7}" type="pres">
      <dgm:prSet presAssocID="{222D80DD-2B23-434F-907F-F36118B346BA}" presName="vert2" presStyleCnt="0"/>
      <dgm:spPr/>
    </dgm:pt>
    <dgm:pt modelId="{1895FF52-3FC8-D540-8C99-DFE9B2C943E1}" type="pres">
      <dgm:prSet presAssocID="{222D80DD-2B23-434F-907F-F36118B346BA}" presName="thinLine2b" presStyleLbl="callout" presStyleIdx="0" presStyleCnt="5"/>
      <dgm:spPr/>
    </dgm:pt>
    <dgm:pt modelId="{CFFE8C91-2C71-2B4F-ADAF-A98720C9D588}" type="pres">
      <dgm:prSet presAssocID="{222D80DD-2B23-434F-907F-F36118B346BA}" presName="vertSpace2b" presStyleCnt="0"/>
      <dgm:spPr/>
    </dgm:pt>
    <dgm:pt modelId="{249884B1-02BF-E643-B8E2-514DBA2619E7}" type="pres">
      <dgm:prSet presAssocID="{E73BECCE-2298-434C-99EA-69F1032588FF}" presName="thickLine" presStyleLbl="alignNode1" presStyleIdx="1" presStyleCnt="5"/>
      <dgm:spPr/>
    </dgm:pt>
    <dgm:pt modelId="{60B16D00-4EE7-CF46-A781-FC198DD0637F}" type="pres">
      <dgm:prSet presAssocID="{E73BECCE-2298-434C-99EA-69F1032588FF}" presName="horz1" presStyleCnt="0"/>
      <dgm:spPr/>
    </dgm:pt>
    <dgm:pt modelId="{A48C5A15-C760-7D42-82BC-0621CBB680F9}" type="pres">
      <dgm:prSet presAssocID="{E73BECCE-2298-434C-99EA-69F1032588FF}" presName="tx1" presStyleLbl="revTx" presStyleIdx="2" presStyleCnt="10"/>
      <dgm:spPr/>
    </dgm:pt>
    <dgm:pt modelId="{859FBFE5-1B62-CF4A-AFC5-EA708EBE9A25}" type="pres">
      <dgm:prSet presAssocID="{E73BECCE-2298-434C-99EA-69F1032588FF}" presName="vert1" presStyleCnt="0"/>
      <dgm:spPr/>
    </dgm:pt>
    <dgm:pt modelId="{DF22DA44-8564-9E47-A194-07E54B0E934C}" type="pres">
      <dgm:prSet presAssocID="{F6E69252-ED47-F347-846A-E8A3C759F37F}" presName="vertSpace2a" presStyleCnt="0"/>
      <dgm:spPr/>
    </dgm:pt>
    <dgm:pt modelId="{1F6EF4A1-7298-C648-B682-A656894D4566}" type="pres">
      <dgm:prSet presAssocID="{F6E69252-ED47-F347-846A-E8A3C759F37F}" presName="horz2" presStyleCnt="0"/>
      <dgm:spPr/>
    </dgm:pt>
    <dgm:pt modelId="{A91C59DB-200A-8E44-B298-F95509F18A5C}" type="pres">
      <dgm:prSet presAssocID="{F6E69252-ED47-F347-846A-E8A3C759F37F}" presName="horzSpace2" presStyleCnt="0"/>
      <dgm:spPr/>
    </dgm:pt>
    <dgm:pt modelId="{4562F686-B885-9F46-B963-D97B4FE454D1}" type="pres">
      <dgm:prSet presAssocID="{F6E69252-ED47-F347-846A-E8A3C759F37F}" presName="tx2" presStyleLbl="revTx" presStyleIdx="3" presStyleCnt="10"/>
      <dgm:spPr/>
    </dgm:pt>
    <dgm:pt modelId="{5930AF01-572C-7749-9D18-3567D12FC6FC}" type="pres">
      <dgm:prSet presAssocID="{F6E69252-ED47-F347-846A-E8A3C759F37F}" presName="vert2" presStyleCnt="0"/>
      <dgm:spPr/>
    </dgm:pt>
    <dgm:pt modelId="{4945598B-11D6-8E4D-AD70-AC78F9410A2B}" type="pres">
      <dgm:prSet presAssocID="{F6E69252-ED47-F347-846A-E8A3C759F37F}" presName="thinLine2b" presStyleLbl="callout" presStyleIdx="1" presStyleCnt="5" custLinFactNeighborY="75358"/>
      <dgm:spPr/>
    </dgm:pt>
    <dgm:pt modelId="{C23956BE-3FC3-6543-8BA6-0F2596A68271}" type="pres">
      <dgm:prSet presAssocID="{F6E69252-ED47-F347-846A-E8A3C759F37F}" presName="vertSpace2b" presStyleCnt="0"/>
      <dgm:spPr/>
    </dgm:pt>
    <dgm:pt modelId="{31B8DEF7-E5D8-354B-989E-ADA45247765F}" type="pres">
      <dgm:prSet presAssocID="{6C6A2CE3-528D-C549-A509-FBD32D4A7001}" presName="thickLine" presStyleLbl="alignNode1" presStyleIdx="2" presStyleCnt="5"/>
      <dgm:spPr/>
    </dgm:pt>
    <dgm:pt modelId="{0787138A-46CD-6F47-B3C9-C52AAC4D26B9}" type="pres">
      <dgm:prSet presAssocID="{6C6A2CE3-528D-C549-A509-FBD32D4A7001}" presName="horz1" presStyleCnt="0"/>
      <dgm:spPr/>
    </dgm:pt>
    <dgm:pt modelId="{FABF36B5-6DA3-A14A-B03E-81E734CCE949}" type="pres">
      <dgm:prSet presAssocID="{6C6A2CE3-528D-C549-A509-FBD32D4A7001}" presName="tx1" presStyleLbl="revTx" presStyleIdx="4" presStyleCnt="10"/>
      <dgm:spPr/>
    </dgm:pt>
    <dgm:pt modelId="{B065B0DC-76A7-D94E-A4B2-DF754C77C433}" type="pres">
      <dgm:prSet presAssocID="{6C6A2CE3-528D-C549-A509-FBD32D4A7001}" presName="vert1" presStyleCnt="0"/>
      <dgm:spPr/>
    </dgm:pt>
    <dgm:pt modelId="{5D60AA8A-207C-0842-A2FE-64C8E30AED7E}" type="pres">
      <dgm:prSet presAssocID="{14067F5D-0FB0-1642-A8DF-17266752392F}" presName="vertSpace2a" presStyleCnt="0"/>
      <dgm:spPr/>
    </dgm:pt>
    <dgm:pt modelId="{E4FFCE91-B28D-FC4F-8B64-D75285A0D0E6}" type="pres">
      <dgm:prSet presAssocID="{14067F5D-0FB0-1642-A8DF-17266752392F}" presName="horz2" presStyleCnt="0"/>
      <dgm:spPr/>
    </dgm:pt>
    <dgm:pt modelId="{50D59558-6F94-3B4F-AF79-6241AC90018B}" type="pres">
      <dgm:prSet presAssocID="{14067F5D-0FB0-1642-A8DF-17266752392F}" presName="horzSpace2" presStyleCnt="0"/>
      <dgm:spPr/>
    </dgm:pt>
    <dgm:pt modelId="{69ED07AF-66A0-A94F-A275-7463C8B86818}" type="pres">
      <dgm:prSet presAssocID="{14067F5D-0FB0-1642-A8DF-17266752392F}" presName="tx2" presStyleLbl="revTx" presStyleIdx="5" presStyleCnt="10"/>
      <dgm:spPr/>
    </dgm:pt>
    <dgm:pt modelId="{459F3229-CBB1-AC4E-9B1E-2DEFC74158FD}" type="pres">
      <dgm:prSet presAssocID="{14067F5D-0FB0-1642-A8DF-17266752392F}" presName="vert2" presStyleCnt="0"/>
      <dgm:spPr/>
    </dgm:pt>
    <dgm:pt modelId="{F585C8A7-3982-D348-9B5C-6C8B0B9E3B84}" type="pres">
      <dgm:prSet presAssocID="{14067F5D-0FB0-1642-A8DF-17266752392F}" presName="thinLine2b" presStyleLbl="callout" presStyleIdx="2" presStyleCnt="5"/>
      <dgm:spPr/>
    </dgm:pt>
    <dgm:pt modelId="{4D5738E7-E05B-4B47-B420-562B889D75EA}" type="pres">
      <dgm:prSet presAssocID="{14067F5D-0FB0-1642-A8DF-17266752392F}" presName="vertSpace2b" presStyleCnt="0"/>
      <dgm:spPr/>
    </dgm:pt>
    <dgm:pt modelId="{73CD54AF-9839-3243-A2C9-63F2A9C6740C}" type="pres">
      <dgm:prSet presAssocID="{C3F639DF-09D6-0F40-B9AD-A25B7EB1191D}" presName="thickLine" presStyleLbl="alignNode1" presStyleIdx="3" presStyleCnt="5"/>
      <dgm:spPr/>
    </dgm:pt>
    <dgm:pt modelId="{ACB0020E-C7E2-AB4F-BF70-672AC8A0BC48}" type="pres">
      <dgm:prSet presAssocID="{C3F639DF-09D6-0F40-B9AD-A25B7EB1191D}" presName="horz1" presStyleCnt="0"/>
      <dgm:spPr/>
    </dgm:pt>
    <dgm:pt modelId="{BDB0D0A0-7618-0648-AD9A-0ECAD02EBD03}" type="pres">
      <dgm:prSet presAssocID="{C3F639DF-09D6-0F40-B9AD-A25B7EB1191D}" presName="tx1" presStyleLbl="revTx" presStyleIdx="6" presStyleCnt="10"/>
      <dgm:spPr/>
    </dgm:pt>
    <dgm:pt modelId="{C0E4CAB7-D383-D94F-8076-65F15C43D92E}" type="pres">
      <dgm:prSet presAssocID="{C3F639DF-09D6-0F40-B9AD-A25B7EB1191D}" presName="vert1" presStyleCnt="0"/>
      <dgm:spPr/>
    </dgm:pt>
    <dgm:pt modelId="{B0E0B6AE-5251-DD40-BD7D-2B42DAFB8D5F}" type="pres">
      <dgm:prSet presAssocID="{8F21E628-B0BA-8246-9AEC-F7D0EAC3954A}" presName="vertSpace2a" presStyleCnt="0"/>
      <dgm:spPr/>
    </dgm:pt>
    <dgm:pt modelId="{B6A56F86-F59D-EE40-9A0C-80F9C42E8B55}" type="pres">
      <dgm:prSet presAssocID="{8F21E628-B0BA-8246-9AEC-F7D0EAC3954A}" presName="horz2" presStyleCnt="0"/>
      <dgm:spPr/>
    </dgm:pt>
    <dgm:pt modelId="{512C0017-305C-4745-A557-07CBA8E7324D}" type="pres">
      <dgm:prSet presAssocID="{8F21E628-B0BA-8246-9AEC-F7D0EAC3954A}" presName="horzSpace2" presStyleCnt="0"/>
      <dgm:spPr/>
    </dgm:pt>
    <dgm:pt modelId="{5BB14722-E9C7-3E46-974F-7C341036771B}" type="pres">
      <dgm:prSet presAssocID="{8F21E628-B0BA-8246-9AEC-F7D0EAC3954A}" presName="tx2" presStyleLbl="revTx" presStyleIdx="7" presStyleCnt="10"/>
      <dgm:spPr/>
    </dgm:pt>
    <dgm:pt modelId="{01AE1C0E-E8DA-6548-B4CD-56DD9336C555}" type="pres">
      <dgm:prSet presAssocID="{8F21E628-B0BA-8246-9AEC-F7D0EAC3954A}" presName="vert2" presStyleCnt="0"/>
      <dgm:spPr/>
    </dgm:pt>
    <dgm:pt modelId="{AC0675E1-7424-8B4D-9918-402A2F113ABB}" type="pres">
      <dgm:prSet presAssocID="{8F21E628-B0BA-8246-9AEC-F7D0EAC3954A}" presName="thinLine2b" presStyleLbl="callout" presStyleIdx="3" presStyleCnt="5"/>
      <dgm:spPr/>
    </dgm:pt>
    <dgm:pt modelId="{37F26D4E-9CD7-E945-9D85-A9C93EEC8045}" type="pres">
      <dgm:prSet presAssocID="{8F21E628-B0BA-8246-9AEC-F7D0EAC3954A}" presName="vertSpace2b" presStyleCnt="0"/>
      <dgm:spPr/>
    </dgm:pt>
    <dgm:pt modelId="{34634D66-2E76-5E44-BC93-EFB385B16A7A}" type="pres">
      <dgm:prSet presAssocID="{525A996A-4BE9-F340-B830-E8CED1C036B5}" presName="thickLine" presStyleLbl="alignNode1" presStyleIdx="4" presStyleCnt="5"/>
      <dgm:spPr/>
    </dgm:pt>
    <dgm:pt modelId="{E1BAE6DC-AFE1-264B-B619-BEC276C6851F}" type="pres">
      <dgm:prSet presAssocID="{525A996A-4BE9-F340-B830-E8CED1C036B5}" presName="horz1" presStyleCnt="0"/>
      <dgm:spPr/>
    </dgm:pt>
    <dgm:pt modelId="{7199FF37-68BE-3B4B-9BEB-DFB2B968FF62}" type="pres">
      <dgm:prSet presAssocID="{525A996A-4BE9-F340-B830-E8CED1C036B5}" presName="tx1" presStyleLbl="revTx" presStyleIdx="8" presStyleCnt="10"/>
      <dgm:spPr/>
    </dgm:pt>
    <dgm:pt modelId="{D5C31BDB-5F5A-0042-825A-FC5EF35C745A}" type="pres">
      <dgm:prSet presAssocID="{525A996A-4BE9-F340-B830-E8CED1C036B5}" presName="vert1" presStyleCnt="0"/>
      <dgm:spPr/>
    </dgm:pt>
    <dgm:pt modelId="{8D826091-290F-EA44-AF5B-CD535B080253}" type="pres">
      <dgm:prSet presAssocID="{F04DF4D2-C92A-D54B-B0D9-F5CE66735AC5}" presName="vertSpace2a" presStyleCnt="0"/>
      <dgm:spPr/>
    </dgm:pt>
    <dgm:pt modelId="{0337096F-383C-1443-B2F9-787A7A8A91B5}" type="pres">
      <dgm:prSet presAssocID="{F04DF4D2-C92A-D54B-B0D9-F5CE66735AC5}" presName="horz2" presStyleCnt="0"/>
      <dgm:spPr/>
    </dgm:pt>
    <dgm:pt modelId="{0275D8E4-CAAD-1743-92DE-9CED4F406AC7}" type="pres">
      <dgm:prSet presAssocID="{F04DF4D2-C92A-D54B-B0D9-F5CE66735AC5}" presName="horzSpace2" presStyleCnt="0"/>
      <dgm:spPr/>
    </dgm:pt>
    <dgm:pt modelId="{003B108C-E6A3-A84C-8E4A-37C584BCD8F3}" type="pres">
      <dgm:prSet presAssocID="{F04DF4D2-C92A-D54B-B0D9-F5CE66735AC5}" presName="tx2" presStyleLbl="revTx" presStyleIdx="9" presStyleCnt="10"/>
      <dgm:spPr/>
    </dgm:pt>
    <dgm:pt modelId="{07659B90-ECB9-4C4D-810B-0E148F9E2C30}" type="pres">
      <dgm:prSet presAssocID="{F04DF4D2-C92A-D54B-B0D9-F5CE66735AC5}" presName="vert2" presStyleCnt="0"/>
      <dgm:spPr/>
    </dgm:pt>
    <dgm:pt modelId="{7FF04B09-EECE-304B-80FA-1831E7C06CDE}" type="pres">
      <dgm:prSet presAssocID="{F04DF4D2-C92A-D54B-B0D9-F5CE66735AC5}" presName="thinLine2b" presStyleLbl="callout" presStyleIdx="4" presStyleCnt="5"/>
      <dgm:spPr/>
    </dgm:pt>
    <dgm:pt modelId="{13E6271E-3F30-EB4B-A10F-38DC8261EBCF}" type="pres">
      <dgm:prSet presAssocID="{F04DF4D2-C92A-D54B-B0D9-F5CE66735AC5}" presName="vertSpace2b" presStyleCnt="0"/>
      <dgm:spPr/>
    </dgm:pt>
  </dgm:ptLst>
  <dgm:cxnLst>
    <dgm:cxn modelId="{CB080106-6346-A541-ABB8-F220C7E89F35}" srcId="{525A996A-4BE9-F340-B830-E8CED1C036B5}" destId="{F04DF4D2-C92A-D54B-B0D9-F5CE66735AC5}" srcOrd="0" destOrd="0" parTransId="{E31DA347-AADC-B14E-AD67-EA29B5545E2B}" sibTransId="{0C5C0DBD-E4BC-9D41-81D3-EF86A339E2C2}"/>
    <dgm:cxn modelId="{909A1708-6C2C-4B4F-9D6C-30CED6A9DDE5}" type="presOf" srcId="{8F21E628-B0BA-8246-9AEC-F7D0EAC3954A}" destId="{5BB14722-E9C7-3E46-974F-7C341036771B}" srcOrd="0" destOrd="0" presId="urn:microsoft.com/office/officeart/2008/layout/LinedList"/>
    <dgm:cxn modelId="{52EB680B-E674-ED4F-8C5A-6348010E44AC}" type="presOf" srcId="{DB0622AC-C7A0-AF45-A111-567BA622EF9E}" destId="{46F31517-AB99-284F-8450-462C10BD9C6D}" srcOrd="0" destOrd="0" presId="urn:microsoft.com/office/officeart/2008/layout/LinedList"/>
    <dgm:cxn modelId="{27FB7A1D-7C34-6841-A58F-411CD94172F9}" srcId="{A1E12490-234D-6641-82D2-9A87D4656390}" destId="{525A996A-4BE9-F340-B830-E8CED1C036B5}" srcOrd="4" destOrd="0" parTransId="{C60D4126-58BA-2C43-9B0A-9CE63D141D26}" sibTransId="{3B4935B2-CA1A-D940-9838-91FA5F34B534}"/>
    <dgm:cxn modelId="{170D6732-815A-B14A-9B2C-65573AE12661}" srcId="{A1E12490-234D-6641-82D2-9A87D4656390}" destId="{DB0622AC-C7A0-AF45-A111-567BA622EF9E}" srcOrd="0" destOrd="0" parTransId="{FF096831-E97E-174A-97D4-32F0039D7694}" sibTransId="{A1E75D05-FFBD-2F46-ACA1-4BBE7ACE6B0D}"/>
    <dgm:cxn modelId="{10FFB33B-66BD-DE47-AFCE-8232BEC75CF4}" type="presOf" srcId="{F6E69252-ED47-F347-846A-E8A3C759F37F}" destId="{4562F686-B885-9F46-B963-D97B4FE454D1}" srcOrd="0" destOrd="0" presId="urn:microsoft.com/office/officeart/2008/layout/LinedList"/>
    <dgm:cxn modelId="{85806240-6E1D-E74F-A650-CF030A1C272C}" type="presOf" srcId="{F04DF4D2-C92A-D54B-B0D9-F5CE66735AC5}" destId="{003B108C-E6A3-A84C-8E4A-37C584BCD8F3}" srcOrd="0" destOrd="0" presId="urn:microsoft.com/office/officeart/2008/layout/LinedList"/>
    <dgm:cxn modelId="{22468242-F6C1-8242-BB43-D73B839C7EF0}" type="presOf" srcId="{E73BECCE-2298-434C-99EA-69F1032588FF}" destId="{A48C5A15-C760-7D42-82BC-0621CBB680F9}" srcOrd="0" destOrd="0" presId="urn:microsoft.com/office/officeart/2008/layout/LinedList"/>
    <dgm:cxn modelId="{6EEFE345-AE4B-A34A-86E7-745387BBD129}" type="presOf" srcId="{525A996A-4BE9-F340-B830-E8CED1C036B5}" destId="{7199FF37-68BE-3B4B-9BEB-DFB2B968FF62}" srcOrd="0" destOrd="0" presId="urn:microsoft.com/office/officeart/2008/layout/LinedList"/>
    <dgm:cxn modelId="{DEAB6957-4EFA-A849-A6F7-F8E13798186B}" srcId="{E73BECCE-2298-434C-99EA-69F1032588FF}" destId="{F6E69252-ED47-F347-846A-E8A3C759F37F}" srcOrd="0" destOrd="0" parTransId="{13A9D838-8199-A743-8C21-9EC6573A8EC1}" sibTransId="{A0BD3012-DF77-D348-B115-F98F32B4B3C6}"/>
    <dgm:cxn modelId="{0F72EB5C-A458-A84D-87B3-B79D407A1611}" srcId="{A1E12490-234D-6641-82D2-9A87D4656390}" destId="{E73BECCE-2298-434C-99EA-69F1032588FF}" srcOrd="1" destOrd="0" parTransId="{7310C364-153F-F344-9354-5A3CA570EA99}" sibTransId="{09D07872-15B1-A648-BF87-27D18456A868}"/>
    <dgm:cxn modelId="{49659164-0B6A-A04E-8238-CABEBD455242}" srcId="{A1E12490-234D-6641-82D2-9A87D4656390}" destId="{C3F639DF-09D6-0F40-B9AD-A25B7EB1191D}" srcOrd="3" destOrd="0" parTransId="{DFC333CD-A07F-F44D-8293-0B04DF9D2BD7}" sibTransId="{F56D70DB-31DC-BC42-8C0B-25526218A07E}"/>
    <dgm:cxn modelId="{A2A09670-CA52-E04E-BD98-6140790E4827}" type="presOf" srcId="{A1E12490-234D-6641-82D2-9A87D4656390}" destId="{7E7D9635-3901-AA43-8218-2500F3A65909}" srcOrd="0" destOrd="0" presId="urn:microsoft.com/office/officeart/2008/layout/LinedList"/>
    <dgm:cxn modelId="{7914A379-A448-794F-8340-95C8E2E7375D}" srcId="{C3F639DF-09D6-0F40-B9AD-A25B7EB1191D}" destId="{8F21E628-B0BA-8246-9AEC-F7D0EAC3954A}" srcOrd="0" destOrd="0" parTransId="{4196FE71-B29B-1043-BCF7-47BA8B1514AD}" sibTransId="{113A61AA-77B2-3344-AAC4-E9E32F9E528E}"/>
    <dgm:cxn modelId="{4A71B486-930F-4E48-A937-1E75B778DA78}" type="presOf" srcId="{14067F5D-0FB0-1642-A8DF-17266752392F}" destId="{69ED07AF-66A0-A94F-A275-7463C8B86818}" srcOrd="0" destOrd="0" presId="urn:microsoft.com/office/officeart/2008/layout/LinedList"/>
    <dgm:cxn modelId="{FCB01D91-203C-504E-8BBF-8EC823C3A527}" srcId="{DB0622AC-C7A0-AF45-A111-567BA622EF9E}" destId="{222D80DD-2B23-434F-907F-F36118B346BA}" srcOrd="0" destOrd="0" parTransId="{8623B66C-37B5-E544-957E-91EFA68AEA89}" sibTransId="{DED46588-08C8-F743-BFE4-BD8D49B5BC47}"/>
    <dgm:cxn modelId="{C78D5BD6-30DE-A846-8371-E4AB7992ACB0}" type="presOf" srcId="{C3F639DF-09D6-0F40-B9AD-A25B7EB1191D}" destId="{BDB0D0A0-7618-0648-AD9A-0ECAD02EBD03}" srcOrd="0" destOrd="0" presId="urn:microsoft.com/office/officeart/2008/layout/LinedList"/>
    <dgm:cxn modelId="{0BFE69DF-C23A-6E42-8CB7-1164E2192369}" srcId="{6C6A2CE3-528D-C549-A509-FBD32D4A7001}" destId="{14067F5D-0FB0-1642-A8DF-17266752392F}" srcOrd="0" destOrd="0" parTransId="{A2D23A4D-07C8-7D45-943F-45CCE260F772}" sibTransId="{6C7E7096-BEC0-FE44-8B6A-E4237AA6E031}"/>
    <dgm:cxn modelId="{43F884EC-6257-2E4F-93A3-FDBA50F70517}" type="presOf" srcId="{6C6A2CE3-528D-C549-A509-FBD32D4A7001}" destId="{FABF36B5-6DA3-A14A-B03E-81E734CCE949}" srcOrd="0" destOrd="0" presId="urn:microsoft.com/office/officeart/2008/layout/LinedList"/>
    <dgm:cxn modelId="{81EF23F1-F790-A546-96E5-C7563E684B84}" srcId="{A1E12490-234D-6641-82D2-9A87D4656390}" destId="{6C6A2CE3-528D-C549-A509-FBD32D4A7001}" srcOrd="2" destOrd="0" parTransId="{B990194D-61FE-6943-AF88-CEB2F863BBC3}" sibTransId="{46B980F4-D4B0-D049-BB1E-8B40ADDA65CE}"/>
    <dgm:cxn modelId="{8EF8FCF1-6A0B-C844-A264-65BB49D590D4}" type="presOf" srcId="{222D80DD-2B23-434F-907F-F36118B346BA}" destId="{3480BB71-B855-B742-B0E7-5DCCFAA3F38E}" srcOrd="0" destOrd="0" presId="urn:microsoft.com/office/officeart/2008/layout/LinedList"/>
    <dgm:cxn modelId="{1FB8D45C-8940-DC49-B31D-6B8189800098}" type="presParOf" srcId="{7E7D9635-3901-AA43-8218-2500F3A65909}" destId="{42FB9120-51D2-4544-AED3-44C538481165}" srcOrd="0" destOrd="0" presId="urn:microsoft.com/office/officeart/2008/layout/LinedList"/>
    <dgm:cxn modelId="{B40EE193-2D76-DE41-B557-46D43AD2DFB9}" type="presParOf" srcId="{7E7D9635-3901-AA43-8218-2500F3A65909}" destId="{A7FC1A66-010A-CC42-9D8C-436AC6EFED9D}" srcOrd="1" destOrd="0" presId="urn:microsoft.com/office/officeart/2008/layout/LinedList"/>
    <dgm:cxn modelId="{6EDEA428-7777-E04B-9C35-C1FB0209AEE6}" type="presParOf" srcId="{A7FC1A66-010A-CC42-9D8C-436AC6EFED9D}" destId="{46F31517-AB99-284F-8450-462C10BD9C6D}" srcOrd="0" destOrd="0" presId="urn:microsoft.com/office/officeart/2008/layout/LinedList"/>
    <dgm:cxn modelId="{4F269257-7E04-1746-96BF-566A7F3FB75F}" type="presParOf" srcId="{A7FC1A66-010A-CC42-9D8C-436AC6EFED9D}" destId="{2DD9CA93-86C3-E748-869F-A96029FAC708}" srcOrd="1" destOrd="0" presId="urn:microsoft.com/office/officeart/2008/layout/LinedList"/>
    <dgm:cxn modelId="{938BC2BB-5DC9-194C-B305-BFE00C963049}" type="presParOf" srcId="{2DD9CA93-86C3-E748-869F-A96029FAC708}" destId="{75B28884-3B93-CB4E-8177-AA2E423909EC}" srcOrd="0" destOrd="0" presId="urn:microsoft.com/office/officeart/2008/layout/LinedList"/>
    <dgm:cxn modelId="{0A0F7FC3-04F6-8C4F-855F-993105139B86}" type="presParOf" srcId="{2DD9CA93-86C3-E748-869F-A96029FAC708}" destId="{496016C3-5038-E840-A370-671F8EE512E9}" srcOrd="1" destOrd="0" presId="urn:microsoft.com/office/officeart/2008/layout/LinedList"/>
    <dgm:cxn modelId="{5EB09328-ABEC-1148-8579-C2A108B43821}" type="presParOf" srcId="{496016C3-5038-E840-A370-671F8EE512E9}" destId="{F382DBBF-F06E-C644-BDFD-0277A9E02C10}" srcOrd="0" destOrd="0" presId="urn:microsoft.com/office/officeart/2008/layout/LinedList"/>
    <dgm:cxn modelId="{B1CB53FB-90A3-7040-B6DA-F90F1BC0C9C0}" type="presParOf" srcId="{496016C3-5038-E840-A370-671F8EE512E9}" destId="{3480BB71-B855-B742-B0E7-5DCCFAA3F38E}" srcOrd="1" destOrd="0" presId="urn:microsoft.com/office/officeart/2008/layout/LinedList"/>
    <dgm:cxn modelId="{9448B0A2-CC65-1E41-9C53-AC9C27BC1FE5}" type="presParOf" srcId="{496016C3-5038-E840-A370-671F8EE512E9}" destId="{0FA0B7BF-3D30-874A-9701-998921BF8ED7}" srcOrd="2" destOrd="0" presId="urn:microsoft.com/office/officeart/2008/layout/LinedList"/>
    <dgm:cxn modelId="{92F93BAA-2B99-C04C-B7EB-01C80396F04B}" type="presParOf" srcId="{2DD9CA93-86C3-E748-869F-A96029FAC708}" destId="{1895FF52-3FC8-D540-8C99-DFE9B2C943E1}" srcOrd="2" destOrd="0" presId="urn:microsoft.com/office/officeart/2008/layout/LinedList"/>
    <dgm:cxn modelId="{598B9A1A-7F23-A04E-AB62-7B222E67D7C2}" type="presParOf" srcId="{2DD9CA93-86C3-E748-869F-A96029FAC708}" destId="{CFFE8C91-2C71-2B4F-ADAF-A98720C9D588}" srcOrd="3" destOrd="0" presId="urn:microsoft.com/office/officeart/2008/layout/LinedList"/>
    <dgm:cxn modelId="{34BD428F-CA0C-5442-A221-D12ABE4CCD6B}" type="presParOf" srcId="{7E7D9635-3901-AA43-8218-2500F3A65909}" destId="{249884B1-02BF-E643-B8E2-514DBA2619E7}" srcOrd="2" destOrd="0" presId="urn:microsoft.com/office/officeart/2008/layout/LinedList"/>
    <dgm:cxn modelId="{7ECC1158-044A-AC44-AF1E-A186AEA6B0BC}" type="presParOf" srcId="{7E7D9635-3901-AA43-8218-2500F3A65909}" destId="{60B16D00-4EE7-CF46-A781-FC198DD0637F}" srcOrd="3" destOrd="0" presId="urn:microsoft.com/office/officeart/2008/layout/LinedList"/>
    <dgm:cxn modelId="{9F138CB2-C9CC-C742-AD0A-E3DCC5D5A6AC}" type="presParOf" srcId="{60B16D00-4EE7-CF46-A781-FC198DD0637F}" destId="{A48C5A15-C760-7D42-82BC-0621CBB680F9}" srcOrd="0" destOrd="0" presId="urn:microsoft.com/office/officeart/2008/layout/LinedList"/>
    <dgm:cxn modelId="{6ED15EED-F888-C546-8A4D-07787531503B}" type="presParOf" srcId="{60B16D00-4EE7-CF46-A781-FC198DD0637F}" destId="{859FBFE5-1B62-CF4A-AFC5-EA708EBE9A25}" srcOrd="1" destOrd="0" presId="urn:microsoft.com/office/officeart/2008/layout/LinedList"/>
    <dgm:cxn modelId="{55D8D5E0-9878-2246-B0F4-30B3BF9B04DA}" type="presParOf" srcId="{859FBFE5-1B62-CF4A-AFC5-EA708EBE9A25}" destId="{DF22DA44-8564-9E47-A194-07E54B0E934C}" srcOrd="0" destOrd="0" presId="urn:microsoft.com/office/officeart/2008/layout/LinedList"/>
    <dgm:cxn modelId="{77B73C87-0BE1-B249-848B-C726A4D8735A}" type="presParOf" srcId="{859FBFE5-1B62-CF4A-AFC5-EA708EBE9A25}" destId="{1F6EF4A1-7298-C648-B682-A656894D4566}" srcOrd="1" destOrd="0" presId="urn:microsoft.com/office/officeart/2008/layout/LinedList"/>
    <dgm:cxn modelId="{33D785A4-407B-074B-AF48-3D376B09E440}" type="presParOf" srcId="{1F6EF4A1-7298-C648-B682-A656894D4566}" destId="{A91C59DB-200A-8E44-B298-F95509F18A5C}" srcOrd="0" destOrd="0" presId="urn:microsoft.com/office/officeart/2008/layout/LinedList"/>
    <dgm:cxn modelId="{B764C009-7AC5-7A43-9D41-695A9CC8AACE}" type="presParOf" srcId="{1F6EF4A1-7298-C648-B682-A656894D4566}" destId="{4562F686-B885-9F46-B963-D97B4FE454D1}" srcOrd="1" destOrd="0" presId="urn:microsoft.com/office/officeart/2008/layout/LinedList"/>
    <dgm:cxn modelId="{9BE76647-73D5-3044-9C6A-AB4237106711}" type="presParOf" srcId="{1F6EF4A1-7298-C648-B682-A656894D4566}" destId="{5930AF01-572C-7749-9D18-3567D12FC6FC}" srcOrd="2" destOrd="0" presId="urn:microsoft.com/office/officeart/2008/layout/LinedList"/>
    <dgm:cxn modelId="{DF7C4308-20B7-FE42-B066-342B0293B14F}" type="presParOf" srcId="{859FBFE5-1B62-CF4A-AFC5-EA708EBE9A25}" destId="{4945598B-11D6-8E4D-AD70-AC78F9410A2B}" srcOrd="2" destOrd="0" presId="urn:microsoft.com/office/officeart/2008/layout/LinedList"/>
    <dgm:cxn modelId="{3AEBE9ED-B0B4-FA4C-85D7-DE6C52F161B9}" type="presParOf" srcId="{859FBFE5-1B62-CF4A-AFC5-EA708EBE9A25}" destId="{C23956BE-3FC3-6543-8BA6-0F2596A68271}" srcOrd="3" destOrd="0" presId="urn:microsoft.com/office/officeart/2008/layout/LinedList"/>
    <dgm:cxn modelId="{D3281B9E-D2DB-814D-BDBF-334B651A53E8}" type="presParOf" srcId="{7E7D9635-3901-AA43-8218-2500F3A65909}" destId="{31B8DEF7-E5D8-354B-989E-ADA45247765F}" srcOrd="4" destOrd="0" presId="urn:microsoft.com/office/officeart/2008/layout/LinedList"/>
    <dgm:cxn modelId="{F6451907-7055-CD41-BDC8-0DDA12041617}" type="presParOf" srcId="{7E7D9635-3901-AA43-8218-2500F3A65909}" destId="{0787138A-46CD-6F47-B3C9-C52AAC4D26B9}" srcOrd="5" destOrd="0" presId="urn:microsoft.com/office/officeart/2008/layout/LinedList"/>
    <dgm:cxn modelId="{D06043CE-B633-C546-9662-5C61C359F0BD}" type="presParOf" srcId="{0787138A-46CD-6F47-B3C9-C52AAC4D26B9}" destId="{FABF36B5-6DA3-A14A-B03E-81E734CCE949}" srcOrd="0" destOrd="0" presId="urn:microsoft.com/office/officeart/2008/layout/LinedList"/>
    <dgm:cxn modelId="{AF5C56BE-99BE-E244-9B1E-2FE84048108C}" type="presParOf" srcId="{0787138A-46CD-6F47-B3C9-C52AAC4D26B9}" destId="{B065B0DC-76A7-D94E-A4B2-DF754C77C433}" srcOrd="1" destOrd="0" presId="urn:microsoft.com/office/officeart/2008/layout/LinedList"/>
    <dgm:cxn modelId="{1F0BDAB6-E54D-0645-8A2C-63069E45BD3A}" type="presParOf" srcId="{B065B0DC-76A7-D94E-A4B2-DF754C77C433}" destId="{5D60AA8A-207C-0842-A2FE-64C8E30AED7E}" srcOrd="0" destOrd="0" presId="urn:microsoft.com/office/officeart/2008/layout/LinedList"/>
    <dgm:cxn modelId="{DF7F17E9-9986-5747-8325-2F29ABA335D2}" type="presParOf" srcId="{B065B0DC-76A7-D94E-A4B2-DF754C77C433}" destId="{E4FFCE91-B28D-FC4F-8B64-D75285A0D0E6}" srcOrd="1" destOrd="0" presId="urn:microsoft.com/office/officeart/2008/layout/LinedList"/>
    <dgm:cxn modelId="{03197979-1165-AE48-88A5-682A9640C153}" type="presParOf" srcId="{E4FFCE91-B28D-FC4F-8B64-D75285A0D0E6}" destId="{50D59558-6F94-3B4F-AF79-6241AC90018B}" srcOrd="0" destOrd="0" presId="urn:microsoft.com/office/officeart/2008/layout/LinedList"/>
    <dgm:cxn modelId="{2169FB53-CBA6-AF4B-BE93-4AD42B7E687A}" type="presParOf" srcId="{E4FFCE91-B28D-FC4F-8B64-D75285A0D0E6}" destId="{69ED07AF-66A0-A94F-A275-7463C8B86818}" srcOrd="1" destOrd="0" presId="urn:microsoft.com/office/officeart/2008/layout/LinedList"/>
    <dgm:cxn modelId="{C68997B1-646A-F746-A802-2773F7E9100A}" type="presParOf" srcId="{E4FFCE91-B28D-FC4F-8B64-D75285A0D0E6}" destId="{459F3229-CBB1-AC4E-9B1E-2DEFC74158FD}" srcOrd="2" destOrd="0" presId="urn:microsoft.com/office/officeart/2008/layout/LinedList"/>
    <dgm:cxn modelId="{F141B28C-87EE-954C-8601-F14A77A4B11B}" type="presParOf" srcId="{B065B0DC-76A7-D94E-A4B2-DF754C77C433}" destId="{F585C8A7-3982-D348-9B5C-6C8B0B9E3B84}" srcOrd="2" destOrd="0" presId="urn:microsoft.com/office/officeart/2008/layout/LinedList"/>
    <dgm:cxn modelId="{787F42D8-C495-8043-AD65-A7D60DE0907F}" type="presParOf" srcId="{B065B0DC-76A7-D94E-A4B2-DF754C77C433}" destId="{4D5738E7-E05B-4B47-B420-562B889D75EA}" srcOrd="3" destOrd="0" presId="urn:microsoft.com/office/officeart/2008/layout/LinedList"/>
    <dgm:cxn modelId="{7B631D63-0930-FB42-BF13-5C9562E5C0AC}" type="presParOf" srcId="{7E7D9635-3901-AA43-8218-2500F3A65909}" destId="{73CD54AF-9839-3243-A2C9-63F2A9C6740C}" srcOrd="6" destOrd="0" presId="urn:microsoft.com/office/officeart/2008/layout/LinedList"/>
    <dgm:cxn modelId="{5AE9C908-F9FB-0A40-A464-ABC7BB3559A5}" type="presParOf" srcId="{7E7D9635-3901-AA43-8218-2500F3A65909}" destId="{ACB0020E-C7E2-AB4F-BF70-672AC8A0BC48}" srcOrd="7" destOrd="0" presId="urn:microsoft.com/office/officeart/2008/layout/LinedList"/>
    <dgm:cxn modelId="{F7695E36-9C4F-0A46-A8F1-A494F9B3A193}" type="presParOf" srcId="{ACB0020E-C7E2-AB4F-BF70-672AC8A0BC48}" destId="{BDB0D0A0-7618-0648-AD9A-0ECAD02EBD03}" srcOrd="0" destOrd="0" presId="urn:microsoft.com/office/officeart/2008/layout/LinedList"/>
    <dgm:cxn modelId="{B5E47280-5CCB-EB4E-A042-C42FE9C321AC}" type="presParOf" srcId="{ACB0020E-C7E2-AB4F-BF70-672AC8A0BC48}" destId="{C0E4CAB7-D383-D94F-8076-65F15C43D92E}" srcOrd="1" destOrd="0" presId="urn:microsoft.com/office/officeart/2008/layout/LinedList"/>
    <dgm:cxn modelId="{4953F00C-C6D1-4E43-B523-7339C0E94265}" type="presParOf" srcId="{C0E4CAB7-D383-D94F-8076-65F15C43D92E}" destId="{B0E0B6AE-5251-DD40-BD7D-2B42DAFB8D5F}" srcOrd="0" destOrd="0" presId="urn:microsoft.com/office/officeart/2008/layout/LinedList"/>
    <dgm:cxn modelId="{C7C82781-A615-5B40-B0F0-259322E67C68}" type="presParOf" srcId="{C0E4CAB7-D383-D94F-8076-65F15C43D92E}" destId="{B6A56F86-F59D-EE40-9A0C-80F9C42E8B55}" srcOrd="1" destOrd="0" presId="urn:microsoft.com/office/officeart/2008/layout/LinedList"/>
    <dgm:cxn modelId="{FC138837-ED5A-B049-A6FA-211305117EC2}" type="presParOf" srcId="{B6A56F86-F59D-EE40-9A0C-80F9C42E8B55}" destId="{512C0017-305C-4745-A557-07CBA8E7324D}" srcOrd="0" destOrd="0" presId="urn:microsoft.com/office/officeart/2008/layout/LinedList"/>
    <dgm:cxn modelId="{BB65F2F8-C929-984C-AF59-BF682273B320}" type="presParOf" srcId="{B6A56F86-F59D-EE40-9A0C-80F9C42E8B55}" destId="{5BB14722-E9C7-3E46-974F-7C341036771B}" srcOrd="1" destOrd="0" presId="urn:microsoft.com/office/officeart/2008/layout/LinedList"/>
    <dgm:cxn modelId="{079C1A58-CD0D-3D4D-A0D9-72D8F1614080}" type="presParOf" srcId="{B6A56F86-F59D-EE40-9A0C-80F9C42E8B55}" destId="{01AE1C0E-E8DA-6548-B4CD-56DD9336C555}" srcOrd="2" destOrd="0" presId="urn:microsoft.com/office/officeart/2008/layout/LinedList"/>
    <dgm:cxn modelId="{5AEC9590-0630-6946-9DB4-532A57331635}" type="presParOf" srcId="{C0E4CAB7-D383-D94F-8076-65F15C43D92E}" destId="{AC0675E1-7424-8B4D-9918-402A2F113ABB}" srcOrd="2" destOrd="0" presId="urn:microsoft.com/office/officeart/2008/layout/LinedList"/>
    <dgm:cxn modelId="{14093B63-9ADC-3142-8EE7-404D5C099218}" type="presParOf" srcId="{C0E4CAB7-D383-D94F-8076-65F15C43D92E}" destId="{37F26D4E-9CD7-E945-9D85-A9C93EEC8045}" srcOrd="3" destOrd="0" presId="urn:microsoft.com/office/officeart/2008/layout/LinedList"/>
    <dgm:cxn modelId="{9147B059-D3AC-9D42-93A6-F4A8DCFDD61E}" type="presParOf" srcId="{7E7D9635-3901-AA43-8218-2500F3A65909}" destId="{34634D66-2E76-5E44-BC93-EFB385B16A7A}" srcOrd="8" destOrd="0" presId="urn:microsoft.com/office/officeart/2008/layout/LinedList"/>
    <dgm:cxn modelId="{A88BAC4D-3DB0-4B44-AB73-CD28833B55BF}" type="presParOf" srcId="{7E7D9635-3901-AA43-8218-2500F3A65909}" destId="{E1BAE6DC-AFE1-264B-B619-BEC276C6851F}" srcOrd="9" destOrd="0" presId="urn:microsoft.com/office/officeart/2008/layout/LinedList"/>
    <dgm:cxn modelId="{25F48DA5-56F7-714E-A398-171E65DD11C3}" type="presParOf" srcId="{E1BAE6DC-AFE1-264B-B619-BEC276C6851F}" destId="{7199FF37-68BE-3B4B-9BEB-DFB2B968FF62}" srcOrd="0" destOrd="0" presId="urn:microsoft.com/office/officeart/2008/layout/LinedList"/>
    <dgm:cxn modelId="{A1BE0E24-0FB2-6F46-AAB0-538BE9D270C3}" type="presParOf" srcId="{E1BAE6DC-AFE1-264B-B619-BEC276C6851F}" destId="{D5C31BDB-5F5A-0042-825A-FC5EF35C745A}" srcOrd="1" destOrd="0" presId="urn:microsoft.com/office/officeart/2008/layout/LinedList"/>
    <dgm:cxn modelId="{AFD12C63-6892-9043-A4C2-22C62BA32AEA}" type="presParOf" srcId="{D5C31BDB-5F5A-0042-825A-FC5EF35C745A}" destId="{8D826091-290F-EA44-AF5B-CD535B080253}" srcOrd="0" destOrd="0" presId="urn:microsoft.com/office/officeart/2008/layout/LinedList"/>
    <dgm:cxn modelId="{DA95CAD9-C04C-7740-A748-EF56C30E2B31}" type="presParOf" srcId="{D5C31BDB-5F5A-0042-825A-FC5EF35C745A}" destId="{0337096F-383C-1443-B2F9-787A7A8A91B5}" srcOrd="1" destOrd="0" presId="urn:microsoft.com/office/officeart/2008/layout/LinedList"/>
    <dgm:cxn modelId="{C8C7EC12-0B46-C74E-AE34-C4ED4F1D0B07}" type="presParOf" srcId="{0337096F-383C-1443-B2F9-787A7A8A91B5}" destId="{0275D8E4-CAAD-1743-92DE-9CED4F406AC7}" srcOrd="0" destOrd="0" presId="urn:microsoft.com/office/officeart/2008/layout/LinedList"/>
    <dgm:cxn modelId="{685B7B95-AD7A-6942-A514-85FA7FF9A401}" type="presParOf" srcId="{0337096F-383C-1443-B2F9-787A7A8A91B5}" destId="{003B108C-E6A3-A84C-8E4A-37C584BCD8F3}" srcOrd="1" destOrd="0" presId="urn:microsoft.com/office/officeart/2008/layout/LinedList"/>
    <dgm:cxn modelId="{FB70DE08-4118-ED44-A51D-7057B55C60B0}" type="presParOf" srcId="{0337096F-383C-1443-B2F9-787A7A8A91B5}" destId="{07659B90-ECB9-4C4D-810B-0E148F9E2C30}" srcOrd="2" destOrd="0" presId="urn:microsoft.com/office/officeart/2008/layout/LinedList"/>
    <dgm:cxn modelId="{C0BD4CBA-6FD8-EE4F-A630-D5295981B3A0}" type="presParOf" srcId="{D5C31BDB-5F5A-0042-825A-FC5EF35C745A}" destId="{7FF04B09-EECE-304B-80FA-1831E7C06CDE}" srcOrd="2" destOrd="0" presId="urn:microsoft.com/office/officeart/2008/layout/LinedList"/>
    <dgm:cxn modelId="{07451B48-B88C-F348-B409-A5010091FAD7}" type="presParOf" srcId="{D5C31BDB-5F5A-0042-825A-FC5EF35C745A}" destId="{13E6271E-3F30-EB4B-A10F-38DC8261EBCF}" srcOrd="3" destOrd="0" presId="urn:microsoft.com/office/officeart/2008/layout/Lin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8BCEC2-7D4F-8348-9354-78424852C804}"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de-DE"/>
        </a:p>
      </dgm:t>
    </dgm:pt>
    <dgm:pt modelId="{DC1E28C9-945F-D24F-9A36-59CD8A1530BF}">
      <dgm:prSet phldrT="[Text]"/>
      <dgm:spPr>
        <a:solidFill>
          <a:schemeClr val="bg1"/>
        </a:solidFill>
        <a:ln>
          <a:solidFill>
            <a:srgbClr val="00B0F0"/>
          </a:solidFill>
        </a:ln>
      </dgm:spPr>
      <dgm:t>
        <a:bodyPr/>
        <a:lstStyle/>
        <a:p>
          <a:r>
            <a:rPr lang="de-DE">
              <a:solidFill>
                <a:srgbClr val="000000"/>
              </a:solidFill>
              <a:latin typeface="Roboto"/>
              <a:cs typeface="Roboto"/>
            </a:rPr>
            <a:t>Clear </a:t>
          </a:r>
          <a:r>
            <a:rPr lang="de-DE" err="1">
              <a:solidFill>
                <a:srgbClr val="000000"/>
              </a:solidFill>
              <a:latin typeface="Roboto"/>
              <a:cs typeface="Roboto"/>
            </a:rPr>
            <a:t>and</a:t>
          </a:r>
          <a:r>
            <a:rPr lang="de-DE">
              <a:solidFill>
                <a:srgbClr val="000000"/>
              </a:solidFill>
              <a:latin typeface="Roboto"/>
              <a:cs typeface="Roboto"/>
            </a:rPr>
            <a:t> </a:t>
          </a:r>
          <a:r>
            <a:rPr lang="de-DE" err="1">
              <a:solidFill>
                <a:srgbClr val="000000"/>
              </a:solidFill>
              <a:latin typeface="Roboto"/>
              <a:cs typeface="Roboto"/>
            </a:rPr>
            <a:t>efficient</a:t>
          </a:r>
          <a:r>
            <a:rPr lang="de-DE">
              <a:solidFill>
                <a:srgbClr val="000000"/>
              </a:solidFill>
              <a:latin typeface="Roboto"/>
              <a:cs typeface="Roboto"/>
            </a:rPr>
            <a:t> </a:t>
          </a:r>
          <a:r>
            <a:rPr lang="de-DE" err="1">
              <a:solidFill>
                <a:srgbClr val="000000"/>
              </a:solidFill>
              <a:latin typeface="Roboto"/>
              <a:cs typeface="Roboto"/>
            </a:rPr>
            <a:t>rules</a:t>
          </a:r>
          <a:r>
            <a:rPr lang="de-DE">
              <a:solidFill>
                <a:srgbClr val="000000"/>
              </a:solidFill>
              <a:latin typeface="Roboto"/>
              <a:cs typeface="Roboto"/>
            </a:rPr>
            <a:t> </a:t>
          </a:r>
          <a:r>
            <a:rPr lang="de-DE" err="1">
              <a:solidFill>
                <a:srgbClr val="000000"/>
              </a:solidFill>
              <a:latin typeface="Roboto"/>
              <a:cs typeface="Roboto"/>
            </a:rPr>
            <a:t>and</a:t>
          </a:r>
          <a:r>
            <a:rPr lang="de-DE">
              <a:solidFill>
                <a:srgbClr val="000000"/>
              </a:solidFill>
              <a:latin typeface="Roboto"/>
              <a:cs typeface="Roboto"/>
            </a:rPr>
            <a:t> </a:t>
          </a:r>
          <a:r>
            <a:rPr lang="de-DE" err="1">
              <a:solidFill>
                <a:srgbClr val="000000"/>
              </a:solidFill>
              <a:latin typeface="Roboto"/>
              <a:cs typeface="Roboto"/>
            </a:rPr>
            <a:t>procedures</a:t>
          </a:r>
          <a:r>
            <a:rPr lang="de-DE">
              <a:solidFill>
                <a:srgbClr val="000000"/>
              </a:solidFill>
              <a:latin typeface="Roboto"/>
              <a:cs typeface="Roboto"/>
            </a:rPr>
            <a:t> </a:t>
          </a:r>
          <a:r>
            <a:rPr lang="de-DE" err="1">
              <a:solidFill>
                <a:srgbClr val="000000"/>
              </a:solidFill>
              <a:latin typeface="Roboto"/>
              <a:cs typeface="Roboto"/>
            </a:rPr>
            <a:t>for</a:t>
          </a:r>
          <a:r>
            <a:rPr lang="de-DE">
              <a:solidFill>
                <a:srgbClr val="000000"/>
              </a:solidFill>
              <a:latin typeface="Roboto"/>
              <a:cs typeface="Roboto"/>
            </a:rPr>
            <a:t> </a:t>
          </a:r>
          <a:r>
            <a:rPr lang="de-DE" err="1">
              <a:solidFill>
                <a:srgbClr val="000000"/>
              </a:solidFill>
              <a:latin typeface="Roboto"/>
              <a:cs typeface="Roboto"/>
            </a:rPr>
            <a:t>recusal</a:t>
          </a:r>
          <a:endParaRPr lang="de-DE">
            <a:solidFill>
              <a:srgbClr val="000000"/>
            </a:solidFill>
            <a:latin typeface="Roboto"/>
            <a:cs typeface="Roboto"/>
          </a:endParaRPr>
        </a:p>
      </dgm:t>
    </dgm:pt>
    <dgm:pt modelId="{50E6A247-B0AD-4A41-B6EF-FE30E8947F7F}" type="parTrans" cxnId="{BE01A616-D17C-3E4A-97AB-136D2D95D5B2}">
      <dgm:prSet/>
      <dgm:spPr/>
      <dgm:t>
        <a:bodyPr/>
        <a:lstStyle/>
        <a:p>
          <a:endParaRPr lang="de-DE"/>
        </a:p>
      </dgm:t>
    </dgm:pt>
    <dgm:pt modelId="{D7E70EB3-325D-4B4F-BD7E-BB011176B46E}" type="sibTrans" cxnId="{BE01A616-D17C-3E4A-97AB-136D2D95D5B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a:solidFill>
            <a:srgbClr val="00B0F0"/>
          </a:solidFill>
        </a:ln>
      </dgm:spPr>
      <dgm:t>
        <a:bodyPr/>
        <a:lstStyle/>
        <a:p>
          <a:endParaRPr lang="de-DE"/>
        </a:p>
      </dgm:t>
    </dgm:pt>
    <dgm:pt modelId="{D1DAF9A1-F39E-F240-892B-18D6D0F3CE5E}">
      <dgm:prSet phldrT="[Text]"/>
      <dgm:spPr>
        <a:solidFill>
          <a:schemeClr val="bg1"/>
        </a:solidFill>
        <a:ln>
          <a:solidFill>
            <a:srgbClr val="00B0F0"/>
          </a:solidFill>
        </a:ln>
      </dgm:spPr>
      <dgm:t>
        <a:bodyPr/>
        <a:lstStyle/>
        <a:p>
          <a:r>
            <a:rPr lang="de-DE">
              <a:solidFill>
                <a:srgbClr val="000000"/>
              </a:solidFill>
              <a:latin typeface="Roboto"/>
              <a:cs typeface="Roboto"/>
            </a:rPr>
            <a:t>Screenings </a:t>
          </a:r>
          <a:r>
            <a:rPr lang="de-DE" err="1">
              <a:solidFill>
                <a:srgbClr val="000000"/>
              </a:solidFill>
              <a:latin typeface="Roboto"/>
              <a:cs typeface="Roboto"/>
            </a:rPr>
            <a:t>as</a:t>
          </a:r>
          <a:r>
            <a:rPr lang="de-DE">
              <a:solidFill>
                <a:srgbClr val="000000"/>
              </a:solidFill>
              <a:latin typeface="Roboto"/>
              <a:cs typeface="Roboto"/>
            </a:rPr>
            <a:t> </a:t>
          </a:r>
          <a:r>
            <a:rPr lang="de-DE" err="1">
              <a:solidFill>
                <a:srgbClr val="000000"/>
              </a:solidFill>
              <a:latin typeface="Roboto"/>
              <a:cs typeface="Roboto"/>
            </a:rPr>
            <a:t>part</a:t>
          </a:r>
          <a:r>
            <a:rPr lang="de-DE">
              <a:solidFill>
                <a:srgbClr val="000000"/>
              </a:solidFill>
              <a:latin typeface="Roboto"/>
              <a:cs typeface="Roboto"/>
            </a:rPr>
            <a:t> </a:t>
          </a:r>
          <a:r>
            <a:rPr lang="de-DE" err="1">
              <a:solidFill>
                <a:srgbClr val="000000"/>
              </a:solidFill>
              <a:latin typeface="Roboto"/>
              <a:cs typeface="Roboto"/>
            </a:rPr>
            <a:t>of</a:t>
          </a:r>
          <a:r>
            <a:rPr lang="de-DE">
              <a:solidFill>
                <a:srgbClr val="000000"/>
              </a:solidFill>
              <a:latin typeface="Roboto"/>
              <a:cs typeface="Roboto"/>
            </a:rPr>
            <a:t> </a:t>
          </a:r>
          <a:r>
            <a:rPr lang="de-DE" err="1">
              <a:solidFill>
                <a:srgbClr val="000000"/>
              </a:solidFill>
              <a:latin typeface="Roboto"/>
              <a:cs typeface="Roboto"/>
            </a:rPr>
            <a:t>public</a:t>
          </a:r>
          <a:r>
            <a:rPr lang="de-DE">
              <a:solidFill>
                <a:srgbClr val="000000"/>
              </a:solidFill>
              <a:latin typeface="Roboto"/>
              <a:cs typeface="Roboto"/>
            </a:rPr>
            <a:t> </a:t>
          </a:r>
          <a:r>
            <a:rPr lang="de-DE" err="1">
              <a:solidFill>
                <a:srgbClr val="000000"/>
              </a:solidFill>
              <a:latin typeface="Roboto"/>
              <a:cs typeface="Roboto"/>
            </a:rPr>
            <a:t>procurement</a:t>
          </a:r>
          <a:r>
            <a:rPr lang="de-DE">
              <a:solidFill>
                <a:srgbClr val="000000"/>
              </a:solidFill>
              <a:latin typeface="Roboto"/>
              <a:cs typeface="Roboto"/>
            </a:rPr>
            <a:t> </a:t>
          </a:r>
          <a:r>
            <a:rPr lang="de-DE" err="1">
              <a:solidFill>
                <a:srgbClr val="000000"/>
              </a:solidFill>
              <a:latin typeface="Roboto"/>
              <a:cs typeface="Roboto"/>
            </a:rPr>
            <a:t>and</a:t>
          </a:r>
          <a:r>
            <a:rPr lang="de-DE">
              <a:solidFill>
                <a:srgbClr val="000000"/>
              </a:solidFill>
              <a:latin typeface="Roboto"/>
              <a:cs typeface="Roboto"/>
            </a:rPr>
            <a:t> </a:t>
          </a:r>
          <a:r>
            <a:rPr lang="de-DE" err="1">
              <a:solidFill>
                <a:srgbClr val="000000"/>
              </a:solidFill>
              <a:latin typeface="Roboto"/>
              <a:cs typeface="Roboto"/>
            </a:rPr>
            <a:t>recruitment</a:t>
          </a:r>
          <a:r>
            <a:rPr lang="de-DE">
              <a:solidFill>
                <a:srgbClr val="000000"/>
              </a:solidFill>
              <a:latin typeface="Roboto"/>
              <a:cs typeface="Roboto"/>
            </a:rPr>
            <a:t> </a:t>
          </a:r>
          <a:r>
            <a:rPr lang="de-DE" err="1">
              <a:solidFill>
                <a:srgbClr val="000000"/>
              </a:solidFill>
              <a:latin typeface="Roboto"/>
              <a:cs typeface="Roboto"/>
            </a:rPr>
            <a:t>procedures</a:t>
          </a:r>
          <a:endParaRPr lang="de-DE">
            <a:solidFill>
              <a:srgbClr val="000000"/>
            </a:solidFill>
            <a:latin typeface="Roboto"/>
            <a:cs typeface="Roboto"/>
          </a:endParaRPr>
        </a:p>
      </dgm:t>
    </dgm:pt>
    <dgm:pt modelId="{8C726151-3A89-434C-A73A-DCDABB14ADFB}" type="parTrans" cxnId="{57F45907-C8D8-4F4D-80A4-2AA78BF717B3}">
      <dgm:prSet/>
      <dgm:spPr/>
      <dgm:t>
        <a:bodyPr/>
        <a:lstStyle/>
        <a:p>
          <a:endParaRPr lang="de-DE"/>
        </a:p>
      </dgm:t>
    </dgm:pt>
    <dgm:pt modelId="{B3A68F21-C4B0-E243-AD20-954ABD30AF0B}" type="sibTrans" cxnId="{57F45907-C8D8-4F4D-80A4-2AA78BF717B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a:solidFill>
            <a:srgbClr val="00B0F0"/>
          </a:solidFill>
        </a:ln>
      </dgm:spPr>
      <dgm:t>
        <a:bodyPr/>
        <a:lstStyle/>
        <a:p>
          <a:endParaRPr lang="de-DE"/>
        </a:p>
      </dgm:t>
    </dgm:pt>
    <dgm:pt modelId="{42C0A73A-2A9B-D24F-85ED-A42AF12AAE6A}">
      <dgm:prSet phldrT="[Text]"/>
      <dgm:spPr>
        <a:solidFill>
          <a:schemeClr val="bg1"/>
        </a:solidFill>
        <a:ln>
          <a:solidFill>
            <a:srgbClr val="00B0F0"/>
          </a:solidFill>
        </a:ln>
      </dgm:spPr>
      <dgm:t>
        <a:bodyPr/>
        <a:lstStyle/>
        <a:p>
          <a:r>
            <a:rPr lang="de-DE" err="1">
              <a:solidFill>
                <a:srgbClr val="000000"/>
              </a:solidFill>
              <a:latin typeface="Roboto"/>
              <a:cs typeface="Roboto"/>
            </a:rPr>
            <a:t>Publication</a:t>
          </a:r>
          <a:r>
            <a:rPr lang="de-DE">
              <a:solidFill>
                <a:srgbClr val="000000"/>
              </a:solidFill>
              <a:latin typeface="Roboto"/>
              <a:cs typeface="Roboto"/>
            </a:rPr>
            <a:t> </a:t>
          </a:r>
          <a:r>
            <a:rPr lang="de-DE" err="1">
              <a:solidFill>
                <a:srgbClr val="000000"/>
              </a:solidFill>
              <a:latin typeface="Roboto"/>
              <a:cs typeface="Roboto"/>
            </a:rPr>
            <a:t>of</a:t>
          </a:r>
          <a:r>
            <a:rPr lang="de-DE">
              <a:solidFill>
                <a:srgbClr val="000000"/>
              </a:solidFill>
              <a:latin typeface="Roboto"/>
              <a:cs typeface="Roboto"/>
            </a:rPr>
            <a:t> </a:t>
          </a:r>
          <a:r>
            <a:rPr lang="de-DE" err="1">
              <a:solidFill>
                <a:srgbClr val="000000"/>
              </a:solidFill>
              <a:latin typeface="Roboto"/>
              <a:cs typeface="Roboto"/>
            </a:rPr>
            <a:t>meeting</a:t>
          </a:r>
          <a:r>
            <a:rPr lang="de-DE">
              <a:solidFill>
                <a:srgbClr val="000000"/>
              </a:solidFill>
              <a:latin typeface="Roboto"/>
              <a:cs typeface="Roboto"/>
            </a:rPr>
            <a:t> </a:t>
          </a:r>
          <a:r>
            <a:rPr lang="de-DE" err="1">
              <a:solidFill>
                <a:srgbClr val="000000"/>
              </a:solidFill>
              <a:latin typeface="Roboto"/>
              <a:cs typeface="Roboto"/>
            </a:rPr>
            <a:t>procedures</a:t>
          </a:r>
          <a:r>
            <a:rPr lang="de-DE">
              <a:solidFill>
                <a:srgbClr val="000000"/>
              </a:solidFill>
              <a:latin typeface="Roboto"/>
              <a:cs typeface="Roboto"/>
            </a:rPr>
            <a:t> (e.g. </a:t>
          </a:r>
          <a:r>
            <a:rPr lang="de-DE" err="1">
              <a:solidFill>
                <a:srgbClr val="000000"/>
              </a:solidFill>
              <a:latin typeface="Roboto"/>
              <a:cs typeface="Roboto"/>
            </a:rPr>
            <a:t>providing</a:t>
          </a:r>
          <a:r>
            <a:rPr lang="de-DE">
              <a:solidFill>
                <a:srgbClr val="000000"/>
              </a:solidFill>
              <a:latin typeface="Roboto"/>
              <a:cs typeface="Roboto"/>
            </a:rPr>
            <a:t> </a:t>
          </a:r>
          <a:r>
            <a:rPr lang="de-DE" err="1">
              <a:solidFill>
                <a:srgbClr val="000000"/>
              </a:solidFill>
              <a:latin typeface="Roboto"/>
              <a:cs typeface="Roboto"/>
            </a:rPr>
            <a:t>agendas</a:t>
          </a:r>
          <a:r>
            <a:rPr lang="de-DE">
              <a:solidFill>
                <a:srgbClr val="000000"/>
              </a:solidFill>
              <a:latin typeface="Roboto"/>
              <a:cs typeface="Roboto"/>
            </a:rPr>
            <a:t> </a:t>
          </a:r>
          <a:r>
            <a:rPr lang="de-DE" err="1">
              <a:solidFill>
                <a:srgbClr val="000000"/>
              </a:solidFill>
              <a:latin typeface="Roboto"/>
              <a:cs typeface="Roboto"/>
            </a:rPr>
            <a:t>of</a:t>
          </a:r>
          <a:r>
            <a:rPr lang="de-DE">
              <a:solidFill>
                <a:srgbClr val="000000"/>
              </a:solidFill>
              <a:latin typeface="Roboto"/>
              <a:cs typeface="Roboto"/>
            </a:rPr>
            <a:t> </a:t>
          </a:r>
          <a:r>
            <a:rPr lang="de-DE" err="1">
              <a:solidFill>
                <a:srgbClr val="000000"/>
              </a:solidFill>
              <a:latin typeface="Roboto"/>
              <a:cs typeface="Roboto"/>
            </a:rPr>
            <a:t>senior</a:t>
          </a:r>
          <a:r>
            <a:rPr lang="de-DE">
              <a:solidFill>
                <a:srgbClr val="000000"/>
              </a:solidFill>
              <a:latin typeface="Roboto"/>
              <a:cs typeface="Roboto"/>
            </a:rPr>
            <a:t> </a:t>
          </a:r>
          <a:r>
            <a:rPr lang="de-DE" err="1">
              <a:solidFill>
                <a:srgbClr val="000000"/>
              </a:solidFill>
              <a:latin typeface="Roboto"/>
              <a:cs typeface="Roboto"/>
            </a:rPr>
            <a:t>staff</a:t>
          </a:r>
          <a:r>
            <a:rPr lang="de-DE">
              <a:solidFill>
                <a:srgbClr val="000000"/>
              </a:solidFill>
              <a:latin typeface="Roboto"/>
              <a:cs typeface="Roboto"/>
            </a:rPr>
            <a:t> in </a:t>
          </a:r>
          <a:r>
            <a:rPr lang="de-DE" err="1">
              <a:solidFill>
                <a:srgbClr val="000000"/>
              </a:solidFill>
              <a:latin typeface="Roboto"/>
              <a:cs typeface="Roboto"/>
            </a:rPr>
            <a:t>advance</a:t>
          </a:r>
          <a:r>
            <a:rPr lang="de-DE">
              <a:solidFill>
                <a:srgbClr val="000000"/>
              </a:solidFill>
              <a:latin typeface="Roboto"/>
              <a:cs typeface="Roboto"/>
            </a:rPr>
            <a:t>)</a:t>
          </a:r>
        </a:p>
      </dgm:t>
    </dgm:pt>
    <dgm:pt modelId="{09811DB3-8BB5-854A-9EF3-8ABE636F0E48}" type="parTrans" cxnId="{727AF236-0760-1F45-B4D5-BC1121DC39F3}">
      <dgm:prSet/>
      <dgm:spPr/>
      <dgm:t>
        <a:bodyPr/>
        <a:lstStyle/>
        <a:p>
          <a:endParaRPr lang="de-DE"/>
        </a:p>
      </dgm:t>
    </dgm:pt>
    <dgm:pt modelId="{7E365023-48C3-BA45-91FF-2DFDB1CD2140}" type="sibTrans" cxnId="{727AF236-0760-1F45-B4D5-BC1121DC39F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solidFill>
            <a:srgbClr val="00B0F0"/>
          </a:solidFill>
        </a:ln>
      </dgm:spPr>
      <dgm:t>
        <a:bodyPr/>
        <a:lstStyle/>
        <a:p>
          <a:endParaRPr lang="de-DE"/>
        </a:p>
      </dgm:t>
    </dgm:pt>
    <dgm:pt modelId="{E4FAC871-5C71-3543-80C1-8E68E6FDA53B}">
      <dgm:prSet phldrT="[Text]"/>
      <dgm:spPr>
        <a:solidFill>
          <a:srgbClr val="FFFFFF"/>
        </a:solidFill>
        <a:ln>
          <a:solidFill>
            <a:srgbClr val="00B0F0"/>
          </a:solidFill>
        </a:ln>
      </dgm:spPr>
      <dgm:t>
        <a:bodyPr/>
        <a:lstStyle/>
        <a:p>
          <a:r>
            <a:rPr lang="de-DE" err="1">
              <a:solidFill>
                <a:srgbClr val="000000"/>
              </a:solidFill>
              <a:latin typeface="Roboto"/>
              <a:cs typeface="Roboto"/>
            </a:rPr>
            <a:t>Provisions</a:t>
          </a:r>
          <a:r>
            <a:rPr lang="de-DE">
              <a:solidFill>
                <a:srgbClr val="000000"/>
              </a:solidFill>
              <a:latin typeface="Roboto"/>
              <a:cs typeface="Roboto"/>
            </a:rPr>
            <a:t> in </a:t>
          </a:r>
          <a:r>
            <a:rPr lang="de-DE" err="1">
              <a:solidFill>
                <a:srgbClr val="000000"/>
              </a:solidFill>
              <a:latin typeface="Roboto"/>
              <a:cs typeface="Roboto"/>
            </a:rPr>
            <a:t>employment</a:t>
          </a:r>
          <a:r>
            <a:rPr lang="de-DE">
              <a:solidFill>
                <a:srgbClr val="000000"/>
              </a:solidFill>
              <a:latin typeface="Roboto"/>
              <a:cs typeface="Roboto"/>
            </a:rPr>
            <a:t> </a:t>
          </a:r>
          <a:r>
            <a:rPr lang="de-DE" err="1">
              <a:solidFill>
                <a:srgbClr val="000000"/>
              </a:solidFill>
              <a:latin typeface="Roboto"/>
              <a:cs typeface="Roboto"/>
            </a:rPr>
            <a:t>contracts</a:t>
          </a:r>
          <a:endParaRPr lang="de-DE">
            <a:solidFill>
              <a:srgbClr val="000000"/>
            </a:solidFill>
            <a:latin typeface="Roboto"/>
            <a:cs typeface="Roboto"/>
          </a:endParaRPr>
        </a:p>
      </dgm:t>
    </dgm:pt>
    <dgm:pt modelId="{695DCFB7-A3DD-AE46-8079-BED3003EFA09}" type="parTrans" cxnId="{9C490133-2A80-884F-9FF0-E375BD0BF6C8}">
      <dgm:prSet/>
      <dgm:spPr/>
      <dgm:t>
        <a:bodyPr/>
        <a:lstStyle/>
        <a:p>
          <a:endParaRPr lang="de-DE"/>
        </a:p>
      </dgm:t>
    </dgm:pt>
    <dgm:pt modelId="{A97900D0-B38B-DA43-99B2-7D7D080F61F5}" type="sibTrans" cxnId="{9C490133-2A80-884F-9FF0-E375BD0BF6C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a:solidFill>
            <a:srgbClr val="00B0F0"/>
          </a:solidFill>
        </a:ln>
      </dgm:spPr>
      <dgm:t>
        <a:bodyPr/>
        <a:lstStyle/>
        <a:p>
          <a:endParaRPr lang="de-DE"/>
        </a:p>
      </dgm:t>
    </dgm:pt>
    <dgm:pt modelId="{4611F60F-E3C0-4345-A6EC-BA8184CCE311}">
      <dgm:prSet phldrT="[Text]"/>
      <dgm:spPr>
        <a:solidFill>
          <a:srgbClr val="FFFFFF"/>
        </a:solidFill>
        <a:ln>
          <a:solidFill>
            <a:srgbClr val="00B0F0"/>
          </a:solidFill>
        </a:ln>
      </dgm:spPr>
      <dgm:t>
        <a:bodyPr/>
        <a:lstStyle/>
        <a:p>
          <a:r>
            <a:rPr lang="de-DE" dirty="0">
              <a:solidFill>
                <a:srgbClr val="000000"/>
              </a:solidFill>
              <a:latin typeface="Roboto"/>
              <a:cs typeface="Roboto"/>
            </a:rPr>
            <a:t>Tests / </a:t>
          </a:r>
          <a:r>
            <a:rPr lang="de-DE" dirty="0" err="1">
              <a:solidFill>
                <a:srgbClr val="000000"/>
              </a:solidFill>
              <a:latin typeface="Roboto"/>
              <a:cs typeface="Roboto"/>
            </a:rPr>
            <a:t>checklists</a:t>
          </a:r>
          <a:r>
            <a:rPr lang="de-DE" dirty="0">
              <a:solidFill>
                <a:srgbClr val="000000"/>
              </a:solidFill>
              <a:latin typeface="Roboto"/>
              <a:cs typeface="Roboto"/>
            </a:rPr>
            <a:t>  </a:t>
          </a:r>
          <a:r>
            <a:rPr lang="de-DE" dirty="0" err="1">
              <a:solidFill>
                <a:srgbClr val="000000"/>
              </a:solidFill>
              <a:latin typeface="Roboto"/>
              <a:cs typeface="Roboto"/>
            </a:rPr>
            <a:t>for</a:t>
          </a:r>
          <a:r>
            <a:rPr lang="de-DE" dirty="0">
              <a:solidFill>
                <a:srgbClr val="000000"/>
              </a:solidFill>
              <a:latin typeface="Roboto"/>
              <a:cs typeface="Roboto"/>
            </a:rPr>
            <a:t> </a:t>
          </a:r>
          <a:r>
            <a:rPr lang="de-DE" dirty="0" err="1">
              <a:solidFill>
                <a:srgbClr val="000000"/>
              </a:solidFill>
              <a:latin typeface="Roboto"/>
              <a:cs typeface="Roboto"/>
            </a:rPr>
            <a:t>identifying</a:t>
          </a:r>
          <a:r>
            <a:rPr lang="de-DE" dirty="0">
              <a:solidFill>
                <a:srgbClr val="000000"/>
              </a:solidFill>
              <a:latin typeface="Roboto"/>
              <a:cs typeface="Roboto"/>
            </a:rPr>
            <a:t> </a:t>
          </a:r>
          <a:r>
            <a:rPr lang="de-DE" dirty="0" err="1">
              <a:solidFill>
                <a:srgbClr val="000000"/>
              </a:solidFill>
              <a:latin typeface="Roboto"/>
              <a:cs typeface="Roboto"/>
            </a:rPr>
            <a:t>conflicts</a:t>
          </a:r>
          <a:r>
            <a:rPr lang="de-DE" dirty="0">
              <a:solidFill>
                <a:srgbClr val="000000"/>
              </a:solidFill>
              <a:latin typeface="Roboto"/>
              <a:cs typeface="Roboto"/>
            </a:rPr>
            <a:t> </a:t>
          </a:r>
          <a:r>
            <a:rPr lang="de-DE" dirty="0" err="1">
              <a:solidFill>
                <a:srgbClr val="000000"/>
              </a:solidFill>
              <a:latin typeface="Roboto"/>
              <a:cs typeface="Roboto"/>
            </a:rPr>
            <a:t>of</a:t>
          </a:r>
          <a:r>
            <a:rPr lang="de-DE" dirty="0">
              <a:solidFill>
                <a:srgbClr val="000000"/>
              </a:solidFill>
              <a:latin typeface="Roboto"/>
              <a:cs typeface="Roboto"/>
            </a:rPr>
            <a:t> </a:t>
          </a:r>
          <a:r>
            <a:rPr lang="de-DE" dirty="0" err="1">
              <a:solidFill>
                <a:srgbClr val="000000"/>
              </a:solidFill>
              <a:latin typeface="Roboto"/>
              <a:cs typeface="Roboto"/>
            </a:rPr>
            <a:t>interest</a:t>
          </a:r>
          <a:r>
            <a:rPr lang="de-DE" dirty="0">
              <a:solidFill>
                <a:srgbClr val="000000"/>
              </a:solidFill>
              <a:latin typeface="Roboto"/>
              <a:cs typeface="Roboto"/>
            </a:rPr>
            <a:t> </a:t>
          </a:r>
          <a:r>
            <a:rPr lang="de-DE" dirty="0" err="1">
              <a:solidFill>
                <a:srgbClr val="000000"/>
              </a:solidFill>
              <a:latin typeface="Roboto"/>
              <a:cs typeface="Roboto"/>
            </a:rPr>
            <a:t>and</a:t>
          </a:r>
          <a:r>
            <a:rPr lang="de-DE" dirty="0">
              <a:solidFill>
                <a:srgbClr val="000000"/>
              </a:solidFill>
              <a:latin typeface="Roboto"/>
              <a:cs typeface="Roboto"/>
            </a:rPr>
            <a:t> at-</a:t>
          </a:r>
          <a:r>
            <a:rPr lang="de-DE" dirty="0" err="1">
              <a:solidFill>
                <a:srgbClr val="000000"/>
              </a:solidFill>
              <a:latin typeface="Roboto"/>
              <a:cs typeface="Roboto"/>
            </a:rPr>
            <a:t>risk</a:t>
          </a:r>
          <a:r>
            <a:rPr lang="de-DE" dirty="0">
              <a:solidFill>
                <a:srgbClr val="000000"/>
              </a:solidFill>
              <a:latin typeface="Roboto"/>
              <a:cs typeface="Roboto"/>
            </a:rPr>
            <a:t> </a:t>
          </a:r>
          <a:r>
            <a:rPr lang="de-DE" dirty="0" err="1">
              <a:solidFill>
                <a:srgbClr val="000000"/>
              </a:solidFill>
              <a:latin typeface="Roboto"/>
              <a:cs typeface="Roboto"/>
            </a:rPr>
            <a:t>areas</a:t>
          </a:r>
          <a:endParaRPr lang="de-DE" dirty="0">
            <a:solidFill>
              <a:srgbClr val="000000"/>
            </a:solidFill>
            <a:latin typeface="Roboto"/>
            <a:cs typeface="Roboto"/>
          </a:endParaRPr>
        </a:p>
      </dgm:t>
    </dgm:pt>
    <dgm:pt modelId="{E311FB29-F2B5-8845-B799-4BF54C15D23B}" type="parTrans" cxnId="{2E8F5DCC-08E8-CF40-B3E3-EE3E2363884A}">
      <dgm:prSet/>
      <dgm:spPr/>
      <dgm:t>
        <a:bodyPr/>
        <a:lstStyle/>
        <a:p>
          <a:endParaRPr lang="de-DE"/>
        </a:p>
      </dgm:t>
    </dgm:pt>
    <dgm:pt modelId="{9F79831B-E670-8D42-838C-F3DC758F7E55}" type="sibTrans" cxnId="{2E8F5DCC-08E8-CF40-B3E3-EE3E2363884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t>
        <a:bodyPr/>
        <a:lstStyle/>
        <a:p>
          <a:endParaRPr lang="de-DE"/>
        </a:p>
      </dgm:t>
    </dgm:pt>
    <dgm:pt modelId="{60FB5089-429B-CC4B-854E-6425D37D21C3}">
      <dgm:prSet phldrT="[Text]"/>
      <dgm:spPr>
        <a:solidFill>
          <a:srgbClr val="FFFFFF"/>
        </a:solidFill>
        <a:ln>
          <a:solidFill>
            <a:srgbClr val="00B0F0"/>
          </a:solidFill>
        </a:ln>
      </dgm:spPr>
      <dgm:t>
        <a:bodyPr/>
        <a:lstStyle/>
        <a:p>
          <a:r>
            <a:rPr lang="de-DE" dirty="0" err="1">
              <a:solidFill>
                <a:srgbClr val="000000"/>
              </a:solidFill>
              <a:latin typeface="Roboto"/>
              <a:cs typeface="Roboto"/>
            </a:rPr>
            <a:t>Disciplinary</a:t>
          </a:r>
          <a:r>
            <a:rPr lang="de-DE" dirty="0">
              <a:solidFill>
                <a:srgbClr val="000000"/>
              </a:solidFill>
              <a:latin typeface="Roboto"/>
              <a:cs typeface="Roboto"/>
            </a:rPr>
            <a:t> </a:t>
          </a:r>
          <a:r>
            <a:rPr lang="de-DE" dirty="0" err="1">
              <a:solidFill>
                <a:srgbClr val="000000"/>
              </a:solidFill>
              <a:latin typeface="Roboto"/>
              <a:cs typeface="Roboto"/>
            </a:rPr>
            <a:t>measures</a:t>
          </a:r>
          <a:r>
            <a:rPr lang="de-DE" dirty="0">
              <a:solidFill>
                <a:srgbClr val="000000"/>
              </a:solidFill>
              <a:latin typeface="Roboto"/>
              <a:cs typeface="Roboto"/>
            </a:rPr>
            <a:t> </a:t>
          </a:r>
          <a:r>
            <a:rPr lang="de-DE" dirty="0" err="1">
              <a:solidFill>
                <a:srgbClr val="000000"/>
              </a:solidFill>
              <a:latin typeface="Roboto"/>
              <a:cs typeface="Roboto"/>
            </a:rPr>
            <a:t>as</a:t>
          </a:r>
          <a:r>
            <a:rPr lang="de-DE" dirty="0">
              <a:solidFill>
                <a:srgbClr val="000000"/>
              </a:solidFill>
              <a:latin typeface="Roboto"/>
              <a:cs typeface="Roboto"/>
            </a:rPr>
            <a:t> </a:t>
          </a:r>
          <a:r>
            <a:rPr lang="de-DE" dirty="0" err="1">
              <a:solidFill>
                <a:srgbClr val="000000"/>
              </a:solidFill>
              <a:latin typeface="Roboto"/>
              <a:cs typeface="Roboto"/>
            </a:rPr>
            <a:t>deterrence</a:t>
          </a:r>
          <a:r>
            <a:rPr lang="de-DE" dirty="0">
              <a:solidFill>
                <a:srgbClr val="000000"/>
              </a:solidFill>
              <a:latin typeface="Roboto"/>
              <a:cs typeface="Roboto"/>
            </a:rPr>
            <a:t> </a:t>
          </a:r>
        </a:p>
      </dgm:t>
    </dgm:pt>
    <dgm:pt modelId="{62D43371-80BC-6D4B-BE49-805E0AA9B375}" type="parTrans" cxnId="{1F092CD3-FE01-2E48-8BBF-EC023A3B43E9}">
      <dgm:prSet/>
      <dgm:spPr/>
      <dgm:t>
        <a:bodyPr/>
        <a:lstStyle/>
        <a:p>
          <a:endParaRPr lang="de-DE"/>
        </a:p>
      </dgm:t>
    </dgm:pt>
    <dgm:pt modelId="{2FBBB938-F9F4-E244-ADEC-A5113EA3BCEE}" type="sibTrans" cxnId="{1F092CD3-FE01-2E48-8BBF-EC023A3B43E9}">
      <dgm:prSet/>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t>
        <a:bodyPr/>
        <a:lstStyle/>
        <a:p>
          <a:endParaRPr lang="de-DE"/>
        </a:p>
      </dgm:t>
    </dgm:pt>
    <dgm:pt modelId="{67A09B53-9E0A-7741-A16F-3234D36AB415}" type="pres">
      <dgm:prSet presAssocID="{8F8BCEC2-7D4F-8348-9354-78424852C804}" presName="Name0" presStyleCnt="0">
        <dgm:presLayoutVars>
          <dgm:chMax val="21"/>
          <dgm:chPref val="21"/>
        </dgm:presLayoutVars>
      </dgm:prSet>
      <dgm:spPr/>
    </dgm:pt>
    <dgm:pt modelId="{A1AAD9E7-E3DE-1343-A197-36411DF202C0}" type="pres">
      <dgm:prSet presAssocID="{DC1E28C9-945F-D24F-9A36-59CD8A1530BF}" presName="text1" presStyleCnt="0"/>
      <dgm:spPr/>
    </dgm:pt>
    <dgm:pt modelId="{915B2FE6-51C5-5040-B65F-811D153F0563}" type="pres">
      <dgm:prSet presAssocID="{DC1E28C9-945F-D24F-9A36-59CD8A1530BF}" presName="textRepeatNode" presStyleLbl="alignNode1" presStyleIdx="0" presStyleCnt="6">
        <dgm:presLayoutVars>
          <dgm:chMax val="0"/>
          <dgm:chPref val="0"/>
          <dgm:bulletEnabled val="1"/>
        </dgm:presLayoutVars>
      </dgm:prSet>
      <dgm:spPr/>
    </dgm:pt>
    <dgm:pt modelId="{12DECCC4-8FBD-E84C-947C-4BBE64186C2D}" type="pres">
      <dgm:prSet presAssocID="{DC1E28C9-945F-D24F-9A36-59CD8A1530BF}" presName="textaccent1" presStyleCnt="0"/>
      <dgm:spPr/>
    </dgm:pt>
    <dgm:pt modelId="{E726F070-E55F-5346-896A-078BFB904FF8}" type="pres">
      <dgm:prSet presAssocID="{DC1E28C9-945F-D24F-9A36-59CD8A1530BF}" presName="accentRepeatNode" presStyleLbl="solidAlignAcc1" presStyleIdx="0" presStyleCnt="12"/>
      <dgm:spPr/>
    </dgm:pt>
    <dgm:pt modelId="{29D11791-0EC6-AB4D-8330-7AD0E9439935}" type="pres">
      <dgm:prSet presAssocID="{D7E70EB3-325D-4B4F-BD7E-BB011176B46E}" presName="image1" presStyleCnt="0"/>
      <dgm:spPr/>
    </dgm:pt>
    <dgm:pt modelId="{ECB7457A-E528-8F4F-93B7-DCBCC495090B}" type="pres">
      <dgm:prSet presAssocID="{D7E70EB3-325D-4B4F-BD7E-BB011176B46E}" presName="imageRepeatNode" presStyleLbl="alignAcc1" presStyleIdx="0" presStyleCnt="6"/>
      <dgm:spPr/>
    </dgm:pt>
    <dgm:pt modelId="{11FC51BB-994B-9B42-9932-562AE70CD45A}" type="pres">
      <dgm:prSet presAssocID="{D7E70EB3-325D-4B4F-BD7E-BB011176B46E}" presName="imageaccent1" presStyleCnt="0"/>
      <dgm:spPr/>
    </dgm:pt>
    <dgm:pt modelId="{FABD84DE-C041-9E4E-9643-94DE30C15E68}" type="pres">
      <dgm:prSet presAssocID="{D7E70EB3-325D-4B4F-BD7E-BB011176B46E}" presName="accentRepeatNode" presStyleLbl="solidAlignAcc1" presStyleIdx="1" presStyleCnt="12"/>
      <dgm:spPr/>
    </dgm:pt>
    <dgm:pt modelId="{0B8ABEF0-04FF-FD4C-BF27-EABDACCCCDCE}" type="pres">
      <dgm:prSet presAssocID="{D1DAF9A1-F39E-F240-892B-18D6D0F3CE5E}" presName="text2" presStyleCnt="0"/>
      <dgm:spPr/>
    </dgm:pt>
    <dgm:pt modelId="{66A6DE6B-8259-3B47-A7E5-C94420B84F95}" type="pres">
      <dgm:prSet presAssocID="{D1DAF9A1-F39E-F240-892B-18D6D0F3CE5E}" presName="textRepeatNode" presStyleLbl="alignNode1" presStyleIdx="1" presStyleCnt="6">
        <dgm:presLayoutVars>
          <dgm:chMax val="0"/>
          <dgm:chPref val="0"/>
          <dgm:bulletEnabled val="1"/>
        </dgm:presLayoutVars>
      </dgm:prSet>
      <dgm:spPr/>
    </dgm:pt>
    <dgm:pt modelId="{4B6D6B50-F03A-B943-B5A5-BC2C083DADEE}" type="pres">
      <dgm:prSet presAssocID="{D1DAF9A1-F39E-F240-892B-18D6D0F3CE5E}" presName="textaccent2" presStyleCnt="0"/>
      <dgm:spPr/>
    </dgm:pt>
    <dgm:pt modelId="{1D7CC354-5DB3-9A49-9ACD-728FB88E4A72}" type="pres">
      <dgm:prSet presAssocID="{D1DAF9A1-F39E-F240-892B-18D6D0F3CE5E}" presName="accentRepeatNode" presStyleLbl="solidAlignAcc1" presStyleIdx="2" presStyleCnt="12"/>
      <dgm:spPr/>
    </dgm:pt>
    <dgm:pt modelId="{5C61EFAF-C98D-C848-BA9A-881B1B343228}" type="pres">
      <dgm:prSet presAssocID="{B3A68F21-C4B0-E243-AD20-954ABD30AF0B}" presName="image2" presStyleCnt="0"/>
      <dgm:spPr/>
    </dgm:pt>
    <dgm:pt modelId="{26AFF6DE-31FB-8E4B-88E8-57586E4FA2DD}" type="pres">
      <dgm:prSet presAssocID="{B3A68F21-C4B0-E243-AD20-954ABD30AF0B}" presName="imageRepeatNode" presStyleLbl="alignAcc1" presStyleIdx="1" presStyleCnt="6"/>
      <dgm:spPr/>
    </dgm:pt>
    <dgm:pt modelId="{7F2D07D8-5202-5B4D-A1E5-752BE6D18296}" type="pres">
      <dgm:prSet presAssocID="{B3A68F21-C4B0-E243-AD20-954ABD30AF0B}" presName="imageaccent2" presStyleCnt="0"/>
      <dgm:spPr/>
    </dgm:pt>
    <dgm:pt modelId="{9F556905-3AC1-0E4E-BDA7-108EAD9D1F37}" type="pres">
      <dgm:prSet presAssocID="{B3A68F21-C4B0-E243-AD20-954ABD30AF0B}" presName="accentRepeatNode" presStyleLbl="solidAlignAcc1" presStyleIdx="3" presStyleCnt="12"/>
      <dgm:spPr/>
    </dgm:pt>
    <dgm:pt modelId="{FB791ADF-9F0C-184B-8460-CD8382268BDF}" type="pres">
      <dgm:prSet presAssocID="{42C0A73A-2A9B-D24F-85ED-A42AF12AAE6A}" presName="text3" presStyleCnt="0"/>
      <dgm:spPr/>
    </dgm:pt>
    <dgm:pt modelId="{DE1CE41F-0AC6-704F-BC5F-CA0C330AE87F}" type="pres">
      <dgm:prSet presAssocID="{42C0A73A-2A9B-D24F-85ED-A42AF12AAE6A}" presName="textRepeatNode" presStyleLbl="alignNode1" presStyleIdx="2" presStyleCnt="6">
        <dgm:presLayoutVars>
          <dgm:chMax val="0"/>
          <dgm:chPref val="0"/>
          <dgm:bulletEnabled val="1"/>
        </dgm:presLayoutVars>
      </dgm:prSet>
      <dgm:spPr/>
    </dgm:pt>
    <dgm:pt modelId="{3F2F9248-CAF7-8045-A1FB-416EB659F9BE}" type="pres">
      <dgm:prSet presAssocID="{42C0A73A-2A9B-D24F-85ED-A42AF12AAE6A}" presName="textaccent3" presStyleCnt="0"/>
      <dgm:spPr/>
    </dgm:pt>
    <dgm:pt modelId="{6B00F2ED-9BA6-D947-9E47-7383CE1F8E35}" type="pres">
      <dgm:prSet presAssocID="{42C0A73A-2A9B-D24F-85ED-A42AF12AAE6A}" presName="accentRepeatNode" presStyleLbl="solidAlignAcc1" presStyleIdx="4" presStyleCnt="12"/>
      <dgm:spPr/>
    </dgm:pt>
    <dgm:pt modelId="{18E3F8C2-87F4-544C-B99D-76B0C786D817}" type="pres">
      <dgm:prSet presAssocID="{7E365023-48C3-BA45-91FF-2DFDB1CD2140}" presName="image3" presStyleCnt="0"/>
      <dgm:spPr/>
    </dgm:pt>
    <dgm:pt modelId="{942AEBB2-9C99-A341-BC72-8EED28B498C1}" type="pres">
      <dgm:prSet presAssocID="{7E365023-48C3-BA45-91FF-2DFDB1CD2140}" presName="imageRepeatNode" presStyleLbl="alignAcc1" presStyleIdx="2" presStyleCnt="6"/>
      <dgm:spPr/>
    </dgm:pt>
    <dgm:pt modelId="{6860AEBA-3F2B-C84B-9628-E8B3D3872B37}" type="pres">
      <dgm:prSet presAssocID="{7E365023-48C3-BA45-91FF-2DFDB1CD2140}" presName="imageaccent3" presStyleCnt="0"/>
      <dgm:spPr/>
    </dgm:pt>
    <dgm:pt modelId="{2CA9A56A-0C1A-8144-A4D8-237F0286DB57}" type="pres">
      <dgm:prSet presAssocID="{7E365023-48C3-BA45-91FF-2DFDB1CD2140}" presName="accentRepeatNode" presStyleLbl="solidAlignAcc1" presStyleIdx="5" presStyleCnt="12"/>
      <dgm:spPr/>
    </dgm:pt>
    <dgm:pt modelId="{466E9183-DD92-064F-9F49-99FF13B78B11}" type="pres">
      <dgm:prSet presAssocID="{E4FAC871-5C71-3543-80C1-8E68E6FDA53B}" presName="text4" presStyleCnt="0"/>
      <dgm:spPr/>
    </dgm:pt>
    <dgm:pt modelId="{520A4794-300E-6844-BE42-0A71631CF0E6}" type="pres">
      <dgm:prSet presAssocID="{E4FAC871-5C71-3543-80C1-8E68E6FDA53B}" presName="textRepeatNode" presStyleLbl="alignNode1" presStyleIdx="3" presStyleCnt="6">
        <dgm:presLayoutVars>
          <dgm:chMax val="0"/>
          <dgm:chPref val="0"/>
          <dgm:bulletEnabled val="1"/>
        </dgm:presLayoutVars>
      </dgm:prSet>
      <dgm:spPr/>
    </dgm:pt>
    <dgm:pt modelId="{B783EC1E-6387-1C45-805F-CABF9281BE82}" type="pres">
      <dgm:prSet presAssocID="{E4FAC871-5C71-3543-80C1-8E68E6FDA53B}" presName="textaccent4" presStyleCnt="0"/>
      <dgm:spPr/>
    </dgm:pt>
    <dgm:pt modelId="{368EB765-54B7-A641-913F-63FB6FE90CAC}" type="pres">
      <dgm:prSet presAssocID="{E4FAC871-5C71-3543-80C1-8E68E6FDA53B}" presName="accentRepeatNode" presStyleLbl="solidAlignAcc1" presStyleIdx="6" presStyleCnt="12"/>
      <dgm:spPr/>
    </dgm:pt>
    <dgm:pt modelId="{364CC16E-621B-0040-9F9B-84D2C3724273}" type="pres">
      <dgm:prSet presAssocID="{A97900D0-B38B-DA43-99B2-7D7D080F61F5}" presName="image4" presStyleCnt="0"/>
      <dgm:spPr/>
    </dgm:pt>
    <dgm:pt modelId="{7620D8E6-1AF1-B74E-BDC7-E9E29D239737}" type="pres">
      <dgm:prSet presAssocID="{A97900D0-B38B-DA43-99B2-7D7D080F61F5}" presName="imageRepeatNode" presStyleLbl="alignAcc1" presStyleIdx="3" presStyleCnt="6" custLinFactNeighborY="2290"/>
      <dgm:spPr/>
    </dgm:pt>
    <dgm:pt modelId="{86A20238-9FCE-C445-92F3-8832070CA35D}" type="pres">
      <dgm:prSet presAssocID="{A97900D0-B38B-DA43-99B2-7D7D080F61F5}" presName="imageaccent4" presStyleCnt="0"/>
      <dgm:spPr/>
    </dgm:pt>
    <dgm:pt modelId="{2D39CBE4-6A4B-F346-A7F8-6D3605910CA9}" type="pres">
      <dgm:prSet presAssocID="{A97900D0-B38B-DA43-99B2-7D7D080F61F5}" presName="accentRepeatNode" presStyleLbl="solidAlignAcc1" presStyleIdx="7" presStyleCnt="12"/>
      <dgm:spPr/>
    </dgm:pt>
    <dgm:pt modelId="{A2E06F65-9AFD-5D41-A171-4A107754E374}" type="pres">
      <dgm:prSet presAssocID="{4611F60F-E3C0-4345-A6EC-BA8184CCE311}" presName="text5" presStyleCnt="0"/>
      <dgm:spPr/>
    </dgm:pt>
    <dgm:pt modelId="{0F55F9D3-2E2C-8447-8082-BE77E488CC64}" type="pres">
      <dgm:prSet presAssocID="{4611F60F-E3C0-4345-A6EC-BA8184CCE311}" presName="textRepeatNode" presStyleLbl="alignNode1" presStyleIdx="4" presStyleCnt="6">
        <dgm:presLayoutVars>
          <dgm:chMax val="0"/>
          <dgm:chPref val="0"/>
          <dgm:bulletEnabled val="1"/>
        </dgm:presLayoutVars>
      </dgm:prSet>
      <dgm:spPr/>
    </dgm:pt>
    <dgm:pt modelId="{D6833BCB-525B-7448-A968-ECCECD0FE2FF}" type="pres">
      <dgm:prSet presAssocID="{4611F60F-E3C0-4345-A6EC-BA8184CCE311}" presName="textaccent5" presStyleCnt="0"/>
      <dgm:spPr/>
    </dgm:pt>
    <dgm:pt modelId="{95DF3CD4-B00E-CA47-8F99-2CAEE418518D}" type="pres">
      <dgm:prSet presAssocID="{4611F60F-E3C0-4345-A6EC-BA8184CCE311}" presName="accentRepeatNode" presStyleLbl="solidAlignAcc1" presStyleIdx="8" presStyleCnt="12"/>
      <dgm:spPr/>
    </dgm:pt>
    <dgm:pt modelId="{B2649221-220F-5D4C-BD50-EFE6189ABFD1}" type="pres">
      <dgm:prSet presAssocID="{9F79831B-E670-8D42-838C-F3DC758F7E55}" presName="image5" presStyleCnt="0"/>
      <dgm:spPr/>
    </dgm:pt>
    <dgm:pt modelId="{4C7CF083-481E-BF45-A02A-E0D2D4158562}" type="pres">
      <dgm:prSet presAssocID="{9F79831B-E670-8D42-838C-F3DC758F7E55}" presName="imageRepeatNode" presStyleLbl="alignAcc1" presStyleIdx="4" presStyleCnt="6"/>
      <dgm:spPr/>
    </dgm:pt>
    <dgm:pt modelId="{0C71779A-CB1B-614E-8A03-790EE54F0424}" type="pres">
      <dgm:prSet presAssocID="{9F79831B-E670-8D42-838C-F3DC758F7E55}" presName="imageaccent5" presStyleCnt="0"/>
      <dgm:spPr/>
    </dgm:pt>
    <dgm:pt modelId="{4EE227A2-185E-B248-A0F7-9748558DF0C4}" type="pres">
      <dgm:prSet presAssocID="{9F79831B-E670-8D42-838C-F3DC758F7E55}" presName="accentRepeatNode" presStyleLbl="solidAlignAcc1" presStyleIdx="9" presStyleCnt="12"/>
      <dgm:spPr/>
    </dgm:pt>
    <dgm:pt modelId="{AE153904-4660-BE45-8E8D-D77F8D091DAB}" type="pres">
      <dgm:prSet presAssocID="{60FB5089-429B-CC4B-854E-6425D37D21C3}" presName="text6" presStyleCnt="0"/>
      <dgm:spPr/>
    </dgm:pt>
    <dgm:pt modelId="{28225E28-82DC-F344-9FED-584DA0A78C0D}" type="pres">
      <dgm:prSet presAssocID="{60FB5089-429B-CC4B-854E-6425D37D21C3}" presName="textRepeatNode" presStyleLbl="alignNode1" presStyleIdx="5" presStyleCnt="6">
        <dgm:presLayoutVars>
          <dgm:chMax val="0"/>
          <dgm:chPref val="0"/>
          <dgm:bulletEnabled val="1"/>
        </dgm:presLayoutVars>
      </dgm:prSet>
      <dgm:spPr/>
    </dgm:pt>
    <dgm:pt modelId="{486D4D7A-A89B-8445-9933-700545A7DCF3}" type="pres">
      <dgm:prSet presAssocID="{60FB5089-429B-CC4B-854E-6425D37D21C3}" presName="textaccent6" presStyleCnt="0"/>
      <dgm:spPr/>
    </dgm:pt>
    <dgm:pt modelId="{0287EEF7-4D71-7647-8E62-1BD8A7D80B48}" type="pres">
      <dgm:prSet presAssocID="{60FB5089-429B-CC4B-854E-6425D37D21C3}" presName="accentRepeatNode" presStyleLbl="solidAlignAcc1" presStyleIdx="10" presStyleCnt="12"/>
      <dgm:spPr/>
    </dgm:pt>
    <dgm:pt modelId="{BBE70385-2999-1D43-A27F-790E2136BE96}" type="pres">
      <dgm:prSet presAssocID="{2FBBB938-F9F4-E244-ADEC-A5113EA3BCEE}" presName="image6" presStyleCnt="0"/>
      <dgm:spPr/>
    </dgm:pt>
    <dgm:pt modelId="{AE6DB5F5-B6C2-F848-BAD7-C2C9435BA834}" type="pres">
      <dgm:prSet presAssocID="{2FBBB938-F9F4-E244-ADEC-A5113EA3BCEE}" presName="imageRepeatNode" presStyleLbl="alignAcc1" presStyleIdx="5" presStyleCnt="6"/>
      <dgm:spPr/>
    </dgm:pt>
    <dgm:pt modelId="{514DFF62-748A-584B-AF07-C928987EB2E7}" type="pres">
      <dgm:prSet presAssocID="{2FBBB938-F9F4-E244-ADEC-A5113EA3BCEE}" presName="imageaccent6" presStyleCnt="0"/>
      <dgm:spPr/>
    </dgm:pt>
    <dgm:pt modelId="{35C2B236-3D10-A544-876C-E1767D90F664}" type="pres">
      <dgm:prSet presAssocID="{2FBBB938-F9F4-E244-ADEC-A5113EA3BCEE}" presName="accentRepeatNode" presStyleLbl="solidAlignAcc1" presStyleIdx="11" presStyleCnt="12"/>
      <dgm:spPr/>
    </dgm:pt>
  </dgm:ptLst>
  <dgm:cxnLst>
    <dgm:cxn modelId="{57F45907-C8D8-4F4D-80A4-2AA78BF717B3}" srcId="{8F8BCEC2-7D4F-8348-9354-78424852C804}" destId="{D1DAF9A1-F39E-F240-892B-18D6D0F3CE5E}" srcOrd="1" destOrd="0" parTransId="{8C726151-3A89-434C-A73A-DCDABB14ADFB}" sibTransId="{B3A68F21-C4B0-E243-AD20-954ABD30AF0B}"/>
    <dgm:cxn modelId="{BE01A616-D17C-3E4A-97AB-136D2D95D5B2}" srcId="{8F8BCEC2-7D4F-8348-9354-78424852C804}" destId="{DC1E28C9-945F-D24F-9A36-59CD8A1530BF}" srcOrd="0" destOrd="0" parTransId="{50E6A247-B0AD-4A41-B6EF-FE30E8947F7F}" sibTransId="{D7E70EB3-325D-4B4F-BD7E-BB011176B46E}"/>
    <dgm:cxn modelId="{9C490133-2A80-884F-9FF0-E375BD0BF6C8}" srcId="{8F8BCEC2-7D4F-8348-9354-78424852C804}" destId="{E4FAC871-5C71-3543-80C1-8E68E6FDA53B}" srcOrd="3" destOrd="0" parTransId="{695DCFB7-A3DD-AE46-8079-BED3003EFA09}" sibTransId="{A97900D0-B38B-DA43-99B2-7D7D080F61F5}"/>
    <dgm:cxn modelId="{727AF236-0760-1F45-B4D5-BC1121DC39F3}" srcId="{8F8BCEC2-7D4F-8348-9354-78424852C804}" destId="{42C0A73A-2A9B-D24F-85ED-A42AF12AAE6A}" srcOrd="2" destOrd="0" parTransId="{09811DB3-8BB5-854A-9EF3-8ABE636F0E48}" sibTransId="{7E365023-48C3-BA45-91FF-2DFDB1CD2140}"/>
    <dgm:cxn modelId="{F4697F55-BA39-AF47-8C3C-626B5D04D713}" type="presOf" srcId="{D7E70EB3-325D-4B4F-BD7E-BB011176B46E}" destId="{ECB7457A-E528-8F4F-93B7-DCBCC495090B}" srcOrd="0" destOrd="0" presId="urn:microsoft.com/office/officeart/2008/layout/HexagonCluster"/>
    <dgm:cxn modelId="{02871C5B-99C3-7A4F-817B-131FD756A445}" type="presOf" srcId="{7E365023-48C3-BA45-91FF-2DFDB1CD2140}" destId="{942AEBB2-9C99-A341-BC72-8EED28B498C1}" srcOrd="0" destOrd="0" presId="urn:microsoft.com/office/officeart/2008/layout/HexagonCluster"/>
    <dgm:cxn modelId="{2E42116E-2137-F840-A2E7-E380FCCDD662}" type="presOf" srcId="{D1DAF9A1-F39E-F240-892B-18D6D0F3CE5E}" destId="{66A6DE6B-8259-3B47-A7E5-C94420B84F95}" srcOrd="0" destOrd="0" presId="urn:microsoft.com/office/officeart/2008/layout/HexagonCluster"/>
    <dgm:cxn modelId="{A15B027B-1C0C-614C-B00E-1CCF569DC8CB}" type="presOf" srcId="{B3A68F21-C4B0-E243-AD20-954ABD30AF0B}" destId="{26AFF6DE-31FB-8E4B-88E8-57586E4FA2DD}" srcOrd="0" destOrd="0" presId="urn:microsoft.com/office/officeart/2008/layout/HexagonCluster"/>
    <dgm:cxn modelId="{65A5817B-7182-1242-9964-31451FDA5EBE}" type="presOf" srcId="{DC1E28C9-945F-D24F-9A36-59CD8A1530BF}" destId="{915B2FE6-51C5-5040-B65F-811D153F0563}" srcOrd="0" destOrd="0" presId="urn:microsoft.com/office/officeart/2008/layout/HexagonCluster"/>
    <dgm:cxn modelId="{1B10DC9A-8F2B-2044-BEA6-98C99A879273}" type="presOf" srcId="{60FB5089-429B-CC4B-854E-6425D37D21C3}" destId="{28225E28-82DC-F344-9FED-584DA0A78C0D}" srcOrd="0" destOrd="0" presId="urn:microsoft.com/office/officeart/2008/layout/HexagonCluster"/>
    <dgm:cxn modelId="{BF94C9B0-9B58-DD4E-AF54-703150931D5F}" type="presOf" srcId="{A97900D0-B38B-DA43-99B2-7D7D080F61F5}" destId="{7620D8E6-1AF1-B74E-BDC7-E9E29D239737}" srcOrd="0" destOrd="0" presId="urn:microsoft.com/office/officeart/2008/layout/HexagonCluster"/>
    <dgm:cxn modelId="{3280A6B4-3FC9-BF48-AC36-E33BCC787E2D}" type="presOf" srcId="{2FBBB938-F9F4-E244-ADEC-A5113EA3BCEE}" destId="{AE6DB5F5-B6C2-F848-BAD7-C2C9435BA834}" srcOrd="0" destOrd="0" presId="urn:microsoft.com/office/officeart/2008/layout/HexagonCluster"/>
    <dgm:cxn modelId="{D9EAD0BA-20E0-8348-876B-9B040EB23DB7}" type="presOf" srcId="{9F79831B-E670-8D42-838C-F3DC758F7E55}" destId="{4C7CF083-481E-BF45-A02A-E0D2D4158562}" srcOrd="0" destOrd="0" presId="urn:microsoft.com/office/officeart/2008/layout/HexagonCluster"/>
    <dgm:cxn modelId="{2E8F5DCC-08E8-CF40-B3E3-EE3E2363884A}" srcId="{8F8BCEC2-7D4F-8348-9354-78424852C804}" destId="{4611F60F-E3C0-4345-A6EC-BA8184CCE311}" srcOrd="4" destOrd="0" parTransId="{E311FB29-F2B5-8845-B799-4BF54C15D23B}" sibTransId="{9F79831B-E670-8D42-838C-F3DC758F7E55}"/>
    <dgm:cxn modelId="{1FB378CD-87FB-D943-BE76-D86C5882CD7C}" type="presOf" srcId="{E4FAC871-5C71-3543-80C1-8E68E6FDA53B}" destId="{520A4794-300E-6844-BE42-0A71631CF0E6}" srcOrd="0" destOrd="0" presId="urn:microsoft.com/office/officeart/2008/layout/HexagonCluster"/>
    <dgm:cxn modelId="{1F092CD3-FE01-2E48-8BBF-EC023A3B43E9}" srcId="{8F8BCEC2-7D4F-8348-9354-78424852C804}" destId="{60FB5089-429B-CC4B-854E-6425D37D21C3}" srcOrd="5" destOrd="0" parTransId="{62D43371-80BC-6D4B-BE49-805E0AA9B375}" sibTransId="{2FBBB938-F9F4-E244-ADEC-A5113EA3BCEE}"/>
    <dgm:cxn modelId="{91A5D9D9-EE3B-094D-B2F7-B4307BB3D2DB}" type="presOf" srcId="{42C0A73A-2A9B-D24F-85ED-A42AF12AAE6A}" destId="{DE1CE41F-0AC6-704F-BC5F-CA0C330AE87F}" srcOrd="0" destOrd="0" presId="urn:microsoft.com/office/officeart/2008/layout/HexagonCluster"/>
    <dgm:cxn modelId="{611771F2-D9BF-FB45-814F-C16D24E5E875}" type="presOf" srcId="{8F8BCEC2-7D4F-8348-9354-78424852C804}" destId="{67A09B53-9E0A-7741-A16F-3234D36AB415}" srcOrd="0" destOrd="0" presId="urn:microsoft.com/office/officeart/2008/layout/HexagonCluster"/>
    <dgm:cxn modelId="{F079B2F6-68CE-E94D-9708-C9487C981C8A}" type="presOf" srcId="{4611F60F-E3C0-4345-A6EC-BA8184CCE311}" destId="{0F55F9D3-2E2C-8447-8082-BE77E488CC64}" srcOrd="0" destOrd="0" presId="urn:microsoft.com/office/officeart/2008/layout/HexagonCluster"/>
    <dgm:cxn modelId="{FC072107-16C0-7340-9787-440E46EEA3C5}" type="presParOf" srcId="{67A09B53-9E0A-7741-A16F-3234D36AB415}" destId="{A1AAD9E7-E3DE-1343-A197-36411DF202C0}" srcOrd="0" destOrd="0" presId="urn:microsoft.com/office/officeart/2008/layout/HexagonCluster"/>
    <dgm:cxn modelId="{F3369342-905A-3645-87E9-BFD021AAEEDA}" type="presParOf" srcId="{A1AAD9E7-E3DE-1343-A197-36411DF202C0}" destId="{915B2FE6-51C5-5040-B65F-811D153F0563}" srcOrd="0" destOrd="0" presId="urn:microsoft.com/office/officeart/2008/layout/HexagonCluster"/>
    <dgm:cxn modelId="{05312F3C-52F8-094E-9CA6-AEF2FCFC2B0B}" type="presParOf" srcId="{67A09B53-9E0A-7741-A16F-3234D36AB415}" destId="{12DECCC4-8FBD-E84C-947C-4BBE64186C2D}" srcOrd="1" destOrd="0" presId="urn:microsoft.com/office/officeart/2008/layout/HexagonCluster"/>
    <dgm:cxn modelId="{1CBB87A9-50AF-6340-9D83-DCB4B1B2A29F}" type="presParOf" srcId="{12DECCC4-8FBD-E84C-947C-4BBE64186C2D}" destId="{E726F070-E55F-5346-896A-078BFB904FF8}" srcOrd="0" destOrd="0" presId="urn:microsoft.com/office/officeart/2008/layout/HexagonCluster"/>
    <dgm:cxn modelId="{9C431796-E36B-EB44-90A0-D81C677BC690}" type="presParOf" srcId="{67A09B53-9E0A-7741-A16F-3234D36AB415}" destId="{29D11791-0EC6-AB4D-8330-7AD0E9439935}" srcOrd="2" destOrd="0" presId="urn:microsoft.com/office/officeart/2008/layout/HexagonCluster"/>
    <dgm:cxn modelId="{46A2CCD1-34BA-5549-9303-04BDBA0CA2AC}" type="presParOf" srcId="{29D11791-0EC6-AB4D-8330-7AD0E9439935}" destId="{ECB7457A-E528-8F4F-93B7-DCBCC495090B}" srcOrd="0" destOrd="0" presId="urn:microsoft.com/office/officeart/2008/layout/HexagonCluster"/>
    <dgm:cxn modelId="{0630DB7B-FF77-1A4B-B566-499429EEA8A0}" type="presParOf" srcId="{67A09B53-9E0A-7741-A16F-3234D36AB415}" destId="{11FC51BB-994B-9B42-9932-562AE70CD45A}" srcOrd="3" destOrd="0" presId="urn:microsoft.com/office/officeart/2008/layout/HexagonCluster"/>
    <dgm:cxn modelId="{312F94FD-3638-E942-8A3F-24BE4EC16A05}" type="presParOf" srcId="{11FC51BB-994B-9B42-9932-562AE70CD45A}" destId="{FABD84DE-C041-9E4E-9643-94DE30C15E68}" srcOrd="0" destOrd="0" presId="urn:microsoft.com/office/officeart/2008/layout/HexagonCluster"/>
    <dgm:cxn modelId="{482509BE-D85E-BB4D-9B5F-F2C791E0F6F6}" type="presParOf" srcId="{67A09B53-9E0A-7741-A16F-3234D36AB415}" destId="{0B8ABEF0-04FF-FD4C-BF27-EABDACCCCDCE}" srcOrd="4" destOrd="0" presId="urn:microsoft.com/office/officeart/2008/layout/HexagonCluster"/>
    <dgm:cxn modelId="{9615B86C-132E-5A46-854B-305E5922A944}" type="presParOf" srcId="{0B8ABEF0-04FF-FD4C-BF27-EABDACCCCDCE}" destId="{66A6DE6B-8259-3B47-A7E5-C94420B84F95}" srcOrd="0" destOrd="0" presId="urn:microsoft.com/office/officeart/2008/layout/HexagonCluster"/>
    <dgm:cxn modelId="{757438CB-ED6D-9642-AF86-C14394832D2F}" type="presParOf" srcId="{67A09B53-9E0A-7741-A16F-3234D36AB415}" destId="{4B6D6B50-F03A-B943-B5A5-BC2C083DADEE}" srcOrd="5" destOrd="0" presId="urn:microsoft.com/office/officeart/2008/layout/HexagonCluster"/>
    <dgm:cxn modelId="{2089C10D-1AE6-EE46-8DA1-0033D1AABD0B}" type="presParOf" srcId="{4B6D6B50-F03A-B943-B5A5-BC2C083DADEE}" destId="{1D7CC354-5DB3-9A49-9ACD-728FB88E4A72}" srcOrd="0" destOrd="0" presId="urn:microsoft.com/office/officeart/2008/layout/HexagonCluster"/>
    <dgm:cxn modelId="{F7AA8BBE-7B08-5349-AC6C-8FD020105C23}" type="presParOf" srcId="{67A09B53-9E0A-7741-A16F-3234D36AB415}" destId="{5C61EFAF-C98D-C848-BA9A-881B1B343228}" srcOrd="6" destOrd="0" presId="urn:microsoft.com/office/officeart/2008/layout/HexagonCluster"/>
    <dgm:cxn modelId="{F0250469-D7E0-B247-96A3-F61F1AD796B9}" type="presParOf" srcId="{5C61EFAF-C98D-C848-BA9A-881B1B343228}" destId="{26AFF6DE-31FB-8E4B-88E8-57586E4FA2DD}" srcOrd="0" destOrd="0" presId="urn:microsoft.com/office/officeart/2008/layout/HexagonCluster"/>
    <dgm:cxn modelId="{ED651A19-DAED-8C41-9F47-A6BC74EBFE27}" type="presParOf" srcId="{67A09B53-9E0A-7741-A16F-3234D36AB415}" destId="{7F2D07D8-5202-5B4D-A1E5-752BE6D18296}" srcOrd="7" destOrd="0" presId="urn:microsoft.com/office/officeart/2008/layout/HexagonCluster"/>
    <dgm:cxn modelId="{91135A96-54E5-6A4B-99FF-02084E7249CC}" type="presParOf" srcId="{7F2D07D8-5202-5B4D-A1E5-752BE6D18296}" destId="{9F556905-3AC1-0E4E-BDA7-108EAD9D1F37}" srcOrd="0" destOrd="0" presId="urn:microsoft.com/office/officeart/2008/layout/HexagonCluster"/>
    <dgm:cxn modelId="{A4891B1F-EB71-604D-B8BA-7FD4AB7A92E2}" type="presParOf" srcId="{67A09B53-9E0A-7741-A16F-3234D36AB415}" destId="{FB791ADF-9F0C-184B-8460-CD8382268BDF}" srcOrd="8" destOrd="0" presId="urn:microsoft.com/office/officeart/2008/layout/HexagonCluster"/>
    <dgm:cxn modelId="{64899D55-84A5-174C-859F-5395C619C709}" type="presParOf" srcId="{FB791ADF-9F0C-184B-8460-CD8382268BDF}" destId="{DE1CE41F-0AC6-704F-BC5F-CA0C330AE87F}" srcOrd="0" destOrd="0" presId="urn:microsoft.com/office/officeart/2008/layout/HexagonCluster"/>
    <dgm:cxn modelId="{CCD08902-FD1C-C64E-A46E-DD7CD4EF9570}" type="presParOf" srcId="{67A09B53-9E0A-7741-A16F-3234D36AB415}" destId="{3F2F9248-CAF7-8045-A1FB-416EB659F9BE}" srcOrd="9" destOrd="0" presId="urn:microsoft.com/office/officeart/2008/layout/HexagonCluster"/>
    <dgm:cxn modelId="{1CB92BE6-9498-7740-9401-5216D212541C}" type="presParOf" srcId="{3F2F9248-CAF7-8045-A1FB-416EB659F9BE}" destId="{6B00F2ED-9BA6-D947-9E47-7383CE1F8E35}" srcOrd="0" destOrd="0" presId="urn:microsoft.com/office/officeart/2008/layout/HexagonCluster"/>
    <dgm:cxn modelId="{820D8861-ADD4-1A41-BB6D-E08DCD87195C}" type="presParOf" srcId="{67A09B53-9E0A-7741-A16F-3234D36AB415}" destId="{18E3F8C2-87F4-544C-B99D-76B0C786D817}" srcOrd="10" destOrd="0" presId="urn:microsoft.com/office/officeart/2008/layout/HexagonCluster"/>
    <dgm:cxn modelId="{3505FE50-ED1C-994A-A033-F0BCCA675C1D}" type="presParOf" srcId="{18E3F8C2-87F4-544C-B99D-76B0C786D817}" destId="{942AEBB2-9C99-A341-BC72-8EED28B498C1}" srcOrd="0" destOrd="0" presId="urn:microsoft.com/office/officeart/2008/layout/HexagonCluster"/>
    <dgm:cxn modelId="{AF25B043-E93F-E648-8723-96407AA1650C}" type="presParOf" srcId="{67A09B53-9E0A-7741-A16F-3234D36AB415}" destId="{6860AEBA-3F2B-C84B-9628-E8B3D3872B37}" srcOrd="11" destOrd="0" presId="urn:microsoft.com/office/officeart/2008/layout/HexagonCluster"/>
    <dgm:cxn modelId="{E4D1A132-9AE3-1747-A790-96A3D83CC2F3}" type="presParOf" srcId="{6860AEBA-3F2B-C84B-9628-E8B3D3872B37}" destId="{2CA9A56A-0C1A-8144-A4D8-237F0286DB57}" srcOrd="0" destOrd="0" presId="urn:microsoft.com/office/officeart/2008/layout/HexagonCluster"/>
    <dgm:cxn modelId="{763E8395-BD18-994A-918D-D02AFC25E6D2}" type="presParOf" srcId="{67A09B53-9E0A-7741-A16F-3234D36AB415}" destId="{466E9183-DD92-064F-9F49-99FF13B78B11}" srcOrd="12" destOrd="0" presId="urn:microsoft.com/office/officeart/2008/layout/HexagonCluster"/>
    <dgm:cxn modelId="{D1E40C0E-459D-9142-89D3-62E7910DFD7D}" type="presParOf" srcId="{466E9183-DD92-064F-9F49-99FF13B78B11}" destId="{520A4794-300E-6844-BE42-0A71631CF0E6}" srcOrd="0" destOrd="0" presId="urn:microsoft.com/office/officeart/2008/layout/HexagonCluster"/>
    <dgm:cxn modelId="{94C7B873-1362-E54E-83B9-DA0531ADA6B6}" type="presParOf" srcId="{67A09B53-9E0A-7741-A16F-3234D36AB415}" destId="{B783EC1E-6387-1C45-805F-CABF9281BE82}" srcOrd="13" destOrd="0" presId="urn:microsoft.com/office/officeart/2008/layout/HexagonCluster"/>
    <dgm:cxn modelId="{964A2F12-3F51-134F-B4A4-4B1E3A5F417B}" type="presParOf" srcId="{B783EC1E-6387-1C45-805F-CABF9281BE82}" destId="{368EB765-54B7-A641-913F-63FB6FE90CAC}" srcOrd="0" destOrd="0" presId="urn:microsoft.com/office/officeart/2008/layout/HexagonCluster"/>
    <dgm:cxn modelId="{C2EE8155-7E2C-9141-A8DA-16E0F36579E8}" type="presParOf" srcId="{67A09B53-9E0A-7741-A16F-3234D36AB415}" destId="{364CC16E-621B-0040-9F9B-84D2C3724273}" srcOrd="14" destOrd="0" presId="urn:microsoft.com/office/officeart/2008/layout/HexagonCluster"/>
    <dgm:cxn modelId="{D29C34A9-2168-C44E-B770-0EABD6D4B3C7}" type="presParOf" srcId="{364CC16E-621B-0040-9F9B-84D2C3724273}" destId="{7620D8E6-1AF1-B74E-BDC7-E9E29D239737}" srcOrd="0" destOrd="0" presId="urn:microsoft.com/office/officeart/2008/layout/HexagonCluster"/>
    <dgm:cxn modelId="{06706511-B67B-B94B-B33A-15DEA3543260}" type="presParOf" srcId="{67A09B53-9E0A-7741-A16F-3234D36AB415}" destId="{86A20238-9FCE-C445-92F3-8832070CA35D}" srcOrd="15" destOrd="0" presId="urn:microsoft.com/office/officeart/2008/layout/HexagonCluster"/>
    <dgm:cxn modelId="{011E1A6F-F23E-2746-8211-5A6BE4D8DCB9}" type="presParOf" srcId="{86A20238-9FCE-C445-92F3-8832070CA35D}" destId="{2D39CBE4-6A4B-F346-A7F8-6D3605910CA9}" srcOrd="0" destOrd="0" presId="urn:microsoft.com/office/officeart/2008/layout/HexagonCluster"/>
    <dgm:cxn modelId="{FEB69FA0-AC52-DC40-BA42-BD543A33FEB1}" type="presParOf" srcId="{67A09B53-9E0A-7741-A16F-3234D36AB415}" destId="{A2E06F65-9AFD-5D41-A171-4A107754E374}" srcOrd="16" destOrd="0" presId="urn:microsoft.com/office/officeart/2008/layout/HexagonCluster"/>
    <dgm:cxn modelId="{294ED372-C7D0-4745-8867-55776832C3D5}" type="presParOf" srcId="{A2E06F65-9AFD-5D41-A171-4A107754E374}" destId="{0F55F9D3-2E2C-8447-8082-BE77E488CC64}" srcOrd="0" destOrd="0" presId="urn:microsoft.com/office/officeart/2008/layout/HexagonCluster"/>
    <dgm:cxn modelId="{A82EFC38-1C45-4A42-A28C-8B8CBC52ADB6}" type="presParOf" srcId="{67A09B53-9E0A-7741-A16F-3234D36AB415}" destId="{D6833BCB-525B-7448-A968-ECCECD0FE2FF}" srcOrd="17" destOrd="0" presId="urn:microsoft.com/office/officeart/2008/layout/HexagonCluster"/>
    <dgm:cxn modelId="{A9919777-525A-9D45-9706-FC0848A685CE}" type="presParOf" srcId="{D6833BCB-525B-7448-A968-ECCECD0FE2FF}" destId="{95DF3CD4-B00E-CA47-8F99-2CAEE418518D}" srcOrd="0" destOrd="0" presId="urn:microsoft.com/office/officeart/2008/layout/HexagonCluster"/>
    <dgm:cxn modelId="{0B935888-09E1-0D44-B9A4-8A769869FC5E}" type="presParOf" srcId="{67A09B53-9E0A-7741-A16F-3234D36AB415}" destId="{B2649221-220F-5D4C-BD50-EFE6189ABFD1}" srcOrd="18" destOrd="0" presId="urn:microsoft.com/office/officeart/2008/layout/HexagonCluster"/>
    <dgm:cxn modelId="{A492F1CB-D625-9047-968A-B29082A0000E}" type="presParOf" srcId="{B2649221-220F-5D4C-BD50-EFE6189ABFD1}" destId="{4C7CF083-481E-BF45-A02A-E0D2D4158562}" srcOrd="0" destOrd="0" presId="urn:microsoft.com/office/officeart/2008/layout/HexagonCluster"/>
    <dgm:cxn modelId="{20F24E45-34C3-AC44-9F49-2030AF710445}" type="presParOf" srcId="{67A09B53-9E0A-7741-A16F-3234D36AB415}" destId="{0C71779A-CB1B-614E-8A03-790EE54F0424}" srcOrd="19" destOrd="0" presId="urn:microsoft.com/office/officeart/2008/layout/HexagonCluster"/>
    <dgm:cxn modelId="{E741023B-E4BB-D243-B851-791B5D425A04}" type="presParOf" srcId="{0C71779A-CB1B-614E-8A03-790EE54F0424}" destId="{4EE227A2-185E-B248-A0F7-9748558DF0C4}" srcOrd="0" destOrd="0" presId="urn:microsoft.com/office/officeart/2008/layout/HexagonCluster"/>
    <dgm:cxn modelId="{652A5850-BEBF-F949-9F77-8EE0503C75E1}" type="presParOf" srcId="{67A09B53-9E0A-7741-A16F-3234D36AB415}" destId="{AE153904-4660-BE45-8E8D-D77F8D091DAB}" srcOrd="20" destOrd="0" presId="urn:microsoft.com/office/officeart/2008/layout/HexagonCluster"/>
    <dgm:cxn modelId="{971754A6-D4B6-5F41-80F1-5807BC3FBCE6}" type="presParOf" srcId="{AE153904-4660-BE45-8E8D-D77F8D091DAB}" destId="{28225E28-82DC-F344-9FED-584DA0A78C0D}" srcOrd="0" destOrd="0" presId="urn:microsoft.com/office/officeart/2008/layout/HexagonCluster"/>
    <dgm:cxn modelId="{94A71DC2-91FC-5A49-BCAA-AE9621B46198}" type="presParOf" srcId="{67A09B53-9E0A-7741-A16F-3234D36AB415}" destId="{486D4D7A-A89B-8445-9933-700545A7DCF3}" srcOrd="21" destOrd="0" presId="urn:microsoft.com/office/officeart/2008/layout/HexagonCluster"/>
    <dgm:cxn modelId="{C3626AAC-15FA-2249-AB0C-EB7411C0DABF}" type="presParOf" srcId="{486D4D7A-A89B-8445-9933-700545A7DCF3}" destId="{0287EEF7-4D71-7647-8E62-1BD8A7D80B48}" srcOrd="0" destOrd="0" presId="urn:microsoft.com/office/officeart/2008/layout/HexagonCluster"/>
    <dgm:cxn modelId="{78CA294A-25CD-3A45-B8CE-79CD464AD2D3}" type="presParOf" srcId="{67A09B53-9E0A-7741-A16F-3234D36AB415}" destId="{BBE70385-2999-1D43-A27F-790E2136BE96}" srcOrd="22" destOrd="0" presId="urn:microsoft.com/office/officeart/2008/layout/HexagonCluster"/>
    <dgm:cxn modelId="{84773040-9C10-5149-885E-ADF42920886B}" type="presParOf" srcId="{BBE70385-2999-1D43-A27F-790E2136BE96}" destId="{AE6DB5F5-B6C2-F848-BAD7-C2C9435BA834}" srcOrd="0" destOrd="0" presId="urn:microsoft.com/office/officeart/2008/layout/HexagonCluster"/>
    <dgm:cxn modelId="{B0AE047C-14D8-6E44-ADAF-DCC953D3692A}" type="presParOf" srcId="{67A09B53-9E0A-7741-A16F-3234D36AB415}" destId="{514DFF62-748A-584B-AF07-C928987EB2E7}" srcOrd="23" destOrd="0" presId="urn:microsoft.com/office/officeart/2008/layout/HexagonCluster"/>
    <dgm:cxn modelId="{5593A86A-B767-EE40-917B-AF3BBA528F99}" type="presParOf" srcId="{514DFF62-748A-584B-AF07-C928987EB2E7}" destId="{35C2B236-3D10-A544-876C-E1767D90F66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64B72-60C3-E440-A743-286B79D8731A}">
      <dsp:nvSpPr>
        <dsp:cNvPr id="0" name=""/>
        <dsp:cNvSpPr/>
      </dsp:nvSpPr>
      <dsp:spPr>
        <a:xfrm>
          <a:off x="3408071" y="862"/>
          <a:ext cx="1070557" cy="6958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
            </a:rPr>
            <a:t>Recruitment</a:t>
          </a:r>
        </a:p>
      </dsp:txBody>
      <dsp:txXfrm>
        <a:off x="3442040" y="34831"/>
        <a:ext cx="1002619" cy="627924"/>
      </dsp:txXfrm>
    </dsp:sp>
    <dsp:sp modelId="{E072949A-4E0B-814E-B614-88B4B3065038}">
      <dsp:nvSpPr>
        <dsp:cNvPr id="0" name=""/>
        <dsp:cNvSpPr/>
      </dsp:nvSpPr>
      <dsp:spPr>
        <a:xfrm>
          <a:off x="2551255" y="348793"/>
          <a:ext cx="2784189" cy="2784189"/>
        </a:xfrm>
        <a:custGeom>
          <a:avLst/>
          <a:gdLst/>
          <a:ahLst/>
          <a:cxnLst/>
          <a:rect l="0" t="0" r="0" b="0"/>
          <a:pathLst>
            <a:path>
              <a:moveTo>
                <a:pt x="2071240" y="176904"/>
              </a:moveTo>
              <a:arcTo wR="1392094" hR="1392094" stAng="17951998" swAng="12138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8155CD1-08FA-5E44-AA2E-D66FE79DF982}">
      <dsp:nvSpPr>
        <dsp:cNvPr id="0" name=""/>
        <dsp:cNvSpPr/>
      </dsp:nvSpPr>
      <dsp:spPr>
        <a:xfrm>
          <a:off x="4732031" y="962776"/>
          <a:ext cx="1070557" cy="6958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
            </a:rPr>
            <a:t>Training</a:t>
          </a:r>
        </a:p>
      </dsp:txBody>
      <dsp:txXfrm>
        <a:off x="4766000" y="996745"/>
        <a:ext cx="1002619" cy="627924"/>
      </dsp:txXfrm>
    </dsp:sp>
    <dsp:sp modelId="{DDA154CF-BB63-544E-9A0A-C138F59EB07C}">
      <dsp:nvSpPr>
        <dsp:cNvPr id="0" name=""/>
        <dsp:cNvSpPr/>
      </dsp:nvSpPr>
      <dsp:spPr>
        <a:xfrm>
          <a:off x="2551255" y="348793"/>
          <a:ext cx="2784189" cy="2784189"/>
        </a:xfrm>
        <a:custGeom>
          <a:avLst/>
          <a:gdLst/>
          <a:ahLst/>
          <a:cxnLst/>
          <a:rect l="0" t="0" r="0" b="0"/>
          <a:pathLst>
            <a:path>
              <a:moveTo>
                <a:pt x="2780870" y="1488156"/>
              </a:moveTo>
              <a:arcTo wR="1392094" hR="1392094" stAng="21837411" swAng="136149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19A17C8-DC79-3345-BD32-288CCE85B8C4}">
      <dsp:nvSpPr>
        <dsp:cNvPr id="0" name=""/>
        <dsp:cNvSpPr/>
      </dsp:nvSpPr>
      <dsp:spPr>
        <a:xfrm>
          <a:off x="4226323" y="2519184"/>
          <a:ext cx="1070557" cy="6958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
            </a:rPr>
            <a:t>Staff rotation</a:t>
          </a:r>
        </a:p>
      </dsp:txBody>
      <dsp:txXfrm>
        <a:off x="4260292" y="2553153"/>
        <a:ext cx="1002619" cy="627924"/>
      </dsp:txXfrm>
    </dsp:sp>
    <dsp:sp modelId="{B443A3F3-EA62-B445-845B-4971DF5D0B2D}">
      <dsp:nvSpPr>
        <dsp:cNvPr id="0" name=""/>
        <dsp:cNvSpPr/>
      </dsp:nvSpPr>
      <dsp:spPr>
        <a:xfrm>
          <a:off x="2551255" y="348793"/>
          <a:ext cx="2784189" cy="2784189"/>
        </a:xfrm>
        <a:custGeom>
          <a:avLst/>
          <a:gdLst/>
          <a:ahLst/>
          <a:cxnLst/>
          <a:rect l="0" t="0" r="0" b="0"/>
          <a:pathLst>
            <a:path>
              <a:moveTo>
                <a:pt x="1563429" y="2773605"/>
              </a:moveTo>
              <a:arcTo wR="1392094" hR="1392094" stAng="4975818" swAng="8483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A4C50A-1E8E-4D4C-8FF6-9E7B53A35CFE}">
      <dsp:nvSpPr>
        <dsp:cNvPr id="0" name=""/>
        <dsp:cNvSpPr/>
      </dsp:nvSpPr>
      <dsp:spPr>
        <a:xfrm>
          <a:off x="2589818" y="2519184"/>
          <a:ext cx="1070557" cy="6958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
            </a:rPr>
            <a:t>Promotion and rewards</a:t>
          </a:r>
        </a:p>
      </dsp:txBody>
      <dsp:txXfrm>
        <a:off x="2623787" y="2553153"/>
        <a:ext cx="1002619" cy="627924"/>
      </dsp:txXfrm>
    </dsp:sp>
    <dsp:sp modelId="{D58DF92E-2CA5-754B-ADE7-ACAE82D3DB8A}">
      <dsp:nvSpPr>
        <dsp:cNvPr id="0" name=""/>
        <dsp:cNvSpPr/>
      </dsp:nvSpPr>
      <dsp:spPr>
        <a:xfrm>
          <a:off x="2551255" y="348793"/>
          <a:ext cx="2784189" cy="2784189"/>
        </a:xfrm>
        <a:custGeom>
          <a:avLst/>
          <a:gdLst/>
          <a:ahLst/>
          <a:cxnLst/>
          <a:rect l="0" t="0" r="0" b="0"/>
          <a:pathLst>
            <a:path>
              <a:moveTo>
                <a:pt x="147874" y="2016468"/>
              </a:moveTo>
              <a:arcTo wR="1392094" hR="1392094" stAng="9201097" swAng="136149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70169C-3A77-0E43-821B-8BFA787832D9}">
      <dsp:nvSpPr>
        <dsp:cNvPr id="0" name=""/>
        <dsp:cNvSpPr/>
      </dsp:nvSpPr>
      <dsp:spPr>
        <a:xfrm>
          <a:off x="2084110" y="962776"/>
          <a:ext cx="1070557" cy="69586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a:latin typeface="Roboto"/>
            </a:rPr>
            <a:t>Post- </a:t>
          </a:r>
          <a:r>
            <a:rPr lang="de-DE" sz="1300" kern="1200" err="1">
              <a:latin typeface="Roboto"/>
            </a:rPr>
            <a:t>employment</a:t>
          </a:r>
          <a:r>
            <a:rPr lang="de-DE" sz="1300" kern="1200">
              <a:latin typeface="Roboto"/>
            </a:rPr>
            <a:t> </a:t>
          </a:r>
          <a:r>
            <a:rPr lang="de-DE" sz="1300" kern="1200" err="1">
              <a:latin typeface="Roboto"/>
            </a:rPr>
            <a:t>regulations</a:t>
          </a:r>
          <a:endParaRPr lang="de-DE" sz="1300" kern="1200">
            <a:latin typeface="Roboto"/>
          </a:endParaRPr>
        </a:p>
      </dsp:txBody>
      <dsp:txXfrm>
        <a:off x="2118079" y="996745"/>
        <a:ext cx="1002619" cy="627924"/>
      </dsp:txXfrm>
    </dsp:sp>
    <dsp:sp modelId="{7DA934DF-6059-AA4D-AF2B-D9459F153E6D}">
      <dsp:nvSpPr>
        <dsp:cNvPr id="0" name=""/>
        <dsp:cNvSpPr/>
      </dsp:nvSpPr>
      <dsp:spPr>
        <a:xfrm>
          <a:off x="2551255" y="348793"/>
          <a:ext cx="2784189" cy="2784189"/>
        </a:xfrm>
        <a:custGeom>
          <a:avLst/>
          <a:gdLst/>
          <a:ahLst/>
          <a:cxnLst/>
          <a:rect l="0" t="0" r="0" b="0"/>
          <a:pathLst>
            <a:path>
              <a:moveTo>
                <a:pt x="334638" y="486714"/>
              </a:moveTo>
              <a:arcTo wR="1392094" hR="1392094" stAng="13234182" swAng="12138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CB77-80B8-5A42-A434-3AF1D2984697}">
      <dsp:nvSpPr>
        <dsp:cNvPr id="0" name=""/>
        <dsp:cNvSpPr/>
      </dsp:nvSpPr>
      <dsp:spPr>
        <a:xfrm>
          <a:off x="1503930" y="561280"/>
          <a:ext cx="5176330" cy="267509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F9B450-E392-5844-8A64-A20BA6336D48}">
      <dsp:nvSpPr>
        <dsp:cNvPr id="0" name=""/>
        <dsp:cNvSpPr/>
      </dsp:nvSpPr>
      <dsp:spPr>
        <a:xfrm>
          <a:off x="1658625" y="874136"/>
          <a:ext cx="2403721" cy="2288511"/>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de-DE" sz="2400" b="1" kern="1200">
              <a:latin typeface="Roboto"/>
            </a:rPr>
            <a:t>- Fair;</a:t>
          </a:r>
          <a:endParaRPr lang="de-DE" sz="2400" b="1" i="0" u="none" strike="noStrike" kern="1200" cap="none" baseline="0" noProof="0">
            <a:solidFill>
              <a:srgbClr val="010000"/>
            </a:solidFill>
            <a:latin typeface="Roboto"/>
          </a:endParaRPr>
        </a:p>
        <a:p>
          <a:pPr marL="0" lvl="0" indent="0" algn="l" defTabSz="1066800">
            <a:lnSpc>
              <a:spcPct val="90000"/>
            </a:lnSpc>
            <a:spcBef>
              <a:spcPct val="0"/>
            </a:spcBef>
            <a:spcAft>
              <a:spcPct val="35000"/>
            </a:spcAft>
            <a:buNone/>
          </a:pPr>
          <a:r>
            <a:rPr lang="de-DE" sz="2400" b="1" kern="1200">
              <a:latin typeface="Roboto"/>
            </a:rPr>
            <a:t>- Transparent;</a:t>
          </a:r>
        </a:p>
        <a:p>
          <a:pPr marL="0" lvl="0" indent="0" algn="l" defTabSz="1066800">
            <a:lnSpc>
              <a:spcPct val="90000"/>
            </a:lnSpc>
            <a:spcBef>
              <a:spcPct val="0"/>
            </a:spcBef>
            <a:spcAft>
              <a:spcPct val="35000"/>
            </a:spcAft>
            <a:buNone/>
          </a:pPr>
          <a:r>
            <a:rPr lang="de-DE" sz="2400" b="1" kern="1200">
              <a:latin typeface="Roboto"/>
            </a:rPr>
            <a:t>- </a:t>
          </a:r>
          <a:r>
            <a:rPr lang="de-DE" sz="2400" b="1" kern="1200" err="1">
              <a:latin typeface="Roboto"/>
            </a:rPr>
            <a:t>Merit-based</a:t>
          </a:r>
          <a:r>
            <a:rPr lang="de-DE" sz="2400" b="1" kern="1200">
              <a:latin typeface="Roboto"/>
            </a:rPr>
            <a:t>.</a:t>
          </a:r>
        </a:p>
      </dsp:txBody>
      <dsp:txXfrm>
        <a:off x="1658625" y="874136"/>
        <a:ext cx="2403721" cy="2288511"/>
      </dsp:txXfrm>
    </dsp:sp>
    <dsp:sp modelId="{A665F4A5-5273-CC4A-93C3-1AA291484228}">
      <dsp:nvSpPr>
        <dsp:cNvPr id="0" name=""/>
        <dsp:cNvSpPr/>
      </dsp:nvSpPr>
      <dsp:spPr>
        <a:xfrm>
          <a:off x="4115894" y="874136"/>
          <a:ext cx="2403721" cy="2288511"/>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de-DE" sz="2400" b="1" kern="1200">
              <a:latin typeface="Roboto"/>
            </a:rPr>
            <a:t>- </a:t>
          </a:r>
          <a:r>
            <a:rPr lang="de-DE" sz="2400" b="1" kern="1200" err="1">
              <a:latin typeface="Roboto"/>
            </a:rPr>
            <a:t>Favoritism</a:t>
          </a:r>
          <a:r>
            <a:rPr lang="de-DE" sz="2400" b="1" kern="1200">
              <a:latin typeface="Roboto"/>
            </a:rPr>
            <a:t>;</a:t>
          </a:r>
        </a:p>
        <a:p>
          <a:pPr marL="0" lvl="0" indent="0" algn="l" defTabSz="1066800">
            <a:lnSpc>
              <a:spcPct val="90000"/>
            </a:lnSpc>
            <a:spcBef>
              <a:spcPct val="0"/>
            </a:spcBef>
            <a:spcAft>
              <a:spcPct val="35000"/>
            </a:spcAft>
            <a:buNone/>
          </a:pPr>
          <a:r>
            <a:rPr lang="de-DE" sz="2400" b="1" kern="1200">
              <a:latin typeface="Roboto"/>
            </a:rPr>
            <a:t>- </a:t>
          </a:r>
          <a:r>
            <a:rPr lang="de-DE" sz="2400" b="1" kern="1200" err="1">
              <a:latin typeface="Roboto"/>
            </a:rPr>
            <a:t>Nepotism</a:t>
          </a:r>
          <a:r>
            <a:rPr lang="de-DE" sz="2400" b="1" kern="1200">
              <a:latin typeface="Roboto"/>
            </a:rPr>
            <a:t>;</a:t>
          </a:r>
        </a:p>
        <a:p>
          <a:pPr marL="0" lvl="0" indent="0" algn="l" defTabSz="1066800">
            <a:lnSpc>
              <a:spcPct val="90000"/>
            </a:lnSpc>
            <a:spcBef>
              <a:spcPct val="0"/>
            </a:spcBef>
            <a:spcAft>
              <a:spcPct val="35000"/>
            </a:spcAft>
            <a:buNone/>
          </a:pPr>
          <a:r>
            <a:rPr lang="de-DE" sz="2400" b="1" kern="1200">
              <a:latin typeface="Roboto"/>
            </a:rPr>
            <a:t>- …</a:t>
          </a:r>
        </a:p>
      </dsp:txBody>
      <dsp:txXfrm>
        <a:off x="4115894" y="874136"/>
        <a:ext cx="2403721" cy="2288511"/>
      </dsp:txXfrm>
    </dsp:sp>
    <dsp:sp modelId="{0348340B-678C-384B-8EA9-72258934B679}">
      <dsp:nvSpPr>
        <dsp:cNvPr id="0" name=""/>
        <dsp:cNvSpPr/>
      </dsp:nvSpPr>
      <dsp:spPr>
        <a:xfrm>
          <a:off x="968447" y="25935"/>
          <a:ext cx="1011466" cy="1011466"/>
        </a:xfrm>
        <a:prstGeom prst="plus">
          <a:avLst>
            <a:gd name="adj" fmla="val 32810"/>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13193-8424-6045-83A9-1F85E9FC7AFC}">
      <dsp:nvSpPr>
        <dsp:cNvPr id="0" name=""/>
        <dsp:cNvSpPr/>
      </dsp:nvSpPr>
      <dsp:spPr>
        <a:xfrm>
          <a:off x="5966283" y="389683"/>
          <a:ext cx="951968" cy="326231"/>
        </a:xfrm>
        <a:prstGeom prst="rect">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99B-5E5C-E847-AA06-60E382B7F2AF}">
      <dsp:nvSpPr>
        <dsp:cNvPr id="0" name=""/>
        <dsp:cNvSpPr/>
      </dsp:nvSpPr>
      <dsp:spPr>
        <a:xfrm>
          <a:off x="4092095" y="879029"/>
          <a:ext cx="594" cy="2185749"/>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B9120-51D2-4544-AED3-44C538481165}">
      <dsp:nvSpPr>
        <dsp:cNvPr id="0" name=""/>
        <dsp:cNvSpPr/>
      </dsp:nvSpPr>
      <dsp:spPr>
        <a:xfrm>
          <a:off x="0" y="397"/>
          <a:ext cx="64166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6F31517-AB99-284F-8450-462C10BD9C6D}">
      <dsp:nvSpPr>
        <dsp:cNvPr id="0" name=""/>
        <dsp:cNvSpPr/>
      </dsp:nvSpPr>
      <dsp:spPr>
        <a:xfrm>
          <a:off x="0" y="397"/>
          <a:ext cx="1283323" cy="6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altLang="de-DE" sz="1100" b="1" i="1" kern="1200">
              <a:latin typeface="Roboto"/>
            </a:rPr>
            <a:t>Publish the conflict-of-interest policy </a:t>
          </a:r>
          <a:endParaRPr lang="de-DE" sz="1100" kern="1200">
            <a:latin typeface="Roboto"/>
          </a:endParaRPr>
        </a:p>
      </dsp:txBody>
      <dsp:txXfrm>
        <a:off x="0" y="397"/>
        <a:ext cx="1283323" cy="651023"/>
      </dsp:txXfrm>
    </dsp:sp>
    <dsp:sp modelId="{3480BB71-B855-B742-B0E7-5DCCFAA3F38E}">
      <dsp:nvSpPr>
        <dsp:cNvPr id="0" name=""/>
        <dsp:cNvSpPr/>
      </dsp:nvSpPr>
      <dsp:spPr>
        <a:xfrm>
          <a:off x="1379572" y="29960"/>
          <a:ext cx="5037042" cy="59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Font typeface="Arial" panose="020B0604020202020204" pitchFamily="34" charset="0"/>
            <a:buNone/>
          </a:pPr>
          <a:r>
            <a:rPr lang="en-US" altLang="de-DE" sz="900" kern="1200">
              <a:latin typeface="Roboto"/>
              <a:cs typeface="Roboto"/>
            </a:rPr>
            <a:t>Give all new public servants, upon initial appointment and on taking up a new position or function, a clear and concise statement of the current conflict-of-interest policy. </a:t>
          </a:r>
          <a:endParaRPr lang="de-DE" sz="900" kern="1200">
            <a:latin typeface="Roboto"/>
            <a:cs typeface="Roboto"/>
          </a:endParaRPr>
        </a:p>
      </dsp:txBody>
      <dsp:txXfrm>
        <a:off x="1379572" y="29960"/>
        <a:ext cx="5037042" cy="591261"/>
      </dsp:txXfrm>
    </dsp:sp>
    <dsp:sp modelId="{1895FF52-3FC8-D540-8C99-DFE9B2C943E1}">
      <dsp:nvSpPr>
        <dsp:cNvPr id="0" name=""/>
        <dsp:cNvSpPr/>
      </dsp:nvSpPr>
      <dsp:spPr>
        <a:xfrm>
          <a:off x="1283322" y="621222"/>
          <a:ext cx="51332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249884B1-02BF-E643-B8E2-514DBA2619E7}">
      <dsp:nvSpPr>
        <dsp:cNvPr id="0" name=""/>
        <dsp:cNvSpPr/>
      </dsp:nvSpPr>
      <dsp:spPr>
        <a:xfrm>
          <a:off x="0" y="651421"/>
          <a:ext cx="64166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8C5A15-C760-7D42-82BC-0621CBB680F9}">
      <dsp:nvSpPr>
        <dsp:cNvPr id="0" name=""/>
        <dsp:cNvSpPr/>
      </dsp:nvSpPr>
      <dsp:spPr>
        <a:xfrm>
          <a:off x="0" y="651421"/>
          <a:ext cx="1283323" cy="6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altLang="de-DE" sz="1100" b="1" i="1" kern="1200">
              <a:latin typeface="Roboto"/>
            </a:rPr>
            <a:t>Give regular reminders </a:t>
          </a:r>
          <a:endParaRPr lang="de-DE" sz="1100" kern="1200">
            <a:latin typeface="Roboto"/>
          </a:endParaRPr>
        </a:p>
      </dsp:txBody>
      <dsp:txXfrm>
        <a:off x="0" y="651421"/>
        <a:ext cx="1283323" cy="651023"/>
      </dsp:txXfrm>
    </dsp:sp>
    <dsp:sp modelId="{4562F686-B885-9F46-B963-D97B4FE454D1}">
      <dsp:nvSpPr>
        <dsp:cNvPr id="0" name=""/>
        <dsp:cNvSpPr/>
      </dsp:nvSpPr>
      <dsp:spPr>
        <a:xfrm>
          <a:off x="1379572" y="680984"/>
          <a:ext cx="5037042" cy="59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altLang="de-DE" sz="900" kern="1200">
              <a:latin typeface="Roboto"/>
              <a:cs typeface="Roboto"/>
            </a:rPr>
            <a:t>Regularly remind public servants of the application of the policy in changing circumstances, and in ensure that public servants know how rules are applied in the organization and what their own responsibilities are. </a:t>
          </a:r>
          <a:r>
            <a:rPr lang="en-US" altLang="de-DE" sz="900" i="0" kern="1200">
              <a:latin typeface="Roboto"/>
              <a:cs typeface="Roboto"/>
            </a:rPr>
            <a:t>Codes </a:t>
          </a:r>
          <a:r>
            <a:rPr lang="en-US" altLang="de-DE" sz="900" kern="1200">
              <a:latin typeface="Roboto"/>
              <a:cs typeface="Roboto"/>
            </a:rPr>
            <a:t>can be practical instruments for setting and communicating conflict-of-interest standards.</a:t>
          </a:r>
          <a:endParaRPr lang="de-DE" sz="900" kern="1200">
            <a:latin typeface="Roboto"/>
            <a:cs typeface="Roboto"/>
          </a:endParaRPr>
        </a:p>
      </dsp:txBody>
      <dsp:txXfrm>
        <a:off x="1379572" y="680984"/>
        <a:ext cx="5037042" cy="591261"/>
      </dsp:txXfrm>
    </dsp:sp>
    <dsp:sp modelId="{4945598B-11D6-8E4D-AD70-AC78F9410A2B}">
      <dsp:nvSpPr>
        <dsp:cNvPr id="0" name=""/>
        <dsp:cNvSpPr/>
      </dsp:nvSpPr>
      <dsp:spPr>
        <a:xfrm>
          <a:off x="1283322" y="1294524"/>
          <a:ext cx="51332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1B8DEF7-E5D8-354B-989E-ADA45247765F}">
      <dsp:nvSpPr>
        <dsp:cNvPr id="0" name=""/>
        <dsp:cNvSpPr/>
      </dsp:nvSpPr>
      <dsp:spPr>
        <a:xfrm>
          <a:off x="0" y="1302445"/>
          <a:ext cx="64166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BF36B5-6DA3-A14A-B03E-81E734CCE949}">
      <dsp:nvSpPr>
        <dsp:cNvPr id="0" name=""/>
        <dsp:cNvSpPr/>
      </dsp:nvSpPr>
      <dsp:spPr>
        <a:xfrm>
          <a:off x="0" y="1302445"/>
          <a:ext cx="1283323" cy="6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de-DE" sz="1100" b="1" i="1" kern="1200">
              <a:latin typeface="Roboto"/>
            </a:rPr>
            <a:t>Ensure that rules and procedures are available</a:t>
          </a:r>
          <a:endParaRPr lang="de-DE" sz="1100" kern="1200">
            <a:latin typeface="Roboto"/>
          </a:endParaRPr>
        </a:p>
      </dsp:txBody>
      <dsp:txXfrm>
        <a:off x="0" y="1302445"/>
        <a:ext cx="1283323" cy="651023"/>
      </dsp:txXfrm>
    </dsp:sp>
    <dsp:sp modelId="{69ED07AF-66A0-A94F-A275-7463C8B86818}">
      <dsp:nvSpPr>
        <dsp:cNvPr id="0" name=""/>
        <dsp:cNvSpPr/>
      </dsp:nvSpPr>
      <dsp:spPr>
        <a:xfrm>
          <a:off x="1379572" y="1332008"/>
          <a:ext cx="5037042" cy="59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altLang="de-DE" sz="900" kern="1200">
              <a:latin typeface="Roboto"/>
              <a:cs typeface="Roboto"/>
            </a:rPr>
            <a:t>Provide up-to-date information about the organization’s policy, rules and administrative procedures relevant to conflict of interest, and clearly establish any additional requirements specific to the organization. </a:t>
          </a:r>
          <a:endParaRPr lang="de-DE" sz="900" kern="1200">
            <a:latin typeface="Roboto"/>
            <a:cs typeface="Roboto"/>
          </a:endParaRPr>
        </a:p>
      </dsp:txBody>
      <dsp:txXfrm>
        <a:off x="1379572" y="1332008"/>
        <a:ext cx="5037042" cy="591261"/>
      </dsp:txXfrm>
    </dsp:sp>
    <dsp:sp modelId="{F585C8A7-3982-D348-9B5C-6C8B0B9E3B84}">
      <dsp:nvSpPr>
        <dsp:cNvPr id="0" name=""/>
        <dsp:cNvSpPr/>
      </dsp:nvSpPr>
      <dsp:spPr>
        <a:xfrm>
          <a:off x="1283322" y="1923270"/>
          <a:ext cx="51332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3CD54AF-9839-3243-A2C9-63F2A9C6740C}">
      <dsp:nvSpPr>
        <dsp:cNvPr id="0" name=""/>
        <dsp:cNvSpPr/>
      </dsp:nvSpPr>
      <dsp:spPr>
        <a:xfrm>
          <a:off x="0" y="1953468"/>
          <a:ext cx="64166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DB0D0A0-7618-0648-AD9A-0ECAD02EBD03}">
      <dsp:nvSpPr>
        <dsp:cNvPr id="0" name=""/>
        <dsp:cNvSpPr/>
      </dsp:nvSpPr>
      <dsp:spPr>
        <a:xfrm>
          <a:off x="0" y="1953468"/>
          <a:ext cx="1283323" cy="6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de-DE" sz="1100" b="1" i="1" kern="1200">
              <a:latin typeface="Roboto"/>
            </a:rPr>
            <a:t>Provide guidance</a:t>
          </a:r>
          <a:endParaRPr lang="de-DE" sz="1100" kern="1200">
            <a:latin typeface="Roboto"/>
          </a:endParaRPr>
        </a:p>
      </dsp:txBody>
      <dsp:txXfrm>
        <a:off x="0" y="1953468"/>
        <a:ext cx="1283323" cy="651023"/>
      </dsp:txXfrm>
    </dsp:sp>
    <dsp:sp modelId="{5BB14722-E9C7-3E46-974F-7C341036771B}">
      <dsp:nvSpPr>
        <dsp:cNvPr id="0" name=""/>
        <dsp:cNvSpPr/>
      </dsp:nvSpPr>
      <dsp:spPr>
        <a:xfrm>
          <a:off x="1379572" y="1983032"/>
          <a:ext cx="5037042" cy="59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altLang="de-DE" sz="900" kern="1200">
              <a:latin typeface="Roboto"/>
              <a:cs typeface="Roboto"/>
            </a:rPr>
            <a:t>Support public servants with information and advice, including real-world examples and discussions on how specific conflict situations have been handled in the past and are expected to be handled in the future. In particular, consult with staff on the policy, and ensure that the policy’s rationale is understood and accepted.</a:t>
          </a:r>
          <a:endParaRPr lang="de-DE" sz="900" kern="1200">
            <a:latin typeface="Roboto"/>
            <a:cs typeface="Roboto"/>
          </a:endParaRPr>
        </a:p>
      </dsp:txBody>
      <dsp:txXfrm>
        <a:off x="1379572" y="1983032"/>
        <a:ext cx="5037042" cy="591261"/>
      </dsp:txXfrm>
    </dsp:sp>
    <dsp:sp modelId="{AC0675E1-7424-8B4D-9918-402A2F113ABB}">
      <dsp:nvSpPr>
        <dsp:cNvPr id="0" name=""/>
        <dsp:cNvSpPr/>
      </dsp:nvSpPr>
      <dsp:spPr>
        <a:xfrm>
          <a:off x="1283322" y="2574293"/>
          <a:ext cx="51332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4634D66-2E76-5E44-BC93-EFB385B16A7A}">
      <dsp:nvSpPr>
        <dsp:cNvPr id="0" name=""/>
        <dsp:cNvSpPr/>
      </dsp:nvSpPr>
      <dsp:spPr>
        <a:xfrm>
          <a:off x="0" y="2604492"/>
          <a:ext cx="64166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99FF37-68BE-3B4B-9BEB-DFB2B968FF62}">
      <dsp:nvSpPr>
        <dsp:cNvPr id="0" name=""/>
        <dsp:cNvSpPr/>
      </dsp:nvSpPr>
      <dsp:spPr>
        <a:xfrm>
          <a:off x="0" y="2604492"/>
          <a:ext cx="1283323" cy="6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de-DE" sz="1100" b="1" i="1" kern="1200">
              <a:latin typeface="Roboto"/>
            </a:rPr>
            <a:t>Provide assistance</a:t>
          </a:r>
          <a:endParaRPr lang="de-DE" sz="1100" kern="1200">
            <a:latin typeface="Roboto"/>
          </a:endParaRPr>
        </a:p>
      </dsp:txBody>
      <dsp:txXfrm>
        <a:off x="0" y="2604492"/>
        <a:ext cx="1283323" cy="651023"/>
      </dsp:txXfrm>
    </dsp:sp>
    <dsp:sp modelId="{003B108C-E6A3-A84C-8E4A-37C584BCD8F3}">
      <dsp:nvSpPr>
        <dsp:cNvPr id="0" name=""/>
        <dsp:cNvSpPr/>
      </dsp:nvSpPr>
      <dsp:spPr>
        <a:xfrm>
          <a:off x="1379572" y="2634055"/>
          <a:ext cx="5037042" cy="591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altLang="de-DE" sz="900" kern="1200">
              <a:latin typeface="Roboto"/>
              <a:cs typeface="Roboto"/>
            </a:rPr>
            <a:t>Identify sources of appropriate assistance for public servants who are in doubt about the application of the policy, and widely publicize how to obtain such advice. Make advice available to clients of the organization and others, including contractors, agents, and partnering bodies, to assist stakeholders to be well-informed (OECD 2005: 105).</a:t>
          </a:r>
          <a:endParaRPr lang="de-DE" sz="900" kern="1200">
            <a:latin typeface="Roboto"/>
            <a:cs typeface="Roboto"/>
          </a:endParaRPr>
        </a:p>
      </dsp:txBody>
      <dsp:txXfrm>
        <a:off x="1379572" y="2634055"/>
        <a:ext cx="5037042" cy="591261"/>
      </dsp:txXfrm>
    </dsp:sp>
    <dsp:sp modelId="{7FF04B09-EECE-304B-80FA-1831E7C06CDE}">
      <dsp:nvSpPr>
        <dsp:cNvPr id="0" name=""/>
        <dsp:cNvSpPr/>
      </dsp:nvSpPr>
      <dsp:spPr>
        <a:xfrm>
          <a:off x="1283322" y="3225317"/>
          <a:ext cx="513329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2FE6-51C5-5040-B65F-811D153F0563}">
      <dsp:nvSpPr>
        <dsp:cNvPr id="0" name=""/>
        <dsp:cNvSpPr/>
      </dsp:nvSpPr>
      <dsp:spPr>
        <a:xfrm>
          <a:off x="1122460" y="2062763"/>
          <a:ext cx="1304350" cy="1120026"/>
        </a:xfrm>
        <a:prstGeom prst="hexagon">
          <a:avLst>
            <a:gd name="adj" fmla="val 25000"/>
            <a:gd name="vf" fmla="val 115470"/>
          </a:avLst>
        </a:prstGeom>
        <a:solidFill>
          <a:schemeClr val="bg1"/>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a:solidFill>
                <a:srgbClr val="000000"/>
              </a:solidFill>
              <a:latin typeface="Roboto"/>
              <a:cs typeface="Roboto"/>
            </a:rPr>
            <a:t>Clear </a:t>
          </a:r>
          <a:r>
            <a:rPr lang="de-DE" sz="800" kern="1200" err="1">
              <a:solidFill>
                <a:srgbClr val="000000"/>
              </a:solidFill>
              <a:latin typeface="Roboto"/>
              <a:cs typeface="Roboto"/>
            </a:rPr>
            <a:t>and</a:t>
          </a:r>
          <a:r>
            <a:rPr lang="de-DE" sz="800" kern="1200">
              <a:solidFill>
                <a:srgbClr val="000000"/>
              </a:solidFill>
              <a:latin typeface="Roboto"/>
              <a:cs typeface="Roboto"/>
            </a:rPr>
            <a:t> </a:t>
          </a:r>
          <a:r>
            <a:rPr lang="de-DE" sz="800" kern="1200" err="1">
              <a:solidFill>
                <a:srgbClr val="000000"/>
              </a:solidFill>
              <a:latin typeface="Roboto"/>
              <a:cs typeface="Roboto"/>
            </a:rPr>
            <a:t>efficient</a:t>
          </a:r>
          <a:r>
            <a:rPr lang="de-DE" sz="800" kern="1200">
              <a:solidFill>
                <a:srgbClr val="000000"/>
              </a:solidFill>
              <a:latin typeface="Roboto"/>
              <a:cs typeface="Roboto"/>
            </a:rPr>
            <a:t> </a:t>
          </a:r>
          <a:r>
            <a:rPr lang="de-DE" sz="800" kern="1200" err="1">
              <a:solidFill>
                <a:srgbClr val="000000"/>
              </a:solidFill>
              <a:latin typeface="Roboto"/>
              <a:cs typeface="Roboto"/>
            </a:rPr>
            <a:t>rules</a:t>
          </a:r>
          <a:r>
            <a:rPr lang="de-DE" sz="800" kern="1200">
              <a:solidFill>
                <a:srgbClr val="000000"/>
              </a:solidFill>
              <a:latin typeface="Roboto"/>
              <a:cs typeface="Roboto"/>
            </a:rPr>
            <a:t> </a:t>
          </a:r>
          <a:r>
            <a:rPr lang="de-DE" sz="800" kern="1200" err="1">
              <a:solidFill>
                <a:srgbClr val="000000"/>
              </a:solidFill>
              <a:latin typeface="Roboto"/>
              <a:cs typeface="Roboto"/>
            </a:rPr>
            <a:t>and</a:t>
          </a:r>
          <a:r>
            <a:rPr lang="de-DE" sz="800" kern="1200">
              <a:solidFill>
                <a:srgbClr val="000000"/>
              </a:solidFill>
              <a:latin typeface="Roboto"/>
              <a:cs typeface="Roboto"/>
            </a:rPr>
            <a:t> </a:t>
          </a:r>
          <a:r>
            <a:rPr lang="de-DE" sz="800" kern="1200" err="1">
              <a:solidFill>
                <a:srgbClr val="000000"/>
              </a:solidFill>
              <a:latin typeface="Roboto"/>
              <a:cs typeface="Roboto"/>
            </a:rPr>
            <a:t>procedures</a:t>
          </a:r>
          <a:r>
            <a:rPr lang="de-DE" sz="800" kern="1200">
              <a:solidFill>
                <a:srgbClr val="000000"/>
              </a:solidFill>
              <a:latin typeface="Roboto"/>
              <a:cs typeface="Roboto"/>
            </a:rPr>
            <a:t> </a:t>
          </a:r>
          <a:r>
            <a:rPr lang="de-DE" sz="800" kern="1200" err="1">
              <a:solidFill>
                <a:srgbClr val="000000"/>
              </a:solidFill>
              <a:latin typeface="Roboto"/>
              <a:cs typeface="Roboto"/>
            </a:rPr>
            <a:t>for</a:t>
          </a:r>
          <a:r>
            <a:rPr lang="de-DE" sz="800" kern="1200">
              <a:solidFill>
                <a:srgbClr val="000000"/>
              </a:solidFill>
              <a:latin typeface="Roboto"/>
              <a:cs typeface="Roboto"/>
            </a:rPr>
            <a:t> </a:t>
          </a:r>
          <a:r>
            <a:rPr lang="de-DE" sz="800" kern="1200" err="1">
              <a:solidFill>
                <a:srgbClr val="000000"/>
              </a:solidFill>
              <a:latin typeface="Roboto"/>
              <a:cs typeface="Roboto"/>
            </a:rPr>
            <a:t>recusal</a:t>
          </a:r>
          <a:endParaRPr lang="de-DE" sz="800" kern="1200">
            <a:solidFill>
              <a:srgbClr val="000000"/>
            </a:solidFill>
            <a:latin typeface="Roboto"/>
            <a:cs typeface="Roboto"/>
          </a:endParaRPr>
        </a:p>
      </dsp:txBody>
      <dsp:txXfrm>
        <a:off x="1324491" y="2236244"/>
        <a:ext cx="900288" cy="773064"/>
      </dsp:txXfrm>
    </dsp:sp>
    <dsp:sp modelId="{E726F070-E55F-5346-896A-078BFB904FF8}">
      <dsp:nvSpPr>
        <dsp:cNvPr id="0" name=""/>
        <dsp:cNvSpPr/>
      </dsp:nvSpPr>
      <dsp:spPr>
        <a:xfrm>
          <a:off x="1153582" y="2563638"/>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B7457A-E528-8F4F-93B7-DCBCC495090B}">
      <dsp:nvSpPr>
        <dsp:cNvPr id="0" name=""/>
        <dsp:cNvSpPr/>
      </dsp:nvSpPr>
      <dsp:spPr>
        <a:xfrm>
          <a:off x="0" y="1443611"/>
          <a:ext cx="1304350" cy="112002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w="6350" cap="flat" cmpd="sng" algn="ctr">
          <a:solidFill>
            <a:srgbClr val="00B0F0"/>
          </a:solidFill>
          <a:prstDash val="solid"/>
          <a:miter lim="800000"/>
        </a:ln>
        <a:effectLst/>
      </dsp:spPr>
      <dsp:style>
        <a:lnRef idx="1">
          <a:scrgbClr r="0" g="0" b="0"/>
        </a:lnRef>
        <a:fillRef idx="1">
          <a:scrgbClr r="0" g="0" b="0"/>
        </a:fillRef>
        <a:effectRef idx="0">
          <a:scrgbClr r="0" g="0" b="0"/>
        </a:effectRef>
        <a:fontRef idx="minor"/>
      </dsp:style>
    </dsp:sp>
    <dsp:sp modelId="{FABD84DE-C041-9E4E-9643-94DE30C15E68}">
      <dsp:nvSpPr>
        <dsp:cNvPr id="0" name=""/>
        <dsp:cNvSpPr/>
      </dsp:nvSpPr>
      <dsp:spPr>
        <a:xfrm>
          <a:off x="893542" y="2415070"/>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6A6DE6B-8259-3B47-A7E5-C94420B84F95}">
      <dsp:nvSpPr>
        <dsp:cNvPr id="0" name=""/>
        <dsp:cNvSpPr/>
      </dsp:nvSpPr>
      <dsp:spPr>
        <a:xfrm>
          <a:off x="2244921" y="1440366"/>
          <a:ext cx="1304350" cy="1120026"/>
        </a:xfrm>
        <a:prstGeom prst="hexagon">
          <a:avLst>
            <a:gd name="adj" fmla="val 25000"/>
            <a:gd name="vf" fmla="val 115470"/>
          </a:avLst>
        </a:prstGeom>
        <a:solidFill>
          <a:schemeClr val="bg1"/>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a:solidFill>
                <a:srgbClr val="000000"/>
              </a:solidFill>
              <a:latin typeface="Roboto"/>
              <a:cs typeface="Roboto"/>
            </a:rPr>
            <a:t>Screenings </a:t>
          </a:r>
          <a:r>
            <a:rPr lang="de-DE" sz="800" kern="1200" err="1">
              <a:solidFill>
                <a:srgbClr val="000000"/>
              </a:solidFill>
              <a:latin typeface="Roboto"/>
              <a:cs typeface="Roboto"/>
            </a:rPr>
            <a:t>as</a:t>
          </a:r>
          <a:r>
            <a:rPr lang="de-DE" sz="800" kern="1200">
              <a:solidFill>
                <a:srgbClr val="000000"/>
              </a:solidFill>
              <a:latin typeface="Roboto"/>
              <a:cs typeface="Roboto"/>
            </a:rPr>
            <a:t> </a:t>
          </a:r>
          <a:r>
            <a:rPr lang="de-DE" sz="800" kern="1200" err="1">
              <a:solidFill>
                <a:srgbClr val="000000"/>
              </a:solidFill>
              <a:latin typeface="Roboto"/>
              <a:cs typeface="Roboto"/>
            </a:rPr>
            <a:t>part</a:t>
          </a:r>
          <a:r>
            <a:rPr lang="de-DE" sz="800" kern="1200">
              <a:solidFill>
                <a:srgbClr val="000000"/>
              </a:solidFill>
              <a:latin typeface="Roboto"/>
              <a:cs typeface="Roboto"/>
            </a:rPr>
            <a:t> </a:t>
          </a:r>
          <a:r>
            <a:rPr lang="de-DE" sz="800" kern="1200" err="1">
              <a:solidFill>
                <a:srgbClr val="000000"/>
              </a:solidFill>
              <a:latin typeface="Roboto"/>
              <a:cs typeface="Roboto"/>
            </a:rPr>
            <a:t>of</a:t>
          </a:r>
          <a:r>
            <a:rPr lang="de-DE" sz="800" kern="1200">
              <a:solidFill>
                <a:srgbClr val="000000"/>
              </a:solidFill>
              <a:latin typeface="Roboto"/>
              <a:cs typeface="Roboto"/>
            </a:rPr>
            <a:t> </a:t>
          </a:r>
          <a:r>
            <a:rPr lang="de-DE" sz="800" kern="1200" err="1">
              <a:solidFill>
                <a:srgbClr val="000000"/>
              </a:solidFill>
              <a:latin typeface="Roboto"/>
              <a:cs typeface="Roboto"/>
            </a:rPr>
            <a:t>public</a:t>
          </a:r>
          <a:r>
            <a:rPr lang="de-DE" sz="800" kern="1200">
              <a:solidFill>
                <a:srgbClr val="000000"/>
              </a:solidFill>
              <a:latin typeface="Roboto"/>
              <a:cs typeface="Roboto"/>
            </a:rPr>
            <a:t> </a:t>
          </a:r>
          <a:r>
            <a:rPr lang="de-DE" sz="800" kern="1200" err="1">
              <a:solidFill>
                <a:srgbClr val="000000"/>
              </a:solidFill>
              <a:latin typeface="Roboto"/>
              <a:cs typeface="Roboto"/>
            </a:rPr>
            <a:t>procurement</a:t>
          </a:r>
          <a:r>
            <a:rPr lang="de-DE" sz="800" kern="1200">
              <a:solidFill>
                <a:srgbClr val="000000"/>
              </a:solidFill>
              <a:latin typeface="Roboto"/>
              <a:cs typeface="Roboto"/>
            </a:rPr>
            <a:t> </a:t>
          </a:r>
          <a:r>
            <a:rPr lang="de-DE" sz="800" kern="1200" err="1">
              <a:solidFill>
                <a:srgbClr val="000000"/>
              </a:solidFill>
              <a:latin typeface="Roboto"/>
              <a:cs typeface="Roboto"/>
            </a:rPr>
            <a:t>and</a:t>
          </a:r>
          <a:r>
            <a:rPr lang="de-DE" sz="800" kern="1200">
              <a:solidFill>
                <a:srgbClr val="000000"/>
              </a:solidFill>
              <a:latin typeface="Roboto"/>
              <a:cs typeface="Roboto"/>
            </a:rPr>
            <a:t> </a:t>
          </a:r>
          <a:r>
            <a:rPr lang="de-DE" sz="800" kern="1200" err="1">
              <a:solidFill>
                <a:srgbClr val="000000"/>
              </a:solidFill>
              <a:latin typeface="Roboto"/>
              <a:cs typeface="Roboto"/>
            </a:rPr>
            <a:t>recruitment</a:t>
          </a:r>
          <a:r>
            <a:rPr lang="de-DE" sz="800" kern="1200">
              <a:solidFill>
                <a:srgbClr val="000000"/>
              </a:solidFill>
              <a:latin typeface="Roboto"/>
              <a:cs typeface="Roboto"/>
            </a:rPr>
            <a:t> </a:t>
          </a:r>
          <a:r>
            <a:rPr lang="de-DE" sz="800" kern="1200" err="1">
              <a:solidFill>
                <a:srgbClr val="000000"/>
              </a:solidFill>
              <a:latin typeface="Roboto"/>
              <a:cs typeface="Roboto"/>
            </a:rPr>
            <a:t>procedures</a:t>
          </a:r>
          <a:endParaRPr lang="de-DE" sz="800" kern="1200">
            <a:solidFill>
              <a:srgbClr val="000000"/>
            </a:solidFill>
            <a:latin typeface="Roboto"/>
            <a:cs typeface="Roboto"/>
          </a:endParaRPr>
        </a:p>
      </dsp:txBody>
      <dsp:txXfrm>
        <a:off x="2446952" y="1613847"/>
        <a:ext cx="900288" cy="773064"/>
      </dsp:txXfrm>
    </dsp:sp>
    <dsp:sp modelId="{1D7CC354-5DB3-9A49-9ACD-728FB88E4A72}">
      <dsp:nvSpPr>
        <dsp:cNvPr id="0" name=""/>
        <dsp:cNvSpPr/>
      </dsp:nvSpPr>
      <dsp:spPr>
        <a:xfrm>
          <a:off x="3142614" y="2408940"/>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AFF6DE-31FB-8E4B-88E8-57586E4FA2DD}">
      <dsp:nvSpPr>
        <dsp:cNvPr id="0" name=""/>
        <dsp:cNvSpPr/>
      </dsp:nvSpPr>
      <dsp:spPr>
        <a:xfrm>
          <a:off x="3366691" y="2060600"/>
          <a:ext cx="1304350" cy="112002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6350" cap="flat" cmpd="sng" algn="ctr">
          <a:solidFill>
            <a:srgbClr val="00B0F0"/>
          </a:solidFill>
          <a:prstDash val="solid"/>
          <a:miter lim="800000"/>
        </a:ln>
        <a:effectLst/>
      </dsp:spPr>
      <dsp:style>
        <a:lnRef idx="1">
          <a:scrgbClr r="0" g="0" b="0"/>
        </a:lnRef>
        <a:fillRef idx="1">
          <a:scrgbClr r="0" g="0" b="0"/>
        </a:fillRef>
        <a:effectRef idx="0">
          <a:scrgbClr r="0" g="0" b="0"/>
        </a:effectRef>
        <a:fontRef idx="minor"/>
      </dsp:style>
    </dsp:sp>
    <dsp:sp modelId="{9F556905-3AC1-0E4E-BDA7-108EAD9D1F37}">
      <dsp:nvSpPr>
        <dsp:cNvPr id="0" name=""/>
        <dsp:cNvSpPr/>
      </dsp:nvSpPr>
      <dsp:spPr>
        <a:xfrm>
          <a:off x="3398504" y="2558950"/>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1CE41F-0AC6-704F-BC5F-CA0C330AE87F}">
      <dsp:nvSpPr>
        <dsp:cNvPr id="0" name=""/>
        <dsp:cNvSpPr/>
      </dsp:nvSpPr>
      <dsp:spPr>
        <a:xfrm>
          <a:off x="1122460" y="824820"/>
          <a:ext cx="1304350" cy="1120026"/>
        </a:xfrm>
        <a:prstGeom prst="hexagon">
          <a:avLst>
            <a:gd name="adj" fmla="val 25000"/>
            <a:gd name="vf" fmla="val 115470"/>
          </a:avLst>
        </a:prstGeom>
        <a:solidFill>
          <a:schemeClr val="bg1"/>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err="1">
              <a:solidFill>
                <a:srgbClr val="000000"/>
              </a:solidFill>
              <a:latin typeface="Roboto"/>
              <a:cs typeface="Roboto"/>
            </a:rPr>
            <a:t>Publication</a:t>
          </a:r>
          <a:r>
            <a:rPr lang="de-DE" sz="800" kern="1200">
              <a:solidFill>
                <a:srgbClr val="000000"/>
              </a:solidFill>
              <a:latin typeface="Roboto"/>
              <a:cs typeface="Roboto"/>
            </a:rPr>
            <a:t> </a:t>
          </a:r>
          <a:r>
            <a:rPr lang="de-DE" sz="800" kern="1200" err="1">
              <a:solidFill>
                <a:srgbClr val="000000"/>
              </a:solidFill>
              <a:latin typeface="Roboto"/>
              <a:cs typeface="Roboto"/>
            </a:rPr>
            <a:t>of</a:t>
          </a:r>
          <a:r>
            <a:rPr lang="de-DE" sz="800" kern="1200">
              <a:solidFill>
                <a:srgbClr val="000000"/>
              </a:solidFill>
              <a:latin typeface="Roboto"/>
              <a:cs typeface="Roboto"/>
            </a:rPr>
            <a:t> </a:t>
          </a:r>
          <a:r>
            <a:rPr lang="de-DE" sz="800" kern="1200" err="1">
              <a:solidFill>
                <a:srgbClr val="000000"/>
              </a:solidFill>
              <a:latin typeface="Roboto"/>
              <a:cs typeface="Roboto"/>
            </a:rPr>
            <a:t>meeting</a:t>
          </a:r>
          <a:r>
            <a:rPr lang="de-DE" sz="800" kern="1200">
              <a:solidFill>
                <a:srgbClr val="000000"/>
              </a:solidFill>
              <a:latin typeface="Roboto"/>
              <a:cs typeface="Roboto"/>
            </a:rPr>
            <a:t> </a:t>
          </a:r>
          <a:r>
            <a:rPr lang="de-DE" sz="800" kern="1200" err="1">
              <a:solidFill>
                <a:srgbClr val="000000"/>
              </a:solidFill>
              <a:latin typeface="Roboto"/>
              <a:cs typeface="Roboto"/>
            </a:rPr>
            <a:t>procedures</a:t>
          </a:r>
          <a:r>
            <a:rPr lang="de-DE" sz="800" kern="1200">
              <a:solidFill>
                <a:srgbClr val="000000"/>
              </a:solidFill>
              <a:latin typeface="Roboto"/>
              <a:cs typeface="Roboto"/>
            </a:rPr>
            <a:t> (e.g. </a:t>
          </a:r>
          <a:r>
            <a:rPr lang="de-DE" sz="800" kern="1200" err="1">
              <a:solidFill>
                <a:srgbClr val="000000"/>
              </a:solidFill>
              <a:latin typeface="Roboto"/>
              <a:cs typeface="Roboto"/>
            </a:rPr>
            <a:t>providing</a:t>
          </a:r>
          <a:r>
            <a:rPr lang="de-DE" sz="800" kern="1200">
              <a:solidFill>
                <a:srgbClr val="000000"/>
              </a:solidFill>
              <a:latin typeface="Roboto"/>
              <a:cs typeface="Roboto"/>
            </a:rPr>
            <a:t> </a:t>
          </a:r>
          <a:r>
            <a:rPr lang="de-DE" sz="800" kern="1200" err="1">
              <a:solidFill>
                <a:srgbClr val="000000"/>
              </a:solidFill>
              <a:latin typeface="Roboto"/>
              <a:cs typeface="Roboto"/>
            </a:rPr>
            <a:t>agendas</a:t>
          </a:r>
          <a:r>
            <a:rPr lang="de-DE" sz="800" kern="1200">
              <a:solidFill>
                <a:srgbClr val="000000"/>
              </a:solidFill>
              <a:latin typeface="Roboto"/>
              <a:cs typeface="Roboto"/>
            </a:rPr>
            <a:t> </a:t>
          </a:r>
          <a:r>
            <a:rPr lang="de-DE" sz="800" kern="1200" err="1">
              <a:solidFill>
                <a:srgbClr val="000000"/>
              </a:solidFill>
              <a:latin typeface="Roboto"/>
              <a:cs typeface="Roboto"/>
            </a:rPr>
            <a:t>of</a:t>
          </a:r>
          <a:r>
            <a:rPr lang="de-DE" sz="800" kern="1200">
              <a:solidFill>
                <a:srgbClr val="000000"/>
              </a:solidFill>
              <a:latin typeface="Roboto"/>
              <a:cs typeface="Roboto"/>
            </a:rPr>
            <a:t> </a:t>
          </a:r>
          <a:r>
            <a:rPr lang="de-DE" sz="800" kern="1200" err="1">
              <a:solidFill>
                <a:srgbClr val="000000"/>
              </a:solidFill>
              <a:latin typeface="Roboto"/>
              <a:cs typeface="Roboto"/>
            </a:rPr>
            <a:t>senior</a:t>
          </a:r>
          <a:r>
            <a:rPr lang="de-DE" sz="800" kern="1200">
              <a:solidFill>
                <a:srgbClr val="000000"/>
              </a:solidFill>
              <a:latin typeface="Roboto"/>
              <a:cs typeface="Roboto"/>
            </a:rPr>
            <a:t> </a:t>
          </a:r>
          <a:r>
            <a:rPr lang="de-DE" sz="800" kern="1200" err="1">
              <a:solidFill>
                <a:srgbClr val="000000"/>
              </a:solidFill>
              <a:latin typeface="Roboto"/>
              <a:cs typeface="Roboto"/>
            </a:rPr>
            <a:t>staff</a:t>
          </a:r>
          <a:r>
            <a:rPr lang="de-DE" sz="800" kern="1200">
              <a:solidFill>
                <a:srgbClr val="000000"/>
              </a:solidFill>
              <a:latin typeface="Roboto"/>
              <a:cs typeface="Roboto"/>
            </a:rPr>
            <a:t> in </a:t>
          </a:r>
          <a:r>
            <a:rPr lang="de-DE" sz="800" kern="1200" err="1">
              <a:solidFill>
                <a:srgbClr val="000000"/>
              </a:solidFill>
              <a:latin typeface="Roboto"/>
              <a:cs typeface="Roboto"/>
            </a:rPr>
            <a:t>advance</a:t>
          </a:r>
          <a:r>
            <a:rPr lang="de-DE" sz="800" kern="1200">
              <a:solidFill>
                <a:srgbClr val="000000"/>
              </a:solidFill>
              <a:latin typeface="Roboto"/>
              <a:cs typeface="Roboto"/>
            </a:rPr>
            <a:t>)</a:t>
          </a:r>
        </a:p>
      </dsp:txBody>
      <dsp:txXfrm>
        <a:off x="1324491" y="998301"/>
        <a:ext cx="900288" cy="773064"/>
      </dsp:txXfrm>
    </dsp:sp>
    <dsp:sp modelId="{6B00F2ED-9BA6-D947-9E47-7383CE1F8E35}">
      <dsp:nvSpPr>
        <dsp:cNvPr id="0" name=""/>
        <dsp:cNvSpPr/>
      </dsp:nvSpPr>
      <dsp:spPr>
        <a:xfrm>
          <a:off x="2016003" y="846096"/>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2AEBB2-9C99-A341-BC72-8EED28B498C1}">
      <dsp:nvSpPr>
        <dsp:cNvPr id="0" name=""/>
        <dsp:cNvSpPr/>
      </dsp:nvSpPr>
      <dsp:spPr>
        <a:xfrm>
          <a:off x="2244921" y="202063"/>
          <a:ext cx="1304350" cy="112002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6350" cap="flat" cmpd="sng" algn="ctr">
          <a:solidFill>
            <a:srgbClr val="00B0F0"/>
          </a:solidFill>
          <a:prstDash val="solid"/>
          <a:miter lim="800000"/>
        </a:ln>
        <a:effectLst/>
      </dsp:spPr>
      <dsp:style>
        <a:lnRef idx="1">
          <a:scrgbClr r="0" g="0" b="0"/>
        </a:lnRef>
        <a:fillRef idx="1">
          <a:scrgbClr r="0" g="0" b="0"/>
        </a:fillRef>
        <a:effectRef idx="0">
          <a:scrgbClr r="0" g="0" b="0"/>
        </a:effectRef>
        <a:fontRef idx="minor"/>
      </dsp:style>
    </dsp:sp>
    <dsp:sp modelId="{2CA9A56A-0C1A-8144-A4D8-237F0286DB57}">
      <dsp:nvSpPr>
        <dsp:cNvPr id="0" name=""/>
        <dsp:cNvSpPr/>
      </dsp:nvSpPr>
      <dsp:spPr>
        <a:xfrm>
          <a:off x="2281576" y="698249"/>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20A4794-300E-6844-BE42-0A71631CF0E6}">
      <dsp:nvSpPr>
        <dsp:cNvPr id="0" name=""/>
        <dsp:cNvSpPr/>
      </dsp:nvSpPr>
      <dsp:spPr>
        <a:xfrm>
          <a:off x="3366691" y="822296"/>
          <a:ext cx="1304350" cy="1120026"/>
        </a:xfrm>
        <a:prstGeom prst="hexagon">
          <a:avLst>
            <a:gd name="adj" fmla="val 25000"/>
            <a:gd name="vf" fmla="val 115470"/>
          </a:avLst>
        </a:prstGeom>
        <a:solidFill>
          <a:srgbClr val="FFFFFF"/>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err="1">
              <a:solidFill>
                <a:srgbClr val="000000"/>
              </a:solidFill>
              <a:latin typeface="Roboto"/>
              <a:cs typeface="Roboto"/>
            </a:rPr>
            <a:t>Provisions</a:t>
          </a:r>
          <a:r>
            <a:rPr lang="de-DE" sz="800" kern="1200">
              <a:solidFill>
                <a:srgbClr val="000000"/>
              </a:solidFill>
              <a:latin typeface="Roboto"/>
              <a:cs typeface="Roboto"/>
            </a:rPr>
            <a:t> in </a:t>
          </a:r>
          <a:r>
            <a:rPr lang="de-DE" sz="800" kern="1200" err="1">
              <a:solidFill>
                <a:srgbClr val="000000"/>
              </a:solidFill>
              <a:latin typeface="Roboto"/>
              <a:cs typeface="Roboto"/>
            </a:rPr>
            <a:t>employment</a:t>
          </a:r>
          <a:r>
            <a:rPr lang="de-DE" sz="800" kern="1200">
              <a:solidFill>
                <a:srgbClr val="000000"/>
              </a:solidFill>
              <a:latin typeface="Roboto"/>
              <a:cs typeface="Roboto"/>
            </a:rPr>
            <a:t> </a:t>
          </a:r>
          <a:r>
            <a:rPr lang="de-DE" sz="800" kern="1200" err="1">
              <a:solidFill>
                <a:srgbClr val="000000"/>
              </a:solidFill>
              <a:latin typeface="Roboto"/>
              <a:cs typeface="Roboto"/>
            </a:rPr>
            <a:t>contracts</a:t>
          </a:r>
          <a:endParaRPr lang="de-DE" sz="800" kern="1200">
            <a:solidFill>
              <a:srgbClr val="000000"/>
            </a:solidFill>
            <a:latin typeface="Roboto"/>
            <a:cs typeface="Roboto"/>
          </a:endParaRPr>
        </a:p>
      </dsp:txBody>
      <dsp:txXfrm>
        <a:off x="3568722" y="995777"/>
        <a:ext cx="900288" cy="773064"/>
      </dsp:txXfrm>
    </dsp:sp>
    <dsp:sp modelId="{368EB765-54B7-A641-913F-63FB6FE90CAC}">
      <dsp:nvSpPr>
        <dsp:cNvPr id="0" name=""/>
        <dsp:cNvSpPr/>
      </dsp:nvSpPr>
      <dsp:spPr>
        <a:xfrm>
          <a:off x="4495376" y="1318483"/>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20D8E6-1AF1-B74E-BDC7-E9E29D239737}">
      <dsp:nvSpPr>
        <dsp:cNvPr id="0" name=""/>
        <dsp:cNvSpPr/>
      </dsp:nvSpPr>
      <dsp:spPr>
        <a:xfrm>
          <a:off x="4489152" y="1477554"/>
          <a:ext cx="1304350" cy="112002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w="6350" cap="flat" cmpd="sng" algn="ctr">
          <a:solidFill>
            <a:srgbClr val="00B0F0"/>
          </a:solidFill>
          <a:prstDash val="solid"/>
          <a:miter lim="800000"/>
        </a:ln>
        <a:effectLst/>
      </dsp:spPr>
      <dsp:style>
        <a:lnRef idx="1">
          <a:scrgbClr r="0" g="0" b="0"/>
        </a:lnRef>
        <a:fillRef idx="1">
          <a:scrgbClr r="0" g="0" b="0"/>
        </a:fillRef>
        <a:effectRef idx="0">
          <a:scrgbClr r="0" g="0" b="0"/>
        </a:effectRef>
        <a:fontRef idx="minor"/>
      </dsp:style>
    </dsp:sp>
    <dsp:sp modelId="{2D39CBE4-6A4B-F346-A7F8-6D3605910CA9}">
      <dsp:nvSpPr>
        <dsp:cNvPr id="0" name=""/>
        <dsp:cNvSpPr/>
      </dsp:nvSpPr>
      <dsp:spPr>
        <a:xfrm>
          <a:off x="4743659" y="1472099"/>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55F9D3-2E2C-8447-8082-BE77E488CC64}">
      <dsp:nvSpPr>
        <dsp:cNvPr id="0" name=""/>
        <dsp:cNvSpPr/>
      </dsp:nvSpPr>
      <dsp:spPr>
        <a:xfrm>
          <a:off x="4489152" y="213963"/>
          <a:ext cx="1304350" cy="1120026"/>
        </a:xfrm>
        <a:prstGeom prst="hexagon">
          <a:avLst>
            <a:gd name="adj" fmla="val 25000"/>
            <a:gd name="vf" fmla="val 115470"/>
          </a:avLst>
        </a:prstGeom>
        <a:solidFill>
          <a:srgbClr val="FFFFFF"/>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dirty="0">
              <a:solidFill>
                <a:srgbClr val="000000"/>
              </a:solidFill>
              <a:latin typeface="Roboto"/>
              <a:cs typeface="Roboto"/>
            </a:rPr>
            <a:t>Tests / </a:t>
          </a:r>
          <a:r>
            <a:rPr lang="de-DE" sz="800" kern="1200" dirty="0" err="1">
              <a:solidFill>
                <a:srgbClr val="000000"/>
              </a:solidFill>
              <a:latin typeface="Roboto"/>
              <a:cs typeface="Roboto"/>
            </a:rPr>
            <a:t>checklists</a:t>
          </a:r>
          <a:r>
            <a:rPr lang="de-DE" sz="800" kern="1200" dirty="0">
              <a:solidFill>
                <a:srgbClr val="000000"/>
              </a:solidFill>
              <a:latin typeface="Roboto"/>
              <a:cs typeface="Roboto"/>
            </a:rPr>
            <a:t>  </a:t>
          </a:r>
          <a:r>
            <a:rPr lang="de-DE" sz="800" kern="1200" dirty="0" err="1">
              <a:solidFill>
                <a:srgbClr val="000000"/>
              </a:solidFill>
              <a:latin typeface="Roboto"/>
              <a:cs typeface="Roboto"/>
            </a:rPr>
            <a:t>for</a:t>
          </a:r>
          <a:r>
            <a:rPr lang="de-DE" sz="800" kern="1200" dirty="0">
              <a:solidFill>
                <a:srgbClr val="000000"/>
              </a:solidFill>
              <a:latin typeface="Roboto"/>
              <a:cs typeface="Roboto"/>
            </a:rPr>
            <a:t> </a:t>
          </a:r>
          <a:r>
            <a:rPr lang="de-DE" sz="800" kern="1200" dirty="0" err="1">
              <a:solidFill>
                <a:srgbClr val="000000"/>
              </a:solidFill>
              <a:latin typeface="Roboto"/>
              <a:cs typeface="Roboto"/>
            </a:rPr>
            <a:t>identifying</a:t>
          </a:r>
          <a:r>
            <a:rPr lang="de-DE" sz="800" kern="1200" dirty="0">
              <a:solidFill>
                <a:srgbClr val="000000"/>
              </a:solidFill>
              <a:latin typeface="Roboto"/>
              <a:cs typeface="Roboto"/>
            </a:rPr>
            <a:t> </a:t>
          </a:r>
          <a:r>
            <a:rPr lang="de-DE" sz="800" kern="1200" dirty="0" err="1">
              <a:solidFill>
                <a:srgbClr val="000000"/>
              </a:solidFill>
              <a:latin typeface="Roboto"/>
              <a:cs typeface="Roboto"/>
            </a:rPr>
            <a:t>conflicts</a:t>
          </a:r>
          <a:r>
            <a:rPr lang="de-DE" sz="800" kern="1200" dirty="0">
              <a:solidFill>
                <a:srgbClr val="000000"/>
              </a:solidFill>
              <a:latin typeface="Roboto"/>
              <a:cs typeface="Roboto"/>
            </a:rPr>
            <a:t> </a:t>
          </a:r>
          <a:r>
            <a:rPr lang="de-DE" sz="800" kern="1200" dirty="0" err="1">
              <a:solidFill>
                <a:srgbClr val="000000"/>
              </a:solidFill>
              <a:latin typeface="Roboto"/>
              <a:cs typeface="Roboto"/>
            </a:rPr>
            <a:t>of</a:t>
          </a:r>
          <a:r>
            <a:rPr lang="de-DE" sz="800" kern="1200" dirty="0">
              <a:solidFill>
                <a:srgbClr val="000000"/>
              </a:solidFill>
              <a:latin typeface="Roboto"/>
              <a:cs typeface="Roboto"/>
            </a:rPr>
            <a:t> </a:t>
          </a:r>
          <a:r>
            <a:rPr lang="de-DE" sz="800" kern="1200" dirty="0" err="1">
              <a:solidFill>
                <a:srgbClr val="000000"/>
              </a:solidFill>
              <a:latin typeface="Roboto"/>
              <a:cs typeface="Roboto"/>
            </a:rPr>
            <a:t>interest</a:t>
          </a:r>
          <a:r>
            <a:rPr lang="de-DE" sz="800" kern="1200" dirty="0">
              <a:solidFill>
                <a:srgbClr val="000000"/>
              </a:solidFill>
              <a:latin typeface="Roboto"/>
              <a:cs typeface="Roboto"/>
            </a:rPr>
            <a:t> </a:t>
          </a:r>
          <a:r>
            <a:rPr lang="de-DE" sz="800" kern="1200" dirty="0" err="1">
              <a:solidFill>
                <a:srgbClr val="000000"/>
              </a:solidFill>
              <a:latin typeface="Roboto"/>
              <a:cs typeface="Roboto"/>
            </a:rPr>
            <a:t>and</a:t>
          </a:r>
          <a:r>
            <a:rPr lang="de-DE" sz="800" kern="1200" dirty="0">
              <a:solidFill>
                <a:srgbClr val="000000"/>
              </a:solidFill>
              <a:latin typeface="Roboto"/>
              <a:cs typeface="Roboto"/>
            </a:rPr>
            <a:t> at-</a:t>
          </a:r>
          <a:r>
            <a:rPr lang="de-DE" sz="800" kern="1200" dirty="0" err="1">
              <a:solidFill>
                <a:srgbClr val="000000"/>
              </a:solidFill>
              <a:latin typeface="Roboto"/>
              <a:cs typeface="Roboto"/>
            </a:rPr>
            <a:t>risk</a:t>
          </a:r>
          <a:r>
            <a:rPr lang="de-DE" sz="800" kern="1200" dirty="0">
              <a:solidFill>
                <a:srgbClr val="000000"/>
              </a:solidFill>
              <a:latin typeface="Roboto"/>
              <a:cs typeface="Roboto"/>
            </a:rPr>
            <a:t> </a:t>
          </a:r>
          <a:r>
            <a:rPr lang="de-DE" sz="800" kern="1200" dirty="0" err="1">
              <a:solidFill>
                <a:srgbClr val="000000"/>
              </a:solidFill>
              <a:latin typeface="Roboto"/>
              <a:cs typeface="Roboto"/>
            </a:rPr>
            <a:t>areas</a:t>
          </a:r>
          <a:endParaRPr lang="de-DE" sz="800" kern="1200" dirty="0">
            <a:solidFill>
              <a:srgbClr val="000000"/>
            </a:solidFill>
            <a:latin typeface="Roboto"/>
            <a:cs typeface="Roboto"/>
          </a:endParaRPr>
        </a:p>
      </dsp:txBody>
      <dsp:txXfrm>
        <a:off x="4691183" y="387444"/>
        <a:ext cx="900288" cy="773064"/>
      </dsp:txXfrm>
    </dsp:sp>
    <dsp:sp modelId="{95DF3CD4-B00E-CA47-8F99-2CAEE418518D}">
      <dsp:nvSpPr>
        <dsp:cNvPr id="0" name=""/>
        <dsp:cNvSpPr/>
      </dsp:nvSpPr>
      <dsp:spPr>
        <a:xfrm>
          <a:off x="5617837" y="715919"/>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7CF083-481E-BF45-A02A-E0D2D4158562}">
      <dsp:nvSpPr>
        <dsp:cNvPr id="0" name=""/>
        <dsp:cNvSpPr/>
      </dsp:nvSpPr>
      <dsp:spPr>
        <a:xfrm>
          <a:off x="5611613" y="838884"/>
          <a:ext cx="1304350" cy="112002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E227A2-185E-B248-A0F7-9748558DF0C4}">
      <dsp:nvSpPr>
        <dsp:cNvPr id="0" name=""/>
        <dsp:cNvSpPr/>
      </dsp:nvSpPr>
      <dsp:spPr>
        <a:xfrm>
          <a:off x="5871653" y="863765"/>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225E28-82DC-F344-9FED-584DA0A78C0D}">
      <dsp:nvSpPr>
        <dsp:cNvPr id="0" name=""/>
        <dsp:cNvSpPr/>
      </dsp:nvSpPr>
      <dsp:spPr>
        <a:xfrm>
          <a:off x="5611613" y="2075024"/>
          <a:ext cx="1304350" cy="1120026"/>
        </a:xfrm>
        <a:prstGeom prst="hexagon">
          <a:avLst>
            <a:gd name="adj" fmla="val 25000"/>
            <a:gd name="vf" fmla="val 115470"/>
          </a:avLst>
        </a:prstGeom>
        <a:solidFill>
          <a:srgbClr val="FFFFFF"/>
        </a:solidFill>
        <a:ln w="6350" cap="flat" cmpd="sng" algn="ctr">
          <a:solidFill>
            <a:srgbClr val="00B0F0"/>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de-DE" sz="800" kern="1200" dirty="0" err="1">
              <a:solidFill>
                <a:srgbClr val="000000"/>
              </a:solidFill>
              <a:latin typeface="Roboto"/>
              <a:cs typeface="Roboto"/>
            </a:rPr>
            <a:t>Disciplinary</a:t>
          </a:r>
          <a:r>
            <a:rPr lang="de-DE" sz="800" kern="1200" dirty="0">
              <a:solidFill>
                <a:srgbClr val="000000"/>
              </a:solidFill>
              <a:latin typeface="Roboto"/>
              <a:cs typeface="Roboto"/>
            </a:rPr>
            <a:t> </a:t>
          </a:r>
          <a:r>
            <a:rPr lang="de-DE" sz="800" kern="1200" dirty="0" err="1">
              <a:solidFill>
                <a:srgbClr val="000000"/>
              </a:solidFill>
              <a:latin typeface="Roboto"/>
              <a:cs typeface="Roboto"/>
            </a:rPr>
            <a:t>measures</a:t>
          </a:r>
          <a:r>
            <a:rPr lang="de-DE" sz="800" kern="1200" dirty="0">
              <a:solidFill>
                <a:srgbClr val="000000"/>
              </a:solidFill>
              <a:latin typeface="Roboto"/>
              <a:cs typeface="Roboto"/>
            </a:rPr>
            <a:t> </a:t>
          </a:r>
          <a:r>
            <a:rPr lang="de-DE" sz="800" kern="1200" dirty="0" err="1">
              <a:solidFill>
                <a:srgbClr val="000000"/>
              </a:solidFill>
              <a:latin typeface="Roboto"/>
              <a:cs typeface="Roboto"/>
            </a:rPr>
            <a:t>as</a:t>
          </a:r>
          <a:r>
            <a:rPr lang="de-DE" sz="800" kern="1200" dirty="0">
              <a:solidFill>
                <a:srgbClr val="000000"/>
              </a:solidFill>
              <a:latin typeface="Roboto"/>
              <a:cs typeface="Roboto"/>
            </a:rPr>
            <a:t> </a:t>
          </a:r>
          <a:r>
            <a:rPr lang="de-DE" sz="800" kern="1200" dirty="0" err="1">
              <a:solidFill>
                <a:srgbClr val="000000"/>
              </a:solidFill>
              <a:latin typeface="Roboto"/>
              <a:cs typeface="Roboto"/>
            </a:rPr>
            <a:t>deterrence</a:t>
          </a:r>
          <a:r>
            <a:rPr lang="de-DE" sz="800" kern="1200" dirty="0">
              <a:solidFill>
                <a:srgbClr val="000000"/>
              </a:solidFill>
              <a:latin typeface="Roboto"/>
              <a:cs typeface="Roboto"/>
            </a:rPr>
            <a:t> </a:t>
          </a:r>
        </a:p>
      </dsp:txBody>
      <dsp:txXfrm>
        <a:off x="5813644" y="2248505"/>
        <a:ext cx="900288" cy="773064"/>
      </dsp:txXfrm>
    </dsp:sp>
    <dsp:sp modelId="{0287EEF7-4D71-7647-8E62-1BD8A7D80B48}">
      <dsp:nvSpPr>
        <dsp:cNvPr id="0" name=""/>
        <dsp:cNvSpPr/>
      </dsp:nvSpPr>
      <dsp:spPr>
        <a:xfrm>
          <a:off x="5870270" y="3055858"/>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6DB5F5-B6C2-F848-BAD7-C2C9435BA834}">
      <dsp:nvSpPr>
        <dsp:cNvPr id="0" name=""/>
        <dsp:cNvSpPr/>
      </dsp:nvSpPr>
      <dsp:spPr>
        <a:xfrm>
          <a:off x="4489152" y="2688045"/>
          <a:ext cx="1304350" cy="1120026"/>
        </a:xfrm>
        <a:prstGeom prst="hexagon">
          <a:avLst>
            <a:gd name="adj" fmla="val 25000"/>
            <a:gd name="vf" fmla="val 115470"/>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C2B236-3D10-A544-876C-E1767D90F664}">
      <dsp:nvSpPr>
        <dsp:cNvPr id="0" name=""/>
        <dsp:cNvSpPr/>
      </dsp:nvSpPr>
      <dsp:spPr>
        <a:xfrm>
          <a:off x="5628211" y="3179544"/>
          <a:ext cx="152151" cy="13125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ecd.org/gov/ethics/OECD-Recommendation-Public-Integrit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psc.gov.au/ethical-decision-mak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oecd.org/gov/ethics/behavioural-insights-for-public-integrity-9789264297067-en.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iwi.uni-bonn.de/sfb303/papers/1999/b/bonnsfb46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aterintegritynetwork.net/2015/12/03/staff-rot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unodc.org/e4j/en/integrity-ethics/module-13/key-issues.html" TargetMode="External"/><Relationship Id="rId4" Type="http://schemas.openxmlformats.org/officeDocument/2006/relationships/hyperlink" Target="https://www.oecd.org/gov/pem/recommendation-on-public-service-leadership-and-capability-en.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cac.nsw.gov.au/prevention/basic-standards/post-separation-employmen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ecd.org/gov/ethics/49107986.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ecd.org/gov/ethics/49107986.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ecd.org/site/adboecdanti-corruptioninitiative/3936800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ecd.org/officialdocuments/publicdisplaydocumentpdf/?doclanguage=en&amp;cote=GOV/PGC/GF(2009)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ransparency.org/files/content/corruptionqas/Corruption_and_anti-corruption_practices_in_human_resource_management_in_the_public_sector_201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jornarradid.is/media/forsaetisraduneyti-media/media/ymislegt/public-sector-integrity-jb.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nas.org/content/109/38/1519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a:t>Source:</a:t>
            </a:r>
            <a:r>
              <a:rPr lang="en-US"/>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a:t>OECD (March 2018). </a:t>
            </a:r>
            <a:r>
              <a:rPr lang="de-DE" err="1"/>
              <a:t>Behavioural</a:t>
            </a:r>
            <a:r>
              <a:rPr lang="de-DE"/>
              <a:t> </a:t>
            </a:r>
            <a:r>
              <a:rPr lang="de-DE" err="1"/>
              <a:t>Insights</a:t>
            </a:r>
            <a:r>
              <a:rPr lang="de-DE"/>
              <a:t> </a:t>
            </a:r>
            <a:r>
              <a:rPr lang="de-DE" err="1"/>
              <a:t>for</a:t>
            </a:r>
            <a:r>
              <a:rPr lang="de-DE"/>
              <a:t> Public </a:t>
            </a:r>
            <a:r>
              <a:rPr lang="de-DE" err="1"/>
              <a:t>Integrity</a:t>
            </a:r>
            <a:r>
              <a:rPr lang="de-DE"/>
              <a:t>. </a:t>
            </a:r>
            <a:r>
              <a:rPr lang="de-DE" err="1"/>
              <a:t>Harnessing</a:t>
            </a:r>
            <a:r>
              <a:rPr lang="de-DE"/>
              <a:t> </a:t>
            </a:r>
            <a:r>
              <a:rPr lang="de-DE" err="1"/>
              <a:t>the</a:t>
            </a:r>
            <a:r>
              <a:rPr lang="de-DE"/>
              <a:t> Human </a:t>
            </a:r>
            <a:r>
              <a:rPr lang="de-DE" err="1"/>
              <a:t>Factor</a:t>
            </a:r>
            <a:r>
              <a:rPr lang="de-DE"/>
              <a:t> </a:t>
            </a:r>
            <a:r>
              <a:rPr lang="de-DE" err="1"/>
              <a:t>to</a:t>
            </a:r>
            <a:r>
              <a:rPr lang="de-DE"/>
              <a:t> Counter </a:t>
            </a:r>
            <a:r>
              <a:rPr lang="de-DE" err="1"/>
              <a:t>Corruption</a:t>
            </a:r>
            <a:r>
              <a:rPr lang="de-DE"/>
              <a:t>. </a:t>
            </a:r>
            <a:r>
              <a:rPr lang="de-DE" err="1"/>
              <a:t>Retrieved</a:t>
            </a:r>
            <a:r>
              <a:rPr lang="de-DE"/>
              <a:t> </a:t>
            </a:r>
            <a:r>
              <a:rPr lang="de-DE" err="1"/>
              <a:t>from</a:t>
            </a:r>
            <a:r>
              <a:rPr lang="de-DE"/>
              <a:t> </a:t>
            </a:r>
            <a:r>
              <a:rPr lang="de-DE" u="sng">
                <a:hlinkClick r:id="rId3"/>
              </a:rPr>
              <a:t>http://www.oecd.org/gov/ethics/behavioural-insights-for-public-integrity-9789264297067-en.htm</a:t>
            </a:r>
            <a:r>
              <a:rPr lang="de-DE"/>
              <a:t> (last </a:t>
            </a:r>
            <a:r>
              <a:rPr lang="de-DE" err="1"/>
              <a:t>accessed</a:t>
            </a:r>
            <a:r>
              <a:rPr lang="de-DE"/>
              <a:t> on April 24, 2020).</a:t>
            </a:r>
            <a:endParaRPr lang="en-US"/>
          </a:p>
        </p:txBody>
      </p:sp>
      <p:sp>
        <p:nvSpPr>
          <p:cNvPr id="4" name="Foliennummernplatzhalter 3"/>
          <p:cNvSpPr>
            <a:spLocks noGrp="1"/>
          </p:cNvSpPr>
          <p:nvPr>
            <p:ph type="sldNum" sz="quarter" idx="5"/>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380022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a:t>Source:</a:t>
            </a:r>
            <a:r>
              <a:rPr lang="en-US" sz="120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a:t>OECD (2017). OECD </a:t>
            </a:r>
            <a:r>
              <a:rPr lang="de-DE" sz="1200" err="1"/>
              <a:t>Recommendation</a:t>
            </a:r>
            <a:r>
              <a:rPr lang="de-DE" sz="1200"/>
              <a:t> on Public </a:t>
            </a:r>
            <a:r>
              <a:rPr lang="de-DE" sz="1200" err="1"/>
              <a:t>Integrity</a:t>
            </a:r>
            <a:r>
              <a:rPr lang="de-DE" sz="1200"/>
              <a:t>. </a:t>
            </a:r>
            <a:r>
              <a:rPr lang="de-DE" sz="1200" err="1"/>
              <a:t>Retrieved</a:t>
            </a:r>
            <a:r>
              <a:rPr lang="de-DE" sz="1200"/>
              <a:t> </a:t>
            </a:r>
            <a:r>
              <a:rPr lang="de-DE" sz="1200" err="1"/>
              <a:t>from</a:t>
            </a:r>
            <a:r>
              <a:rPr lang="de-DE" sz="1200"/>
              <a:t> </a:t>
            </a:r>
            <a:r>
              <a:rPr lang="de-DE" sz="1200" u="sng">
                <a:hlinkClick r:id="rId3"/>
              </a:rPr>
              <a:t>http://www.oecd.org/gov/ethics/OECD-Recommendation-Public-Integrity.pdf</a:t>
            </a:r>
            <a:r>
              <a:rPr lang="de-DE" sz="1200"/>
              <a:t> (last </a:t>
            </a:r>
            <a:r>
              <a:rPr lang="de-DE" sz="1200" err="1"/>
              <a:t>accessed</a:t>
            </a:r>
            <a:r>
              <a:rPr lang="de-DE" sz="1200"/>
              <a:t> on April 24, 2020).</a:t>
            </a:r>
            <a:endParaRPr lang="en-US" sz="1200"/>
          </a:p>
        </p:txBody>
      </p:sp>
      <p:sp>
        <p:nvSpPr>
          <p:cNvPr id="4" name="Foliennummernplatzhalter 3"/>
          <p:cNvSpPr>
            <a:spLocks noGrp="1"/>
          </p:cNvSpPr>
          <p:nvPr>
            <p:ph type="sldNum" sz="quarter" idx="5"/>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314500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fontAlgn="base">
              <a:buNone/>
            </a:pPr>
            <a:r>
              <a:rPr lang="de-DE" sz="1200" b="1" err="1"/>
              <a:t>Sources</a:t>
            </a:r>
            <a:r>
              <a:rPr lang="de-DE" sz="1200" b="1"/>
              <a:t>:</a:t>
            </a:r>
            <a:r>
              <a:rPr lang="en-US" sz="1200"/>
              <a:t>​</a:t>
            </a:r>
          </a:p>
          <a:p>
            <a:pPr marL="171450" indent="-171450" fontAlgn="base">
              <a:buFont typeface="Arial" panose="020B0604020202020204" pitchFamily="34" charset="0"/>
              <a:buChar char="•"/>
            </a:pPr>
            <a:r>
              <a:rPr lang="de-DE" sz="1200" err="1"/>
              <a:t>Australian</a:t>
            </a:r>
            <a:r>
              <a:rPr lang="de-DE" sz="1200"/>
              <a:t> </a:t>
            </a:r>
            <a:r>
              <a:rPr lang="de-DE" sz="1200" err="1"/>
              <a:t>Government</a:t>
            </a:r>
            <a:r>
              <a:rPr lang="de-DE" sz="1200"/>
              <a:t> - Office </a:t>
            </a:r>
            <a:r>
              <a:rPr lang="de-DE" sz="1200" err="1"/>
              <a:t>of</a:t>
            </a:r>
            <a:r>
              <a:rPr lang="de-DE" sz="1200"/>
              <a:t> </a:t>
            </a:r>
            <a:r>
              <a:rPr lang="de-DE" sz="1200" err="1"/>
              <a:t>the</a:t>
            </a:r>
            <a:r>
              <a:rPr lang="de-DE" sz="1200"/>
              <a:t> </a:t>
            </a:r>
            <a:r>
              <a:rPr lang="de-DE" sz="1200" err="1"/>
              <a:t>Merit</a:t>
            </a:r>
            <a:r>
              <a:rPr lang="de-DE" sz="1200"/>
              <a:t> </a:t>
            </a:r>
            <a:r>
              <a:rPr lang="de-DE" sz="1200" err="1"/>
              <a:t>Protection</a:t>
            </a:r>
            <a:r>
              <a:rPr lang="de-DE" sz="1200"/>
              <a:t> </a:t>
            </a:r>
            <a:r>
              <a:rPr lang="de-DE" sz="1200" err="1"/>
              <a:t>Commissioner</a:t>
            </a:r>
            <a:r>
              <a:rPr lang="de-DE" sz="1200"/>
              <a:t> (2018). </a:t>
            </a:r>
            <a:r>
              <a:rPr lang="de-DE" sz="1200" err="1"/>
              <a:t>Ethical</a:t>
            </a:r>
            <a:r>
              <a:rPr lang="de-DE" sz="1200"/>
              <a:t> </a:t>
            </a:r>
            <a:r>
              <a:rPr lang="de-DE" sz="1200" err="1"/>
              <a:t>decision</a:t>
            </a:r>
            <a:r>
              <a:rPr lang="de-DE" sz="1200"/>
              <a:t> </a:t>
            </a:r>
            <a:r>
              <a:rPr lang="de-DE" sz="1200" err="1"/>
              <a:t>making</a:t>
            </a:r>
            <a:r>
              <a:rPr lang="de-DE" sz="1200"/>
              <a:t>. </a:t>
            </a:r>
            <a:r>
              <a:rPr lang="de-DE" sz="1200" err="1"/>
              <a:t>Retrieved</a:t>
            </a:r>
            <a:r>
              <a:rPr lang="de-DE" sz="1200"/>
              <a:t> </a:t>
            </a:r>
            <a:r>
              <a:rPr lang="de-DE" sz="1200" err="1"/>
              <a:t>from</a:t>
            </a:r>
            <a:r>
              <a:rPr lang="de-DE" sz="1200"/>
              <a:t> </a:t>
            </a:r>
            <a:r>
              <a:rPr lang="de-DE" sz="1200" u="sng">
                <a:hlinkClick r:id="rId3"/>
              </a:rPr>
              <a:t>https://www.apsc.gov.au/ethical-decision-making</a:t>
            </a:r>
            <a:r>
              <a:rPr lang="de-DE" sz="1200"/>
              <a:t> (last </a:t>
            </a:r>
            <a:r>
              <a:rPr lang="de-DE" sz="1200" err="1"/>
              <a:t>accessed</a:t>
            </a:r>
            <a:r>
              <a:rPr lang="de-DE" sz="1200"/>
              <a:t> on April 24, 2020).</a:t>
            </a:r>
            <a:r>
              <a:rPr lang="en-US" sz="1200"/>
              <a:t>​</a:t>
            </a:r>
          </a:p>
          <a:p>
            <a:pPr marL="171450" indent="-171450" fontAlgn="base">
              <a:buFont typeface="Arial" panose="020B0604020202020204" pitchFamily="34" charset="0"/>
              <a:buChar char="•"/>
            </a:pPr>
            <a:r>
              <a:rPr lang="de-DE" sz="1200"/>
              <a:t>OECD (March 2018). </a:t>
            </a:r>
            <a:r>
              <a:rPr lang="de-DE" sz="1200" err="1"/>
              <a:t>Behavioural</a:t>
            </a:r>
            <a:r>
              <a:rPr lang="de-DE" sz="1200"/>
              <a:t> </a:t>
            </a:r>
            <a:r>
              <a:rPr lang="de-DE" sz="1200" err="1"/>
              <a:t>Insights</a:t>
            </a:r>
            <a:r>
              <a:rPr lang="de-DE" sz="1200"/>
              <a:t> </a:t>
            </a:r>
            <a:r>
              <a:rPr lang="de-DE" sz="1200" err="1"/>
              <a:t>for</a:t>
            </a:r>
            <a:r>
              <a:rPr lang="de-DE" sz="1200"/>
              <a:t> Public </a:t>
            </a:r>
            <a:r>
              <a:rPr lang="de-DE" sz="1200" err="1"/>
              <a:t>Integrity</a:t>
            </a:r>
            <a:r>
              <a:rPr lang="de-DE" sz="1200"/>
              <a:t>. </a:t>
            </a:r>
            <a:r>
              <a:rPr lang="de-DE" sz="1200" err="1"/>
              <a:t>Harnessing</a:t>
            </a:r>
            <a:r>
              <a:rPr lang="de-DE" sz="1200"/>
              <a:t> </a:t>
            </a:r>
            <a:r>
              <a:rPr lang="de-DE" sz="1200" err="1"/>
              <a:t>the</a:t>
            </a:r>
            <a:r>
              <a:rPr lang="de-DE" sz="1200"/>
              <a:t> Human </a:t>
            </a:r>
            <a:r>
              <a:rPr lang="de-DE" sz="1200" err="1"/>
              <a:t>Factor</a:t>
            </a:r>
            <a:r>
              <a:rPr lang="de-DE" sz="1200"/>
              <a:t> </a:t>
            </a:r>
            <a:r>
              <a:rPr lang="de-DE" sz="1200" err="1"/>
              <a:t>to</a:t>
            </a:r>
            <a:r>
              <a:rPr lang="de-DE" sz="1200"/>
              <a:t> Counter </a:t>
            </a:r>
            <a:r>
              <a:rPr lang="de-DE" sz="1200" err="1"/>
              <a:t>Corruption</a:t>
            </a:r>
            <a:r>
              <a:rPr lang="de-DE" sz="1200"/>
              <a:t>. </a:t>
            </a:r>
            <a:r>
              <a:rPr lang="de-DE" sz="1200" err="1"/>
              <a:t>Retrieved</a:t>
            </a:r>
            <a:r>
              <a:rPr lang="de-DE" sz="1200"/>
              <a:t> </a:t>
            </a:r>
            <a:r>
              <a:rPr lang="de-DE" sz="1200" err="1"/>
              <a:t>from</a:t>
            </a:r>
            <a:r>
              <a:rPr lang="de-DE" sz="1200"/>
              <a:t> </a:t>
            </a:r>
            <a:r>
              <a:rPr lang="de-DE" sz="1200" u="sng">
                <a:hlinkClick r:id="rId4"/>
              </a:rPr>
              <a:t>http://www.oecd.org/gov/ethics/behavioural-insights-for-public-integrity-9789264297067-en</a:t>
            </a:r>
            <a:r>
              <a:rPr lang="de-DE" sz="1800" u="sng">
                <a:hlinkClick r:id="rId4"/>
              </a:rPr>
              <a:t>.htm</a:t>
            </a:r>
            <a:r>
              <a:rPr lang="de-DE" sz="1800"/>
              <a:t> (last </a:t>
            </a:r>
            <a:r>
              <a:rPr lang="de-DE" sz="1800" err="1"/>
              <a:t>accessed</a:t>
            </a:r>
            <a:r>
              <a:rPr lang="de-DE" sz="1800"/>
              <a:t> on April 24, 2020).</a:t>
            </a:r>
            <a:endParaRPr lang="en-US" sz="1800"/>
          </a:p>
        </p:txBody>
      </p:sp>
      <p:sp>
        <p:nvSpPr>
          <p:cNvPr id="4" name="Foliennummernplatzhalter 3"/>
          <p:cNvSpPr>
            <a:spLocks noGrp="1"/>
          </p:cNvSpPr>
          <p:nvPr>
            <p:ph type="sldNum" sz="quarter" idx="5"/>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396849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a:t>Source:</a:t>
            </a:r>
            <a:r>
              <a:rPr lang="en-US" sz="12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err="1"/>
              <a:t>Abbink</a:t>
            </a:r>
            <a:r>
              <a:rPr lang="en-US" sz="1200"/>
              <a:t>, K. (1999). Staff Rotation: A Powerful Weapon Against Corruption? </a:t>
            </a:r>
            <a:r>
              <a:rPr lang="de-DE" sz="1200"/>
              <a:t>Germany: University </a:t>
            </a:r>
            <a:r>
              <a:rPr lang="de-DE" sz="1200" err="1"/>
              <a:t>of</a:t>
            </a:r>
            <a:r>
              <a:rPr lang="de-DE" sz="1200"/>
              <a:t> Bonn (Laboratorium für experimentelle Wirtschaftsforschung). </a:t>
            </a:r>
            <a:r>
              <a:rPr lang="de-DE" sz="1200" err="1"/>
              <a:t>Retrieved</a:t>
            </a:r>
            <a:r>
              <a:rPr lang="de-DE" sz="1200"/>
              <a:t> </a:t>
            </a:r>
            <a:r>
              <a:rPr lang="de-DE" sz="1200" err="1"/>
              <a:t>from</a:t>
            </a:r>
            <a:r>
              <a:rPr lang="de-DE" sz="1200"/>
              <a:t> </a:t>
            </a:r>
            <a:r>
              <a:rPr lang="de-DE" sz="1200" u="sng">
                <a:hlinkClick r:id="rId3"/>
              </a:rPr>
              <a:t>https://www.wiwi.uni-bonn.de/sfb303/papers/1999/b/bonnsfb460.pdf</a:t>
            </a:r>
            <a:r>
              <a:rPr lang="de-DE" sz="1200"/>
              <a:t> (last </a:t>
            </a:r>
            <a:r>
              <a:rPr lang="de-DE" sz="1200" err="1"/>
              <a:t>accessed</a:t>
            </a:r>
            <a:r>
              <a:rPr lang="de-DE" sz="1200"/>
              <a:t> on April 28, 2020).</a:t>
            </a:r>
            <a:endParaRPr lang="en-US" sz="1200"/>
          </a:p>
        </p:txBody>
      </p:sp>
      <p:sp>
        <p:nvSpPr>
          <p:cNvPr id="4" name="Foliennummernplatzhalter 3"/>
          <p:cNvSpPr>
            <a:spLocks noGrp="1"/>
          </p:cNvSpPr>
          <p:nvPr>
            <p:ph type="sldNum" sz="quarter" idx="5"/>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370852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fontAlgn="base">
              <a:buNone/>
            </a:pPr>
            <a:r>
              <a:rPr lang="de-DE" b="1"/>
              <a:t>Source:</a:t>
            </a:r>
            <a:r>
              <a:rPr lang="en-US"/>
              <a:t>​</a:t>
            </a:r>
          </a:p>
          <a:p>
            <a:pPr marL="0" indent="0" fontAlgn="base">
              <a:buNone/>
            </a:pPr>
            <a:r>
              <a:rPr lang="en-US"/>
              <a:t>Water Integrity Network (2015). Tool: Staff Rotation</a:t>
            </a:r>
            <a:r>
              <a:rPr lang="de-DE"/>
              <a:t>. </a:t>
            </a:r>
            <a:r>
              <a:rPr lang="de-DE" err="1"/>
              <a:t>Retrieved</a:t>
            </a:r>
            <a:r>
              <a:rPr lang="de-DE"/>
              <a:t> </a:t>
            </a:r>
            <a:r>
              <a:rPr lang="de-DE" err="1"/>
              <a:t>from</a:t>
            </a:r>
            <a:r>
              <a:rPr lang="de-DE"/>
              <a:t> </a:t>
            </a:r>
            <a:r>
              <a:rPr lang="de-DE" u="sng">
                <a:hlinkClick r:id="rId3"/>
              </a:rPr>
              <a:t>https://www.waterintegritynetwork.net/2015/12/03/staff-rotation/</a:t>
            </a:r>
            <a:r>
              <a:rPr lang="de-DE"/>
              <a:t> (last </a:t>
            </a:r>
            <a:r>
              <a:rPr lang="de-DE" err="1"/>
              <a:t>accessed</a:t>
            </a:r>
            <a:r>
              <a:rPr lang="de-DE"/>
              <a:t> on April 28, 2020).</a:t>
            </a:r>
            <a:endParaRPr lang="en-US"/>
          </a:p>
        </p:txBody>
      </p:sp>
      <p:sp>
        <p:nvSpPr>
          <p:cNvPr id="4" name="Foliennummernplatzhalter 3"/>
          <p:cNvSpPr>
            <a:spLocks noGrp="1"/>
          </p:cNvSpPr>
          <p:nvPr>
            <p:ph type="sldNum" sz="quarter" idx="5"/>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90839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err="1">
                <a:solidFill>
                  <a:srgbClr val="000000"/>
                </a:solidFill>
                <a:latin typeface="Calibri" panose="020F0502020204030204" pitchFamily="34" charset="0"/>
              </a:rPr>
              <a:t>Sources</a:t>
            </a:r>
            <a:r>
              <a:rPr lang="de-DE" sz="1200" b="1">
                <a:solidFill>
                  <a:srgbClr val="000000"/>
                </a:solidFill>
                <a:latin typeface="Calibri" panose="020F0502020204030204" pitchFamily="34" charset="0"/>
              </a:rPr>
              <a:t>:</a:t>
            </a:r>
            <a:r>
              <a:rPr lang="en-US" sz="1200">
                <a:solidFill>
                  <a:srgbClr val="000000"/>
                </a:solidFill>
                <a:latin typeface="Calibri" panose="020F0502020204030204" pitchFamily="34" charset="0"/>
              </a:rPr>
              <a:t>​</a:t>
            </a:r>
            <a:endParaRPr lang="en-US" sz="1200">
              <a:solidFill>
                <a:srgbClr val="000000"/>
              </a:solidFill>
              <a:latin typeface="Segoe UI"/>
            </a:endParaRPr>
          </a:p>
          <a:p>
            <a:pPr marL="171450" indent="-171450" fontAlgn="base">
              <a:buFont typeface="Arial" panose="020B0604020202020204" pitchFamily="34" charset="0"/>
              <a:buChar char="•"/>
            </a:pPr>
            <a:r>
              <a:rPr lang="de-DE" sz="1200">
                <a:solidFill>
                  <a:srgbClr val="000000"/>
                </a:solidFill>
                <a:latin typeface="Calibri" panose="020F0502020204030204" pitchFamily="34" charset="0"/>
              </a:rPr>
              <a:t>OECD (March 2018). </a:t>
            </a:r>
            <a:r>
              <a:rPr lang="de-DE" sz="1200" err="1">
                <a:solidFill>
                  <a:srgbClr val="000000"/>
                </a:solidFill>
                <a:latin typeface="Calibri" panose="020F0502020204030204" pitchFamily="34" charset="0"/>
              </a:rPr>
              <a:t>Behavioural</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Insights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for</a:t>
            </a:r>
            <a:r>
              <a:rPr lang="de-DE" sz="1200">
                <a:solidFill>
                  <a:srgbClr val="000000"/>
                </a:solidFill>
                <a:latin typeface="Calibri" panose="020F0502020204030204" pitchFamily="34" charset="0"/>
              </a:rPr>
              <a:t> Public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Harnessing</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the</a:t>
            </a:r>
            <a:r>
              <a:rPr lang="de-DE" sz="1200">
                <a:solidFill>
                  <a:srgbClr val="000000"/>
                </a:solidFill>
                <a:latin typeface="Calibri" panose="020F0502020204030204" pitchFamily="34" charset="0"/>
              </a:rPr>
              <a:t> Human </a:t>
            </a:r>
            <a:r>
              <a:rPr lang="de-DE" sz="1200" err="1">
                <a:solidFill>
                  <a:srgbClr val="000000"/>
                </a:solidFill>
                <a:latin typeface="Calibri" panose="020F0502020204030204" pitchFamily="34" charset="0"/>
              </a:rPr>
              <a:t>Factor</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to</a:t>
            </a:r>
            <a:r>
              <a:rPr lang="de-DE" sz="1200">
                <a:solidFill>
                  <a:srgbClr val="000000"/>
                </a:solidFill>
                <a:latin typeface="Calibri" panose="020F0502020204030204" pitchFamily="34" charset="0"/>
              </a:rPr>
              <a:t> Counter </a:t>
            </a:r>
            <a:r>
              <a:rPr lang="de-DE" sz="1200" err="1">
                <a:solidFill>
                  <a:srgbClr val="000000"/>
                </a:solidFill>
                <a:latin typeface="Calibri" panose="020F0502020204030204" pitchFamily="34" charset="0"/>
              </a:rPr>
              <a:t>Corruption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3"/>
              </a:rPr>
              <a:t>http://www.oecd.org/gov/ethics/behavioural-insights-for-public-integrity-9789264297067-en.htm</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24, 2020).</a:t>
            </a:r>
            <a:r>
              <a:rPr lang="en-US" sz="1200">
                <a:solidFill>
                  <a:srgbClr val="000000"/>
                </a:solidFill>
                <a:latin typeface="Calibri" panose="020F0502020204030204" pitchFamily="34" charset="0"/>
              </a:rPr>
              <a:t>​</a:t>
            </a:r>
            <a:endParaRPr lang="en-US" sz="1200">
              <a:solidFill>
                <a:srgbClr val="000000"/>
              </a:solidFill>
              <a:latin typeface="Arial" panose="020B0604020202020204" pitchFamily="34" charset="0"/>
            </a:endParaRPr>
          </a:p>
          <a:p>
            <a:pPr marL="171450" indent="-171450" fontAlgn="base">
              <a:buFont typeface="Arial" panose="020B0604020202020204" pitchFamily="34" charset="0"/>
              <a:buChar char="•"/>
            </a:pPr>
            <a:r>
              <a:rPr lang="de-DE" sz="1200">
                <a:solidFill>
                  <a:srgbClr val="000000"/>
                </a:solidFill>
                <a:latin typeface="Calibri" panose="020F0502020204030204" pitchFamily="34" charset="0"/>
              </a:rPr>
              <a:t>OECD (2019). </a:t>
            </a:r>
            <a:r>
              <a:rPr lang="de-DE" sz="1200" err="1">
                <a:solidFill>
                  <a:srgbClr val="000000"/>
                </a:solidFill>
                <a:latin typeface="Calibri" panose="020F0502020204030204" pitchFamily="34" charset="0"/>
              </a:rPr>
              <a:t>Recommendation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of</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the</a:t>
            </a:r>
            <a:r>
              <a:rPr lang="de-DE" sz="1200">
                <a:solidFill>
                  <a:srgbClr val="000000"/>
                </a:solidFill>
                <a:latin typeface="Calibri" panose="020F0502020204030204" pitchFamily="34" charset="0"/>
              </a:rPr>
              <a:t> Council on Public Service Leadership </a:t>
            </a:r>
            <a:r>
              <a:rPr lang="de-DE" sz="1200" err="1">
                <a:solidFill>
                  <a:srgbClr val="000000"/>
                </a:solidFill>
                <a:latin typeface="Calibri" panose="020F0502020204030204" pitchFamily="34" charset="0"/>
              </a:rPr>
              <a:t>and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Capability</a:t>
            </a:r>
            <a:r>
              <a:rPr lang="de-DE" sz="1200">
                <a:solidFill>
                  <a:srgbClr val="000000"/>
                </a:solidFill>
                <a:latin typeface="Calibri" panose="020F0502020204030204" pitchFamily="34" charset="0"/>
              </a:rPr>
              <a:t>. OECD Legal Instruments.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4"/>
              </a:rPr>
              <a:t>https://www.oecd.org/gov/pem/recommendation-on-public-service-leadership-and-capability-en.pdf</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24, 2020).</a:t>
            </a:r>
            <a:r>
              <a:rPr lang="en-US" sz="1200">
                <a:solidFill>
                  <a:srgbClr val="000000"/>
                </a:solidFill>
                <a:latin typeface="Calibri" panose="020F0502020204030204" pitchFamily="34" charset="0"/>
              </a:rPr>
              <a:t>​</a:t>
            </a:r>
            <a:endParaRPr lang="en-US" sz="1200">
              <a:solidFill>
                <a:srgbClr val="000000"/>
              </a:solidFill>
              <a:latin typeface="Arial" panose="020B0604020202020204" pitchFamily="34" charset="0"/>
            </a:endParaRPr>
          </a:p>
          <a:p>
            <a:pPr marL="171450" indent="-171450" fontAlgn="base">
              <a:buFont typeface="Arial" panose="020B0604020202020204" pitchFamily="34" charset="0"/>
              <a:buChar char="•"/>
            </a:pPr>
            <a:r>
              <a:rPr lang="de-DE" sz="1200">
                <a:solidFill>
                  <a:srgbClr val="000000"/>
                </a:solidFill>
                <a:latin typeface="Calibri" panose="020F0502020204030204" pitchFamily="34" charset="0"/>
              </a:rPr>
              <a:t>UNODC (2018). Module 13: Public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and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Ethics</a:t>
            </a:r>
            <a:r>
              <a:rPr lang="de-DE" sz="1200">
                <a:solidFill>
                  <a:srgbClr val="000000"/>
                </a:solidFill>
                <a:latin typeface="Calibri" panose="020F0502020204030204" pitchFamily="34" charset="0"/>
              </a:rPr>
              <a:t>. E4J University Module Series: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&amp; </a:t>
            </a:r>
            <a:r>
              <a:rPr lang="de-DE" sz="1200" err="1">
                <a:solidFill>
                  <a:srgbClr val="000000"/>
                </a:solidFill>
                <a:latin typeface="Calibri" panose="020F0502020204030204" pitchFamily="34" charset="0"/>
              </a:rPr>
              <a:t>Ethics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5"/>
              </a:rPr>
              <a:t>https://www.unodc.org/e4j/en/integrity-ethics/module-13/key-issues.html</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24, 2020)</a:t>
            </a:r>
            <a:r>
              <a:rPr lang="en-US" sz="1200">
                <a:solidFill>
                  <a:srgbClr val="000000"/>
                </a:solidFill>
                <a:latin typeface="Calibri" panose="020F0502020204030204" pitchFamily="34" charset="0"/>
              </a:rPr>
              <a:t>.</a:t>
            </a:r>
            <a:endParaRPr lang="en-US" sz="1200" b="0" i="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24</a:t>
            </a:fld>
            <a:endParaRPr lang="de-DE"/>
          </a:p>
        </p:txBody>
      </p:sp>
    </p:spTree>
    <p:extLst>
      <p:ext uri="{BB962C8B-B14F-4D97-AF65-F5344CB8AC3E}">
        <p14:creationId xmlns:p14="http://schemas.microsoft.com/office/powerpoint/2010/main" val="128502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a:t>Source:</a:t>
            </a:r>
            <a:r>
              <a:rPr lang="en-US"/>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a:t>Independent </a:t>
            </a:r>
            <a:r>
              <a:rPr lang="de-DE" err="1"/>
              <a:t>Commission</a:t>
            </a:r>
            <a:r>
              <a:rPr lang="de-DE"/>
              <a:t> </a:t>
            </a:r>
            <a:r>
              <a:rPr lang="de-DE" err="1"/>
              <a:t>Against</a:t>
            </a:r>
            <a:r>
              <a:rPr lang="de-DE"/>
              <a:t> </a:t>
            </a:r>
            <a:r>
              <a:rPr lang="de-DE" err="1"/>
              <a:t>Corruption</a:t>
            </a:r>
            <a:r>
              <a:rPr lang="de-DE"/>
              <a:t> (New South Wales) (n. y. ). Post-separation </a:t>
            </a:r>
            <a:r>
              <a:rPr lang="de-DE" err="1"/>
              <a:t>employment</a:t>
            </a:r>
            <a:r>
              <a:rPr lang="de-DE"/>
              <a:t>. </a:t>
            </a:r>
            <a:r>
              <a:rPr lang="de-DE" err="1"/>
              <a:t>Retrieved</a:t>
            </a:r>
            <a:r>
              <a:rPr lang="de-DE"/>
              <a:t> </a:t>
            </a:r>
            <a:r>
              <a:rPr lang="de-DE" err="1"/>
              <a:t>from</a:t>
            </a:r>
            <a:r>
              <a:rPr lang="de-DE"/>
              <a:t> </a:t>
            </a:r>
            <a:r>
              <a:rPr lang="de-DE" u="sng">
                <a:hlinkClick r:id="rId3"/>
              </a:rPr>
              <a:t>https://www.icac.nsw.gov.au/prevention/basic-standards/post-separation-employment</a:t>
            </a:r>
            <a:r>
              <a:rPr lang="de-DE"/>
              <a:t> (last </a:t>
            </a:r>
            <a:r>
              <a:rPr lang="de-DE" err="1"/>
              <a:t>accessed</a:t>
            </a:r>
            <a:r>
              <a:rPr lang="de-DE"/>
              <a:t> on April 28, 2020).</a:t>
            </a:r>
            <a:endParaRPr lang="en-US"/>
          </a:p>
        </p:txBody>
      </p:sp>
      <p:sp>
        <p:nvSpPr>
          <p:cNvPr id="4" name="Foliennummernplatzhalter 3"/>
          <p:cNvSpPr>
            <a:spLocks noGrp="1"/>
          </p:cNvSpPr>
          <p:nvPr>
            <p:ph type="sldNum" sz="quarter" idx="5"/>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276521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400459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a:extLst>
              <a:ext uri="{FF2B5EF4-FFF2-40B4-BE49-F238E27FC236}">
                <a16:creationId xmlns:a16="http://schemas.microsoft.com/office/drawing/2014/main" id="{EA01EE99-6FB9-406E-B29F-4056D5B62F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6" name="Segnaposto note 2">
            <a:extLst>
              <a:ext uri="{FF2B5EF4-FFF2-40B4-BE49-F238E27FC236}">
                <a16:creationId xmlns:a16="http://schemas.microsoft.com/office/drawing/2014/main" id="{6C3C8FB3-F99C-4149-B892-FA4181960357}"/>
              </a:ext>
            </a:extLst>
          </p:cNvPr>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altLang="en-US" sz="1200" b="1">
                <a:latin typeface="Montserat"/>
                <a:cs typeface="Montserat"/>
              </a:rPr>
              <a:t>Awareness-</a:t>
            </a:r>
            <a:r>
              <a:rPr lang="de-DE" altLang="en-US" sz="1200" b="1" err="1">
                <a:latin typeface="Montserat"/>
                <a:cs typeface="Montserat"/>
              </a:rPr>
              <a:t>raising</a:t>
            </a:r>
            <a:r>
              <a:rPr lang="de-DE" altLang="en-US" sz="1200" b="1">
                <a:latin typeface="Montserat"/>
                <a:cs typeface="Montserat"/>
              </a:rPr>
              <a:t>, </a:t>
            </a:r>
            <a:r>
              <a:rPr lang="de-DE" altLang="en-US" sz="1200" b="1" err="1">
                <a:latin typeface="Montserat"/>
                <a:cs typeface="Montserat"/>
              </a:rPr>
              <a:t>guidance</a:t>
            </a:r>
            <a:r>
              <a:rPr lang="de-DE" altLang="en-US" sz="1200" b="1">
                <a:latin typeface="Montserat"/>
                <a:cs typeface="Montserat"/>
              </a:rPr>
              <a:t> </a:t>
            </a:r>
            <a:r>
              <a:rPr lang="de-DE" altLang="en-US" sz="1200" b="1" err="1">
                <a:latin typeface="Montserat"/>
                <a:cs typeface="Montserat"/>
              </a:rPr>
              <a:t>and</a:t>
            </a:r>
            <a:r>
              <a:rPr lang="de-DE" altLang="en-US" sz="1200" b="1">
                <a:latin typeface="Montserat"/>
                <a:cs typeface="Montserat"/>
              </a:rPr>
              <a:t> </a:t>
            </a:r>
            <a:r>
              <a:rPr lang="de-DE" altLang="en-US" sz="1200" b="1" err="1">
                <a:latin typeface="Montserat"/>
                <a:cs typeface="Montserat"/>
              </a:rPr>
              <a:t>training</a:t>
            </a:r>
            <a:r>
              <a:rPr lang="de-DE" altLang="en-US" sz="1200" b="1">
                <a:latin typeface="Montserat"/>
                <a:cs typeface="Montserat"/>
              </a:rPr>
              <a:t>:</a:t>
            </a:r>
            <a:endParaRPr lang="en-US" altLang="de-DE" b="1" i="1"/>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de-DE" b="1" i="1"/>
          </a:p>
          <a:p>
            <a:pPr marL="171450" indent="-171450">
              <a:buFont typeface="Arial" panose="020B0604020202020204" pitchFamily="34" charset="0"/>
              <a:buChar char="•"/>
              <a:defRPr/>
            </a:pPr>
            <a:r>
              <a:rPr lang="en-US" altLang="de-DE" b="1" i="0"/>
              <a:t>Publish the conflict-of-interest policy:</a:t>
            </a:r>
            <a:r>
              <a:rPr lang="en-US" altLang="de-DE" i="0"/>
              <a:t> Give all new public servants, upon initial appointment and on taking up a new position or function, a clear and concise statement of the current conflict-of-interest policy.</a:t>
            </a:r>
          </a:p>
          <a:p>
            <a:pPr marL="171450" indent="-171450">
              <a:buFont typeface="Arial" panose="020B0604020202020204" pitchFamily="34" charset="0"/>
              <a:buChar char="•"/>
              <a:defRPr/>
            </a:pPr>
            <a:r>
              <a:rPr lang="en-US" altLang="de-DE" b="1" i="0"/>
              <a:t>Give regular reminders:</a:t>
            </a:r>
            <a:r>
              <a:rPr lang="en-US" altLang="de-DE" i="0"/>
              <a:t> Regularly remind public servants of the application of the policy in changing circumstances, and in particular, ensure that public servants know how the rules are applied in the organization and what their own responsibilities are. For example, an organization’s Codes can be tailored as a practical instruments for setting and communicating conflict-of-interest standards both to public servants and the wider public. </a:t>
            </a:r>
          </a:p>
          <a:p>
            <a:pPr marL="171450" indent="-171450">
              <a:buFont typeface="Arial" panose="020B0604020202020204" pitchFamily="34" charset="0"/>
              <a:buChar char="•"/>
              <a:defRPr/>
            </a:pPr>
            <a:r>
              <a:rPr lang="en-US" altLang="de-DE" b="1" i="0"/>
              <a:t>Ensure that rules and procedures are available:</a:t>
            </a:r>
            <a:r>
              <a:rPr lang="en-US" altLang="de-DE" i="0"/>
              <a:t> Provide up-to-date information about the organization’s policy, rules and administrative procedures relevant to conflict of interest, and clearly establish any additional requirements specific to the organization.</a:t>
            </a:r>
          </a:p>
          <a:p>
            <a:pPr marL="171450" indent="-171450">
              <a:buFont typeface="Arial" panose="020B0604020202020204" pitchFamily="34" charset="0"/>
              <a:buChar char="•"/>
              <a:defRPr/>
            </a:pPr>
            <a:r>
              <a:rPr lang="en-US" altLang="de-DE" b="1" i="0"/>
              <a:t>Provide guidance:</a:t>
            </a:r>
            <a:r>
              <a:rPr lang="en-US" altLang="de-DE" i="0"/>
              <a:t> Support public servants with information and advice, including real-world examples and discussions on how specific conflict situations have been handled in the past and are expected to be handled in the future. In particular, consult with staff on the application of the policy, and ensure that the policy’s rationale is understood and accepted. </a:t>
            </a:r>
            <a:endParaRPr lang="de-DE" altLang="de-DE" b="0" i="0"/>
          </a:p>
          <a:p>
            <a:pPr marL="171450" indent="-171450">
              <a:buFont typeface="Arial" panose="020B0604020202020204" pitchFamily="34" charset="0"/>
              <a:buChar char="•"/>
              <a:defRPr/>
            </a:pPr>
            <a:r>
              <a:rPr lang="en-US" altLang="de-DE" b="1" i="0"/>
              <a:t>Provide assistance:</a:t>
            </a:r>
            <a:r>
              <a:rPr lang="en-US" altLang="de-DE" i="0"/>
              <a:t> Identify sources of appropriate assistance for public servants who are in doubt about the application of the policy, and widely publicize how to obtain such advice. Make such advice available to clients of the organization and others, including contractors, agents, and partnering bodies, to assist stakeholders to be well-informed. Such advice may be especially valuable to parties who may feel that the public organization’s conflict-of-interest policy is not fully effect. It is therefore advisable for public servants to be able to seek guidance from an internal ethics commissioner or, better still, an external public ethics body. Ethics training to educate public sector workers about conflict-of-interest legislation is also recommended.</a:t>
            </a:r>
          </a:p>
          <a:p>
            <a:pPr marL="0" indent="0">
              <a:buFont typeface="Wingdings" charset="0"/>
              <a:buNone/>
              <a:defRPr/>
            </a:pPr>
            <a:endParaRPr lang="en-US" altLang="de-DE"/>
          </a:p>
          <a:p>
            <a:r>
              <a:rPr lang="de-DE" sz="1200" b="1"/>
              <a:t>Source:</a:t>
            </a:r>
          </a:p>
          <a:p>
            <a:r>
              <a:rPr lang="de-DE" sz="1200"/>
              <a:t>OECD (2005). Managing </a:t>
            </a:r>
            <a:r>
              <a:rPr lang="de-DE" sz="1200" err="1"/>
              <a:t>Conflict</a:t>
            </a:r>
            <a:r>
              <a:rPr lang="de-DE" sz="1200"/>
              <a:t> </a:t>
            </a:r>
            <a:r>
              <a:rPr lang="de-DE" sz="1200" err="1"/>
              <a:t>of</a:t>
            </a:r>
            <a:r>
              <a:rPr lang="de-DE" sz="1200"/>
              <a:t> Interest in </a:t>
            </a:r>
            <a:r>
              <a:rPr lang="de-DE" sz="1200" err="1"/>
              <a:t>the</a:t>
            </a:r>
            <a:r>
              <a:rPr lang="de-DE" sz="1200"/>
              <a:t> Public </a:t>
            </a:r>
            <a:r>
              <a:rPr lang="de-DE" sz="1200" err="1"/>
              <a:t>Sector</a:t>
            </a:r>
            <a:r>
              <a:rPr lang="de-DE" sz="1200"/>
              <a:t> A Toolkit: A Toolkit. </a:t>
            </a:r>
            <a:r>
              <a:rPr lang="de-DE" sz="1200" err="1"/>
              <a:t>Retrieved</a:t>
            </a:r>
            <a:r>
              <a:rPr lang="de-DE" sz="1200"/>
              <a:t> </a:t>
            </a:r>
            <a:r>
              <a:rPr lang="de-DE" sz="1200" err="1"/>
              <a:t>from</a:t>
            </a:r>
            <a:r>
              <a:rPr lang="de-DE" sz="1200"/>
              <a:t> </a:t>
            </a:r>
            <a:r>
              <a:rPr lang="de-DE" sz="1200">
                <a:hlinkClick r:id="rId3"/>
              </a:rPr>
              <a:t>https://www.oecd.org/gov/ethics/49107986.pdf</a:t>
            </a:r>
            <a:r>
              <a:rPr lang="de-DE" sz="1200"/>
              <a:t> (last </a:t>
            </a:r>
            <a:r>
              <a:rPr lang="de-DE" sz="1200" err="1"/>
              <a:t>accessed</a:t>
            </a:r>
            <a:r>
              <a:rPr lang="de-DE" sz="1200"/>
              <a:t> on April 7, 2020).</a:t>
            </a:r>
          </a:p>
        </p:txBody>
      </p:sp>
      <p:sp>
        <p:nvSpPr>
          <p:cNvPr id="70660" name="Segnaposto numero diapositiva 3">
            <a:extLst>
              <a:ext uri="{FF2B5EF4-FFF2-40B4-BE49-F238E27FC236}">
                <a16:creationId xmlns:a16="http://schemas.microsoft.com/office/drawing/2014/main" id="{174AB376-2515-4B18-ADC2-E7EFC8B3401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1589AF33-AE1D-477A-9B60-97B81B74717D}" type="slidenum">
              <a:rPr lang="en-US" altLang="de-DE"/>
              <a:pPr/>
              <a:t>29</a:t>
            </a:fld>
            <a:endParaRPr lang="en-US" altLang="de-DE"/>
          </a:p>
        </p:txBody>
      </p:sp>
    </p:spTree>
    <p:extLst>
      <p:ext uri="{BB962C8B-B14F-4D97-AF65-F5344CB8AC3E}">
        <p14:creationId xmlns:p14="http://schemas.microsoft.com/office/powerpoint/2010/main" val="408961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a:extLst>
              <a:ext uri="{FF2B5EF4-FFF2-40B4-BE49-F238E27FC236}">
                <a16:creationId xmlns:a16="http://schemas.microsoft.com/office/drawing/2014/main" id="{C4E49332-AFF1-45CD-94B7-4A3F0B0638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Segnaposto note 2">
            <a:extLst>
              <a:ext uri="{FF2B5EF4-FFF2-40B4-BE49-F238E27FC236}">
                <a16:creationId xmlns:a16="http://schemas.microsoft.com/office/drawing/2014/main" id="{4B74C488-CE14-412E-82CD-974968AE7781}"/>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solidFill>
                  <a:srgbClr val="000000"/>
                </a:solidFill>
              </a:rPr>
              <a:t>Other preventive measures:</a:t>
            </a:r>
            <a:endParaRPr lang="de-DE" altLang="de-DE" i="1" dirty="0"/>
          </a:p>
          <a:p>
            <a:endParaRPr lang="de-DE" altLang="de-DE" i="1" dirty="0"/>
          </a:p>
          <a:p>
            <a:pPr marL="171450" indent="-171450">
              <a:buFont typeface="Arial" panose="020B0604020202020204" pitchFamily="34" charset="0"/>
              <a:buChar char="•"/>
            </a:pPr>
            <a:r>
              <a:rPr lang="de-DE" altLang="de-DE" b="1" i="0" dirty="0"/>
              <a:t>Meeting </a:t>
            </a:r>
            <a:r>
              <a:rPr lang="de-DE" altLang="de-DE" b="1" i="0" dirty="0" err="1"/>
              <a:t>procedures</a:t>
            </a:r>
            <a:r>
              <a:rPr lang="de-DE" altLang="de-DE" b="1" i="0" dirty="0"/>
              <a:t>: </a:t>
            </a:r>
            <a:r>
              <a:rPr lang="de-DE" altLang="de-DE" i="0" dirty="0" err="1"/>
              <a:t>Enable</a:t>
            </a:r>
            <a:r>
              <a:rPr lang="de-DE" altLang="de-DE" i="0" dirty="0"/>
              <a:t> </a:t>
            </a:r>
            <a:r>
              <a:rPr lang="de-DE" altLang="de-DE" i="0" dirty="0" err="1"/>
              <a:t>participants</a:t>
            </a:r>
            <a:r>
              <a:rPr lang="de-DE" altLang="de-DE" i="0" dirty="0"/>
              <a:t> in </a:t>
            </a:r>
            <a:r>
              <a:rPr lang="de-DE" altLang="de-DE" i="0" dirty="0" err="1"/>
              <a:t>official</a:t>
            </a:r>
            <a:r>
              <a:rPr lang="de-DE" altLang="de-DE" i="0" dirty="0"/>
              <a:t> </a:t>
            </a:r>
            <a:r>
              <a:rPr lang="de-DE" altLang="de-DE" i="0" dirty="0" err="1"/>
              <a:t>decision-making</a:t>
            </a:r>
            <a:r>
              <a:rPr lang="de-DE" altLang="de-DE" i="0" dirty="0"/>
              <a:t> </a:t>
            </a:r>
            <a:r>
              <a:rPr lang="de-DE" altLang="de-DE" i="0" dirty="0" err="1"/>
              <a:t>to</a:t>
            </a:r>
            <a:r>
              <a:rPr lang="de-DE" altLang="de-DE" i="0" dirty="0"/>
              <a:t> </a:t>
            </a:r>
            <a:r>
              <a:rPr lang="de-DE" altLang="de-DE" i="0" dirty="0" err="1"/>
              <a:t>foresee</a:t>
            </a:r>
            <a:r>
              <a:rPr lang="de-DE" altLang="de-DE" i="0" dirty="0"/>
              <a:t> potential </a:t>
            </a:r>
            <a:r>
              <a:rPr lang="de-DE" altLang="de-DE" i="0" dirty="0" err="1"/>
              <a:t>conflicts</a:t>
            </a:r>
            <a:r>
              <a:rPr lang="de-DE" altLang="de-DE" i="0" dirty="0"/>
              <a:t>, </a:t>
            </a:r>
            <a:r>
              <a:rPr lang="de-DE" altLang="de-DE" i="0" dirty="0" err="1"/>
              <a:t>where</a:t>
            </a:r>
            <a:r>
              <a:rPr lang="de-DE" altLang="de-DE" i="0" dirty="0"/>
              <a:t> </a:t>
            </a:r>
            <a:r>
              <a:rPr lang="de-DE" altLang="de-DE" i="0" dirty="0" err="1"/>
              <a:t>feasible</a:t>
            </a:r>
            <a:r>
              <a:rPr lang="de-DE" altLang="de-DE" i="0" dirty="0"/>
              <a:t>, </a:t>
            </a:r>
            <a:r>
              <a:rPr lang="de-DE" altLang="de-DE" i="0" dirty="0" err="1"/>
              <a:t>for</a:t>
            </a:r>
            <a:r>
              <a:rPr lang="de-DE" altLang="de-DE" i="0" dirty="0"/>
              <a:t> </a:t>
            </a:r>
            <a:r>
              <a:rPr lang="de-DE" altLang="de-DE" i="0" dirty="0" err="1"/>
              <a:t>example</a:t>
            </a:r>
            <a:r>
              <a:rPr lang="de-DE" altLang="de-DE" i="0" dirty="0"/>
              <a:t> </a:t>
            </a:r>
            <a:r>
              <a:rPr lang="de-DE" altLang="de-DE" i="0" dirty="0" err="1"/>
              <a:t>by</a:t>
            </a:r>
            <a:r>
              <a:rPr lang="de-DE" altLang="de-DE" i="0" dirty="0"/>
              <a:t> </a:t>
            </a:r>
            <a:r>
              <a:rPr lang="de-DE" altLang="de-DE" i="0" dirty="0" err="1"/>
              <a:t>providing</a:t>
            </a:r>
            <a:r>
              <a:rPr lang="de-DE" altLang="de-DE" i="0" dirty="0"/>
              <a:t> </a:t>
            </a:r>
            <a:r>
              <a:rPr lang="de-DE" altLang="de-DE" i="0" dirty="0" err="1"/>
              <a:t>meeting</a:t>
            </a:r>
            <a:r>
              <a:rPr lang="de-DE" altLang="de-DE" i="0" dirty="0"/>
              <a:t> </a:t>
            </a:r>
            <a:r>
              <a:rPr lang="de-DE" altLang="de-DE" i="0" dirty="0" err="1"/>
              <a:t>agendas</a:t>
            </a:r>
            <a:r>
              <a:rPr lang="de-DE" altLang="de-DE" i="0" dirty="0"/>
              <a:t> in </a:t>
            </a:r>
            <a:r>
              <a:rPr lang="de-DE" altLang="de-DE" i="0" dirty="0" err="1"/>
              <a:t>advance</a:t>
            </a:r>
            <a:r>
              <a:rPr lang="de-DE" altLang="de-DE" i="0" dirty="0"/>
              <a:t>, </a:t>
            </a:r>
            <a:r>
              <a:rPr lang="de-DE" altLang="de-DE" i="0" dirty="0" err="1"/>
              <a:t>recording</a:t>
            </a:r>
            <a:r>
              <a:rPr lang="de-DE" altLang="de-DE" i="0" dirty="0"/>
              <a:t> in </a:t>
            </a:r>
            <a:r>
              <a:rPr lang="de-DE" altLang="de-DE" i="0" dirty="0" err="1"/>
              <a:t>meeting</a:t>
            </a:r>
            <a:r>
              <a:rPr lang="de-DE" altLang="de-DE" i="0" dirty="0"/>
              <a:t> </a:t>
            </a:r>
            <a:r>
              <a:rPr lang="de-DE" altLang="de-DE" i="0" dirty="0" err="1"/>
              <a:t>proceedings</a:t>
            </a:r>
            <a:r>
              <a:rPr lang="de-DE" altLang="de-DE" i="0" dirty="0"/>
              <a:t> </a:t>
            </a:r>
            <a:r>
              <a:rPr lang="de-DE" altLang="de-DE" i="0" dirty="0" err="1"/>
              <a:t>any</a:t>
            </a:r>
            <a:r>
              <a:rPr lang="de-DE" altLang="de-DE" i="0" dirty="0"/>
              <a:t> </a:t>
            </a:r>
            <a:r>
              <a:rPr lang="de-DE" altLang="de-DE" i="0" dirty="0" err="1"/>
              <a:t>conflicts</a:t>
            </a:r>
            <a:r>
              <a:rPr lang="de-DE" altLang="de-DE" i="0" dirty="0"/>
              <a:t> </a:t>
            </a:r>
            <a:r>
              <a:rPr lang="de-DE" altLang="de-DE" i="0" dirty="0" err="1"/>
              <a:t>arising</a:t>
            </a:r>
            <a:r>
              <a:rPr lang="de-DE" altLang="de-DE" i="0" dirty="0"/>
              <a:t> </a:t>
            </a:r>
            <a:r>
              <a:rPr lang="de-DE" altLang="de-DE" i="0" dirty="0" err="1"/>
              <a:t>and</a:t>
            </a:r>
            <a:r>
              <a:rPr lang="de-DE" altLang="de-DE" i="0" dirty="0"/>
              <a:t> </a:t>
            </a:r>
            <a:r>
              <a:rPr lang="de-DE" altLang="de-DE" i="0" dirty="0" err="1"/>
              <a:t>the</a:t>
            </a:r>
            <a:r>
              <a:rPr lang="de-DE" altLang="de-DE" i="0" dirty="0"/>
              <a:t> </a:t>
            </a:r>
            <a:r>
              <a:rPr lang="de-DE" altLang="de-DE" i="0" dirty="0" err="1"/>
              <a:t>measures</a:t>
            </a:r>
            <a:r>
              <a:rPr lang="de-DE" altLang="de-DE" i="0" dirty="0"/>
              <a:t> </a:t>
            </a:r>
            <a:r>
              <a:rPr lang="de-DE" altLang="de-DE" i="0" dirty="0" err="1"/>
              <a:t>taken</a:t>
            </a:r>
            <a:r>
              <a:rPr lang="de-DE" altLang="de-DE" i="0" dirty="0"/>
              <a:t> </a:t>
            </a:r>
            <a:r>
              <a:rPr lang="de-DE" altLang="de-DE" i="0" dirty="0" err="1"/>
              <a:t>to</a:t>
            </a:r>
            <a:r>
              <a:rPr lang="de-DE" altLang="de-DE" i="0" dirty="0"/>
              <a:t> </a:t>
            </a:r>
            <a:r>
              <a:rPr lang="de-DE" altLang="de-DE" i="0" dirty="0" err="1"/>
              <a:t>resolve</a:t>
            </a:r>
            <a:r>
              <a:rPr lang="de-DE" altLang="de-DE" i="0" dirty="0"/>
              <a:t> </a:t>
            </a:r>
            <a:r>
              <a:rPr lang="de-DE" altLang="de-DE" i="0" dirty="0" err="1"/>
              <a:t>them</a:t>
            </a:r>
            <a:r>
              <a:rPr lang="de-DE" altLang="de-DE" i="0" dirty="0"/>
              <a:t>. </a:t>
            </a:r>
          </a:p>
          <a:p>
            <a:pPr marL="171450" indent="-171450">
              <a:buFont typeface="Arial" panose="020B0604020202020204" pitchFamily="34" charset="0"/>
              <a:buChar char="•"/>
            </a:pPr>
            <a:r>
              <a:rPr lang="de-DE" altLang="de-DE" b="1" i="0" dirty="0" err="1"/>
              <a:t>Recusal</a:t>
            </a:r>
            <a:r>
              <a:rPr lang="de-DE" altLang="de-DE" b="1" i="0" dirty="0"/>
              <a:t>: </a:t>
            </a:r>
            <a:r>
              <a:rPr lang="de-DE" altLang="de-DE" i="0" dirty="0" err="1"/>
              <a:t>Establish</a:t>
            </a:r>
            <a:r>
              <a:rPr lang="de-DE" altLang="de-DE" i="0" dirty="0"/>
              <a:t> </a:t>
            </a:r>
            <a:r>
              <a:rPr lang="de-DE" altLang="de-DE" i="0" dirty="0" err="1"/>
              <a:t>clear</a:t>
            </a:r>
            <a:r>
              <a:rPr lang="de-DE" altLang="de-DE" i="0" dirty="0"/>
              <a:t> </a:t>
            </a:r>
            <a:r>
              <a:rPr lang="de-DE" altLang="de-DE" i="0" dirty="0" err="1"/>
              <a:t>rules</a:t>
            </a:r>
            <a:r>
              <a:rPr lang="de-DE" altLang="de-DE" i="0" dirty="0"/>
              <a:t> </a:t>
            </a:r>
            <a:r>
              <a:rPr lang="de-DE" altLang="de-DE" i="0" dirty="0" err="1"/>
              <a:t>and</a:t>
            </a:r>
            <a:r>
              <a:rPr lang="de-DE" altLang="de-DE" i="0" dirty="0"/>
              <a:t> </a:t>
            </a:r>
            <a:r>
              <a:rPr lang="de-DE" altLang="de-DE" i="0" dirty="0" err="1"/>
              <a:t>efficient</a:t>
            </a:r>
            <a:r>
              <a:rPr lang="de-DE" altLang="de-DE" i="0" dirty="0"/>
              <a:t> </a:t>
            </a:r>
            <a:r>
              <a:rPr lang="de-DE" altLang="de-DE" i="0" dirty="0" err="1"/>
              <a:t>procedures</a:t>
            </a:r>
            <a:r>
              <a:rPr lang="de-DE" altLang="de-DE" i="0" dirty="0"/>
              <a:t> (</a:t>
            </a:r>
            <a:r>
              <a:rPr lang="de-DE" altLang="de-DE" i="0" dirty="0" err="1"/>
              <a:t>for</a:t>
            </a:r>
            <a:r>
              <a:rPr lang="de-DE" altLang="de-DE" i="0" dirty="0"/>
              <a:t> </a:t>
            </a:r>
            <a:r>
              <a:rPr lang="de-DE" altLang="de-DE" i="0" dirty="0" err="1"/>
              <a:t>example</a:t>
            </a:r>
            <a:r>
              <a:rPr lang="de-DE" altLang="de-DE" i="0" dirty="0"/>
              <a:t>, a </a:t>
            </a:r>
            <a:r>
              <a:rPr lang="de-DE" altLang="de-DE" i="0" dirty="0" err="1"/>
              <a:t>register</a:t>
            </a:r>
            <a:r>
              <a:rPr lang="de-DE" altLang="de-DE" i="0" dirty="0"/>
              <a:t> </a:t>
            </a:r>
            <a:r>
              <a:rPr lang="de-DE" altLang="de-DE" i="0" dirty="0" err="1"/>
              <a:t>of</a:t>
            </a:r>
            <a:r>
              <a:rPr lang="de-DE" altLang="de-DE" i="0" dirty="0"/>
              <a:t> </a:t>
            </a:r>
            <a:r>
              <a:rPr lang="de-DE" altLang="de-DE" i="0" dirty="0" err="1"/>
              <a:t>interests</a:t>
            </a:r>
            <a:r>
              <a:rPr lang="de-DE" altLang="de-DE" i="0" dirty="0"/>
              <a:t> </a:t>
            </a:r>
            <a:r>
              <a:rPr lang="de-DE" altLang="de-DE" i="0" dirty="0" err="1"/>
              <a:t>for</a:t>
            </a:r>
            <a:r>
              <a:rPr lang="de-DE" altLang="de-DE" i="0" dirty="0"/>
              <a:t> </a:t>
            </a:r>
            <a:r>
              <a:rPr lang="de-DE" altLang="de-DE" i="0" dirty="0" err="1"/>
              <a:t>board</a:t>
            </a:r>
            <a:r>
              <a:rPr lang="de-DE" altLang="de-DE" i="0" dirty="0"/>
              <a:t> </a:t>
            </a:r>
            <a:r>
              <a:rPr lang="de-DE" altLang="de-DE" i="0" dirty="0" err="1"/>
              <a:t>members</a:t>
            </a:r>
            <a:r>
              <a:rPr lang="de-DE" altLang="de-DE" i="0" dirty="0"/>
              <a:t>, </a:t>
            </a:r>
            <a:r>
              <a:rPr lang="de-DE" altLang="de-DE" i="0" dirty="0" err="1"/>
              <a:t>advisors</a:t>
            </a:r>
            <a:r>
              <a:rPr lang="de-DE" altLang="de-DE" i="0" dirty="0"/>
              <a:t> </a:t>
            </a:r>
            <a:r>
              <a:rPr lang="de-DE" altLang="de-DE" i="0" dirty="0" err="1"/>
              <a:t>and</a:t>
            </a:r>
            <a:r>
              <a:rPr lang="de-DE" altLang="de-DE" i="0" dirty="0"/>
              <a:t> </a:t>
            </a:r>
            <a:r>
              <a:rPr lang="de-DE" altLang="de-DE" i="0" dirty="0" err="1"/>
              <a:t>senior</a:t>
            </a:r>
            <a:r>
              <a:rPr lang="de-DE" altLang="de-DE" i="0" dirty="0"/>
              <a:t> </a:t>
            </a:r>
            <a:r>
              <a:rPr lang="de-DE" altLang="de-DE" i="0" dirty="0" err="1"/>
              <a:t>management</a:t>
            </a:r>
            <a:r>
              <a:rPr lang="de-DE" altLang="de-DE" i="0" dirty="0"/>
              <a:t>) </a:t>
            </a:r>
            <a:r>
              <a:rPr lang="de-DE" altLang="de-DE" i="0" dirty="0" err="1"/>
              <a:t>to</a:t>
            </a:r>
            <a:r>
              <a:rPr lang="de-DE" altLang="de-DE" i="0" dirty="0"/>
              <a:t> </a:t>
            </a:r>
            <a:r>
              <a:rPr lang="de-DE" altLang="de-DE" i="0" dirty="0" err="1"/>
              <a:t>ensure</a:t>
            </a:r>
            <a:r>
              <a:rPr lang="de-DE" altLang="de-DE" i="0" dirty="0"/>
              <a:t> </a:t>
            </a:r>
            <a:r>
              <a:rPr lang="de-DE" altLang="de-DE" i="0" dirty="0" err="1"/>
              <a:t>that</a:t>
            </a:r>
            <a:r>
              <a:rPr lang="de-DE" altLang="de-DE" i="0" dirty="0"/>
              <a:t> ad hoc </a:t>
            </a:r>
            <a:r>
              <a:rPr lang="de-DE" altLang="de-DE" i="0" dirty="0" err="1"/>
              <a:t>conflicts</a:t>
            </a:r>
            <a:r>
              <a:rPr lang="de-DE" altLang="de-DE" i="0" dirty="0"/>
              <a:t> </a:t>
            </a:r>
            <a:r>
              <a:rPr lang="de-DE" altLang="de-DE" i="0" dirty="0" err="1"/>
              <a:t>of</a:t>
            </a:r>
            <a:r>
              <a:rPr lang="de-DE" altLang="de-DE" i="0" dirty="0"/>
              <a:t> </a:t>
            </a:r>
            <a:r>
              <a:rPr lang="de-DE" altLang="de-DE" i="0" dirty="0" err="1"/>
              <a:t>interest</a:t>
            </a:r>
            <a:r>
              <a:rPr lang="de-DE" altLang="de-DE" i="0" dirty="0"/>
              <a:t> </a:t>
            </a:r>
            <a:r>
              <a:rPr lang="de-DE" altLang="de-DE" i="0" dirty="0" err="1"/>
              <a:t>are</a:t>
            </a:r>
            <a:r>
              <a:rPr lang="de-DE" altLang="de-DE" i="0" dirty="0"/>
              <a:t> </a:t>
            </a:r>
            <a:r>
              <a:rPr lang="de-DE" altLang="de-DE" i="0" dirty="0" err="1"/>
              <a:t>made</a:t>
            </a:r>
            <a:r>
              <a:rPr lang="de-DE" altLang="de-DE" i="0" dirty="0"/>
              <a:t> transparent, so </a:t>
            </a:r>
            <a:r>
              <a:rPr lang="de-DE" altLang="de-DE" i="0" dirty="0" err="1"/>
              <a:t>that</a:t>
            </a:r>
            <a:r>
              <a:rPr lang="de-DE" altLang="de-DE" i="0" dirty="0"/>
              <a:t> </a:t>
            </a:r>
            <a:r>
              <a:rPr lang="de-DE" altLang="de-DE" i="0" dirty="0" err="1"/>
              <a:t>decision-making</a:t>
            </a:r>
            <a:r>
              <a:rPr lang="de-DE" altLang="de-DE" i="0" dirty="0"/>
              <a:t> </a:t>
            </a:r>
            <a:r>
              <a:rPr lang="de-DE" altLang="de-DE" i="0" dirty="0" err="1"/>
              <a:t>is</a:t>
            </a:r>
            <a:r>
              <a:rPr lang="de-DE" altLang="de-DE" i="0" dirty="0"/>
              <a:t> not </a:t>
            </a:r>
            <a:r>
              <a:rPr lang="de-DE" altLang="de-DE" i="0" dirty="0" err="1"/>
              <a:t>compromised</a:t>
            </a:r>
            <a:r>
              <a:rPr lang="de-DE" altLang="de-DE" i="0" dirty="0"/>
              <a:t>.</a:t>
            </a:r>
          </a:p>
          <a:p>
            <a:pPr marL="171450" indent="-171450">
              <a:buFont typeface="Arial" panose="020B0604020202020204" pitchFamily="34" charset="0"/>
              <a:buChar char="•"/>
            </a:pPr>
            <a:r>
              <a:rPr lang="de-DE" altLang="de-DE" b="1" i="0" dirty="0"/>
              <a:t>Screening </a:t>
            </a:r>
            <a:r>
              <a:rPr lang="de-DE" altLang="de-DE" b="1" i="0" dirty="0" err="1"/>
              <a:t>processes</a:t>
            </a:r>
            <a:r>
              <a:rPr lang="de-DE" altLang="de-DE" b="1" i="0" dirty="0"/>
              <a:t>: </a:t>
            </a:r>
            <a:r>
              <a:rPr lang="de-DE" altLang="de-DE" i="0" dirty="0"/>
              <a:t>As </a:t>
            </a:r>
            <a:r>
              <a:rPr lang="de-DE" altLang="de-DE" i="0" dirty="0" err="1"/>
              <a:t>part</a:t>
            </a:r>
            <a:r>
              <a:rPr lang="de-DE" altLang="de-DE" i="0" dirty="0"/>
              <a:t> </a:t>
            </a:r>
            <a:r>
              <a:rPr lang="de-DE" altLang="de-DE" i="0" dirty="0" err="1"/>
              <a:t>of</a:t>
            </a:r>
            <a:r>
              <a:rPr lang="de-DE" altLang="de-DE" i="0" dirty="0"/>
              <a:t> </a:t>
            </a:r>
            <a:r>
              <a:rPr lang="de-DE" altLang="de-DE" i="0" dirty="0" err="1"/>
              <a:t>selection</a:t>
            </a:r>
            <a:r>
              <a:rPr lang="de-DE" altLang="de-DE" i="0" dirty="0"/>
              <a:t> </a:t>
            </a:r>
            <a:r>
              <a:rPr lang="de-DE" altLang="de-DE" i="0" dirty="0" err="1"/>
              <a:t>processes</a:t>
            </a:r>
            <a:r>
              <a:rPr lang="de-DE" altLang="de-DE" i="0" dirty="0"/>
              <a:t>, </a:t>
            </a:r>
            <a:r>
              <a:rPr lang="de-DE" altLang="de-DE" i="0" dirty="0" err="1"/>
              <a:t>require</a:t>
            </a:r>
            <a:r>
              <a:rPr lang="de-DE" altLang="de-DE" i="0" dirty="0"/>
              <a:t> </a:t>
            </a:r>
            <a:r>
              <a:rPr lang="de-DE" altLang="de-DE" i="0" dirty="0" err="1"/>
              <a:t>identification</a:t>
            </a:r>
            <a:r>
              <a:rPr lang="de-DE" altLang="de-DE" i="0" dirty="0"/>
              <a:t> in </a:t>
            </a:r>
            <a:r>
              <a:rPr lang="de-DE" altLang="de-DE" i="0" dirty="0" err="1"/>
              <a:t>advance</a:t>
            </a:r>
            <a:r>
              <a:rPr lang="de-DE" altLang="de-DE" i="0" dirty="0"/>
              <a:t> </a:t>
            </a:r>
            <a:r>
              <a:rPr lang="de-DE" altLang="de-DE" i="0" dirty="0" err="1"/>
              <a:t>of</a:t>
            </a:r>
            <a:r>
              <a:rPr lang="de-DE" altLang="de-DE" i="0" dirty="0"/>
              <a:t> relevant </a:t>
            </a:r>
            <a:r>
              <a:rPr lang="de-DE" altLang="de-DE" i="0" dirty="0" err="1"/>
              <a:t>interests</a:t>
            </a:r>
            <a:r>
              <a:rPr lang="de-DE" altLang="de-DE" i="0" dirty="0"/>
              <a:t> </a:t>
            </a:r>
            <a:r>
              <a:rPr lang="de-DE" altLang="de-DE" i="0" dirty="0" err="1"/>
              <a:t>and</a:t>
            </a:r>
            <a:r>
              <a:rPr lang="de-DE" altLang="de-DE" i="0" dirty="0"/>
              <a:t> </a:t>
            </a:r>
            <a:r>
              <a:rPr lang="de-DE" altLang="de-DE" i="0" dirty="0" err="1"/>
              <a:t>discuss</a:t>
            </a:r>
            <a:r>
              <a:rPr lang="de-DE" altLang="de-DE" i="0" dirty="0"/>
              <a:t> </a:t>
            </a:r>
            <a:r>
              <a:rPr lang="de-DE" altLang="de-DE" i="0" dirty="0" err="1"/>
              <a:t>possible</a:t>
            </a:r>
            <a:r>
              <a:rPr lang="de-DE" altLang="de-DE" i="0" dirty="0"/>
              <a:t> </a:t>
            </a:r>
            <a:r>
              <a:rPr lang="de-DE" altLang="de-DE" i="0" dirty="0" err="1"/>
              <a:t>strategies</a:t>
            </a:r>
            <a:r>
              <a:rPr lang="de-DE" altLang="de-DE" i="0" dirty="0"/>
              <a:t> </a:t>
            </a:r>
            <a:r>
              <a:rPr lang="de-DE" altLang="de-DE" i="0" dirty="0" err="1"/>
              <a:t>for</a:t>
            </a:r>
            <a:r>
              <a:rPr lang="de-DE" altLang="de-DE" i="0" dirty="0"/>
              <a:t> </a:t>
            </a:r>
            <a:r>
              <a:rPr lang="de-DE" altLang="de-DE" i="0" dirty="0" err="1"/>
              <a:t>resolution</a:t>
            </a:r>
            <a:r>
              <a:rPr lang="de-DE" altLang="de-DE" i="0" dirty="0"/>
              <a:t> </a:t>
            </a:r>
            <a:r>
              <a:rPr lang="de-DE" altLang="de-DE" i="0" dirty="0" err="1"/>
              <a:t>of</a:t>
            </a:r>
            <a:r>
              <a:rPr lang="de-DE" altLang="de-DE" i="0" dirty="0"/>
              <a:t> </a:t>
            </a:r>
            <a:r>
              <a:rPr lang="de-DE" altLang="de-DE" i="0" dirty="0" err="1"/>
              <a:t>identified</a:t>
            </a:r>
            <a:r>
              <a:rPr lang="de-DE" altLang="de-DE" i="0" dirty="0"/>
              <a:t> </a:t>
            </a:r>
            <a:r>
              <a:rPr lang="de-DE" altLang="de-DE" i="0" dirty="0" err="1"/>
              <a:t>conflicts</a:t>
            </a:r>
            <a:r>
              <a:rPr lang="de-DE" altLang="de-DE" i="0" dirty="0"/>
              <a:t>. </a:t>
            </a:r>
            <a:r>
              <a:rPr lang="de-DE" altLang="de-DE" i="0" dirty="0" err="1"/>
              <a:t>Obtain</a:t>
            </a:r>
            <a:r>
              <a:rPr lang="de-DE" altLang="de-DE" i="0" dirty="0"/>
              <a:t> </a:t>
            </a:r>
            <a:r>
              <a:rPr lang="de-DE" altLang="de-DE" i="0" dirty="0" err="1"/>
              <a:t>appropriate</a:t>
            </a:r>
            <a:r>
              <a:rPr lang="de-DE" altLang="de-DE" i="0" dirty="0"/>
              <a:t> </a:t>
            </a:r>
            <a:r>
              <a:rPr lang="de-DE" altLang="de-DE" i="0" dirty="0" err="1"/>
              <a:t>clearances</a:t>
            </a:r>
            <a:r>
              <a:rPr lang="de-DE" altLang="de-DE" i="0" dirty="0"/>
              <a:t> (such </a:t>
            </a:r>
            <a:r>
              <a:rPr lang="de-DE" altLang="de-DE" i="0" dirty="0" err="1"/>
              <a:t>as</a:t>
            </a:r>
            <a:r>
              <a:rPr lang="de-DE" altLang="de-DE" i="0" dirty="0"/>
              <a:t> </a:t>
            </a:r>
            <a:r>
              <a:rPr lang="de-DE" altLang="de-DE" i="0" dirty="0" err="1"/>
              <a:t>tax</a:t>
            </a:r>
            <a:r>
              <a:rPr lang="de-DE" altLang="de-DE" i="0" dirty="0"/>
              <a:t> </a:t>
            </a:r>
            <a:r>
              <a:rPr lang="de-DE" altLang="de-DE" i="0" dirty="0" err="1"/>
              <a:t>clearance</a:t>
            </a:r>
            <a:r>
              <a:rPr lang="de-DE" altLang="de-DE" i="0" dirty="0"/>
              <a:t> </a:t>
            </a:r>
            <a:r>
              <a:rPr lang="de-DE" altLang="de-DE" i="0" dirty="0" err="1"/>
              <a:t>certificates</a:t>
            </a:r>
            <a:r>
              <a:rPr lang="de-DE" altLang="de-DE" i="0" dirty="0"/>
              <a:t>), </a:t>
            </a:r>
            <a:r>
              <a:rPr lang="de-DE" altLang="de-DE" i="0" dirty="0" err="1"/>
              <a:t>declarations</a:t>
            </a:r>
            <a:r>
              <a:rPr lang="de-DE" altLang="de-DE" i="0" dirty="0"/>
              <a:t> </a:t>
            </a:r>
            <a:r>
              <a:rPr lang="de-DE" altLang="de-DE" i="0" dirty="0" err="1"/>
              <a:t>or</a:t>
            </a:r>
            <a:r>
              <a:rPr lang="de-DE" altLang="de-DE" i="0" dirty="0"/>
              <a:t> </a:t>
            </a:r>
            <a:r>
              <a:rPr lang="de-DE" altLang="de-DE" i="0" dirty="0" err="1"/>
              <a:t>undertakings</a:t>
            </a:r>
            <a:r>
              <a:rPr lang="de-DE" altLang="de-DE" i="0" dirty="0"/>
              <a:t> </a:t>
            </a:r>
            <a:r>
              <a:rPr lang="de-DE" altLang="de-DE" i="0" dirty="0" err="1"/>
              <a:t>to</a:t>
            </a:r>
            <a:r>
              <a:rPr lang="de-DE" altLang="de-DE" i="0" dirty="0"/>
              <a:t> </a:t>
            </a:r>
            <a:r>
              <a:rPr lang="de-DE" altLang="de-DE" i="0" dirty="0" err="1"/>
              <a:t>identify</a:t>
            </a:r>
            <a:r>
              <a:rPr lang="de-DE" altLang="de-DE" i="0" dirty="0"/>
              <a:t> </a:t>
            </a:r>
            <a:r>
              <a:rPr lang="de-DE" altLang="de-DE" i="0" dirty="0" err="1"/>
              <a:t>and</a:t>
            </a:r>
            <a:r>
              <a:rPr lang="de-DE" altLang="de-DE" i="0" dirty="0"/>
              <a:t> deal </a:t>
            </a:r>
            <a:r>
              <a:rPr lang="de-DE" altLang="de-DE" i="0" dirty="0" err="1"/>
              <a:t>with</a:t>
            </a:r>
            <a:r>
              <a:rPr lang="de-DE" altLang="de-DE" i="0" dirty="0"/>
              <a:t> potential </a:t>
            </a:r>
            <a:r>
              <a:rPr lang="de-DE" altLang="de-DE" i="0" dirty="0" err="1"/>
              <a:t>conflict-of-interest</a:t>
            </a:r>
            <a:r>
              <a:rPr lang="de-DE" altLang="de-DE" i="0" dirty="0"/>
              <a:t> </a:t>
            </a:r>
            <a:r>
              <a:rPr lang="de-DE" altLang="de-DE" i="0" dirty="0" err="1"/>
              <a:t>situations</a:t>
            </a:r>
            <a:r>
              <a:rPr lang="de-DE" altLang="de-DE" i="0" dirty="0"/>
              <a:t> at an </a:t>
            </a:r>
            <a:r>
              <a:rPr lang="de-DE" altLang="de-DE" i="0" dirty="0" err="1"/>
              <a:t>early</a:t>
            </a:r>
            <a:r>
              <a:rPr lang="de-DE" altLang="de-DE" i="0" dirty="0"/>
              <a:t> </a:t>
            </a:r>
            <a:r>
              <a:rPr lang="de-DE" altLang="de-DE" i="0" dirty="0" err="1"/>
              <a:t>stage</a:t>
            </a:r>
            <a:r>
              <a:rPr lang="de-DE" altLang="de-DE" i="0" dirty="0"/>
              <a:t>.</a:t>
            </a:r>
          </a:p>
          <a:p>
            <a:pPr marL="171450" indent="-171450">
              <a:buFont typeface="Arial" panose="020B0604020202020204" pitchFamily="34" charset="0"/>
              <a:buChar char="•"/>
            </a:pPr>
            <a:r>
              <a:rPr lang="en-US" sz="1200" b="1" i="0" dirty="0">
                <a:solidFill>
                  <a:srgbClr val="0C2590"/>
                </a:solidFill>
              </a:rPr>
              <a:t>Conflict-of-interest provisions </a:t>
            </a:r>
            <a:r>
              <a:rPr lang="en-US" sz="1200" i="0" dirty="0">
                <a:solidFill>
                  <a:srgbClr val="0C2590"/>
                </a:solidFill>
              </a:rPr>
              <a:t>in public servants' employment contracts.</a:t>
            </a:r>
          </a:p>
          <a:p>
            <a:pPr marL="171450" indent="-171450">
              <a:buFont typeface="Arial" panose="020B0604020202020204" pitchFamily="34" charset="0"/>
              <a:buChar char="•"/>
            </a:pPr>
            <a:r>
              <a:rPr lang="en" sz="1200" b="1" i="0" dirty="0">
                <a:solidFill>
                  <a:schemeClr val="bg1"/>
                </a:solidFill>
              </a:rPr>
              <a:t>Tests </a:t>
            </a:r>
            <a:r>
              <a:rPr lang="en" sz="1200" i="0" dirty="0">
                <a:solidFill>
                  <a:schemeClr val="bg1"/>
                </a:solidFill>
              </a:rPr>
              <a:t>for identifying conflicts of interest (structured questionnaires).</a:t>
            </a:r>
          </a:p>
          <a:p>
            <a:pPr marL="171450" indent="-171450">
              <a:buFont typeface="Arial" panose="020B0604020202020204" pitchFamily="34" charset="0"/>
              <a:buChar char="•"/>
            </a:pPr>
            <a:r>
              <a:rPr lang="en" sz="1200" b="1" i="0" dirty="0">
                <a:solidFill>
                  <a:schemeClr val="bg1"/>
                </a:solidFill>
              </a:rPr>
              <a:t>Conflict of interest self-tests.</a:t>
            </a:r>
          </a:p>
          <a:p>
            <a:pPr marL="171450" indent="-171450">
              <a:buFont typeface="Arial" panose="020B0604020202020204" pitchFamily="34" charset="0"/>
              <a:buChar char="•"/>
            </a:pPr>
            <a:r>
              <a:rPr lang="en" sz="1200" b="1" i="0" dirty="0">
                <a:solidFill>
                  <a:schemeClr val="bg1"/>
                </a:solidFill>
              </a:rPr>
              <a:t>Disciplinary measures as deterrence: </a:t>
            </a:r>
            <a:r>
              <a:rPr lang="de-DE" dirty="0" err="1"/>
              <a:t>Employer</a:t>
            </a:r>
            <a:r>
              <a:rPr lang="de-DE" dirty="0"/>
              <a:t> </a:t>
            </a:r>
            <a:r>
              <a:rPr lang="de-DE" dirty="0" err="1"/>
              <a:t>disciplinary</a:t>
            </a:r>
            <a:r>
              <a:rPr lang="de-DE" dirty="0"/>
              <a:t> </a:t>
            </a:r>
            <a:r>
              <a:rPr lang="de-DE" dirty="0" err="1"/>
              <a:t>action</a:t>
            </a:r>
            <a:r>
              <a:rPr lang="de-DE" dirty="0"/>
              <a:t> </a:t>
            </a:r>
            <a:r>
              <a:rPr lang="de-DE" dirty="0" err="1"/>
              <a:t>is</a:t>
            </a:r>
            <a:r>
              <a:rPr lang="de-DE" dirty="0"/>
              <a:t> a </a:t>
            </a:r>
            <a:r>
              <a:rPr lang="de-DE" dirty="0" err="1"/>
              <a:t>response</a:t>
            </a:r>
            <a:r>
              <a:rPr lang="de-DE" dirty="0"/>
              <a:t> </a:t>
            </a:r>
            <a:r>
              <a:rPr lang="de-DE" dirty="0" err="1"/>
              <a:t>by</a:t>
            </a:r>
            <a:r>
              <a:rPr lang="de-DE" dirty="0"/>
              <a:t> </a:t>
            </a:r>
            <a:r>
              <a:rPr lang="de-DE" dirty="0" err="1"/>
              <a:t>the</a:t>
            </a:r>
            <a:r>
              <a:rPr lang="de-DE" dirty="0"/>
              <a:t> </a:t>
            </a:r>
            <a:r>
              <a:rPr lang="de-DE" dirty="0" err="1"/>
              <a:t>employer</a:t>
            </a:r>
            <a:r>
              <a:rPr lang="de-DE" dirty="0"/>
              <a:t> </a:t>
            </a:r>
            <a:r>
              <a:rPr lang="de-DE" dirty="0" err="1"/>
              <a:t>to</a:t>
            </a:r>
            <a:r>
              <a:rPr lang="de-DE" dirty="0"/>
              <a:t> </a:t>
            </a:r>
            <a:r>
              <a:rPr lang="de-DE" dirty="0" err="1"/>
              <a:t>problems</a:t>
            </a:r>
            <a:r>
              <a:rPr lang="de-DE" dirty="0"/>
              <a:t> </a:t>
            </a:r>
            <a:r>
              <a:rPr lang="de-DE" dirty="0" err="1"/>
              <a:t>with</a:t>
            </a:r>
            <a:r>
              <a:rPr lang="de-DE" dirty="0"/>
              <a:t> </a:t>
            </a:r>
            <a:r>
              <a:rPr lang="de-DE" dirty="0" err="1"/>
              <a:t>employee</a:t>
            </a:r>
            <a:r>
              <a:rPr lang="de-DE" dirty="0"/>
              <a:t> </a:t>
            </a:r>
            <a:r>
              <a:rPr lang="de-DE" dirty="0" err="1"/>
              <a:t>performance</a:t>
            </a:r>
            <a:r>
              <a:rPr lang="de-DE" dirty="0"/>
              <a:t> </a:t>
            </a:r>
            <a:r>
              <a:rPr lang="de-DE" dirty="0" err="1"/>
              <a:t>or</a:t>
            </a:r>
            <a:r>
              <a:rPr lang="de-DE" dirty="0"/>
              <a:t> </a:t>
            </a:r>
            <a:r>
              <a:rPr lang="de-DE" dirty="0" err="1"/>
              <a:t>behavior</a:t>
            </a:r>
            <a:r>
              <a:rPr lang="de-DE" dirty="0"/>
              <a:t>. </a:t>
            </a:r>
            <a:r>
              <a:rPr lang="de-DE" dirty="0" err="1"/>
              <a:t>It</a:t>
            </a:r>
            <a:r>
              <a:rPr lang="de-DE" dirty="0"/>
              <a:t> </a:t>
            </a:r>
            <a:r>
              <a:rPr lang="de-DE" dirty="0" err="1"/>
              <a:t>may</a:t>
            </a:r>
            <a:r>
              <a:rPr lang="de-DE" dirty="0"/>
              <a:t> </a:t>
            </a:r>
            <a:r>
              <a:rPr lang="de-DE" dirty="0" err="1"/>
              <a:t>come</a:t>
            </a:r>
            <a:r>
              <a:rPr lang="de-DE" dirty="0"/>
              <a:t> in </a:t>
            </a:r>
            <a:r>
              <a:rPr lang="de-DE" dirty="0" err="1"/>
              <a:t>the</a:t>
            </a:r>
            <a:r>
              <a:rPr lang="de-DE" dirty="0"/>
              <a:t> form </a:t>
            </a:r>
            <a:r>
              <a:rPr lang="de-DE" dirty="0" err="1"/>
              <a:t>of</a:t>
            </a:r>
            <a:r>
              <a:rPr lang="de-DE" dirty="0"/>
              <a:t> a verbal </a:t>
            </a:r>
            <a:r>
              <a:rPr lang="de-DE" dirty="0" err="1"/>
              <a:t>or</a:t>
            </a:r>
            <a:r>
              <a:rPr lang="de-DE" dirty="0"/>
              <a:t> </a:t>
            </a:r>
            <a:r>
              <a:rPr lang="de-DE" dirty="0" err="1"/>
              <a:t>written</a:t>
            </a:r>
            <a:r>
              <a:rPr lang="de-DE" dirty="0"/>
              <a:t> </a:t>
            </a:r>
            <a:r>
              <a:rPr lang="de-DE" dirty="0" err="1"/>
              <a:t>reprimand</a:t>
            </a:r>
            <a:r>
              <a:rPr lang="de-DE" dirty="0"/>
              <a:t> </a:t>
            </a:r>
            <a:r>
              <a:rPr lang="de-DE" dirty="0" err="1"/>
              <a:t>or</a:t>
            </a:r>
            <a:r>
              <a:rPr lang="de-DE" dirty="0"/>
              <a:t> </a:t>
            </a:r>
            <a:r>
              <a:rPr lang="de-DE" dirty="0" err="1"/>
              <a:t>the</a:t>
            </a:r>
            <a:r>
              <a:rPr lang="de-DE" dirty="0"/>
              <a:t> </a:t>
            </a:r>
            <a:r>
              <a:rPr lang="de-DE" dirty="0" err="1"/>
              <a:t>loss</a:t>
            </a:r>
            <a:r>
              <a:rPr lang="de-DE" dirty="0"/>
              <a:t> </a:t>
            </a:r>
            <a:r>
              <a:rPr lang="de-DE" dirty="0" err="1"/>
              <a:t>of</a:t>
            </a:r>
            <a:r>
              <a:rPr lang="de-DE" dirty="0"/>
              <a:t> </a:t>
            </a:r>
            <a:r>
              <a:rPr lang="de-DE" dirty="0" err="1"/>
              <a:t>employee</a:t>
            </a:r>
            <a:r>
              <a:rPr lang="de-DE" dirty="0"/>
              <a:t> </a:t>
            </a:r>
            <a:r>
              <a:rPr lang="de-DE" dirty="0" err="1"/>
              <a:t>privileges</a:t>
            </a:r>
            <a:r>
              <a:rPr lang="de-DE" dirty="0"/>
              <a:t>. The </a:t>
            </a:r>
            <a:r>
              <a:rPr lang="de-DE" dirty="0" err="1"/>
              <a:t>purpose</a:t>
            </a:r>
            <a:r>
              <a:rPr lang="de-DE" dirty="0"/>
              <a:t> </a:t>
            </a:r>
            <a:r>
              <a:rPr lang="de-DE" dirty="0" err="1"/>
              <a:t>of</a:t>
            </a:r>
            <a:r>
              <a:rPr lang="de-DE" dirty="0"/>
              <a:t> </a:t>
            </a:r>
            <a:r>
              <a:rPr lang="de-DE" dirty="0" err="1"/>
              <a:t>disciplinary</a:t>
            </a:r>
            <a:r>
              <a:rPr lang="de-DE" dirty="0"/>
              <a:t> </a:t>
            </a:r>
            <a:r>
              <a:rPr lang="de-DE" dirty="0" err="1"/>
              <a:t>action</a:t>
            </a:r>
            <a:r>
              <a:rPr lang="de-DE" dirty="0"/>
              <a:t> </a:t>
            </a:r>
            <a:r>
              <a:rPr lang="de-DE" dirty="0" err="1"/>
              <a:t>is</a:t>
            </a:r>
            <a:r>
              <a:rPr lang="de-DE" dirty="0"/>
              <a:t> </a:t>
            </a:r>
            <a:r>
              <a:rPr lang="de-DE" dirty="0" err="1"/>
              <a:t>to</a:t>
            </a:r>
            <a:r>
              <a:rPr lang="de-DE" dirty="0"/>
              <a:t> </a:t>
            </a:r>
            <a:r>
              <a:rPr lang="de-DE" dirty="0" err="1"/>
              <a:t>correct</a:t>
            </a:r>
            <a:r>
              <a:rPr lang="de-DE" dirty="0"/>
              <a:t> </a:t>
            </a:r>
            <a:r>
              <a:rPr lang="de-DE" dirty="0" err="1"/>
              <a:t>behavior</a:t>
            </a:r>
            <a:r>
              <a:rPr lang="de-DE" dirty="0"/>
              <a:t> </a:t>
            </a:r>
            <a:r>
              <a:rPr lang="de-DE" dirty="0" err="1"/>
              <a:t>and</a:t>
            </a:r>
            <a:r>
              <a:rPr lang="de-DE" dirty="0"/>
              <a:t> </a:t>
            </a:r>
            <a:r>
              <a:rPr lang="de-DE" dirty="0" err="1"/>
              <a:t>document</a:t>
            </a:r>
            <a:r>
              <a:rPr lang="de-DE" dirty="0"/>
              <a:t> </a:t>
            </a:r>
            <a:r>
              <a:rPr lang="de-DE" dirty="0" err="1"/>
              <a:t>issues</a:t>
            </a:r>
            <a:r>
              <a:rPr lang="de-DE" dirty="0"/>
              <a:t>.</a:t>
            </a:r>
            <a:endParaRPr lang="en" sz="1200" b="1" i="0" dirty="0">
              <a:solidFill>
                <a:schemeClr val="bg1"/>
              </a:solidFill>
            </a:endParaRPr>
          </a:p>
          <a:p>
            <a:pPr marL="171450" indent="-171450">
              <a:buFont typeface="Arial" panose="020B0604020202020204" pitchFamily="34" charset="0"/>
              <a:buChar char="•"/>
            </a:pPr>
            <a:r>
              <a:rPr lang="en" sz="1200" b="1" i="0" dirty="0">
                <a:solidFill>
                  <a:schemeClr val="bg1"/>
                </a:solidFill>
              </a:rPr>
              <a:t>Gift and gratitude checklist </a:t>
            </a:r>
            <a:r>
              <a:rPr lang="en" sz="1200" i="0" dirty="0">
                <a:solidFill>
                  <a:schemeClr val="bg1"/>
                </a:solidFill>
              </a:rPr>
              <a:t>(open-ended, prescriptive checklist) (see next slide).</a:t>
            </a:r>
            <a:endParaRPr lang="it-CH" altLang="de-DE" i="0" dirty="0"/>
          </a:p>
          <a:p>
            <a:endParaRPr lang="it-CH" altLang="de-DE" dirty="0"/>
          </a:p>
          <a:p>
            <a:r>
              <a:rPr lang="de-DE" sz="1200" b="1" dirty="0"/>
              <a:t>Source:</a:t>
            </a:r>
          </a:p>
          <a:p>
            <a:r>
              <a:rPr lang="de-DE" sz="1200" dirty="0"/>
              <a:t>OECD (2005). Managing </a:t>
            </a:r>
            <a:r>
              <a:rPr lang="de-DE" sz="1200" dirty="0" err="1"/>
              <a:t>Conflict</a:t>
            </a:r>
            <a:r>
              <a:rPr lang="de-DE" sz="1200" dirty="0"/>
              <a:t> </a:t>
            </a:r>
            <a:r>
              <a:rPr lang="de-DE" sz="1200" dirty="0" err="1"/>
              <a:t>of</a:t>
            </a:r>
            <a:r>
              <a:rPr lang="de-DE" sz="1200" dirty="0"/>
              <a:t> Interest in </a:t>
            </a:r>
            <a:r>
              <a:rPr lang="de-DE" sz="1200" dirty="0" err="1"/>
              <a:t>the</a:t>
            </a:r>
            <a:r>
              <a:rPr lang="de-DE" sz="1200" dirty="0"/>
              <a:t> Public </a:t>
            </a:r>
            <a:r>
              <a:rPr lang="de-DE" sz="1200" dirty="0" err="1"/>
              <a:t>Sector</a:t>
            </a:r>
            <a:r>
              <a:rPr lang="de-DE" sz="1200" dirty="0"/>
              <a:t>: A Toolkit. </a:t>
            </a:r>
            <a:r>
              <a:rPr lang="de-DE" sz="1200" dirty="0" err="1"/>
              <a:t>Retrieved</a:t>
            </a:r>
            <a:r>
              <a:rPr lang="de-DE" sz="1200" dirty="0"/>
              <a:t> </a:t>
            </a:r>
            <a:r>
              <a:rPr lang="de-DE" sz="1200" dirty="0" err="1"/>
              <a:t>from</a:t>
            </a:r>
            <a:r>
              <a:rPr lang="de-DE" sz="1200" dirty="0"/>
              <a:t> </a:t>
            </a:r>
            <a:r>
              <a:rPr lang="de-DE" sz="1200" dirty="0">
                <a:hlinkClick r:id="rId3"/>
              </a:rPr>
              <a:t>https://www.oecd.org/gov/ethics/49107986.pdf</a:t>
            </a:r>
            <a:r>
              <a:rPr lang="de-DE" sz="1200" dirty="0"/>
              <a:t> (last </a:t>
            </a:r>
            <a:r>
              <a:rPr lang="de-DE" sz="1200" dirty="0" err="1"/>
              <a:t>accessed</a:t>
            </a:r>
            <a:r>
              <a:rPr lang="de-DE" sz="1200" dirty="0"/>
              <a:t> on April 7, 2020).</a:t>
            </a:r>
          </a:p>
        </p:txBody>
      </p:sp>
      <p:sp>
        <p:nvSpPr>
          <p:cNvPr id="75780" name="Segnaposto numero diapositiva 3">
            <a:extLst>
              <a:ext uri="{FF2B5EF4-FFF2-40B4-BE49-F238E27FC236}">
                <a16:creationId xmlns:a16="http://schemas.microsoft.com/office/drawing/2014/main" id="{C18BE8F5-9353-4305-95DA-131A2D45E90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9C5307AB-4DBD-46E6-891E-F1D9C4412758}" type="slidenum">
              <a:rPr lang="en-US" altLang="de-DE"/>
              <a:pPr/>
              <a:t>30</a:t>
            </a:fld>
            <a:endParaRPr lang="en-US" altLang="de-DE"/>
          </a:p>
        </p:txBody>
      </p:sp>
    </p:spTree>
    <p:extLst>
      <p:ext uri="{BB962C8B-B14F-4D97-AF65-F5344CB8AC3E}">
        <p14:creationId xmlns:p14="http://schemas.microsoft.com/office/powerpoint/2010/main" val="35954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2467493B-E374-4ADD-8D68-C8C0981782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B3AA33C4-D0A5-4F8E-876C-C7D97802FEA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1" dirty="0"/>
              <a:t>Source:</a:t>
            </a:r>
          </a:p>
          <a:p>
            <a:r>
              <a:rPr lang="de-DE" sz="1200" dirty="0" err="1"/>
              <a:t>Bertók</a:t>
            </a:r>
            <a:r>
              <a:rPr lang="de-DE" sz="1200" dirty="0"/>
              <a:t>, J. (August 2007). </a:t>
            </a:r>
            <a:r>
              <a:rPr lang="de-DE" sz="1200" dirty="0" err="1"/>
              <a:t>Conflict</a:t>
            </a:r>
            <a:r>
              <a:rPr lang="de-DE" sz="1200" dirty="0"/>
              <a:t> </a:t>
            </a:r>
            <a:r>
              <a:rPr lang="de-DE" sz="1200" dirty="0" err="1"/>
              <a:t>of</a:t>
            </a:r>
            <a:r>
              <a:rPr lang="de-DE" sz="1200" dirty="0"/>
              <a:t> Interest: Tools </a:t>
            </a:r>
            <a:r>
              <a:rPr lang="de-DE" sz="1200" dirty="0" err="1"/>
              <a:t>for</a:t>
            </a:r>
            <a:r>
              <a:rPr lang="de-DE" sz="1200" dirty="0"/>
              <a:t> </a:t>
            </a:r>
            <a:r>
              <a:rPr lang="de-DE" sz="1200" dirty="0" err="1"/>
              <a:t>implementation</a:t>
            </a:r>
            <a:r>
              <a:rPr lang="de-DE" sz="1200" dirty="0"/>
              <a:t> </a:t>
            </a:r>
            <a:r>
              <a:rPr lang="de-DE" sz="1200" dirty="0" err="1"/>
              <a:t>and</a:t>
            </a:r>
            <a:r>
              <a:rPr lang="de-DE" sz="1200" dirty="0"/>
              <a:t> </a:t>
            </a:r>
            <a:r>
              <a:rPr lang="de-DE" sz="1200" dirty="0" err="1"/>
              <a:t>enforcement</a:t>
            </a:r>
            <a:r>
              <a:rPr lang="de-DE" sz="1200" dirty="0"/>
              <a:t>. OECD Public </a:t>
            </a:r>
            <a:r>
              <a:rPr lang="de-DE" sz="1200" dirty="0" err="1"/>
              <a:t>Governance</a:t>
            </a:r>
            <a:r>
              <a:rPr lang="de-DE" sz="1200" dirty="0"/>
              <a:t> </a:t>
            </a:r>
            <a:r>
              <a:rPr lang="de-DE" sz="1200" dirty="0" err="1"/>
              <a:t>and</a:t>
            </a:r>
            <a:r>
              <a:rPr lang="de-DE" sz="1200" dirty="0"/>
              <a:t> Territorial Development </a:t>
            </a:r>
            <a:r>
              <a:rPr lang="de-DE" sz="1200" dirty="0" err="1"/>
              <a:t>Directorate</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https://www.oecd.org/site/adboecdanti-corruptioninitiative/39368002.pdf</a:t>
            </a:r>
            <a:r>
              <a:rPr lang="de-DE" sz="1200" dirty="0"/>
              <a:t> (last </a:t>
            </a:r>
            <a:r>
              <a:rPr lang="de-DE" sz="1200" dirty="0" err="1"/>
              <a:t>accessed</a:t>
            </a:r>
            <a:r>
              <a:rPr lang="de-DE" sz="1200" dirty="0"/>
              <a:t> on April 7, 2020).</a:t>
            </a:r>
          </a:p>
        </p:txBody>
      </p:sp>
      <p:sp>
        <p:nvSpPr>
          <p:cNvPr id="73732" name="Segnaposto numero diapositiva 3">
            <a:extLst>
              <a:ext uri="{FF2B5EF4-FFF2-40B4-BE49-F238E27FC236}">
                <a16:creationId xmlns:a16="http://schemas.microsoft.com/office/drawing/2014/main" id="{B2EA9851-D7F4-4365-B770-3612D1D4E81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79D1CF58-9499-4A48-89FD-61B598850688}" type="slidenum">
              <a:rPr lang="en-US" altLang="de-DE"/>
              <a:pPr/>
              <a:t>31</a:t>
            </a:fld>
            <a:endParaRPr lang="en-US" altLang="de-DE"/>
          </a:p>
        </p:txBody>
      </p:sp>
    </p:spTree>
    <p:extLst>
      <p:ext uri="{BB962C8B-B14F-4D97-AF65-F5344CB8AC3E}">
        <p14:creationId xmlns:p14="http://schemas.microsoft.com/office/powerpoint/2010/main" val="364145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a:solidFill>
                  <a:srgbClr val="000000"/>
                </a:solidFill>
                <a:latin typeface="Calibri" panose="020F0502020204030204" pitchFamily="34" charset="0"/>
              </a:rPr>
              <a:t>Source:</a:t>
            </a:r>
            <a:r>
              <a:rPr lang="en-US" sz="1200">
                <a:solidFill>
                  <a:srgbClr val="000000"/>
                </a:solidFill>
                <a:latin typeface="Calibri" panose="020F0502020204030204" pitchFamily="34" charset="0"/>
              </a:rPr>
              <a:t>​</a:t>
            </a:r>
            <a:endParaRPr lang="en-US" sz="1200">
              <a:solidFill>
                <a:srgbClr val="000000"/>
              </a:solidFill>
              <a:latin typeface="Segoe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a:solidFill>
                  <a:srgbClr val="000000"/>
                </a:solidFill>
                <a:latin typeface="Calibri" panose="020F0502020204030204" pitchFamily="34" charset="0"/>
              </a:rPr>
              <a:t>OECD (April 2009). Global Forum on Public </a:t>
            </a:r>
            <a:r>
              <a:rPr lang="de-DE" sz="1200" err="1">
                <a:solidFill>
                  <a:srgbClr val="000000"/>
                </a:solidFill>
                <a:latin typeface="Calibri" panose="020F0502020204030204" pitchFamily="34" charset="0"/>
              </a:rPr>
              <a:t>Governance</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Towards</a:t>
            </a:r>
            <a:r>
              <a:rPr lang="de-DE" sz="1200">
                <a:solidFill>
                  <a:srgbClr val="000000"/>
                </a:solidFill>
                <a:latin typeface="Calibri" panose="020F0502020204030204" pitchFamily="34" charset="0"/>
              </a:rPr>
              <a:t> a Sound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Framework: Instruments, </a:t>
            </a:r>
            <a:r>
              <a:rPr lang="de-DE" sz="1200" err="1">
                <a:solidFill>
                  <a:srgbClr val="000000"/>
                </a:solidFill>
                <a:latin typeface="Calibri" panose="020F0502020204030204" pitchFamily="34" charset="0"/>
              </a:rPr>
              <a:t>Processes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Structures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and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Conditions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for</a:t>
            </a:r>
            <a:r>
              <a:rPr lang="de-DE" sz="1200">
                <a:solidFill>
                  <a:srgbClr val="000000"/>
                </a:solidFill>
                <a:latin typeface="Calibri" panose="020F0502020204030204" pitchFamily="34" charset="0"/>
              </a:rPr>
              <a:t> Implementation.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3"/>
              </a:rPr>
              <a:t>http://www.oecd.org/officialdocuments/publicdisplaydocumentpdf/?doclanguage=en&amp;cote=GOV/PGC/GF(2009)1</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7, 2020).</a:t>
            </a:r>
            <a:endParaRPr lang="en-US" sz="1200" b="0" i="0">
              <a:solidFill>
                <a:srgbClr val="000000"/>
              </a:solidFill>
              <a:effectLst/>
              <a:latin typeface="Segoe U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37800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fontAlgn="base">
              <a:buNone/>
            </a:pPr>
            <a:r>
              <a:rPr lang="de-DE" b="1"/>
              <a:t>Source:</a:t>
            </a:r>
            <a:r>
              <a:rPr lang="en-US"/>
              <a:t>​</a:t>
            </a:r>
          </a:p>
          <a:p>
            <a:pPr marL="0" indent="0" fontAlgn="base">
              <a:buNone/>
            </a:pPr>
            <a:r>
              <a:rPr lang="de-DE"/>
              <a:t>OECD (March 2018). </a:t>
            </a:r>
            <a:r>
              <a:rPr lang="de-DE" err="1"/>
              <a:t>Behavioural</a:t>
            </a:r>
            <a:r>
              <a:rPr lang="de-DE"/>
              <a:t> </a:t>
            </a:r>
            <a:r>
              <a:rPr lang="de-DE" err="1"/>
              <a:t>Insights</a:t>
            </a:r>
            <a:r>
              <a:rPr lang="de-DE"/>
              <a:t> </a:t>
            </a:r>
            <a:r>
              <a:rPr lang="de-DE" err="1"/>
              <a:t>for</a:t>
            </a:r>
            <a:r>
              <a:rPr lang="de-DE"/>
              <a:t> Public </a:t>
            </a:r>
            <a:r>
              <a:rPr lang="de-DE" err="1"/>
              <a:t>Integrity</a:t>
            </a:r>
            <a:r>
              <a:rPr lang="de-DE"/>
              <a:t>. </a:t>
            </a:r>
            <a:r>
              <a:rPr lang="de-DE" err="1"/>
              <a:t>Harnessing</a:t>
            </a:r>
            <a:r>
              <a:rPr lang="de-DE"/>
              <a:t> </a:t>
            </a:r>
            <a:r>
              <a:rPr lang="de-DE" err="1"/>
              <a:t>the</a:t>
            </a:r>
            <a:r>
              <a:rPr lang="de-DE"/>
              <a:t> Human </a:t>
            </a:r>
            <a:r>
              <a:rPr lang="de-DE" err="1"/>
              <a:t>Factor</a:t>
            </a:r>
            <a:r>
              <a:rPr lang="de-DE"/>
              <a:t> </a:t>
            </a:r>
            <a:r>
              <a:rPr lang="de-DE" err="1"/>
              <a:t>to</a:t>
            </a:r>
            <a:r>
              <a:rPr lang="de-DE"/>
              <a:t> Counter </a:t>
            </a:r>
            <a:r>
              <a:rPr lang="de-DE" err="1"/>
              <a:t>Corruption</a:t>
            </a:r>
            <a:r>
              <a:rPr lang="de-DE"/>
              <a:t>. </a:t>
            </a:r>
            <a:r>
              <a:rPr lang="de-DE" err="1"/>
              <a:t>Retrieved</a:t>
            </a:r>
            <a:r>
              <a:rPr lang="de-DE"/>
              <a:t> </a:t>
            </a:r>
            <a:r>
              <a:rPr lang="de-DE" err="1"/>
              <a:t>from</a:t>
            </a:r>
            <a:r>
              <a:rPr lang="de-DE"/>
              <a:t> </a:t>
            </a:r>
            <a:r>
              <a:rPr lang="de-DE" u="sng">
                <a:hlinkClick r:id="rId3"/>
              </a:rPr>
              <a:t>http://www.oecd.org/gov/ethics/behavioural-insights-for-public-integrity-9789264297067-en.htm</a:t>
            </a:r>
            <a:r>
              <a:rPr lang="de-DE"/>
              <a:t> (last </a:t>
            </a:r>
            <a:r>
              <a:rPr lang="de-DE" err="1"/>
              <a:t>accessed</a:t>
            </a:r>
            <a:r>
              <a:rPr lang="de-DE"/>
              <a:t> on April 24, 2020).</a:t>
            </a:r>
          </a:p>
        </p:txBody>
      </p:sp>
      <p:sp>
        <p:nvSpPr>
          <p:cNvPr id="4" name="Foliennummernplatzhalter 3"/>
          <p:cNvSpPr>
            <a:spLocks noGrp="1"/>
          </p:cNvSpPr>
          <p:nvPr>
            <p:ph type="sldNum" sz="quarter" idx="5"/>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388945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it-CH" b="1"/>
              <a:t>Australia: Staff recruitment:</a:t>
            </a:r>
            <a:endParaRPr lang="de-DE" sz="1200" b="1" i="0" u="none" strike="noStrike" kern="120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lang="de-DE" sz="1200" b="1" i="0" u="none" strike="noStrike" kern="120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de-DE" sz="1200" b="1" i="0" u="none" strike="noStrike" kern="1200">
                <a:solidFill>
                  <a:schemeClr val="tx1"/>
                </a:solidFill>
                <a:effectLst/>
                <a:latin typeface="+mn-lt"/>
                <a:ea typeface="+mn-ea"/>
                <a:cs typeface="+mn-cs"/>
              </a:rPr>
              <a:t>Problem:</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a:solidFill>
                  <a:schemeClr val="tx1"/>
                </a:solidFill>
                <a:effectLst/>
                <a:latin typeface="+mn-lt"/>
                <a:ea typeface="+mn-ea"/>
                <a:cs typeface="+mn-cs"/>
              </a:rPr>
              <a:t>In </a:t>
            </a:r>
            <a:r>
              <a:rPr lang="de-DE" sz="1200" b="0" i="0" u="none" strike="noStrike" kern="1200" err="1">
                <a:solidFill>
                  <a:schemeClr val="tx1"/>
                </a:solidFill>
                <a:effectLst/>
                <a:latin typeface="+mn-lt"/>
                <a:ea typeface="+mn-ea"/>
                <a:cs typeface="+mn-cs"/>
              </a:rPr>
              <a:t>Australia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one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agency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analyzed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disciplinary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issues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among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recruits</a:t>
            </a:r>
            <a:r>
              <a:rPr lang="de-DE" sz="1200" b="0" i="0" u="none" strike="noStrike" kern="1200">
                <a:solidFill>
                  <a:schemeClr val="tx1"/>
                </a:solidFill>
                <a:effectLst/>
                <a:latin typeface="+mn-lt"/>
                <a:ea typeface="+mn-ea"/>
                <a:cs typeface="+mn-cs"/>
              </a:rPr>
              <a:t> after 12 </a:t>
            </a:r>
            <a:r>
              <a:rPr lang="de-DE" sz="1200" b="0" i="0" u="none" strike="noStrike" kern="1200" err="1">
                <a:solidFill>
                  <a:schemeClr val="tx1"/>
                </a:solidFill>
                <a:effectLst/>
                <a:latin typeface="+mn-lt"/>
                <a:ea typeface="+mn-ea"/>
                <a:cs typeface="+mn-cs"/>
              </a:rPr>
              <a:t>months</a:t>
            </a:r>
            <a:r>
              <a:rPr lang="de-DE" sz="1200" b="0" i="0" u="none" strike="noStrike" kern="1200">
                <a:solidFill>
                  <a:schemeClr val="tx1"/>
                </a:solidFill>
                <a:effectLst/>
                <a:latin typeface="+mn-lt"/>
                <a:ea typeface="+mn-ea"/>
                <a:cs typeface="+mn-cs"/>
              </a:rPr>
              <a:t> on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job</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identified</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need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better</a:t>
            </a:r>
            <a:r>
              <a:rPr lang="de-DE" sz="1200" b="0" i="0" u="none" strike="noStrike" kern="1200">
                <a:solidFill>
                  <a:schemeClr val="tx1"/>
                </a:solidFill>
                <a:effectLst/>
                <a:latin typeface="+mn-lt"/>
                <a:ea typeface="+mn-ea"/>
                <a:cs typeface="+mn-cs"/>
              </a:rPr>
              <a:t> manage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indicators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earlier</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selection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process</a:t>
            </a:r>
            <a:r>
              <a:rPr lang="de-DE" sz="1200" b="0" i="0" u="none" strike="noStrike" kern="1200">
                <a:solidFill>
                  <a:schemeClr val="tx1"/>
                </a:solidFill>
                <a:effectLst/>
                <a:latin typeface="+mn-lt"/>
                <a:ea typeface="+mn-ea"/>
                <a:cs typeface="+mn-cs"/>
              </a:rPr>
              <a:t>.</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r>
              <a:rPr lang="de-DE" sz="1200" b="0" i="0" kern="1200">
                <a:solidFill>
                  <a:schemeClr val="tx1"/>
                </a:solidFill>
                <a:effectLst/>
                <a:latin typeface="+mn-lt"/>
                <a:ea typeface="+mn-ea"/>
                <a:cs typeface="+mn-cs"/>
              </a:rPr>
              <a:t>​</a:t>
            </a:r>
          </a:p>
          <a:p>
            <a:pPr rtl="0" fontAlgn="base"/>
            <a:r>
              <a:rPr lang="de-DE" sz="1200" b="1" i="0" u="none" kern="1200">
                <a:solidFill>
                  <a:schemeClr val="tx1"/>
                </a:solidFill>
                <a:effectLst/>
                <a:latin typeface="+mn-lt"/>
                <a:ea typeface="+mn-ea"/>
                <a:cs typeface="+mn-cs"/>
              </a:rPr>
              <a:t>Solution: The </a:t>
            </a:r>
            <a:r>
              <a:rPr lang="de-DE" sz="1200" b="1" i="0" u="none" kern="1200" err="1">
                <a:solidFill>
                  <a:schemeClr val="tx1"/>
                </a:solidFill>
                <a:effectLst/>
                <a:latin typeface="+mn-lt"/>
                <a:ea typeface="+mn-ea"/>
                <a:cs typeface="+mn-cs"/>
              </a:rPr>
              <a:t>following</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interventions</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were</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instituted</a:t>
            </a:r>
            <a:r>
              <a:rPr lang="de-DE" sz="1200" b="1" i="0" u="none" kern="1200">
                <a:solidFill>
                  <a:schemeClr val="tx1"/>
                </a:solidFill>
                <a:effectLst/>
                <a:latin typeface="+mn-lt"/>
                <a:ea typeface="+mn-ea"/>
                <a:cs typeface="+mn-cs"/>
              </a:rPr>
              <a:t> at </a:t>
            </a:r>
            <a:r>
              <a:rPr lang="de-DE" sz="1200" b="1" i="0" u="none" kern="1200" err="1">
                <a:solidFill>
                  <a:schemeClr val="tx1"/>
                </a:solidFill>
                <a:effectLst/>
                <a:latin typeface="+mn-lt"/>
                <a:ea typeface="+mn-ea"/>
                <a:cs typeface="+mn-cs"/>
              </a:rPr>
              <a:t>key</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stages</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of</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the</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recuritment</a:t>
            </a:r>
            <a:r>
              <a:rPr lang="de-DE" sz="1200" b="1" i="0" u="none" kern="1200">
                <a:solidFill>
                  <a:schemeClr val="tx1"/>
                </a:solidFill>
                <a:effectLst/>
                <a:latin typeface="+mn-lt"/>
                <a:ea typeface="+mn-ea"/>
                <a:cs typeface="+mn-cs"/>
              </a:rPr>
              <a:t> </a:t>
            </a:r>
            <a:r>
              <a:rPr lang="de-DE" sz="1200" b="1" i="0" u="none" kern="1200" err="1">
                <a:solidFill>
                  <a:schemeClr val="tx1"/>
                </a:solidFill>
                <a:effectLst/>
                <a:latin typeface="+mn-lt"/>
                <a:ea typeface="+mn-ea"/>
                <a:cs typeface="+mn-cs"/>
              </a:rPr>
              <a:t>process</a:t>
            </a:r>
            <a:r>
              <a:rPr lang="de-DE" sz="1200" b="1" i="0" u="none" kern="1200">
                <a:solidFill>
                  <a:schemeClr val="tx1"/>
                </a:solidFill>
                <a:effectLst/>
                <a:latin typeface="+mn-lt"/>
                <a:ea typeface="+mn-ea"/>
                <a:cs typeface="+mn-cs"/>
              </a:rPr>
              <a:t>: </a:t>
            </a:r>
            <a:r>
              <a:rPr lang="en-US" sz="1200" b="0" i="0" u="none"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kern="1200">
                <a:solidFill>
                  <a:schemeClr val="tx1"/>
                </a:solidFill>
                <a:effectLst/>
                <a:latin typeface="+mn-lt"/>
                <a:ea typeface="+mn-ea"/>
                <a:cs typeface="+mn-cs"/>
              </a:rPr>
              <a:t>​</a:t>
            </a:r>
            <a:r>
              <a:rPr lang="de-DE" sz="1200" b="0" i="0" u="none" strike="noStrike" kern="1200">
                <a:solidFill>
                  <a:schemeClr val="tx1"/>
                </a:solidFill>
                <a:effectLst/>
                <a:latin typeface="+mn-lt"/>
                <a:ea typeface="+mn-ea"/>
                <a:cs typeface="+mn-cs"/>
              </a:rPr>
              <a:t>A </a:t>
            </a:r>
            <a:r>
              <a:rPr lang="de-DE" sz="1200" b="0" i="0" u="none" strike="noStrike" kern="1200" err="1">
                <a:solidFill>
                  <a:schemeClr val="tx1"/>
                </a:solidFill>
                <a:effectLst/>
                <a:latin typeface="+mn-lt"/>
                <a:ea typeface="+mn-ea"/>
                <a:cs typeface="+mn-cs"/>
              </a:rPr>
              <a:t>question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answer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survey</a:t>
            </a:r>
            <a:r>
              <a:rPr lang="de-DE" sz="1200" b="0" i="0" u="none" strike="noStrike" kern="1200">
                <a:solidFill>
                  <a:schemeClr val="tx1"/>
                </a:solidFill>
                <a:effectLst/>
                <a:latin typeface="+mn-lt"/>
                <a:ea typeface="+mn-ea"/>
                <a:cs typeface="+mn-cs"/>
              </a:rPr>
              <a:t> was incorporated </a:t>
            </a:r>
            <a:r>
              <a:rPr lang="de-DE" sz="1200" b="0" i="0" u="none" strike="noStrike" kern="1200" err="1">
                <a:solidFill>
                  <a:schemeClr val="tx1"/>
                </a:solidFill>
                <a:effectLst/>
                <a:latin typeface="+mn-lt"/>
                <a:ea typeface="+mn-ea"/>
                <a:cs typeface="+mn-cs"/>
              </a:rPr>
              <a:t>into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general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information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potential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asked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questions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about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how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candidates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felt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about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certain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working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conditions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interactions</a:t>
            </a:r>
            <a:r>
              <a:rPr lang="de-DE" sz="1200" b="0" i="0" u="none" strike="noStrike"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Based</a:t>
            </a:r>
            <a:r>
              <a:rPr lang="de-DE" sz="1200" b="0" i="0" u="none" strike="noStrike" kern="1200">
                <a:solidFill>
                  <a:schemeClr val="tx1"/>
                </a:solidFill>
                <a:effectLst/>
                <a:latin typeface="+mn-lt"/>
                <a:ea typeface="+mn-ea"/>
                <a:cs typeface="+mn-cs"/>
              </a:rPr>
              <a:t> on an </a:t>
            </a:r>
            <a:r>
              <a:rPr lang="de-DE" sz="1200" b="0" i="0" u="none" strike="noStrike" kern="1200" err="1">
                <a:solidFill>
                  <a:schemeClr val="tx1"/>
                </a:solidFill>
                <a:effectLst/>
                <a:latin typeface="+mn-lt"/>
                <a:ea typeface="+mn-ea"/>
                <a:cs typeface="+mn-cs"/>
              </a:rPr>
              <a:t>indicative</a:t>
            </a:r>
            <a:r>
              <a:rPr lang="de-DE" sz="1200" b="0" i="0" u="none" strike="noStrike" kern="1200">
                <a:solidFill>
                  <a:schemeClr val="tx1"/>
                </a:solidFill>
                <a:effectLst/>
                <a:latin typeface="+mn-lt"/>
                <a:ea typeface="+mn-ea"/>
                <a:cs typeface="+mn-cs"/>
              </a:rPr>
              <a:t> score, potential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encouraged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next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stage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speak</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about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role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people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knew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them</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well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before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proceeding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next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stage</a:t>
            </a:r>
            <a:r>
              <a:rPr lang="de-DE" sz="1200" b="0" i="0" u="none" strike="noStrike" kern="1200">
                <a:solidFill>
                  <a:schemeClr val="tx1"/>
                </a:solidFill>
                <a:effectLst/>
                <a:latin typeface="+mn-lt"/>
                <a:ea typeface="+mn-ea"/>
                <a:cs typeface="+mn-cs"/>
              </a:rPr>
              <a:t>. This </a:t>
            </a:r>
            <a:r>
              <a:rPr lang="de-DE" sz="1200" b="0" i="0" u="none" strike="noStrike" kern="1200" err="1">
                <a:solidFill>
                  <a:schemeClr val="tx1"/>
                </a:solidFill>
                <a:effectLst/>
                <a:latin typeface="+mn-lt"/>
                <a:ea typeface="+mn-ea"/>
                <a:cs typeface="+mn-cs"/>
              </a:rPr>
              <a:t>approach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encouraged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self-filtering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a:solidFill>
                  <a:schemeClr val="tx1"/>
                </a:solidFill>
                <a:effectLst/>
                <a:latin typeface="+mn-lt"/>
                <a:ea typeface="+mn-ea"/>
                <a:cs typeface="+mn-cs"/>
              </a:rPr>
              <a:t>The </a:t>
            </a:r>
            <a:r>
              <a:rPr lang="de-DE" sz="1200" b="0" i="0" u="none" strike="noStrike" kern="1200" err="1">
                <a:solidFill>
                  <a:schemeClr val="tx1"/>
                </a:solidFill>
                <a:effectLst/>
                <a:latin typeface="+mn-lt"/>
                <a:ea typeface="+mn-ea"/>
                <a:cs typeface="+mn-cs"/>
              </a:rPr>
              <a:t>application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asked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targeted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questions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about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background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experiences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(e. g. </a:t>
            </a:r>
            <a:r>
              <a:rPr lang="de-DE" sz="1200" b="0" i="0" u="none" strike="noStrike" kern="1200" err="1">
                <a:solidFill>
                  <a:schemeClr val="tx1"/>
                </a:solidFill>
                <a:effectLst/>
                <a:latin typeface="+mn-lt"/>
                <a:ea typeface="+mn-ea"/>
                <a:cs typeface="+mn-cs"/>
              </a:rPr>
              <a:t>dealing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authority</a:t>
            </a:r>
            <a:r>
              <a:rPr lang="de-DE" sz="1200" b="0" i="0" u="none" strike="noStrike" kern="1200">
                <a:solidFill>
                  <a:schemeClr val="tx1"/>
                </a:solidFill>
                <a:effectLst/>
                <a:latin typeface="+mn-lt"/>
                <a:ea typeface="+mn-ea"/>
                <a:cs typeface="+mn-cs"/>
              </a:rPr>
              <a:t>, diverse </a:t>
            </a:r>
            <a:r>
              <a:rPr lang="de-DE" sz="1200" b="0" i="0" u="none" strike="noStrike" kern="1200" err="1">
                <a:solidFill>
                  <a:schemeClr val="tx1"/>
                </a:solidFill>
                <a:effectLst/>
                <a:latin typeface="+mn-lt"/>
                <a:ea typeface="+mn-ea"/>
                <a:cs typeface="+mn-cs"/>
              </a:rPr>
              <a:t>cultures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financial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management</a:t>
            </a:r>
            <a:r>
              <a:rPr lang="de-DE" sz="1200" b="0" i="0" u="none" strike="noStrike" kern="1200">
                <a:solidFill>
                  <a:schemeClr val="tx1"/>
                </a:solidFill>
                <a:effectLst/>
                <a:latin typeface="+mn-lt"/>
                <a:ea typeface="+mn-ea"/>
                <a:cs typeface="+mn-cs"/>
              </a:rPr>
              <a:t>). These </a:t>
            </a:r>
            <a:r>
              <a:rPr lang="de-DE" sz="1200" b="0" i="0" u="none" strike="noStrike" kern="1200" err="1">
                <a:solidFill>
                  <a:schemeClr val="tx1"/>
                </a:solidFill>
                <a:effectLst/>
                <a:latin typeface="+mn-lt"/>
                <a:ea typeface="+mn-ea"/>
                <a:cs typeface="+mn-cs"/>
              </a:rPr>
              <a:t>provided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base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data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comparative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purposes</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Successful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technical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assessment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phase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asked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retake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questions</a:t>
            </a:r>
            <a:r>
              <a:rPr lang="de-DE" sz="1200" b="0" i="0" u="none" strike="noStrike"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Experts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asked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identify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discrepancies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anomalies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between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datasets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follow </a:t>
            </a:r>
            <a:r>
              <a:rPr lang="de-DE" sz="1200" b="0" i="0" u="none" strike="noStrike" kern="1200" err="1">
                <a:solidFill>
                  <a:schemeClr val="tx1"/>
                </a:solidFill>
                <a:effectLst/>
                <a:latin typeface="+mn-lt"/>
                <a:ea typeface="+mn-ea"/>
                <a:cs typeface="+mn-cs"/>
              </a:rPr>
              <a:t>these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up</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individually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a:solidFill>
                  <a:schemeClr val="tx1"/>
                </a:solidFill>
                <a:effectLst/>
                <a:latin typeface="+mn-lt"/>
                <a:ea typeface="+mn-ea"/>
                <a:cs typeface="+mn-cs"/>
              </a:rPr>
              <a:t>The </a:t>
            </a:r>
            <a:r>
              <a:rPr lang="de-DE" sz="1200" b="0" i="0" u="none" strike="noStrike" kern="1200" err="1">
                <a:solidFill>
                  <a:schemeClr val="tx1"/>
                </a:solidFill>
                <a:effectLst/>
                <a:latin typeface="+mn-lt"/>
                <a:ea typeface="+mn-ea"/>
                <a:cs typeface="+mn-cs"/>
              </a:rPr>
              <a:t>delay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between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administering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questions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increased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validity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data</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Only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passed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both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technical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phases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invited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face-</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-face </a:t>
            </a:r>
            <a:r>
              <a:rPr lang="de-DE" sz="1200" b="0" i="0" u="none" strike="noStrike" kern="1200" err="1">
                <a:solidFill>
                  <a:schemeClr val="tx1"/>
                </a:solidFill>
                <a:effectLst/>
                <a:latin typeface="+mn-lt"/>
                <a:ea typeface="+mn-ea"/>
                <a:cs typeface="+mn-cs"/>
              </a:rPr>
              <a:t>interviews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included</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practical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role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play</a:t>
            </a:r>
            <a:r>
              <a:rPr lang="de-DE" sz="1200" b="0" i="0" u="none" strike="noStrike" kern="1200">
                <a:solidFill>
                  <a:schemeClr val="tx1"/>
                </a:solidFill>
                <a:effectLst/>
                <a:latin typeface="+mn-lt"/>
                <a:ea typeface="+mn-ea"/>
                <a:cs typeface="+mn-cs"/>
              </a:rPr>
              <a:t>. </a:t>
            </a:r>
            <a:endParaRPr lang="en-US" sz="1200" b="0" i="0" u="none" strike="noStrike" kern="120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a:solidFill>
                  <a:schemeClr val="tx1"/>
                </a:solidFill>
                <a:effectLst/>
                <a:latin typeface="+mn-lt"/>
                <a:ea typeface="+mn-ea"/>
                <a:cs typeface="+mn-cs"/>
              </a:rPr>
              <a:t>The </a:t>
            </a:r>
            <a:r>
              <a:rPr lang="de-DE" sz="1200" b="0" i="0" u="none" strike="noStrike" kern="1200" err="1">
                <a:solidFill>
                  <a:schemeClr val="tx1"/>
                </a:solidFill>
                <a:effectLst/>
                <a:latin typeface="+mn-lt"/>
                <a:ea typeface="+mn-ea"/>
                <a:cs typeface="+mn-cs"/>
              </a:rPr>
              <a:t>outcome</a:t>
            </a:r>
            <a:r>
              <a:rPr lang="de-DE" sz="1200" b="0" i="0" u="none" strike="noStrike" kern="1200">
                <a:solidFill>
                  <a:schemeClr val="tx1"/>
                </a:solidFill>
                <a:effectLst/>
                <a:latin typeface="+mn-lt"/>
                <a:ea typeface="+mn-ea"/>
                <a:cs typeface="+mn-cs"/>
              </a:rPr>
              <a:t> was a </a:t>
            </a:r>
            <a:r>
              <a:rPr lang="de-DE" sz="1200" b="0" i="0" u="none" strike="noStrike" kern="1200" err="1">
                <a:solidFill>
                  <a:schemeClr val="tx1"/>
                </a:solidFill>
                <a:effectLst/>
                <a:latin typeface="+mn-lt"/>
                <a:ea typeface="+mn-ea"/>
                <a:cs typeface="+mn-cs"/>
              </a:rPr>
              <a:t>considerable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decrease</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disciplinary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issues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increased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retention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rates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recruits</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0" marR="0" lvl="0" indent="0" algn="l" defTabSz="457200" rtl="0" eaLnBrk="1" fontAlgn="base" latinLnBrk="0" hangingPunct="1">
              <a:lnSpc>
                <a:spcPct val="100000"/>
              </a:lnSpc>
              <a:spcBef>
                <a:spcPts val="0"/>
              </a:spcBef>
              <a:spcAft>
                <a:spcPts val="0"/>
              </a:spcAft>
              <a:buClrTx/>
              <a:buSzTx/>
              <a:buFontTx/>
              <a:buNone/>
              <a:tabLst/>
              <a:defRPr/>
            </a:pPr>
            <a:r>
              <a:rPr lang="de-DE" sz="1200" b="0" i="0" kern="1200">
                <a:solidFill>
                  <a:schemeClr val="tx1"/>
                </a:solidFill>
                <a:effectLst/>
                <a:latin typeface="+mn-lt"/>
                <a:ea typeface="+mn-ea"/>
                <a:cs typeface="+mn-cs"/>
              </a:rPr>
              <a:t>​</a:t>
            </a:r>
            <a:r>
              <a:rPr lang="de-DE" b="1"/>
              <a:t>Source:</a:t>
            </a:r>
            <a:r>
              <a:rPr lang="en-US"/>
              <a:t>​</a:t>
            </a:r>
          </a:p>
          <a:p>
            <a:pPr marL="0" marR="0" lvl="0" indent="0" algn="l" defTabSz="457200" rtl="0" eaLnBrk="1" fontAlgn="base" latinLnBrk="0" hangingPunct="1">
              <a:lnSpc>
                <a:spcPct val="100000"/>
              </a:lnSpc>
              <a:spcBef>
                <a:spcPts val="0"/>
              </a:spcBef>
              <a:spcAft>
                <a:spcPts val="0"/>
              </a:spcAft>
              <a:buClrTx/>
              <a:buSzTx/>
              <a:buFontTx/>
              <a:buNone/>
              <a:tabLst/>
              <a:defRPr/>
            </a:pPr>
            <a:r>
              <a:rPr lang="de-DE"/>
              <a:t>OECD (March 2018). </a:t>
            </a:r>
            <a:r>
              <a:rPr lang="de-DE" err="1"/>
              <a:t>Behavioural</a:t>
            </a:r>
            <a:r>
              <a:rPr lang="de-DE"/>
              <a:t> </a:t>
            </a:r>
            <a:r>
              <a:rPr lang="de-DE" err="1"/>
              <a:t>Insights</a:t>
            </a:r>
            <a:r>
              <a:rPr lang="de-DE"/>
              <a:t> </a:t>
            </a:r>
            <a:r>
              <a:rPr lang="de-DE" err="1"/>
              <a:t>for</a:t>
            </a:r>
            <a:r>
              <a:rPr lang="de-DE"/>
              <a:t> Public </a:t>
            </a:r>
            <a:r>
              <a:rPr lang="de-DE" err="1"/>
              <a:t>Integrity</a:t>
            </a:r>
            <a:r>
              <a:rPr lang="de-DE"/>
              <a:t>. </a:t>
            </a:r>
            <a:r>
              <a:rPr lang="de-DE" err="1"/>
              <a:t>Harnessing</a:t>
            </a:r>
            <a:r>
              <a:rPr lang="de-DE"/>
              <a:t> </a:t>
            </a:r>
            <a:r>
              <a:rPr lang="de-DE" err="1"/>
              <a:t>the</a:t>
            </a:r>
            <a:r>
              <a:rPr lang="de-DE"/>
              <a:t> Human </a:t>
            </a:r>
            <a:r>
              <a:rPr lang="de-DE" err="1"/>
              <a:t>Factor</a:t>
            </a:r>
            <a:r>
              <a:rPr lang="de-DE"/>
              <a:t> </a:t>
            </a:r>
            <a:r>
              <a:rPr lang="de-DE" err="1"/>
              <a:t>to</a:t>
            </a:r>
            <a:r>
              <a:rPr lang="de-DE"/>
              <a:t> Counter </a:t>
            </a:r>
            <a:r>
              <a:rPr lang="de-DE" err="1"/>
              <a:t>Corruption</a:t>
            </a:r>
            <a:r>
              <a:rPr lang="de-DE"/>
              <a:t>. </a:t>
            </a:r>
            <a:r>
              <a:rPr lang="de-DE" err="1"/>
              <a:t>Retrieved</a:t>
            </a:r>
            <a:r>
              <a:rPr lang="de-DE"/>
              <a:t> </a:t>
            </a:r>
            <a:r>
              <a:rPr lang="de-DE" err="1"/>
              <a:t>from</a:t>
            </a:r>
            <a:r>
              <a:rPr lang="de-DE"/>
              <a:t> </a:t>
            </a:r>
            <a:r>
              <a:rPr lang="de-DE" u="sng">
                <a:hlinkClick r:id="rId3"/>
              </a:rPr>
              <a:t>http://www.oecd.org/gov/ethics/behavioural-insights-for-public-integrity-9789264297067-en.htm</a:t>
            </a:r>
            <a:r>
              <a:rPr lang="de-DE"/>
              <a:t> (last </a:t>
            </a:r>
            <a:r>
              <a:rPr lang="de-DE" err="1"/>
              <a:t>accessed</a:t>
            </a:r>
            <a:r>
              <a:rPr lang="de-DE"/>
              <a:t> on April 24, 2020).</a:t>
            </a:r>
            <a:endParaRPr lang="de-DE"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373930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1" dirty="0"/>
              <a:t>Working </a:t>
            </a:r>
            <a:r>
              <a:rPr lang="de-DE" sz="1200" b="1" dirty="0" err="1"/>
              <a:t>groups</a:t>
            </a:r>
            <a:r>
              <a:rPr lang="de-DE" sz="1200" b="1" dirty="0"/>
              <a:t> on HR </a:t>
            </a:r>
            <a:r>
              <a:rPr lang="de-DE" sz="1200" b="1" dirty="0" err="1"/>
              <a:t>management</a:t>
            </a:r>
            <a:r>
              <a:rPr lang="de-DE" sz="1200" b="1" dirty="0"/>
              <a:t> </a:t>
            </a:r>
            <a:r>
              <a:rPr lang="de-DE" sz="1200" b="1" dirty="0" err="1"/>
              <a:t>for</a:t>
            </a:r>
            <a:r>
              <a:rPr lang="de-DE" sz="1200" b="1" dirty="0"/>
              <a:t> </a:t>
            </a:r>
            <a:r>
              <a:rPr lang="de-DE" sz="1200" b="1" dirty="0" err="1"/>
              <a:t>integrity</a:t>
            </a:r>
            <a:r>
              <a:rPr lang="de-DE" sz="1200" b="1" dirty="0"/>
              <a:t>:</a:t>
            </a:r>
          </a:p>
          <a:p>
            <a:pPr fontAlgn="base"/>
            <a:endParaRPr lang="de-DE" sz="1200" b="1" dirty="0"/>
          </a:p>
          <a:p>
            <a:pPr marL="0" lvl="0" indent="0" algn="l" defTabSz="400050">
              <a:lnSpc>
                <a:spcPct val="90000"/>
              </a:lnSpc>
              <a:spcBef>
                <a:spcPct val="0"/>
              </a:spcBef>
              <a:spcAft>
                <a:spcPct val="35000"/>
              </a:spcAft>
              <a:buNone/>
            </a:pPr>
            <a:r>
              <a:rPr lang="de-DE" sz="1200" b="1" kern="1200" dirty="0" err="1">
                <a:latin typeface="Roboto"/>
                <a:cs typeface="Roboto"/>
              </a:rPr>
              <a:t>Why</a:t>
            </a:r>
            <a:r>
              <a:rPr lang="de-DE" sz="1200" b="1" kern="1200" dirty="0">
                <a:latin typeface="Roboto"/>
                <a:cs typeface="Roboto"/>
              </a:rPr>
              <a:t>?</a:t>
            </a:r>
          </a:p>
          <a:p>
            <a:pPr marL="171450" indent="-171450" defTabSz="400050">
              <a:lnSpc>
                <a:spcPct val="90000"/>
              </a:lnSpc>
              <a:spcBef>
                <a:spcPct val="0"/>
              </a:spcBef>
              <a:spcAft>
                <a:spcPct val="35000"/>
              </a:spcAft>
              <a:buFont typeface="Arial" panose="020B0604020202020204" pitchFamily="34" charset="0"/>
              <a:buChar char="•"/>
            </a:pPr>
            <a:r>
              <a:rPr lang="de-DE" sz="1200" dirty="0">
                <a:latin typeface="Roboto"/>
                <a:cs typeface="Roboto"/>
              </a:rPr>
              <a:t>The </a:t>
            </a:r>
            <a:r>
              <a:rPr lang="de-DE" sz="1200" dirty="0" err="1">
                <a:latin typeface="Roboto"/>
                <a:cs typeface="Roboto"/>
              </a:rPr>
              <a:t>aim</a:t>
            </a:r>
            <a:r>
              <a:rPr lang="de-DE" sz="1200" dirty="0">
                <a:latin typeface="Roboto"/>
                <a:cs typeface="Roboto"/>
              </a:rPr>
              <a:t> </a:t>
            </a:r>
            <a:r>
              <a:rPr lang="de-DE" sz="1200" dirty="0" err="1">
                <a:latin typeface="Roboto"/>
                <a:cs typeface="Roboto"/>
              </a:rPr>
              <a:t>of</a:t>
            </a:r>
            <a:r>
              <a:rPr lang="de-DE" sz="1200" dirty="0">
                <a:latin typeface="Roboto"/>
                <a:cs typeface="Roboto"/>
              </a:rPr>
              <a:t> </a:t>
            </a:r>
            <a:r>
              <a:rPr lang="de-DE" sz="1200" dirty="0" err="1">
                <a:latin typeface="Roboto"/>
                <a:cs typeface="Roboto"/>
              </a:rPr>
              <a:t>this</a:t>
            </a:r>
            <a:r>
              <a:rPr lang="de-DE" sz="1200" dirty="0">
                <a:latin typeface="Roboto"/>
                <a:cs typeface="Roboto"/>
              </a:rPr>
              <a:t> </a:t>
            </a:r>
            <a:r>
              <a:rPr lang="de-DE" sz="1200" dirty="0" err="1">
                <a:latin typeface="Roboto"/>
                <a:cs typeface="Roboto"/>
              </a:rPr>
              <a:t>activity</a:t>
            </a:r>
            <a:r>
              <a:rPr lang="de-DE" sz="1200" dirty="0">
                <a:latin typeface="Roboto"/>
                <a:cs typeface="Roboto"/>
              </a:rPr>
              <a:t> </a:t>
            </a:r>
            <a:r>
              <a:rPr lang="de-DE" sz="1200" dirty="0" err="1">
                <a:latin typeface="Roboto"/>
                <a:cs typeface="Roboto"/>
              </a:rPr>
              <a:t>is</a:t>
            </a:r>
            <a:r>
              <a:rPr lang="de-DE" sz="1200" dirty="0">
                <a:latin typeface="Roboto"/>
                <a:cs typeface="Roboto"/>
              </a:rPr>
              <a:t> </a:t>
            </a:r>
            <a:r>
              <a:rPr lang="de-DE" sz="1200" dirty="0" err="1">
                <a:latin typeface="Roboto"/>
                <a:cs typeface="Roboto"/>
              </a:rPr>
              <a:t>to</a:t>
            </a:r>
            <a:r>
              <a:rPr lang="de-DE" sz="1200" dirty="0">
                <a:latin typeface="Roboto"/>
                <a:cs typeface="Roboto"/>
              </a:rPr>
              <a:t> </a:t>
            </a:r>
            <a:r>
              <a:rPr lang="de-DE" sz="1200" dirty="0" err="1">
                <a:latin typeface="Roboto"/>
                <a:cs typeface="Roboto"/>
              </a:rPr>
              <a:t>encourage</a:t>
            </a:r>
            <a:r>
              <a:rPr lang="de-DE" sz="1200" dirty="0">
                <a:latin typeface="Roboto"/>
                <a:cs typeface="Roboto"/>
              </a:rPr>
              <a:t> </a:t>
            </a:r>
            <a:r>
              <a:rPr lang="de-DE" sz="1200" dirty="0" err="1">
                <a:latin typeface="Roboto"/>
                <a:cs typeface="Roboto"/>
              </a:rPr>
              <a:t>participants</a:t>
            </a:r>
            <a:r>
              <a:rPr lang="de-DE" sz="1200" dirty="0">
                <a:latin typeface="Roboto"/>
                <a:cs typeface="Roboto"/>
              </a:rPr>
              <a:t> </a:t>
            </a:r>
            <a:r>
              <a:rPr lang="de-DE" sz="1200" dirty="0" err="1">
                <a:latin typeface="Roboto"/>
                <a:cs typeface="Roboto"/>
              </a:rPr>
              <a:t>to</a:t>
            </a:r>
            <a:r>
              <a:rPr lang="de-DE" sz="1200" dirty="0">
                <a:latin typeface="Roboto"/>
                <a:cs typeface="Roboto"/>
              </a:rPr>
              <a:t> </a:t>
            </a:r>
            <a:r>
              <a:rPr lang="de-DE" sz="1200" dirty="0" err="1">
                <a:latin typeface="Roboto"/>
                <a:cs typeface="Roboto"/>
              </a:rPr>
              <a:t>evaluate</a:t>
            </a:r>
            <a:r>
              <a:rPr lang="de-DE" sz="1200" dirty="0">
                <a:latin typeface="Roboto"/>
                <a:cs typeface="Roboto"/>
              </a:rPr>
              <a:t> </a:t>
            </a:r>
            <a:r>
              <a:rPr lang="de-DE" sz="1200" dirty="0" err="1">
                <a:latin typeface="Roboto"/>
                <a:cs typeface="Roboto"/>
              </a:rPr>
              <a:t>their</a:t>
            </a:r>
            <a:r>
              <a:rPr lang="de-DE" sz="1200" dirty="0">
                <a:latin typeface="Roboto"/>
                <a:cs typeface="Roboto"/>
              </a:rPr>
              <a:t> immediate </a:t>
            </a:r>
            <a:r>
              <a:rPr lang="de-DE" sz="1200" dirty="0" err="1">
                <a:latin typeface="Roboto"/>
                <a:cs typeface="Roboto"/>
              </a:rPr>
              <a:t>working</a:t>
            </a:r>
            <a:r>
              <a:rPr lang="de-DE" sz="1200" dirty="0">
                <a:latin typeface="Roboto"/>
                <a:cs typeface="Roboto"/>
              </a:rPr>
              <a:t> </a:t>
            </a:r>
            <a:r>
              <a:rPr lang="de-DE" sz="1200" dirty="0" err="1">
                <a:latin typeface="Roboto"/>
                <a:cs typeface="Roboto"/>
              </a:rPr>
              <a:t>environment</a:t>
            </a:r>
            <a:r>
              <a:rPr lang="de-DE" sz="1200" dirty="0">
                <a:latin typeface="Roboto"/>
                <a:cs typeface="Roboto"/>
              </a:rPr>
              <a:t> </a:t>
            </a:r>
            <a:r>
              <a:rPr lang="de-DE" sz="1200" dirty="0" err="1">
                <a:latin typeface="Roboto"/>
                <a:cs typeface="Roboto"/>
              </a:rPr>
              <a:t>and</a:t>
            </a:r>
            <a:r>
              <a:rPr lang="de-DE" sz="1200" dirty="0">
                <a:latin typeface="Roboto"/>
                <a:cs typeface="Roboto"/>
              </a:rPr>
              <a:t> </a:t>
            </a:r>
            <a:r>
              <a:rPr lang="de-DE" sz="1200" dirty="0" err="1">
                <a:latin typeface="Roboto"/>
                <a:cs typeface="Roboto"/>
              </a:rPr>
              <a:t>ways</a:t>
            </a:r>
            <a:r>
              <a:rPr lang="de-DE" sz="1200" dirty="0">
                <a:latin typeface="Roboto"/>
                <a:cs typeface="Roboto"/>
              </a:rPr>
              <a:t> in </a:t>
            </a:r>
            <a:r>
              <a:rPr lang="de-DE" sz="1200" dirty="0" err="1">
                <a:latin typeface="Roboto"/>
                <a:cs typeface="Roboto"/>
              </a:rPr>
              <a:t>which</a:t>
            </a:r>
            <a:r>
              <a:rPr lang="de-DE" sz="1200" dirty="0">
                <a:latin typeface="Roboto"/>
                <a:cs typeface="Roboto"/>
              </a:rPr>
              <a:t> </a:t>
            </a:r>
            <a:r>
              <a:rPr lang="de-DE" sz="1200" dirty="0" err="1">
                <a:latin typeface="Roboto"/>
                <a:cs typeface="Roboto"/>
              </a:rPr>
              <a:t>they</a:t>
            </a:r>
            <a:r>
              <a:rPr lang="de-DE" sz="1200" dirty="0">
                <a:latin typeface="Roboto"/>
                <a:cs typeface="Roboto"/>
              </a:rPr>
              <a:t> </a:t>
            </a:r>
            <a:r>
              <a:rPr lang="de-DE" sz="1200" dirty="0" err="1">
                <a:latin typeface="Roboto"/>
                <a:cs typeface="Roboto"/>
              </a:rPr>
              <a:t>could</a:t>
            </a:r>
            <a:r>
              <a:rPr lang="de-DE" sz="1200" dirty="0">
                <a:latin typeface="Roboto"/>
                <a:cs typeface="Roboto"/>
              </a:rPr>
              <a:t> </a:t>
            </a:r>
            <a:r>
              <a:rPr lang="de-DE" sz="1200" dirty="0" err="1">
                <a:latin typeface="Roboto"/>
                <a:cs typeface="Roboto"/>
              </a:rPr>
              <a:t>contribute</a:t>
            </a:r>
            <a:r>
              <a:rPr lang="de-DE" sz="1200" dirty="0">
                <a:latin typeface="Roboto"/>
                <a:cs typeface="Roboto"/>
              </a:rPr>
              <a:t> </a:t>
            </a:r>
            <a:r>
              <a:rPr lang="de-DE" sz="1200" dirty="0" err="1">
                <a:latin typeface="Roboto"/>
                <a:cs typeface="Roboto"/>
              </a:rPr>
              <a:t>to</a:t>
            </a:r>
            <a:r>
              <a:rPr lang="de-DE" sz="1200" dirty="0">
                <a:latin typeface="Roboto"/>
                <a:cs typeface="Roboto"/>
              </a:rPr>
              <a:t> immediate </a:t>
            </a:r>
            <a:r>
              <a:rPr lang="de-DE" sz="1200" dirty="0" err="1">
                <a:latin typeface="Roboto"/>
                <a:cs typeface="Roboto"/>
              </a:rPr>
              <a:t>change</a:t>
            </a:r>
            <a:r>
              <a:rPr lang="de-DE" sz="1200" dirty="0">
                <a:latin typeface="Roboto"/>
                <a:cs typeface="Roboto"/>
              </a:rPr>
              <a:t>.</a:t>
            </a:r>
          </a:p>
          <a:p>
            <a:pPr marL="171450" indent="-171450" defTabSz="400050">
              <a:lnSpc>
                <a:spcPct val="90000"/>
              </a:lnSpc>
              <a:spcBef>
                <a:spcPct val="0"/>
              </a:spcBef>
              <a:spcAft>
                <a:spcPct val="35000"/>
              </a:spcAft>
              <a:buFont typeface="Arial" panose="020B0604020202020204" pitchFamily="34" charset="0"/>
              <a:buChar char="•"/>
            </a:pPr>
            <a:r>
              <a:rPr lang="de-DE" sz="1200" dirty="0" err="1">
                <a:latin typeface="Roboto"/>
                <a:cs typeface="Roboto"/>
              </a:rPr>
              <a:t>Participants</a:t>
            </a:r>
            <a:r>
              <a:rPr lang="de-DE" sz="1200" dirty="0">
                <a:latin typeface="Roboto"/>
                <a:cs typeface="Roboto"/>
              </a:rPr>
              <a:t> </a:t>
            </a:r>
            <a:r>
              <a:rPr lang="de-DE" sz="1200" dirty="0" err="1">
                <a:latin typeface="Roboto"/>
                <a:cs typeface="Roboto"/>
              </a:rPr>
              <a:t>reflect</a:t>
            </a:r>
            <a:r>
              <a:rPr lang="de-DE" sz="1200" dirty="0">
                <a:latin typeface="Roboto"/>
                <a:cs typeface="Roboto"/>
              </a:rPr>
              <a:t> upon </a:t>
            </a:r>
            <a:r>
              <a:rPr lang="de-DE" sz="1200" dirty="0" err="1">
                <a:latin typeface="Roboto"/>
                <a:cs typeface="Roboto"/>
              </a:rPr>
              <a:t>the</a:t>
            </a:r>
            <a:r>
              <a:rPr lang="de-DE" sz="1200" dirty="0">
                <a:latin typeface="Roboto"/>
                <a:cs typeface="Roboto"/>
              </a:rPr>
              <a:t> human </a:t>
            </a:r>
            <a:r>
              <a:rPr lang="de-DE" sz="1200" dirty="0" err="1">
                <a:latin typeface="Roboto"/>
                <a:cs typeface="Roboto"/>
              </a:rPr>
              <a:t>resource</a:t>
            </a:r>
            <a:r>
              <a:rPr lang="de-DE" sz="1200" dirty="0">
                <a:latin typeface="Roboto"/>
                <a:cs typeface="Roboto"/>
              </a:rPr>
              <a:t> </a:t>
            </a:r>
            <a:r>
              <a:rPr lang="de-DE" sz="1200" dirty="0" err="1">
                <a:latin typeface="Roboto"/>
                <a:cs typeface="Roboto"/>
              </a:rPr>
              <a:t>management</a:t>
            </a:r>
            <a:r>
              <a:rPr lang="de-DE" sz="1200" dirty="0">
                <a:latin typeface="Roboto"/>
                <a:cs typeface="Roboto"/>
              </a:rPr>
              <a:t> </a:t>
            </a:r>
            <a:r>
              <a:rPr lang="de-DE" sz="1200" dirty="0" err="1">
                <a:latin typeface="Roboto"/>
                <a:cs typeface="Roboto"/>
              </a:rPr>
              <a:t>practices</a:t>
            </a:r>
            <a:r>
              <a:rPr lang="de-DE" sz="1200" dirty="0">
                <a:latin typeface="Roboto"/>
                <a:cs typeface="Roboto"/>
              </a:rPr>
              <a:t> </a:t>
            </a:r>
            <a:r>
              <a:rPr lang="de-DE" sz="1200" dirty="0" err="1">
                <a:latin typeface="Roboto"/>
                <a:cs typeface="Roboto"/>
              </a:rPr>
              <a:t>and</a:t>
            </a:r>
            <a:r>
              <a:rPr lang="de-DE" sz="1200" dirty="0">
                <a:latin typeface="Roboto"/>
                <a:cs typeface="Roboto"/>
              </a:rPr>
              <a:t> </a:t>
            </a:r>
            <a:r>
              <a:rPr lang="de-DE" sz="1200" dirty="0" err="1">
                <a:latin typeface="Roboto"/>
                <a:cs typeface="Roboto"/>
              </a:rPr>
              <a:t>structures</a:t>
            </a:r>
            <a:r>
              <a:rPr lang="de-DE" sz="1200" dirty="0">
                <a:latin typeface="Roboto"/>
                <a:cs typeface="Roboto"/>
              </a:rPr>
              <a:t> in </a:t>
            </a:r>
            <a:r>
              <a:rPr lang="de-DE" sz="1200" dirty="0" err="1">
                <a:latin typeface="Roboto"/>
                <a:cs typeface="Roboto"/>
              </a:rPr>
              <a:t>place</a:t>
            </a:r>
            <a:r>
              <a:rPr lang="de-DE" sz="1200" dirty="0">
                <a:latin typeface="Roboto"/>
                <a:cs typeface="Roboto"/>
              </a:rPr>
              <a:t> in </a:t>
            </a:r>
            <a:r>
              <a:rPr lang="de-DE" sz="1200" dirty="0" err="1">
                <a:latin typeface="Roboto"/>
                <a:cs typeface="Roboto"/>
              </a:rPr>
              <a:t>their</a:t>
            </a:r>
            <a:r>
              <a:rPr lang="de-DE" sz="1200" dirty="0">
                <a:latin typeface="Roboto"/>
                <a:cs typeface="Roboto"/>
              </a:rPr>
              <a:t> </a:t>
            </a:r>
            <a:r>
              <a:rPr lang="de-DE" sz="1200" dirty="0" err="1">
                <a:latin typeface="Roboto"/>
                <a:cs typeface="Roboto"/>
              </a:rPr>
              <a:t>specific</a:t>
            </a:r>
            <a:r>
              <a:rPr lang="de-DE" sz="1200" dirty="0">
                <a:latin typeface="Roboto"/>
                <a:cs typeface="Roboto"/>
              </a:rPr>
              <a:t> </a:t>
            </a:r>
            <a:r>
              <a:rPr lang="de-DE" sz="1200" dirty="0" err="1">
                <a:latin typeface="Roboto"/>
                <a:cs typeface="Roboto"/>
              </a:rPr>
              <a:t>institutions</a:t>
            </a:r>
            <a:r>
              <a:rPr lang="de-DE" sz="1200" dirty="0">
                <a:latin typeface="Roboto"/>
                <a:cs typeface="Roboto"/>
              </a:rPr>
              <a:t> </a:t>
            </a:r>
            <a:r>
              <a:rPr lang="de-DE" sz="1200" dirty="0" err="1">
                <a:latin typeface="Roboto"/>
                <a:cs typeface="Roboto"/>
              </a:rPr>
              <a:t>or</a:t>
            </a:r>
            <a:r>
              <a:rPr lang="de-DE" sz="1200" dirty="0">
                <a:latin typeface="Roboto"/>
                <a:cs typeface="Roboto"/>
              </a:rPr>
              <a:t> </a:t>
            </a:r>
            <a:r>
              <a:rPr lang="de-DE" sz="1200" dirty="0" err="1">
                <a:latin typeface="Roboto"/>
                <a:cs typeface="Roboto"/>
              </a:rPr>
              <a:t>the</a:t>
            </a:r>
            <a:r>
              <a:rPr lang="de-DE" sz="1200" dirty="0">
                <a:latin typeface="Roboto"/>
                <a:cs typeface="Roboto"/>
              </a:rPr>
              <a:t> </a:t>
            </a:r>
            <a:r>
              <a:rPr lang="de-DE" sz="1200" dirty="0" err="1">
                <a:latin typeface="Roboto"/>
                <a:cs typeface="Roboto"/>
              </a:rPr>
              <a:t>public</a:t>
            </a:r>
            <a:r>
              <a:rPr lang="de-DE" sz="1200" dirty="0">
                <a:latin typeface="Roboto"/>
                <a:cs typeface="Roboto"/>
              </a:rPr>
              <a:t> </a:t>
            </a:r>
            <a:r>
              <a:rPr lang="de-DE" sz="1200" dirty="0" err="1">
                <a:latin typeface="Roboto"/>
                <a:cs typeface="Roboto"/>
              </a:rPr>
              <a:t>sector</a:t>
            </a:r>
            <a:r>
              <a:rPr lang="de-DE" sz="1200" dirty="0">
                <a:latin typeface="Roboto"/>
                <a:cs typeface="Roboto"/>
              </a:rPr>
              <a:t> in </a:t>
            </a:r>
            <a:r>
              <a:rPr lang="de-DE" sz="1200" dirty="0" err="1">
                <a:latin typeface="Roboto"/>
                <a:cs typeface="Roboto"/>
              </a:rPr>
              <a:t>general</a:t>
            </a:r>
            <a:r>
              <a:rPr lang="de-DE" sz="1200" dirty="0">
                <a:latin typeface="Roboto"/>
                <a:cs typeface="Roboto"/>
              </a:rPr>
              <a:t>.</a:t>
            </a:r>
            <a:endParaRPr lang="de-DE" sz="1200" kern="1200" dirty="0">
              <a:latin typeface="Roboto"/>
              <a:cs typeface="Roboto"/>
            </a:endParaRPr>
          </a:p>
          <a:p>
            <a:pPr fontAlgn="base"/>
            <a:endParaRPr lang="en-US" dirty="0"/>
          </a:p>
          <a:p>
            <a:pPr marL="0" lvl="0" indent="0" algn="l" defTabSz="400050">
              <a:lnSpc>
                <a:spcPct val="90000"/>
              </a:lnSpc>
              <a:spcBef>
                <a:spcPct val="0"/>
              </a:spcBef>
              <a:spcAft>
                <a:spcPct val="35000"/>
              </a:spcAft>
              <a:buNone/>
            </a:pPr>
            <a:r>
              <a:rPr lang="de-DE" sz="1200" b="1" kern="1200" dirty="0" err="1">
                <a:latin typeface="Roboto"/>
                <a:cs typeface="Roboto"/>
              </a:rPr>
              <a:t>What</a:t>
            </a:r>
            <a:r>
              <a:rPr lang="de-DE" sz="1200" b="1" kern="1200" dirty="0">
                <a:latin typeface="Roboto"/>
                <a:cs typeface="Roboto"/>
              </a:rPr>
              <a:t>?</a:t>
            </a:r>
          </a:p>
          <a:p>
            <a:pPr marL="171450" lvl="0" indent="-171450" defTabSz="400050">
              <a:lnSpc>
                <a:spcPct val="90000"/>
              </a:lnSpc>
              <a:spcBef>
                <a:spcPct val="0"/>
              </a:spcBef>
              <a:spcAft>
                <a:spcPct val="35000"/>
              </a:spcAft>
              <a:buFont typeface="Arial" panose="020B0604020202020204" pitchFamily="34" charset="0"/>
              <a:buChar char="•"/>
            </a:pPr>
            <a:r>
              <a:rPr lang="de-DE" sz="1200" kern="1200" dirty="0">
                <a:latin typeface="Roboto"/>
                <a:cs typeface="Roboto"/>
              </a:rPr>
              <a:t>In </a:t>
            </a:r>
            <a:r>
              <a:rPr lang="de-DE" sz="1200" kern="1200" dirty="0" err="1">
                <a:latin typeface="Roboto"/>
                <a:cs typeface="Roboto"/>
              </a:rPr>
              <a:t>groups</a:t>
            </a:r>
            <a:r>
              <a:rPr lang="de-DE" sz="1200" kern="1200" dirty="0">
                <a:latin typeface="Roboto"/>
                <a:cs typeface="Roboto"/>
              </a:rPr>
              <a:t>, </a:t>
            </a:r>
            <a:r>
              <a:rPr lang="de-DE" sz="1200" kern="1200" dirty="0" err="1">
                <a:latin typeface="Roboto"/>
                <a:cs typeface="Roboto"/>
              </a:rPr>
              <a:t>reflect</a:t>
            </a:r>
            <a:r>
              <a:rPr lang="de-DE" sz="1200" kern="1200" dirty="0">
                <a:latin typeface="Roboto"/>
                <a:cs typeface="Roboto"/>
              </a:rPr>
              <a:t> on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guiding</a:t>
            </a:r>
            <a:r>
              <a:rPr lang="de-DE" sz="1200" kern="1200" dirty="0">
                <a:latin typeface="Roboto"/>
                <a:cs typeface="Roboto"/>
              </a:rPr>
              <a:t> </a:t>
            </a:r>
            <a:r>
              <a:rPr lang="de-DE" sz="1200" kern="1200" dirty="0" err="1">
                <a:latin typeface="Roboto"/>
                <a:cs typeface="Roboto"/>
              </a:rPr>
              <a:t>questions</a:t>
            </a:r>
            <a:r>
              <a:rPr lang="de-DE" sz="1200" kern="1200" dirty="0">
                <a:latin typeface="Roboto"/>
                <a:cs typeface="Roboto"/>
              </a:rPr>
              <a:t> on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following</a:t>
            </a:r>
            <a:r>
              <a:rPr lang="de-DE" sz="1200" kern="1200" dirty="0">
                <a:latin typeface="Roboto"/>
                <a:cs typeface="Roboto"/>
              </a:rPr>
              <a:t> </a:t>
            </a:r>
            <a:r>
              <a:rPr lang="de-DE" sz="1200" kern="1200" dirty="0" err="1">
                <a:latin typeface="Roboto"/>
                <a:cs typeface="Roboto"/>
              </a:rPr>
              <a:t>slide</a:t>
            </a:r>
            <a:r>
              <a:rPr lang="de-DE" sz="1200" kern="1200" dirty="0">
                <a:latin typeface="Roboto"/>
                <a:cs typeface="Roboto"/>
              </a:rPr>
              <a:t>.</a:t>
            </a:r>
          </a:p>
          <a:p>
            <a:pPr marL="171450" lvl="0" indent="-171450" defTabSz="400050">
              <a:lnSpc>
                <a:spcPct val="90000"/>
              </a:lnSpc>
              <a:spcBef>
                <a:spcPct val="0"/>
              </a:spcBef>
              <a:spcAft>
                <a:spcPct val="35000"/>
              </a:spcAft>
              <a:buFont typeface="Arial" panose="020B0604020202020204" pitchFamily="34" charset="0"/>
              <a:buChar char="•"/>
            </a:pPr>
            <a:r>
              <a:rPr lang="de-DE" sz="1200" dirty="0" err="1">
                <a:latin typeface="Roboto"/>
                <a:cs typeface="Roboto"/>
              </a:rPr>
              <a:t>If</a:t>
            </a:r>
            <a:r>
              <a:rPr lang="de-DE" sz="1200" dirty="0">
                <a:latin typeface="Roboto"/>
                <a:cs typeface="Roboto"/>
              </a:rPr>
              <a:t> </a:t>
            </a:r>
            <a:r>
              <a:rPr lang="de-DE" sz="1200" dirty="0" err="1">
                <a:latin typeface="Roboto"/>
                <a:cs typeface="Roboto"/>
              </a:rPr>
              <a:t>present</a:t>
            </a:r>
            <a:r>
              <a:rPr lang="de-DE" sz="1200" dirty="0">
                <a:latin typeface="Roboto"/>
                <a:cs typeface="Roboto"/>
              </a:rPr>
              <a:t>, HR </a:t>
            </a:r>
            <a:r>
              <a:rPr lang="de-DE" sz="1200" dirty="0" err="1">
                <a:latin typeface="Roboto"/>
                <a:cs typeface="Roboto"/>
              </a:rPr>
              <a:t>practitioners</a:t>
            </a:r>
            <a:r>
              <a:rPr lang="de-DE" sz="1200" dirty="0">
                <a:latin typeface="Roboto"/>
                <a:cs typeface="Roboto"/>
              </a:rPr>
              <a:t> </a:t>
            </a:r>
            <a:r>
              <a:rPr lang="de-DE" sz="1200" dirty="0" err="1">
                <a:latin typeface="Roboto"/>
                <a:cs typeface="Roboto"/>
              </a:rPr>
              <a:t>can</a:t>
            </a:r>
            <a:r>
              <a:rPr lang="de-DE" sz="1200" dirty="0">
                <a:latin typeface="Roboto"/>
                <a:cs typeface="Roboto"/>
              </a:rPr>
              <a:t> </a:t>
            </a:r>
            <a:r>
              <a:rPr lang="de-DE" sz="1200" dirty="0" err="1">
                <a:latin typeface="Roboto"/>
                <a:cs typeface="Roboto"/>
              </a:rPr>
              <a:t>lead</a:t>
            </a:r>
            <a:r>
              <a:rPr lang="de-DE" sz="1200" dirty="0">
                <a:latin typeface="Roboto"/>
                <a:cs typeface="Roboto"/>
              </a:rPr>
              <a:t> </a:t>
            </a:r>
            <a:r>
              <a:rPr lang="de-DE" sz="1200" dirty="0" err="1">
                <a:latin typeface="Roboto"/>
                <a:cs typeface="Roboto"/>
              </a:rPr>
              <a:t>the</a:t>
            </a:r>
            <a:r>
              <a:rPr lang="de-DE" sz="1200" dirty="0">
                <a:latin typeface="Roboto"/>
                <a:cs typeface="Roboto"/>
              </a:rPr>
              <a:t> </a:t>
            </a:r>
            <a:r>
              <a:rPr lang="de-DE" sz="1200" dirty="0" err="1">
                <a:latin typeface="Roboto"/>
                <a:cs typeface="Roboto"/>
              </a:rPr>
              <a:t>discussions</a:t>
            </a:r>
            <a:r>
              <a:rPr lang="de-DE" sz="1200" dirty="0">
                <a:latin typeface="Roboto"/>
                <a:cs typeface="Roboto"/>
              </a:rPr>
              <a:t> </a:t>
            </a:r>
            <a:r>
              <a:rPr lang="de-DE" sz="1200" dirty="0" err="1">
                <a:latin typeface="Roboto"/>
                <a:cs typeface="Roboto"/>
              </a:rPr>
              <a:t>and</a:t>
            </a:r>
            <a:r>
              <a:rPr lang="de-DE" sz="1200" dirty="0">
                <a:latin typeface="Roboto"/>
                <a:cs typeface="Roboto"/>
              </a:rPr>
              <a:t> </a:t>
            </a:r>
            <a:r>
              <a:rPr lang="de-DE" sz="1200" dirty="0" err="1">
                <a:latin typeface="Roboto"/>
                <a:cs typeface="Roboto"/>
              </a:rPr>
              <a:t>working</a:t>
            </a:r>
            <a:r>
              <a:rPr lang="de-DE" sz="1200" dirty="0">
                <a:latin typeface="Roboto"/>
                <a:cs typeface="Roboto"/>
              </a:rPr>
              <a:t> </a:t>
            </a:r>
            <a:r>
              <a:rPr lang="de-DE" sz="1200" dirty="0" err="1">
                <a:latin typeface="Roboto"/>
                <a:cs typeface="Roboto"/>
              </a:rPr>
              <a:t>groups</a:t>
            </a:r>
            <a:r>
              <a:rPr lang="de-DE" sz="1200" dirty="0">
                <a:latin typeface="Roboto"/>
                <a:cs typeface="Roboto"/>
              </a:rPr>
              <a:t>.</a:t>
            </a:r>
          </a:p>
          <a:p>
            <a:pPr marL="171450" lvl="0" indent="-171450" defTabSz="400050">
              <a:lnSpc>
                <a:spcPct val="90000"/>
              </a:lnSpc>
              <a:spcBef>
                <a:spcPct val="0"/>
              </a:spcBef>
              <a:spcAft>
                <a:spcPct val="35000"/>
              </a:spcAft>
              <a:buFont typeface="Arial" panose="020B0604020202020204" pitchFamily="34" charset="0"/>
              <a:buChar char="•"/>
            </a:pPr>
            <a:r>
              <a:rPr lang="de-DE" sz="1200" dirty="0" err="1">
                <a:latin typeface="Roboto"/>
                <a:cs typeface="Roboto"/>
              </a:rPr>
              <a:t>Propose</a:t>
            </a:r>
            <a:r>
              <a:rPr lang="de-DE" sz="1200" dirty="0">
                <a:latin typeface="Roboto"/>
                <a:cs typeface="Roboto"/>
              </a:rPr>
              <a:t> 2-3 </a:t>
            </a:r>
            <a:r>
              <a:rPr lang="de-DE" sz="1200" dirty="0" err="1">
                <a:latin typeface="Roboto"/>
                <a:cs typeface="Roboto"/>
              </a:rPr>
              <a:t>concrete</a:t>
            </a:r>
            <a:r>
              <a:rPr lang="de-DE" sz="1200" dirty="0">
                <a:latin typeface="Roboto"/>
                <a:cs typeface="Roboto"/>
              </a:rPr>
              <a:t> </a:t>
            </a:r>
            <a:r>
              <a:rPr lang="de-DE" sz="1200" dirty="0" err="1">
                <a:latin typeface="Roboto"/>
                <a:cs typeface="Roboto"/>
              </a:rPr>
              <a:t>and</a:t>
            </a:r>
            <a:r>
              <a:rPr lang="de-DE" sz="1200" dirty="0">
                <a:latin typeface="Roboto"/>
                <a:cs typeface="Roboto"/>
              </a:rPr>
              <a:t> simple </a:t>
            </a:r>
            <a:r>
              <a:rPr lang="de-DE" sz="1200" dirty="0" err="1">
                <a:latin typeface="Roboto"/>
                <a:cs typeface="Roboto"/>
              </a:rPr>
              <a:t>actions</a:t>
            </a:r>
            <a:r>
              <a:rPr lang="de-DE" sz="1200" dirty="0">
                <a:latin typeface="Roboto"/>
                <a:cs typeface="Roboto"/>
              </a:rPr>
              <a:t> </a:t>
            </a:r>
            <a:r>
              <a:rPr lang="de-DE" sz="1200" dirty="0" err="1">
                <a:latin typeface="Roboto"/>
                <a:cs typeface="Roboto"/>
              </a:rPr>
              <a:t>for</a:t>
            </a:r>
            <a:r>
              <a:rPr lang="de-DE" sz="1200" dirty="0">
                <a:latin typeface="Roboto"/>
                <a:cs typeface="Roboto"/>
              </a:rPr>
              <a:t> </a:t>
            </a:r>
            <a:r>
              <a:rPr lang="de-DE" sz="1200" dirty="0" err="1">
                <a:latin typeface="Roboto"/>
                <a:cs typeface="Roboto"/>
              </a:rPr>
              <a:t>improving</a:t>
            </a:r>
            <a:r>
              <a:rPr lang="de-DE" sz="1200" dirty="0">
                <a:latin typeface="Roboto"/>
                <a:cs typeface="Roboto"/>
              </a:rPr>
              <a:t> </a:t>
            </a:r>
            <a:r>
              <a:rPr lang="de-DE" sz="1200" dirty="0" err="1">
                <a:latin typeface="Roboto"/>
                <a:cs typeface="Roboto"/>
              </a:rPr>
              <a:t>staff</a:t>
            </a:r>
            <a:r>
              <a:rPr lang="de-DE" sz="1200" dirty="0">
                <a:latin typeface="Roboto"/>
                <a:cs typeface="Roboto"/>
              </a:rPr>
              <a:t> </a:t>
            </a:r>
            <a:r>
              <a:rPr lang="de-DE" sz="1200" dirty="0" err="1">
                <a:latin typeface="Roboto"/>
                <a:cs typeface="Roboto"/>
              </a:rPr>
              <a:t>integrity</a:t>
            </a:r>
            <a:r>
              <a:rPr lang="de-DE" sz="1200" dirty="0">
                <a:latin typeface="Roboto"/>
                <a:cs typeface="Roboto"/>
              </a:rPr>
              <a:t>.</a:t>
            </a:r>
          </a:p>
          <a:p>
            <a:pPr fontAlgn="base"/>
            <a:endParaRPr lang="en-US" dirty="0"/>
          </a:p>
          <a:p>
            <a:pPr marL="0" lvl="0" indent="0" algn="l" defTabSz="400050">
              <a:lnSpc>
                <a:spcPct val="90000"/>
              </a:lnSpc>
              <a:spcBef>
                <a:spcPct val="0"/>
              </a:spcBef>
              <a:spcAft>
                <a:spcPct val="35000"/>
              </a:spcAft>
              <a:buNone/>
            </a:pPr>
            <a:r>
              <a:rPr lang="de-DE" sz="1200" b="1" kern="1200" dirty="0">
                <a:latin typeface="Roboto"/>
                <a:cs typeface="Roboto"/>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You</a:t>
            </a:r>
            <a:r>
              <a:rPr lang="de-DE" sz="1200" kern="1200" dirty="0">
                <a:latin typeface="Roboto"/>
                <a:cs typeface="Roboto"/>
              </a:rPr>
              <a:t> </a:t>
            </a:r>
            <a:r>
              <a:rPr lang="de-DE" sz="1200" kern="1200" dirty="0" err="1">
                <a:latin typeface="Roboto"/>
                <a:cs typeface="Roboto"/>
              </a:rPr>
              <a:t>have</a:t>
            </a:r>
            <a:r>
              <a:rPr lang="de-DE" sz="1200" kern="1200" dirty="0">
                <a:latin typeface="Roboto"/>
                <a:cs typeface="Roboto"/>
              </a:rPr>
              <a:t> 30 </a:t>
            </a:r>
            <a:r>
              <a:rPr lang="de-DE" sz="1200" kern="1200" dirty="0" err="1">
                <a:latin typeface="Roboto"/>
                <a:cs typeface="Roboto"/>
              </a:rPr>
              <a:t>minutes</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reflect</a:t>
            </a:r>
            <a:r>
              <a:rPr lang="de-DE" sz="1200" kern="1200" dirty="0">
                <a:latin typeface="Roboto"/>
                <a:cs typeface="Roboto"/>
              </a:rPr>
              <a:t> in </a:t>
            </a:r>
            <a:r>
              <a:rPr lang="de-DE" sz="1200" kern="1200" dirty="0" err="1">
                <a:latin typeface="Roboto"/>
                <a:cs typeface="Roboto"/>
              </a:rPr>
              <a:t>groups</a:t>
            </a:r>
            <a:r>
              <a:rPr lang="de-DE" sz="1200" kern="1200" dirty="0">
                <a:latin typeface="Roboto"/>
                <a:cs typeface="Roboto"/>
              </a:rPr>
              <a:t> on </a:t>
            </a:r>
            <a:r>
              <a:rPr lang="de-DE" sz="1200" kern="1200" dirty="0" err="1">
                <a:latin typeface="Roboto"/>
                <a:cs typeface="Roboto"/>
              </a:rPr>
              <a:t>the</a:t>
            </a:r>
            <a:r>
              <a:rPr lang="de-DE" sz="1200" kern="1200" dirty="0">
                <a:latin typeface="Roboto"/>
                <a:cs typeface="Roboto"/>
              </a:rPr>
              <a:t> different </a:t>
            </a:r>
            <a:r>
              <a:rPr lang="de-DE" sz="1200" kern="1200" dirty="0" err="1">
                <a:latin typeface="Roboto"/>
                <a:cs typeface="Roboto"/>
              </a:rPr>
              <a:t>questions</a:t>
            </a:r>
            <a:r>
              <a:rPr lang="de-DE" sz="1200" kern="1200" dirty="0">
                <a:latin typeface="Roboto"/>
                <a:cs typeface="Roboto"/>
              </a:rPr>
              <a:t> </a:t>
            </a:r>
            <a:r>
              <a:rPr lang="de-DE" sz="1200" kern="1200" dirty="0" err="1">
                <a:latin typeface="Roboto"/>
                <a:cs typeface="Roboto"/>
              </a:rPr>
              <a:t>and</a:t>
            </a:r>
            <a:r>
              <a:rPr lang="de-DE" sz="1200" kern="1200" dirty="0">
                <a:latin typeface="Roboto"/>
                <a:cs typeface="Roboto"/>
              </a:rPr>
              <a:t> </a:t>
            </a:r>
            <a:r>
              <a:rPr lang="de-DE" sz="1200" kern="1200" dirty="0" err="1">
                <a:latin typeface="Roboto"/>
                <a:cs typeface="Roboto"/>
              </a:rPr>
              <a:t>each</a:t>
            </a:r>
            <a:r>
              <a:rPr lang="de-DE" sz="1200" kern="1200" dirty="0">
                <a:latin typeface="Roboto"/>
                <a:cs typeface="Roboto"/>
              </a:rPr>
              <a:t> </a:t>
            </a:r>
            <a:r>
              <a:rPr lang="de-DE" sz="1200" kern="1200" dirty="0" err="1">
                <a:latin typeface="Roboto"/>
                <a:cs typeface="Roboto"/>
              </a:rPr>
              <a:t>participant</a:t>
            </a:r>
            <a:r>
              <a:rPr lang="de-DE" sz="1200" kern="1200" dirty="0">
                <a:latin typeface="Roboto"/>
                <a:cs typeface="Roboto"/>
              </a:rPr>
              <a:t> </a:t>
            </a:r>
            <a:r>
              <a:rPr lang="de-DE" sz="1200" kern="1200" dirty="0" err="1">
                <a:latin typeface="Roboto"/>
                <a:cs typeface="Roboto"/>
              </a:rPr>
              <a:t>has</a:t>
            </a:r>
            <a:r>
              <a:rPr lang="de-DE" sz="1200" kern="1200" dirty="0">
                <a:latin typeface="Roboto"/>
                <a:cs typeface="Roboto"/>
              </a:rPr>
              <a:t> 1-2 </a:t>
            </a:r>
            <a:r>
              <a:rPr lang="de-DE" sz="1200" kern="1200" dirty="0" err="1">
                <a:latin typeface="Roboto"/>
                <a:cs typeface="Roboto"/>
              </a:rPr>
              <a:t>minutes</a:t>
            </a:r>
            <a:r>
              <a:rPr lang="de-DE" sz="1200" kern="1200" dirty="0">
                <a:latin typeface="Roboto"/>
                <a:cs typeface="Roboto"/>
              </a:rPr>
              <a:t> </a:t>
            </a:r>
            <a:r>
              <a:rPr lang="de-DE" sz="1200" kern="1200" dirty="0" err="1">
                <a:latin typeface="Roboto"/>
                <a:cs typeface="Roboto"/>
              </a:rPr>
              <a:t>to</a:t>
            </a:r>
            <a:r>
              <a:rPr lang="de-DE" sz="1200" kern="1200" dirty="0">
                <a:latin typeface="Roboto"/>
                <a:cs typeface="Roboto"/>
              </a:rPr>
              <a:t> </a:t>
            </a:r>
            <a:r>
              <a:rPr lang="de-DE" sz="1200" kern="1200" dirty="0" err="1">
                <a:latin typeface="Roboto"/>
                <a:cs typeface="Roboto"/>
              </a:rPr>
              <a:t>propose</a:t>
            </a:r>
            <a:r>
              <a:rPr lang="de-DE" sz="1200" kern="1200" dirty="0">
                <a:latin typeface="Roboto"/>
                <a:cs typeface="Roboto"/>
              </a:rPr>
              <a:t> </a:t>
            </a:r>
            <a:r>
              <a:rPr lang="de-DE" sz="1200" kern="1200" dirty="0" err="1">
                <a:latin typeface="Roboto"/>
                <a:cs typeface="Roboto"/>
              </a:rPr>
              <a:t>the</a:t>
            </a:r>
            <a:r>
              <a:rPr lang="de-DE" sz="1200" kern="1200" dirty="0">
                <a:latin typeface="Roboto"/>
                <a:cs typeface="Roboto"/>
              </a:rPr>
              <a:t> simple </a:t>
            </a:r>
            <a:r>
              <a:rPr lang="de-DE" sz="1200" kern="1200" dirty="0" err="1">
                <a:latin typeface="Roboto"/>
                <a:cs typeface="Roboto"/>
              </a:rPr>
              <a:t>actions</a:t>
            </a:r>
            <a:r>
              <a:rPr lang="de-DE" sz="1200" kern="1200" dirty="0">
                <a:latin typeface="Roboto"/>
                <a:cs typeface="Roboto"/>
              </a:rPr>
              <a:t> </a:t>
            </a:r>
            <a:r>
              <a:rPr lang="de-DE" sz="1200" kern="1200" dirty="0" err="1">
                <a:latin typeface="Roboto"/>
                <a:cs typeface="Roboto"/>
              </a:rPr>
              <a:t>for</a:t>
            </a:r>
            <a:r>
              <a:rPr lang="de-DE" sz="1200" kern="1200" dirty="0">
                <a:latin typeface="Roboto"/>
                <a:cs typeface="Roboto"/>
              </a:rPr>
              <a:t> </a:t>
            </a:r>
            <a:r>
              <a:rPr lang="de-DE" sz="1200" kern="1200" dirty="0" err="1">
                <a:latin typeface="Roboto"/>
                <a:cs typeface="Roboto"/>
              </a:rPr>
              <a:t>improving</a:t>
            </a:r>
            <a:r>
              <a:rPr lang="de-DE" sz="1200" kern="1200" dirty="0">
                <a:latin typeface="Roboto"/>
                <a:cs typeface="Roboto"/>
              </a:rPr>
              <a:t> </a:t>
            </a:r>
            <a:r>
              <a:rPr lang="de-DE" sz="1200" kern="1200" dirty="0" err="1">
                <a:latin typeface="Roboto"/>
                <a:cs typeface="Roboto"/>
              </a:rPr>
              <a:t>staff</a:t>
            </a:r>
            <a:r>
              <a:rPr lang="de-DE" sz="1200" kern="1200" dirty="0">
                <a:latin typeface="Roboto"/>
                <a:cs typeface="Roboto"/>
              </a:rPr>
              <a:t> </a:t>
            </a:r>
            <a:r>
              <a:rPr lang="de-DE" sz="1200" kern="1200" dirty="0" err="1">
                <a:latin typeface="Roboto"/>
                <a:cs typeface="Roboto"/>
              </a:rPr>
              <a:t>integrity</a:t>
            </a:r>
            <a:r>
              <a:rPr lang="de-DE" sz="1200" kern="1200" dirty="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endParaRPr lang="de-DE" sz="1200" kern="1200" dirty="0">
              <a:latin typeface="Roboto"/>
              <a:cs typeface="Roboto"/>
            </a:endParaRPr>
          </a:p>
          <a:p>
            <a:pPr marL="0" lvl="0" indent="0" algn="l" defTabSz="400050">
              <a:lnSpc>
                <a:spcPct val="90000"/>
              </a:lnSpc>
              <a:spcBef>
                <a:spcPct val="0"/>
              </a:spcBef>
              <a:spcAft>
                <a:spcPct val="35000"/>
              </a:spcAft>
              <a:buNone/>
            </a:pPr>
            <a:r>
              <a:rPr lang="de-DE" sz="1200" b="1" kern="1200">
                <a:latin typeface="Roboto"/>
                <a:cs typeface="Roboto"/>
              </a:rPr>
              <a:t>Resources:</a:t>
            </a:r>
            <a:endParaRPr lang="de-DE" sz="1200" b="1" kern="1200" dirty="0">
              <a:latin typeface="Roboto"/>
              <a:cs typeface="Roboto"/>
            </a:endParaRP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Roboto"/>
                <a:cs typeface="Roboto"/>
              </a:rPr>
              <a:t>Guiding</a:t>
            </a:r>
            <a:r>
              <a:rPr lang="de-DE" sz="1200" kern="1200" dirty="0">
                <a:latin typeface="Roboto"/>
                <a:cs typeface="Roboto"/>
              </a:rPr>
              <a:t> </a:t>
            </a:r>
            <a:r>
              <a:rPr lang="de-DE" sz="1200" kern="1200" dirty="0" err="1">
                <a:latin typeface="Roboto"/>
                <a:cs typeface="Roboto"/>
              </a:rPr>
              <a:t>questions</a:t>
            </a:r>
            <a:r>
              <a:rPr lang="de-DE" sz="1200" kern="1200" dirty="0">
                <a:latin typeface="Roboto"/>
                <a:cs typeface="Roboto"/>
              </a:rPr>
              <a:t> on </a:t>
            </a:r>
            <a:r>
              <a:rPr lang="de-DE" sz="1200" kern="1200" dirty="0" err="1">
                <a:latin typeface="Roboto"/>
                <a:cs typeface="Roboto"/>
              </a:rPr>
              <a:t>the</a:t>
            </a:r>
            <a:r>
              <a:rPr lang="de-DE" sz="1200" kern="1200" dirty="0">
                <a:latin typeface="Roboto"/>
                <a:cs typeface="Roboto"/>
              </a:rPr>
              <a:t> </a:t>
            </a:r>
            <a:r>
              <a:rPr lang="de-DE" sz="1200" kern="1200" dirty="0" err="1">
                <a:latin typeface="Roboto"/>
                <a:cs typeface="Roboto"/>
              </a:rPr>
              <a:t>following</a:t>
            </a:r>
            <a:r>
              <a:rPr lang="de-DE" sz="1200" kern="1200" dirty="0">
                <a:latin typeface="Roboto"/>
                <a:cs typeface="Roboto"/>
              </a:rPr>
              <a:t> </a:t>
            </a:r>
            <a:r>
              <a:rPr lang="de-DE" sz="1200" kern="1200" dirty="0" err="1">
                <a:latin typeface="Roboto"/>
                <a:cs typeface="Roboto"/>
              </a:rPr>
              <a:t>slide</a:t>
            </a:r>
            <a:r>
              <a:rPr lang="de-DE" sz="1200" kern="1200" dirty="0">
                <a:latin typeface="Roboto"/>
                <a:cs typeface="Roboto"/>
              </a:rPr>
              <a:t>.</a:t>
            </a:r>
          </a:p>
        </p:txBody>
      </p:sp>
      <p:sp>
        <p:nvSpPr>
          <p:cNvPr id="4" name="Foliennummernplatzhalter 3"/>
          <p:cNvSpPr>
            <a:spLocks noGrp="1"/>
          </p:cNvSpPr>
          <p:nvPr>
            <p:ph type="sldNum" sz="quarter" idx="10"/>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251604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err="1"/>
              <a:t>Guiding</a:t>
            </a:r>
            <a:r>
              <a:rPr lang="de-DE" b="1"/>
              <a:t> </a:t>
            </a:r>
            <a:r>
              <a:rPr lang="de-DE" b="1" err="1"/>
              <a:t>questions</a:t>
            </a:r>
            <a:r>
              <a:rPr lang="de-DE" b="1"/>
              <a:t>:</a:t>
            </a:r>
          </a:p>
          <a:p>
            <a:endParaRPr lang="de-DE" b="1"/>
          </a:p>
          <a:p>
            <a:pPr marL="228600" indent="-228600">
              <a:buFont typeface="+mj-lt"/>
              <a:buAutoNum type="arabicPeriod"/>
            </a:pPr>
            <a:r>
              <a:rPr lang="en-US"/>
              <a:t>What are some of the barriers to guaranteeing staff integrity throughout the employment cycle? </a:t>
            </a:r>
          </a:p>
          <a:p>
            <a:pPr marL="228600" indent="-228600">
              <a:buFont typeface="+mj-lt"/>
              <a:buAutoNum type="arabicPeriod"/>
            </a:pPr>
            <a:r>
              <a:rPr lang="en-US"/>
              <a:t>How do these barriers impact on staff integrity? Can you provide examples? </a:t>
            </a:r>
          </a:p>
          <a:p>
            <a:pPr marL="228600" indent="-228600">
              <a:buFont typeface="+mj-lt"/>
              <a:buAutoNum type="arabicPeriod"/>
            </a:pPr>
            <a:r>
              <a:rPr lang="en-US"/>
              <a:t>What are problems in implementing a more integrity-friendly HR management? </a:t>
            </a:r>
          </a:p>
          <a:p>
            <a:pPr marL="228600" indent="-228600">
              <a:buFont typeface="+mj-lt"/>
              <a:buAutoNum type="arabicPeriod"/>
            </a:pPr>
            <a:r>
              <a:rPr lang="en-US"/>
              <a:t>How could these problems be resolved?</a:t>
            </a:r>
          </a:p>
        </p:txBody>
      </p:sp>
      <p:sp>
        <p:nvSpPr>
          <p:cNvPr id="4" name="Foliennummernplatzhalter 3"/>
          <p:cNvSpPr>
            <a:spLocks noGrp="1"/>
          </p:cNvSpPr>
          <p:nvPr>
            <p:ph type="sldNum" sz="quarter" idx="5"/>
          </p:nvPr>
        </p:nvSpPr>
        <p:spPr/>
        <p:txBody>
          <a:bodyPr/>
          <a:lstStyle/>
          <a:p>
            <a:fld id="{E9032092-6271-034C-A373-FC28AFF6325A}" type="slidenum">
              <a:rPr lang="de-DE" smtClean="0"/>
              <a:t>39</a:t>
            </a:fld>
            <a:endParaRPr lang="de-DE"/>
          </a:p>
        </p:txBody>
      </p:sp>
    </p:spTree>
    <p:extLst>
      <p:ext uri="{BB962C8B-B14F-4D97-AF65-F5344CB8AC3E}">
        <p14:creationId xmlns:p14="http://schemas.microsoft.com/office/powerpoint/2010/main" val="399628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Correct</a:t>
            </a:r>
            <a:r>
              <a:rPr lang="de-DE"/>
              <a:t> </a:t>
            </a:r>
            <a:r>
              <a:rPr lang="de-DE" err="1"/>
              <a:t>answers</a:t>
            </a:r>
            <a:r>
              <a:rPr lang="de-DE"/>
              <a:t>:</a:t>
            </a:r>
          </a:p>
          <a:p>
            <a:pPr marL="171450" indent="-171450">
              <a:buFont typeface="Arial" panose="020B0604020202020204" pitchFamily="34" charset="0"/>
              <a:buChar char="•"/>
            </a:pPr>
            <a:r>
              <a:rPr lang="de-DE"/>
              <a:t>1A., 1B.;</a:t>
            </a:r>
          </a:p>
          <a:p>
            <a:pPr marL="171450" indent="-171450">
              <a:buFont typeface="Arial" panose="020B0604020202020204" pitchFamily="34" charset="0"/>
              <a:buChar char="•"/>
            </a:pPr>
            <a:r>
              <a:rPr lang="de-DE"/>
              <a:t>2E.</a:t>
            </a:r>
          </a:p>
        </p:txBody>
      </p:sp>
      <p:sp>
        <p:nvSpPr>
          <p:cNvPr id="4" name="Foliennummernplatzhalter 3"/>
          <p:cNvSpPr>
            <a:spLocks noGrp="1"/>
          </p:cNvSpPr>
          <p:nvPr>
            <p:ph type="sldNum" sz="quarter" idx="5"/>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152058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Correct</a:t>
            </a:r>
            <a:r>
              <a:rPr lang="de-DE" dirty="0"/>
              <a:t> </a:t>
            </a:r>
            <a:r>
              <a:rPr lang="de-DE" dirty="0" err="1"/>
              <a:t>answers</a:t>
            </a:r>
            <a:r>
              <a:rPr lang="de-DE" dirty="0"/>
              <a:t>:</a:t>
            </a:r>
          </a:p>
          <a:p>
            <a:pPr marL="171450" indent="-171450">
              <a:buFont typeface="Arial" panose="020B0604020202020204" pitchFamily="34" charset="0"/>
              <a:buChar char="•"/>
            </a:pPr>
            <a:r>
              <a:rPr lang="de-DE" dirty="0"/>
              <a:t>3A., 3B.;</a:t>
            </a:r>
          </a:p>
          <a:p>
            <a:pPr marL="171450" indent="-171450">
              <a:buFont typeface="Arial" panose="020B0604020202020204" pitchFamily="34" charset="0"/>
              <a:buChar char="•"/>
            </a:pPr>
            <a:r>
              <a:rPr lang="de-DE" dirty="0"/>
              <a:t>4D.</a:t>
            </a:r>
          </a:p>
        </p:txBody>
      </p:sp>
      <p:sp>
        <p:nvSpPr>
          <p:cNvPr id="4" name="Foliennummernplatzhalter 3"/>
          <p:cNvSpPr>
            <a:spLocks noGrp="1"/>
          </p:cNvSpPr>
          <p:nvPr>
            <p:ph type="sldNum" sz="quarter" idx="5"/>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2537761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43</a:t>
            </a:fld>
            <a:endParaRPr lang="de-DE"/>
          </a:p>
        </p:txBody>
      </p:sp>
    </p:spTree>
    <p:extLst>
      <p:ext uri="{BB962C8B-B14F-4D97-AF65-F5344CB8AC3E}">
        <p14:creationId xmlns:p14="http://schemas.microsoft.com/office/powerpoint/2010/main" val="855487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44</a:t>
            </a:fld>
            <a:endParaRPr lang="de-DE"/>
          </a:p>
        </p:txBody>
      </p:sp>
    </p:spTree>
    <p:extLst>
      <p:ext uri="{BB962C8B-B14F-4D97-AF65-F5344CB8AC3E}">
        <p14:creationId xmlns:p14="http://schemas.microsoft.com/office/powerpoint/2010/main" val="396012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1">
                <a:solidFill>
                  <a:srgbClr val="000000"/>
                </a:solidFill>
                <a:latin typeface="Calibri" panose="020F0502020204030204" pitchFamily="34" charset="0"/>
              </a:rPr>
              <a:t>Source:</a:t>
            </a:r>
            <a:r>
              <a:rPr lang="en-US" sz="1200">
                <a:solidFill>
                  <a:srgbClr val="000000"/>
                </a:solidFill>
                <a:latin typeface="Calibri" panose="020F0502020204030204" pitchFamily="34" charset="0"/>
              </a:rPr>
              <a:t>​</a:t>
            </a:r>
            <a:endParaRPr lang="en-US" sz="1200">
              <a:solidFill>
                <a:srgbClr val="000000"/>
              </a:solidFill>
              <a:latin typeface="Segoe UI"/>
            </a:endParaRPr>
          </a:p>
          <a:p>
            <a:pPr fontAlgn="base"/>
            <a:r>
              <a:rPr lang="de-DE" sz="1200" err="1">
                <a:solidFill>
                  <a:srgbClr val="000000"/>
                </a:solidFill>
                <a:latin typeface="Calibri" panose="020F0502020204030204" pitchFamily="34" charset="0"/>
              </a:rPr>
              <a:t>Chêne</a:t>
            </a:r>
            <a:r>
              <a:rPr lang="de-DE" sz="1200">
                <a:solidFill>
                  <a:srgbClr val="000000"/>
                </a:solidFill>
                <a:latin typeface="Calibri" panose="020F0502020204030204" pitchFamily="34" charset="0"/>
              </a:rPr>
              <a:t>, M. &amp;  Heinrich, F. (March 2015). </a:t>
            </a:r>
            <a:r>
              <a:rPr lang="de-DE" sz="1200" err="1">
                <a:solidFill>
                  <a:srgbClr val="000000"/>
                </a:solidFill>
                <a:latin typeface="Calibri" panose="020F0502020204030204" pitchFamily="34" charset="0"/>
              </a:rPr>
              <a:t>Corruption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and</a:t>
            </a:r>
            <a:r>
              <a:rPr lang="de-DE" sz="1200">
                <a:solidFill>
                  <a:srgbClr val="000000"/>
                </a:solidFill>
                <a:latin typeface="Calibri" panose="020F0502020204030204" pitchFamily="34" charset="0"/>
              </a:rPr>
              <a:t> anti-</a:t>
            </a:r>
            <a:r>
              <a:rPr lang="de-DE" sz="1200" err="1">
                <a:solidFill>
                  <a:srgbClr val="000000"/>
                </a:solidFill>
                <a:latin typeface="Calibri" panose="020F0502020204030204" pitchFamily="34" charset="0"/>
              </a:rPr>
              <a:t>corruptionpracticesin</a:t>
            </a:r>
            <a:r>
              <a:rPr lang="de-DE" sz="1200">
                <a:solidFill>
                  <a:srgbClr val="000000"/>
                </a:solidFill>
                <a:latin typeface="Calibri" panose="020F0502020204030204" pitchFamily="34" charset="0"/>
              </a:rPr>
              <a:t> human </a:t>
            </a:r>
            <a:r>
              <a:rPr lang="de-DE" sz="1200" err="1">
                <a:solidFill>
                  <a:srgbClr val="000000"/>
                </a:solidFill>
                <a:latin typeface="Calibri" panose="020F0502020204030204" pitchFamily="34" charset="0"/>
              </a:rPr>
              <a:t>resource</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management</a:t>
            </a:r>
            <a:r>
              <a:rPr lang="de-DE" sz="1200">
                <a:solidFill>
                  <a:srgbClr val="000000"/>
                </a:solidFill>
                <a:latin typeface="Calibri" panose="020F0502020204030204" pitchFamily="34" charset="0"/>
              </a:rPr>
              <a:t> in </a:t>
            </a:r>
            <a:r>
              <a:rPr lang="de-DE" sz="1200" err="1">
                <a:solidFill>
                  <a:srgbClr val="000000"/>
                </a:solidFill>
                <a:latin typeface="Calibri" panose="020F0502020204030204" pitchFamily="34" charset="0"/>
              </a:rPr>
              <a:t>the</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public</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sector</a:t>
            </a:r>
            <a:r>
              <a:rPr lang="de-DE" sz="1200">
                <a:solidFill>
                  <a:srgbClr val="000000"/>
                </a:solidFill>
                <a:latin typeface="Calibri" panose="020F0502020204030204" pitchFamily="34" charset="0"/>
              </a:rPr>
              <a:t>. U4 Expert </a:t>
            </a:r>
            <a:r>
              <a:rPr lang="de-DE" sz="1200" err="1">
                <a:solidFill>
                  <a:srgbClr val="000000"/>
                </a:solidFill>
                <a:latin typeface="Calibri" panose="020F0502020204030204" pitchFamily="34" charset="0"/>
              </a:rPr>
              <a:t>Answer</a:t>
            </a:r>
            <a:r>
              <a:rPr lang="de-DE" sz="1200">
                <a:solidFill>
                  <a:srgbClr val="000000"/>
                </a:solidFill>
                <a:latin typeface="Calibri" panose="020F0502020204030204" pitchFamily="34" charset="0"/>
              </a:rPr>
              <a:t>. U4 Anti-</a:t>
            </a:r>
            <a:r>
              <a:rPr lang="de-DE" sz="1200" err="1">
                <a:solidFill>
                  <a:srgbClr val="000000"/>
                </a:solidFill>
                <a:latin typeface="Calibri" panose="020F0502020204030204" pitchFamily="34" charset="0"/>
              </a:rPr>
              <a:t>Corruption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Resource</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Centre</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3"/>
              </a:rPr>
              <a:t>https://www.transparency.org/files/content/corruptionqas/Corruption_and_anti-corruption_practices_in_human_resource_management_in_the_public_sector_2015.pdf</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7, 2020).</a:t>
            </a:r>
            <a:endParaRPr lang="en-US" sz="1200" b="0" i="0">
              <a:solidFill>
                <a:srgbClr val="000000"/>
              </a:solidFill>
              <a:effectLst/>
              <a:latin typeface="Segoe UI"/>
            </a:endParaRPr>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262530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Recruitment (2):</a:t>
            </a:r>
            <a:endParaRPr lang="de-DE" sz="1200" b="0" i="0" u="none" strike="noStrike" kern="1200">
              <a:solidFill>
                <a:schemeClr val="tx1"/>
              </a:solidFill>
              <a:effectLst/>
              <a:latin typeface="+mn-lt"/>
              <a:ea typeface="+mn-ea"/>
              <a:cs typeface="+mn-cs"/>
            </a:endParaRPr>
          </a:p>
          <a:p>
            <a:endParaRPr lang="de-DE"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de-DE" sz="1200" b="0" i="0" u="none" strike="noStrike" kern="1200">
                <a:solidFill>
                  <a:schemeClr val="tx1"/>
                </a:solidFill>
                <a:effectLst/>
                <a:latin typeface="+mn-lt"/>
                <a:ea typeface="+mn-ea"/>
                <a:cs typeface="+mn-cs"/>
              </a:rPr>
              <a:t>The </a:t>
            </a:r>
            <a:r>
              <a:rPr lang="de-DE" sz="1200" b="0" i="0" u="none" strike="noStrike" kern="1200" err="1">
                <a:solidFill>
                  <a:schemeClr val="tx1"/>
                </a:solidFill>
                <a:effectLst/>
                <a:latin typeface="+mn-lt"/>
                <a:ea typeface="+mn-ea"/>
                <a:cs typeface="+mn-cs"/>
              </a:rPr>
              <a:t>prominence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role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signalled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new</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applicants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sector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positions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already</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job</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postings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form an integral </a:t>
            </a:r>
            <a:r>
              <a:rPr lang="de-DE" sz="1200" b="0" i="0" u="none" strike="noStrike" kern="1200" err="1">
                <a:solidFill>
                  <a:schemeClr val="tx1"/>
                </a:solidFill>
                <a:effectLst/>
                <a:latin typeface="+mn-lt"/>
                <a:ea typeface="+mn-ea"/>
                <a:cs typeface="+mn-cs"/>
              </a:rPr>
              <a:t>part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selection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recruitment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process</a:t>
            </a:r>
            <a:r>
              <a:rPr lang="de-DE" sz="1200" b="0" i="0" u="none" strike="noStrike" kern="1200">
                <a:solidFill>
                  <a:schemeClr val="tx1"/>
                </a:solidFill>
                <a:effectLst/>
                <a:latin typeface="+mn-lt"/>
                <a:ea typeface="+mn-ea"/>
                <a:cs typeface="+mn-cs"/>
              </a:rPr>
              <a:t>.</a:t>
            </a:r>
          </a:p>
          <a:p>
            <a:pPr marL="171450" indent="-171450">
              <a:buFont typeface="Arial" panose="020B0604020202020204" pitchFamily="34" charset="0"/>
              <a:buChar char="•"/>
            </a:pPr>
            <a:r>
              <a:rPr lang="de-DE" sz="1200" b="0" i="0" u="none" strike="noStrike" kern="1200">
                <a:solidFill>
                  <a:schemeClr val="tx1"/>
                </a:solidFill>
                <a:effectLst/>
                <a:latin typeface="+mn-lt"/>
                <a:ea typeface="+mn-ea"/>
                <a:cs typeface="+mn-cs"/>
              </a:rPr>
              <a:t>The Office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Government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United States </a:t>
            </a:r>
            <a:r>
              <a:rPr lang="de-DE" sz="1200" b="0" i="0" u="none" strike="noStrike" kern="1200" err="1">
                <a:solidFill>
                  <a:schemeClr val="tx1"/>
                </a:solidFill>
                <a:effectLst/>
                <a:latin typeface="+mn-lt"/>
                <a:ea typeface="+mn-ea"/>
                <a:cs typeface="+mn-cs"/>
              </a:rPr>
              <a:t>requires</a:t>
            </a:r>
            <a:r>
              <a:rPr lang="de-DE" sz="1200" b="0" i="0" u="none" strike="noStrike" kern="1200">
                <a:solidFill>
                  <a:schemeClr val="tx1"/>
                </a:solidFill>
                <a:effectLst/>
                <a:latin typeface="+mn-lt"/>
                <a:ea typeface="+mn-ea"/>
                <a:cs typeface="+mn-cs"/>
              </a:rPr>
              <a:t> all </a:t>
            </a:r>
            <a:r>
              <a:rPr lang="de-DE" sz="1200" b="0" i="0" u="none" strike="noStrike" kern="1200" err="1">
                <a:solidFill>
                  <a:schemeClr val="tx1"/>
                </a:solidFill>
                <a:effectLst/>
                <a:latin typeface="+mn-lt"/>
                <a:ea typeface="+mn-ea"/>
                <a:cs typeface="+mn-cs"/>
              </a:rPr>
              <a:t>written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offers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employment</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executive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include</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statement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regarding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agency’s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commitment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role-specific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expectations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early</a:t>
            </a:r>
            <a:r>
              <a:rPr lang="de-DE" sz="1200" b="0" i="0" u="none" strike="noStrike" kern="1200">
                <a:solidFill>
                  <a:schemeClr val="tx1"/>
                </a:solidFill>
                <a:effectLst/>
                <a:latin typeface="+mn-lt"/>
                <a:ea typeface="+mn-ea"/>
                <a:cs typeface="+mn-cs"/>
              </a:rPr>
              <a:t>.</a:t>
            </a:r>
          </a:p>
          <a:p>
            <a:pPr marL="171450" indent="-171450">
              <a:buFont typeface="Arial" panose="020B0604020202020204" pitchFamily="34" charset="0"/>
              <a:buChar char="•"/>
            </a:pPr>
            <a:r>
              <a:rPr lang="de-DE" sz="1200" b="0" i="0" u="none" strike="noStrike" kern="1200">
                <a:solidFill>
                  <a:schemeClr val="tx1"/>
                </a:solidFill>
                <a:effectLst/>
                <a:latin typeface="+mn-lt"/>
                <a:ea typeface="+mn-ea"/>
                <a:cs typeface="+mn-cs"/>
              </a:rPr>
              <a:t>New </a:t>
            </a:r>
            <a:r>
              <a:rPr lang="de-DE" sz="1200" b="0" i="0" u="none" strike="noStrike" kern="1200" err="1">
                <a:solidFill>
                  <a:schemeClr val="tx1"/>
                </a:solidFill>
                <a:effectLst/>
                <a:latin typeface="+mn-lt"/>
                <a:ea typeface="+mn-ea"/>
                <a:cs typeface="+mn-cs"/>
              </a:rPr>
              <a:t>supervisors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alerted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their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responsibility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advancing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government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ethics</a:t>
            </a:r>
            <a:r>
              <a:rPr lang="de-DE" sz="1200" b="0" i="0" u="none" strike="noStrike"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117392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a:t>OECD (March 2018). </a:t>
            </a:r>
            <a:r>
              <a:rPr lang="de-DE" sz="1200" err="1"/>
              <a:t>Behavioural</a:t>
            </a:r>
            <a:r>
              <a:rPr lang="de-DE" sz="1200"/>
              <a:t> </a:t>
            </a:r>
            <a:r>
              <a:rPr lang="de-DE" sz="1200" err="1"/>
              <a:t>Insights</a:t>
            </a:r>
            <a:r>
              <a:rPr lang="de-DE" sz="1200"/>
              <a:t> </a:t>
            </a:r>
            <a:r>
              <a:rPr lang="de-DE" sz="1200" err="1"/>
              <a:t>for</a:t>
            </a:r>
            <a:r>
              <a:rPr lang="de-DE" sz="1200"/>
              <a:t> Public </a:t>
            </a:r>
            <a:r>
              <a:rPr lang="de-DE" sz="1200" err="1"/>
              <a:t>Integrity</a:t>
            </a:r>
            <a:r>
              <a:rPr lang="de-DE" sz="1200"/>
              <a:t>. </a:t>
            </a:r>
            <a:r>
              <a:rPr lang="de-DE" sz="1200" err="1"/>
              <a:t>Harnessing</a:t>
            </a:r>
            <a:r>
              <a:rPr lang="de-DE" sz="1200"/>
              <a:t> </a:t>
            </a:r>
            <a:r>
              <a:rPr lang="de-DE" sz="1200" err="1"/>
              <a:t>the</a:t>
            </a:r>
            <a:r>
              <a:rPr lang="de-DE" sz="1200"/>
              <a:t> Human </a:t>
            </a:r>
            <a:r>
              <a:rPr lang="de-DE" sz="1200" err="1"/>
              <a:t>Factor</a:t>
            </a:r>
            <a:r>
              <a:rPr lang="de-DE" sz="1200"/>
              <a:t> </a:t>
            </a:r>
            <a:r>
              <a:rPr lang="de-DE" sz="1200" err="1"/>
              <a:t>to</a:t>
            </a:r>
            <a:r>
              <a:rPr lang="de-DE" sz="1200"/>
              <a:t> Counter </a:t>
            </a:r>
            <a:r>
              <a:rPr lang="de-DE" sz="1200" err="1"/>
              <a:t>Corruption</a:t>
            </a:r>
            <a:r>
              <a:rPr lang="de-DE" sz="1200"/>
              <a:t>. </a:t>
            </a:r>
            <a:r>
              <a:rPr lang="de-DE" sz="1200" err="1"/>
              <a:t>Retrieved</a:t>
            </a:r>
            <a:r>
              <a:rPr lang="de-DE" sz="1200"/>
              <a:t> </a:t>
            </a:r>
            <a:r>
              <a:rPr lang="de-DE" sz="1200" err="1"/>
              <a:t>from</a:t>
            </a:r>
            <a:r>
              <a:rPr lang="de-DE" sz="1200"/>
              <a:t> </a:t>
            </a:r>
            <a:r>
              <a:rPr lang="de-DE" sz="1200" u="sng">
                <a:hlinkClick r:id="rId3"/>
              </a:rPr>
              <a:t>http://www.oecd.org/gov/ethics/behavioural-insights-for-public-integrity-9789264297067-en.htm</a:t>
            </a:r>
            <a:r>
              <a:rPr lang="de-DE" sz="1200"/>
              <a:t> (last </a:t>
            </a:r>
            <a:r>
              <a:rPr lang="de-DE" sz="1200" err="1"/>
              <a:t>accessed</a:t>
            </a:r>
            <a:r>
              <a:rPr lang="de-DE" sz="1200"/>
              <a:t> on April 24, 2020).</a:t>
            </a:r>
            <a:r>
              <a:rPr lang="en-US" sz="1200"/>
              <a:t>​</a:t>
            </a:r>
          </a:p>
        </p:txBody>
      </p:sp>
      <p:sp>
        <p:nvSpPr>
          <p:cNvPr id="4" name="Foliennummernplatzhalter 3"/>
          <p:cNvSpPr>
            <a:spLocks noGrp="1"/>
          </p:cNvSpPr>
          <p:nvPr>
            <p:ph type="sldNum" sz="quarter" idx="5"/>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182619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it-CH" b="1"/>
              <a:t>Training - Objectives:</a:t>
            </a:r>
            <a:endParaRPr lang="de-DE"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endParaRPr lang="de-DE"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Ethics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aims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improve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understanding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statutory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provisions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rules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through</a:t>
            </a:r>
            <a:r>
              <a:rPr lang="de-DE" sz="1200" b="0" i="0" u="none" strike="noStrike" kern="1200">
                <a:solidFill>
                  <a:schemeClr val="tx1"/>
                </a:solidFill>
                <a:effectLst/>
                <a:latin typeface="+mn-lt"/>
                <a:ea typeface="+mn-ea"/>
                <a:cs typeface="+mn-cs"/>
              </a:rPr>
              <a:t> open </a:t>
            </a:r>
            <a:r>
              <a:rPr lang="de-DE" sz="1200" b="0" i="0" u="none" strike="noStrike" kern="1200" err="1">
                <a:solidFill>
                  <a:schemeClr val="tx1"/>
                </a:solidFill>
                <a:effectLst/>
                <a:latin typeface="+mn-lt"/>
                <a:ea typeface="+mn-ea"/>
                <a:cs typeface="+mn-cs"/>
              </a:rPr>
              <a:t>discussion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helping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understand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concerns</a:t>
            </a:r>
            <a:r>
              <a:rPr lang="de-DE"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aims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build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capacities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knowledge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skills</a:t>
            </a:r>
            <a:r>
              <a:rPr lang="de-DE" sz="1200" b="0" i="0" u="none" strike="noStrike" kern="1200">
                <a:solidFill>
                  <a:schemeClr val="tx1"/>
                </a:solidFill>
                <a:effectLst/>
                <a:latin typeface="+mn-lt"/>
                <a:ea typeface="+mn-ea"/>
                <a:cs typeface="+mn-cs"/>
              </a:rPr>
              <a:t> on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accountability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anti-</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necessary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initiate</a:t>
            </a:r>
            <a:r>
              <a:rPr lang="de-DE" sz="1200" b="0" i="0" u="none" strike="noStrike" kern="1200">
                <a:solidFill>
                  <a:schemeClr val="tx1"/>
                </a:solidFill>
                <a:effectLst/>
                <a:latin typeface="+mn-lt"/>
                <a:ea typeface="+mn-ea"/>
                <a:cs typeface="+mn-cs"/>
              </a:rPr>
              <a:t> positive </a:t>
            </a:r>
            <a:r>
              <a:rPr lang="de-DE" sz="1200" b="0" i="0" u="none" strike="noStrike" kern="1200" err="1">
                <a:solidFill>
                  <a:schemeClr val="tx1"/>
                </a:solidFill>
                <a:effectLst/>
                <a:latin typeface="+mn-lt"/>
                <a:ea typeface="+mn-ea"/>
                <a:cs typeface="+mn-cs"/>
              </a:rPr>
              <a:t>change</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anti-</a:t>
            </a:r>
            <a:r>
              <a:rPr lang="de-DE" sz="1200" b="0" i="0" u="none" strike="noStrike" kern="1200" err="1">
                <a:solidFill>
                  <a:schemeClr val="tx1"/>
                </a:solidFill>
                <a:effectLst/>
                <a:latin typeface="+mn-lt"/>
                <a:ea typeface="+mn-ea"/>
                <a:cs typeface="+mn-cs"/>
              </a:rPr>
              <a:t>bribery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anti-</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effective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needs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resonate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well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staff</a:t>
            </a:r>
            <a:r>
              <a:rPr lang="de-DE"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Employees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understand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what</a:t>
            </a:r>
            <a:r>
              <a:rPr lang="de-DE" sz="1200" b="0" i="0" u="none" strike="noStrike" kern="1200">
                <a:solidFill>
                  <a:schemeClr val="tx1"/>
                </a:solidFill>
                <a:effectLst/>
                <a:latin typeface="+mn-lt"/>
                <a:ea typeface="+mn-ea"/>
                <a:cs typeface="+mn-cs"/>
              </a:rPr>
              <a:t> anti-</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means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important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make</a:t>
            </a:r>
            <a:r>
              <a:rPr lang="de-DE" sz="1200" b="0" i="0" u="none" strike="noStrike" kern="1200">
                <a:solidFill>
                  <a:schemeClr val="tx1"/>
                </a:solidFill>
                <a:effectLst/>
                <a:latin typeface="+mn-lt"/>
                <a:ea typeface="+mn-ea"/>
                <a:cs typeface="+mn-cs"/>
              </a:rPr>
              <a:t> a personal </a:t>
            </a:r>
            <a:r>
              <a:rPr lang="de-DE" sz="1200" b="0" i="0" u="none" strike="noStrike" kern="1200" err="1">
                <a:solidFill>
                  <a:schemeClr val="tx1"/>
                </a:solidFill>
                <a:effectLst/>
                <a:latin typeface="+mn-lt"/>
                <a:ea typeface="+mn-ea"/>
                <a:cs typeface="+mn-cs"/>
              </a:rPr>
              <a:t>commitment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behave</a:t>
            </a:r>
            <a:r>
              <a:rPr lang="de-DE" sz="1200" b="0" i="0" u="none" strike="noStrike" kern="1200">
                <a:solidFill>
                  <a:schemeClr val="tx1"/>
                </a:solidFill>
                <a:effectLst/>
                <a:latin typeface="+mn-lt"/>
                <a:ea typeface="+mn-ea"/>
                <a:cs typeface="+mn-cs"/>
              </a:rPr>
              <a:t> in an </a:t>
            </a:r>
            <a:r>
              <a:rPr lang="de-DE" sz="1200" b="0" i="0" u="none" strike="noStrike" kern="1200" err="1">
                <a:solidFill>
                  <a:schemeClr val="tx1"/>
                </a:solidFill>
                <a:effectLst/>
                <a:latin typeface="+mn-lt"/>
                <a:ea typeface="+mn-ea"/>
                <a:cs typeface="+mn-cs"/>
              </a:rPr>
              <a:t>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way</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are</a:t>
            </a:r>
            <a:r>
              <a:rPr lang="de-DE" sz="1200" b="0" i="0" u="none" strike="noStrike" kern="1200">
                <a:solidFill>
                  <a:schemeClr val="tx1"/>
                </a:solidFill>
                <a:effectLst/>
                <a:latin typeface="+mn-lt"/>
                <a:ea typeface="+mn-ea"/>
                <a:cs typeface="+mn-cs"/>
              </a:rPr>
              <a:t> an essential </a:t>
            </a:r>
            <a:r>
              <a:rPr lang="de-DE" sz="1200" b="0" i="0" u="none" strike="noStrike" kern="1200" err="1">
                <a:solidFill>
                  <a:schemeClr val="tx1"/>
                </a:solidFill>
                <a:effectLst/>
                <a:latin typeface="+mn-lt"/>
                <a:ea typeface="+mn-ea"/>
                <a:cs typeface="+mn-cs"/>
              </a:rPr>
              <a:t>guide</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identification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corruption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opportunities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sealing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loopholes</a:t>
            </a:r>
            <a:r>
              <a:rPr lang="de-DE"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a:solidFill>
                  <a:schemeClr val="tx1"/>
                </a:solidFill>
                <a:effectLst/>
                <a:latin typeface="+mn-lt"/>
                <a:ea typeface="+mn-ea"/>
                <a:cs typeface="+mn-cs"/>
              </a:rPr>
              <a:t>Trainings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help</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change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culture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attitudes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behavior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within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favor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behavior</a:t>
            </a:r>
            <a:r>
              <a:rPr lang="de-DE"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They </a:t>
            </a:r>
            <a:r>
              <a:rPr lang="de-DE" sz="1200" b="0" i="0" u="none" strike="noStrike" kern="1200" err="1">
                <a:solidFill>
                  <a:schemeClr val="tx1"/>
                </a:solidFill>
                <a:effectLst/>
                <a:latin typeface="+mn-lt"/>
                <a:ea typeface="+mn-ea"/>
                <a:cs typeface="+mn-cs"/>
              </a:rPr>
              <a:t>furthering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self</a:t>
            </a:r>
            <a:r>
              <a:rPr lang="de-DE" sz="1200" b="0" i="0" u="none" strike="noStrike" kern="1200">
                <a:solidFill>
                  <a:schemeClr val="tx1"/>
                </a:solidFill>
                <a:effectLst/>
                <a:latin typeface="+mn-lt"/>
                <a:ea typeface="+mn-ea"/>
                <a:cs typeface="+mn-cs"/>
              </a:rPr>
              <a:t>-regulation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intrinsic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motivation</a:t>
            </a:r>
            <a:r>
              <a:rPr lang="de-DE"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They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sensitize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both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current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potential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servants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differences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between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unethical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behavior</a:t>
            </a:r>
            <a:r>
              <a:rPr lang="de-DE"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offers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unique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opportunity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emphasize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reinforce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shared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values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thus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contribute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raising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moral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reference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point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participants</a:t>
            </a:r>
            <a:r>
              <a:rPr lang="de-DE" sz="1200" b="0" i="0" u="none" strike="noStrike"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0" i="0" u="none" strike="noStrike" kern="1200" err="1">
                <a:solidFill>
                  <a:schemeClr val="tx1"/>
                </a:solidFill>
                <a:effectLst/>
                <a:latin typeface="+mn-lt"/>
                <a:ea typeface="+mn-ea"/>
                <a:cs typeface="+mn-cs"/>
              </a:rPr>
              <a:t>Induction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instance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which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take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place</a:t>
            </a:r>
            <a:r>
              <a:rPr lang="de-DE" sz="1200" b="0" i="0" u="none" strike="noStrike" kern="1200">
                <a:solidFill>
                  <a:schemeClr val="tx1"/>
                </a:solidFill>
                <a:effectLst/>
                <a:latin typeface="+mn-lt"/>
                <a:ea typeface="+mn-ea"/>
                <a:cs typeface="+mn-cs"/>
              </a:rPr>
              <a:t>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very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start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servant’s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career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communicate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values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respective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public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provide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guidance</a:t>
            </a:r>
            <a:r>
              <a:rPr lang="de-DE" sz="1200" b="0" i="0" u="none" strike="noStrike" kern="1200">
                <a:solidFill>
                  <a:schemeClr val="tx1"/>
                </a:solidFill>
                <a:effectLst/>
                <a:latin typeface="+mn-lt"/>
                <a:ea typeface="+mn-ea"/>
                <a:cs typeface="+mn-cs"/>
              </a:rPr>
              <a:t> on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expected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behavior</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social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context</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endParaRPr lang="en-US"/>
          </a:p>
          <a:p>
            <a:pPr fontAlgn="base"/>
            <a:r>
              <a:rPr lang="de-DE" sz="1200" b="1">
                <a:solidFill>
                  <a:srgbClr val="000000"/>
                </a:solidFill>
                <a:latin typeface="Calibri" panose="020F0502020204030204" pitchFamily="34" charset="0"/>
              </a:rPr>
              <a:t>Source:</a:t>
            </a:r>
            <a:r>
              <a:rPr lang="en-US" sz="1200">
                <a:solidFill>
                  <a:srgbClr val="000000"/>
                </a:solidFill>
                <a:latin typeface="Calibri" panose="020F0502020204030204" pitchFamily="34" charset="0"/>
              </a:rPr>
              <a:t>​</a:t>
            </a:r>
            <a:endParaRPr lang="en-US" sz="1200">
              <a:solidFill>
                <a:srgbClr val="000000"/>
              </a:solidFill>
              <a:latin typeface="Segoe UI"/>
            </a:endParaRPr>
          </a:p>
          <a:p>
            <a:pPr fontAlgn="base"/>
            <a:r>
              <a:rPr lang="de-DE" sz="1200">
                <a:solidFill>
                  <a:srgbClr val="000000"/>
                </a:solidFill>
                <a:latin typeface="Calibri" panose="020F0502020204030204" pitchFamily="34" charset="0"/>
              </a:rPr>
              <a:t>OECD (March 2018). </a:t>
            </a:r>
            <a:r>
              <a:rPr lang="de-DE" sz="1200" err="1">
                <a:solidFill>
                  <a:srgbClr val="000000"/>
                </a:solidFill>
                <a:latin typeface="Calibri" panose="020F0502020204030204" pitchFamily="34" charset="0"/>
              </a:rPr>
              <a:t>Behavioural</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Insights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for</a:t>
            </a:r>
            <a:r>
              <a:rPr lang="de-DE" sz="1200">
                <a:solidFill>
                  <a:srgbClr val="000000"/>
                </a:solidFill>
                <a:latin typeface="Calibri" panose="020F0502020204030204" pitchFamily="34" charset="0"/>
              </a:rPr>
              <a:t> Public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Harnessing</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the</a:t>
            </a:r>
            <a:r>
              <a:rPr lang="de-DE" sz="1200">
                <a:solidFill>
                  <a:srgbClr val="000000"/>
                </a:solidFill>
                <a:latin typeface="Calibri" panose="020F0502020204030204" pitchFamily="34" charset="0"/>
              </a:rPr>
              <a:t> Human </a:t>
            </a:r>
            <a:r>
              <a:rPr lang="de-DE" sz="1200" err="1">
                <a:solidFill>
                  <a:srgbClr val="000000"/>
                </a:solidFill>
                <a:latin typeface="Calibri" panose="020F0502020204030204" pitchFamily="34" charset="0"/>
              </a:rPr>
              <a:t>Factor</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to</a:t>
            </a:r>
            <a:r>
              <a:rPr lang="de-DE" sz="1200">
                <a:solidFill>
                  <a:srgbClr val="000000"/>
                </a:solidFill>
                <a:latin typeface="Calibri" panose="020F0502020204030204" pitchFamily="34" charset="0"/>
              </a:rPr>
              <a:t> Counter </a:t>
            </a:r>
            <a:r>
              <a:rPr lang="de-DE" sz="1200" err="1">
                <a:solidFill>
                  <a:srgbClr val="000000"/>
                </a:solidFill>
                <a:latin typeface="Calibri" panose="020F0502020204030204" pitchFamily="34" charset="0"/>
              </a:rPr>
              <a:t>Corruption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3"/>
              </a:rPr>
              <a:t>http://www.oecd.org/gov/ethics/behavioural-insights-for-public-integrity-9789264297067-en.htm</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24, 2020).</a:t>
            </a:r>
            <a:endParaRPr lang="en-US" sz="1200" b="0" i="0">
              <a:solidFill>
                <a:srgbClr val="000000"/>
              </a:solidFill>
              <a:effectLst/>
              <a:latin typeface="Segoe U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425659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Training - Requirements:</a:t>
            </a:r>
            <a:endParaRPr lang="de-DE" sz="1200" b="1" i="0" u="none" strike="noStrike" kern="1200">
              <a:solidFill>
                <a:schemeClr val="tx1"/>
              </a:solidFill>
              <a:effectLst/>
              <a:latin typeface="+mn-lt"/>
              <a:ea typeface="+mn-ea"/>
              <a:cs typeface="+mn-cs"/>
            </a:endParaRPr>
          </a:p>
          <a:p>
            <a:pPr rtl="0" fontAlgn="base"/>
            <a:endParaRPr lang="de-DE" sz="1200" b="1"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Mandatory</a:t>
            </a:r>
            <a:r>
              <a:rPr lang="de-DE" sz="1200" b="1" i="0" u="none" strike="noStrike" kern="1200">
                <a:solidFill>
                  <a:schemeClr val="tx1"/>
                </a:solidFill>
                <a:effectLst/>
                <a:latin typeface="+mn-lt"/>
                <a:ea typeface="+mn-ea"/>
                <a:cs typeface="+mn-cs"/>
              </a:rPr>
              <a:t>: </a:t>
            </a:r>
            <a:r>
              <a:rPr lang="de-DE" sz="1200" b="0" i="0" u="none" strike="noStrike" kern="1200">
                <a:solidFill>
                  <a:schemeClr val="tx1"/>
                </a:solidFill>
                <a:effectLst/>
                <a:latin typeface="+mn-lt"/>
                <a:ea typeface="+mn-ea"/>
                <a:cs typeface="+mn-cs"/>
              </a:rPr>
              <a:t>Training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mandatory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all </a:t>
            </a:r>
            <a:r>
              <a:rPr lang="de-DE" sz="1200" b="0" i="0" u="none" strike="noStrike" kern="1200" err="1">
                <a:solidFill>
                  <a:schemeClr val="tx1"/>
                </a:solidFill>
                <a:effectLst/>
                <a:latin typeface="+mn-lt"/>
                <a:ea typeface="+mn-ea"/>
                <a:cs typeface="+mn-cs"/>
              </a:rPr>
              <a:t>staff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members</a:t>
            </a:r>
            <a:r>
              <a:rPr lang="de-DE" sz="1200" b="0" i="0" u="none" strike="noStrike" kern="1200">
                <a:solidFill>
                  <a:schemeClr val="tx1"/>
                </a:solidFill>
                <a:effectLst/>
                <a:latin typeface="+mn-lt"/>
                <a:ea typeface="+mn-ea"/>
                <a:cs typeface="+mn-cs"/>
              </a:rPr>
              <a:t>. All </a:t>
            </a:r>
            <a:r>
              <a:rPr lang="de-DE" sz="1200" b="0" i="0" u="none" strike="noStrike" kern="1200" err="1">
                <a:solidFill>
                  <a:schemeClr val="tx1"/>
                </a:solidFill>
                <a:effectLst/>
                <a:latin typeface="+mn-lt"/>
                <a:ea typeface="+mn-ea"/>
                <a:cs typeface="+mn-cs"/>
              </a:rPr>
              <a:t>newly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recruited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staff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members</a:t>
            </a:r>
            <a:r>
              <a:rPr lang="de-DE" sz="1200" b="0" i="0" u="none" strike="noStrike" kern="1200">
                <a:solidFill>
                  <a:schemeClr val="tx1"/>
                </a:solidFill>
                <a:effectLst/>
                <a:latin typeface="+mn-lt"/>
                <a:ea typeface="+mn-ea"/>
                <a:cs typeface="+mn-cs"/>
              </a:rPr>
              <a:t> will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required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complete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course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their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induction</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Recurring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sustainable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capacity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development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needs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repeated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over</a:t>
            </a:r>
            <a:r>
              <a:rPr lang="de-DE" sz="1200" b="0" i="0" u="none" strike="noStrike" kern="1200">
                <a:solidFill>
                  <a:schemeClr val="tx1"/>
                </a:solidFill>
                <a:effectLst/>
                <a:latin typeface="+mn-lt"/>
                <a:ea typeface="+mn-ea"/>
                <a:cs typeface="+mn-cs"/>
              </a:rPr>
              <a:t> time. </a:t>
            </a:r>
            <a:r>
              <a:rPr lang="de-DE" sz="1200" b="0" i="0" u="none" strike="noStrike" kern="1200" err="1">
                <a:solidFill>
                  <a:schemeClr val="tx1"/>
                </a:solidFill>
                <a:effectLst/>
                <a:latin typeface="+mn-lt"/>
                <a:ea typeface="+mn-ea"/>
                <a:cs typeface="+mn-cs"/>
              </a:rPr>
              <a:t>Current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staff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members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encouraged</a:t>
            </a:r>
            <a:r>
              <a:rPr lang="de-DE" sz="1200" b="0" i="0" u="none" strike="noStrike" kern="1200">
                <a:solidFill>
                  <a:schemeClr val="tx1"/>
                </a:solidFill>
                <a:effectLst/>
                <a:latin typeface="+mn-lt"/>
                <a:ea typeface="+mn-ea"/>
                <a:cs typeface="+mn-cs"/>
              </a:rPr>
              <a:t> / </a:t>
            </a:r>
            <a:r>
              <a:rPr lang="de-DE" sz="1200" b="0" i="0" u="none" strike="noStrike" kern="1200" err="1">
                <a:solidFill>
                  <a:schemeClr val="tx1"/>
                </a:solidFill>
                <a:effectLst/>
                <a:latin typeface="+mn-lt"/>
                <a:ea typeface="+mn-ea"/>
                <a:cs typeface="+mn-cs"/>
              </a:rPr>
              <a:t>required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retake</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course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regularily</a:t>
            </a:r>
            <a:r>
              <a:rPr lang="de-DE" sz="1200" b="0" i="0" u="none" strike="noStrike" kern="1200">
                <a:solidFill>
                  <a:schemeClr val="tx1"/>
                </a:solidFill>
                <a:effectLst/>
                <a:latin typeface="+mn-lt"/>
                <a:ea typeface="+mn-ea"/>
                <a:cs typeface="+mn-cs"/>
              </a:rPr>
              <a:t> (e. g. </a:t>
            </a:r>
            <a:r>
              <a:rPr lang="de-DE" sz="1200" b="0" i="0" u="none" strike="noStrike" kern="1200" err="1">
                <a:solidFill>
                  <a:schemeClr val="tx1"/>
                </a:solidFill>
                <a:effectLst/>
                <a:latin typeface="+mn-lt"/>
                <a:ea typeface="+mn-ea"/>
                <a:cs typeface="+mn-cs"/>
              </a:rPr>
              <a:t>every</a:t>
            </a:r>
            <a:r>
              <a:rPr lang="de-DE" sz="1200" b="0" i="0" u="none" strike="noStrike" kern="1200">
                <a:solidFill>
                  <a:schemeClr val="tx1"/>
                </a:solidFill>
                <a:effectLst/>
                <a:latin typeface="+mn-lt"/>
                <a:ea typeface="+mn-ea"/>
                <a:cs typeface="+mn-cs"/>
              </a:rPr>
              <a:t> 2 </a:t>
            </a:r>
            <a:r>
              <a:rPr lang="de-DE" sz="1200" b="0" i="0" u="none" strike="noStrike" kern="1200" err="1">
                <a:solidFill>
                  <a:schemeClr val="tx1"/>
                </a:solidFill>
                <a:effectLst/>
                <a:latin typeface="+mn-lt"/>
                <a:ea typeface="+mn-ea"/>
                <a:cs typeface="+mn-cs"/>
              </a:rPr>
              <a:t>years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up</a:t>
            </a:r>
            <a:r>
              <a:rPr lang="de-DE" sz="1200" b="0" i="0" u="none" strike="noStrike" kern="1200">
                <a:solidFill>
                  <a:schemeClr val="tx1"/>
                </a:solidFill>
                <a:effectLst/>
                <a:latin typeface="+mn-lt"/>
                <a:ea typeface="+mn-ea"/>
                <a:cs typeface="+mn-cs"/>
              </a:rPr>
              <a:t>-</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-date on </a:t>
            </a:r>
            <a:r>
              <a:rPr lang="de-DE" sz="1200" b="0" i="0" u="none" strike="noStrike" kern="1200" err="1">
                <a:solidFill>
                  <a:schemeClr val="tx1"/>
                </a:solidFill>
                <a:effectLst/>
                <a:latin typeface="+mn-lt"/>
                <a:ea typeface="+mn-ea"/>
                <a:cs typeface="+mn-cs"/>
              </a:rPr>
              <a:t>possible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changes</a:t>
            </a:r>
            <a:r>
              <a:rPr lang="de-DE" sz="1200" b="0" i="0" kern="1200">
                <a:solidFill>
                  <a:schemeClr val="tx1"/>
                </a:solidFill>
                <a:effectLst/>
                <a:latin typeface="+mn-lt"/>
                <a:ea typeface="+mn-ea"/>
                <a:cs typeface="+mn-cs"/>
              </a:rPr>
              <a:t>​.</a:t>
            </a:r>
            <a:endParaRPr lang="de-DE"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a:solidFill>
                  <a:schemeClr val="tx1"/>
                </a:solidFill>
                <a:effectLst/>
                <a:latin typeface="+mn-lt"/>
                <a:ea typeface="+mn-ea"/>
                <a:cs typeface="+mn-cs"/>
              </a:rPr>
              <a:t>Inclusive: </a:t>
            </a:r>
            <a:r>
              <a:rPr lang="de-DE" sz="1200" b="0" i="0" u="none" strike="noStrike" kern="1200">
                <a:solidFill>
                  <a:schemeClr val="tx1"/>
                </a:solidFill>
                <a:effectLst/>
                <a:latin typeface="+mn-lt"/>
                <a:ea typeface="+mn-ea"/>
                <a:cs typeface="+mn-cs"/>
              </a:rPr>
              <a:t>Trainings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briefings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not </a:t>
            </a:r>
            <a:r>
              <a:rPr lang="de-DE" sz="1200" b="0" i="0" u="none" strike="noStrike" kern="1200" err="1">
                <a:solidFill>
                  <a:schemeClr val="tx1"/>
                </a:solidFill>
                <a:effectLst/>
                <a:latin typeface="+mn-lt"/>
                <a:ea typeface="+mn-ea"/>
                <a:cs typeface="+mn-cs"/>
              </a:rPr>
              <a:t>only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provided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staff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management</a:t>
            </a:r>
            <a:r>
              <a:rPr lang="de-DE" sz="1200" b="0" i="0" u="none" strike="noStrike" kern="1200">
                <a:solidFill>
                  <a:schemeClr val="tx1"/>
                </a:solidFill>
                <a:effectLst/>
                <a:latin typeface="+mn-lt"/>
                <a:ea typeface="+mn-ea"/>
                <a:cs typeface="+mn-cs"/>
              </a:rPr>
              <a:t>, but also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external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stakeholders</a:t>
            </a:r>
            <a:r>
              <a:rPr lang="de-DE" sz="1200" b="0" i="0" u="none" strike="noStrike" kern="1200">
                <a:solidFill>
                  <a:schemeClr val="tx1"/>
                </a:solidFill>
                <a:effectLst/>
                <a:latin typeface="+mn-lt"/>
                <a:ea typeface="+mn-ea"/>
                <a:cs typeface="+mn-cs"/>
              </a:rPr>
              <a:t>, e. g. in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form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Informational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letters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Information upon </a:t>
            </a:r>
            <a:r>
              <a:rPr lang="de-DE" sz="1200" b="0" i="0" u="none" strike="noStrike" kern="1200" err="1">
                <a:solidFill>
                  <a:schemeClr val="tx1"/>
                </a:solidFill>
                <a:effectLst/>
                <a:latin typeface="+mn-lt"/>
                <a:ea typeface="+mn-ea"/>
                <a:cs typeface="+mn-cs"/>
              </a:rPr>
              <a:t>contract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signature</a:t>
            </a:r>
            <a:r>
              <a:rPr lang="de-DE"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Comprehensive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should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include</a:t>
            </a:r>
            <a:r>
              <a:rPr lang="de-DE" sz="1200" b="0" i="0" u="none" strike="noStrike" kern="1200">
                <a:solidFill>
                  <a:schemeClr val="tx1"/>
                </a:solidFill>
                <a:effectLst/>
                <a:latin typeface="+mn-lt"/>
                <a:ea typeface="+mn-ea"/>
                <a:cs typeface="+mn-cs"/>
              </a:rPr>
              <a:t> all relevant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policies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procedures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both</a:t>
            </a:r>
            <a:r>
              <a:rPr lang="de-DE" sz="1200" b="0" i="0" u="none" strike="noStrike" kern="1200">
                <a:solidFill>
                  <a:schemeClr val="tx1"/>
                </a:solidFill>
                <a:effectLst/>
                <a:latin typeface="+mn-lt"/>
                <a:ea typeface="+mn-ea"/>
                <a:cs typeface="+mn-cs"/>
              </a:rPr>
              <a:t> internal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external</a:t>
            </a:r>
            <a:r>
              <a:rPr lang="de-DE" sz="1200" b="0" i="0" kern="1200">
                <a:solidFill>
                  <a:schemeClr val="tx1"/>
                </a:solidFill>
                <a:effectLst/>
                <a:latin typeface="+mn-lt"/>
                <a:ea typeface="+mn-ea"/>
                <a:cs typeface="+mn-cs"/>
              </a:rPr>
              <a:t>​.</a:t>
            </a:r>
            <a:endParaRPr lang="de-DE" sz="1200" b="0" i="0" u="none" strike="noStrike"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Applicable</a:t>
            </a:r>
            <a:r>
              <a:rPr lang="de-DE" sz="1200" b="1" i="0" u="none" strike="noStrike" kern="1200">
                <a:solidFill>
                  <a:schemeClr val="tx1"/>
                </a:solidFill>
                <a:effectLst/>
                <a:latin typeface="+mn-lt"/>
                <a:ea typeface="+mn-ea"/>
                <a:cs typeface="+mn-cs"/>
              </a:rPr>
              <a:t>: </a:t>
            </a:r>
            <a:r>
              <a:rPr lang="de-DE" sz="1200" b="0" i="0" u="none" strike="noStrike" kern="1200">
                <a:solidFill>
                  <a:schemeClr val="tx1"/>
                </a:solidFill>
                <a:effectLst/>
                <a:latin typeface="+mn-lt"/>
                <a:ea typeface="+mn-ea"/>
                <a:cs typeface="+mn-cs"/>
              </a:rPr>
              <a:t>Training well-</a:t>
            </a:r>
            <a:r>
              <a:rPr lang="de-DE" sz="1200" b="0" i="0" u="none" strike="noStrike" kern="1200" err="1">
                <a:solidFill>
                  <a:schemeClr val="tx1"/>
                </a:solidFill>
                <a:effectLst/>
                <a:latin typeface="+mn-lt"/>
                <a:ea typeface="+mn-ea"/>
                <a:cs typeface="+mn-cs"/>
              </a:rPr>
              <a:t>aligned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day-to-day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reality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organization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faces</a:t>
            </a:r>
            <a:r>
              <a:rPr lang="de-DE" sz="1200" b="0" i="0" u="none" strike="noStrike" kern="1200">
                <a:solidFill>
                  <a:schemeClr val="tx1"/>
                </a:solidFill>
                <a:effectLst/>
                <a:latin typeface="+mn-lt"/>
                <a:ea typeface="+mn-ea"/>
                <a:cs typeface="+mn-cs"/>
              </a:rPr>
              <a:t> a </a:t>
            </a:r>
            <a:r>
              <a:rPr lang="de-DE" sz="1200" b="0" i="0" u="none" strike="noStrike" kern="1200" err="1">
                <a:solidFill>
                  <a:schemeClr val="tx1"/>
                </a:solidFill>
                <a:effectLst/>
                <a:latin typeface="+mn-lt"/>
                <a:ea typeface="+mn-ea"/>
                <a:cs typeface="+mn-cs"/>
              </a:rPr>
              <a:t>lower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risk</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perceived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naïve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seen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merely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 formal </a:t>
            </a:r>
            <a:r>
              <a:rPr lang="de-DE" sz="1200" b="0" i="0" u="none" strike="noStrike" kern="1200" err="1">
                <a:solidFill>
                  <a:schemeClr val="tx1"/>
                </a:solidFill>
                <a:effectLst/>
                <a:latin typeface="+mn-lt"/>
                <a:ea typeface="+mn-ea"/>
                <a:cs typeface="+mn-cs"/>
              </a:rPr>
              <a:t>requirement</a:t>
            </a:r>
            <a:r>
              <a:rPr lang="de-DE" sz="1200" b="0" i="0" u="none" strike="noStrike" kern="1200">
                <a:solidFill>
                  <a:schemeClr val="tx1"/>
                </a:solidFill>
                <a:effectLst/>
                <a:latin typeface="+mn-lt"/>
                <a:ea typeface="+mn-ea"/>
                <a:cs typeface="+mn-cs"/>
              </a:rPr>
              <a:t>. Interactive </a:t>
            </a:r>
            <a:r>
              <a:rPr lang="de-DE" sz="1200" b="0" i="0" u="none" strike="noStrike" kern="1200" err="1">
                <a:solidFill>
                  <a:schemeClr val="tx1"/>
                </a:solidFill>
                <a:effectLst/>
                <a:latin typeface="+mn-lt"/>
                <a:ea typeface="+mn-ea"/>
                <a:cs typeface="+mn-cs"/>
              </a:rPr>
              <a:t>components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participants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confronted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realistic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situations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more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likely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generate</a:t>
            </a:r>
            <a:r>
              <a:rPr lang="de-DE" sz="1200" b="0" i="0" u="none" strike="noStrike" kern="1200">
                <a:solidFill>
                  <a:schemeClr val="tx1"/>
                </a:solidFill>
                <a:effectLst/>
                <a:latin typeface="+mn-lt"/>
                <a:ea typeface="+mn-ea"/>
                <a:cs typeface="+mn-cs"/>
              </a:rPr>
              <a:t> a personal </a:t>
            </a:r>
            <a:r>
              <a:rPr lang="de-DE" sz="1200" b="0" i="0" u="none" strike="noStrike" kern="1200" err="1">
                <a:solidFill>
                  <a:schemeClr val="tx1"/>
                </a:solidFill>
                <a:effectLst/>
                <a:latin typeface="+mn-lt"/>
                <a:ea typeface="+mn-ea"/>
                <a:cs typeface="+mn-cs"/>
              </a:rPr>
              <a:t>and</a:t>
            </a:r>
            <a:r>
              <a:rPr lang="de-DE" sz="1200" b="0" i="0" u="none" strike="noStrike" kern="1200">
                <a:solidFill>
                  <a:schemeClr val="tx1"/>
                </a:solidFill>
                <a:effectLst/>
                <a:latin typeface="+mn-lt"/>
                <a:ea typeface="+mn-ea"/>
                <a:cs typeface="+mn-cs"/>
              </a:rPr>
              <a:t>  mental </a:t>
            </a:r>
            <a:r>
              <a:rPr lang="de-DE" sz="1200" b="0" i="0" u="none" strike="noStrike" kern="1200" err="1">
                <a:solidFill>
                  <a:schemeClr val="tx1"/>
                </a:solidFill>
                <a:effectLst/>
                <a:latin typeface="+mn-lt"/>
                <a:ea typeface="+mn-ea"/>
                <a:cs typeface="+mn-cs"/>
              </a:rPr>
              <a:t>commitment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integrity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presentations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trainers</a:t>
            </a:r>
            <a:r>
              <a:rPr lang="de-DE" sz="1200" b="0" i="0" u="none" strike="noStrike" kern="1200">
                <a:solidFill>
                  <a:schemeClr val="tx1"/>
                </a:solidFill>
                <a:effectLst/>
                <a:latin typeface="+mn-lt"/>
                <a:ea typeface="+mn-ea"/>
                <a:cs typeface="+mn-cs"/>
              </a:rPr>
              <a:t>. Training </a:t>
            </a:r>
            <a:r>
              <a:rPr lang="de-DE" sz="1200" b="0" i="0" u="none" strike="noStrike" kern="1200" err="1">
                <a:solidFill>
                  <a:schemeClr val="tx1"/>
                </a:solidFill>
                <a:effectLst/>
                <a:latin typeface="+mn-lt"/>
                <a:ea typeface="+mn-ea"/>
                <a:cs typeface="+mn-cs"/>
              </a:rPr>
              <a:t>can</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benefit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from</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confronting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participants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with</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past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situations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where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likely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behaved</a:t>
            </a:r>
            <a:r>
              <a:rPr lang="de-DE" sz="1200" b="0" i="0" u="none" strike="noStrike" kern="1200">
                <a:solidFill>
                  <a:schemeClr val="tx1"/>
                </a:solidFill>
                <a:effectLst/>
                <a:latin typeface="+mn-lt"/>
                <a:ea typeface="+mn-ea"/>
                <a:cs typeface="+mn-cs"/>
              </a:rPr>
              <a:t> in an </a:t>
            </a:r>
            <a:r>
              <a:rPr lang="de-DE" sz="1200" b="0" i="0" u="none" strike="noStrike" kern="1200" err="1">
                <a:solidFill>
                  <a:schemeClr val="tx1"/>
                </a:solidFill>
                <a:effectLst/>
                <a:latin typeface="+mn-lt"/>
                <a:ea typeface="+mn-ea"/>
                <a:cs typeface="+mn-cs"/>
              </a:rPr>
              <a:t>unethical</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way</a:t>
            </a:r>
            <a:r>
              <a:rPr lang="de-DE" sz="1200" b="0" i="0" u="none" strike="noStrike" kern="120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de-DE" sz="1200" b="1" i="0" u="none" strike="noStrike" kern="1200" err="1">
                <a:solidFill>
                  <a:schemeClr val="tx1"/>
                </a:solidFill>
                <a:effectLst/>
                <a:latin typeface="+mn-lt"/>
                <a:ea typeface="+mn-ea"/>
                <a:cs typeface="+mn-cs"/>
              </a:rPr>
              <a:t>Targetted</a:t>
            </a:r>
            <a:r>
              <a:rPr lang="de-DE" sz="1200" b="1" i="0" u="none" strike="noStrike" kern="1200">
                <a:solidFill>
                  <a:schemeClr val="tx1"/>
                </a:solidFill>
                <a:effectLst/>
                <a:latin typeface="+mn-lt"/>
                <a:ea typeface="+mn-ea"/>
                <a:cs typeface="+mn-cs"/>
              </a:rPr>
              <a:t>: </a:t>
            </a:r>
            <a:r>
              <a:rPr lang="de-DE" sz="1200" b="0" i="0" u="none" strike="noStrike" kern="1200">
                <a:solidFill>
                  <a:schemeClr val="tx1"/>
                </a:solidFill>
                <a:effectLst/>
                <a:latin typeface="+mn-lt"/>
                <a:ea typeface="+mn-ea"/>
                <a:cs typeface="+mn-cs"/>
              </a:rPr>
              <a:t>Training </a:t>
            </a:r>
            <a:r>
              <a:rPr lang="de-DE" sz="1200" b="0" i="0" u="none" strike="noStrike" kern="1200" err="1">
                <a:solidFill>
                  <a:schemeClr val="tx1"/>
                </a:solidFill>
                <a:effectLst/>
                <a:latin typeface="+mn-lt"/>
                <a:ea typeface="+mn-ea"/>
                <a:cs typeface="+mn-cs"/>
              </a:rPr>
              <a:t>may</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be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adjusted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to</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the</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needs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of</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specific</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target</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groups</a:t>
            </a:r>
            <a:r>
              <a:rPr lang="de-DE" sz="1200" b="0" i="0" u="none" strike="noStrike" kern="1200">
                <a:solidFill>
                  <a:schemeClr val="tx1"/>
                </a:solidFill>
                <a:effectLst/>
                <a:latin typeface="+mn-lt"/>
                <a:ea typeface="+mn-ea"/>
                <a:cs typeface="+mn-cs"/>
              </a:rPr>
              <a:t>, such </a:t>
            </a:r>
            <a:r>
              <a:rPr lang="de-DE" sz="1200" b="0" i="0" u="none" strike="noStrike" kern="1200" err="1">
                <a:solidFill>
                  <a:schemeClr val="tx1"/>
                </a:solidFill>
                <a:effectLst/>
                <a:latin typeface="+mn-lt"/>
                <a:ea typeface="+mn-ea"/>
                <a:cs typeface="+mn-cs"/>
              </a:rPr>
              <a:t>as</a:t>
            </a:r>
            <a:r>
              <a:rPr lang="de-DE" sz="1200" b="0" i="0" u="none" strike="noStrike" kern="1200">
                <a:solidFill>
                  <a:schemeClr val="tx1"/>
                </a:solidFill>
                <a:effectLst/>
                <a:latin typeface="+mn-lt"/>
                <a:ea typeface="+mn-ea"/>
                <a:cs typeface="+mn-cs"/>
              </a:rPr>
              <a:t> at-</a:t>
            </a:r>
            <a:r>
              <a:rPr lang="de-DE" sz="1200" b="0" i="0" u="none" strike="noStrike" kern="1200" err="1">
                <a:solidFill>
                  <a:schemeClr val="tx1"/>
                </a:solidFill>
                <a:effectLst/>
                <a:latin typeface="+mn-lt"/>
                <a:ea typeface="+mn-ea"/>
                <a:cs typeface="+mn-cs"/>
              </a:rPr>
              <a:t>risk</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positions</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or</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management</a:t>
            </a:r>
            <a:r>
              <a:rPr lang="de-DE"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de-DE" sz="1200" b="0" i="0" kern="1200">
                <a:solidFill>
                  <a:schemeClr val="tx1"/>
                </a:solidFill>
                <a:effectLst/>
                <a:latin typeface="+mn-lt"/>
                <a:ea typeface="+mn-ea"/>
                <a:cs typeface="+mn-cs"/>
              </a:rPr>
              <a:t>​</a:t>
            </a:r>
            <a:endParaRPr lang="en-US"/>
          </a:p>
          <a:p>
            <a:pPr fontAlgn="base"/>
            <a:r>
              <a:rPr lang="de-DE" sz="1200" b="1">
                <a:solidFill>
                  <a:srgbClr val="000000"/>
                </a:solidFill>
                <a:latin typeface="Calibri" panose="020F0502020204030204" pitchFamily="34" charset="0"/>
              </a:rPr>
              <a:t>Source:</a:t>
            </a:r>
            <a:r>
              <a:rPr lang="en-US" sz="1200">
                <a:solidFill>
                  <a:srgbClr val="000000"/>
                </a:solidFill>
                <a:latin typeface="Calibri" panose="020F0502020204030204" pitchFamily="34" charset="0"/>
              </a:rPr>
              <a:t>​</a:t>
            </a:r>
            <a:endParaRPr lang="en-US" sz="1200">
              <a:solidFill>
                <a:srgbClr val="000000"/>
              </a:solidFill>
              <a:latin typeface="Segoe UI"/>
            </a:endParaRPr>
          </a:p>
          <a:p>
            <a:pPr fontAlgn="base"/>
            <a:r>
              <a:rPr lang="de-DE" sz="1200">
                <a:solidFill>
                  <a:srgbClr val="000000"/>
                </a:solidFill>
                <a:latin typeface="Calibri" panose="020F0502020204030204" pitchFamily="34" charset="0"/>
              </a:rPr>
              <a:t>OECD (March 2018). </a:t>
            </a:r>
            <a:r>
              <a:rPr lang="de-DE" sz="1200" err="1">
                <a:solidFill>
                  <a:srgbClr val="000000"/>
                </a:solidFill>
                <a:latin typeface="Calibri" panose="020F0502020204030204" pitchFamily="34" charset="0"/>
              </a:rPr>
              <a:t>Behavioural</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Insights</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for</a:t>
            </a:r>
            <a:r>
              <a:rPr lang="de-DE" sz="1200">
                <a:solidFill>
                  <a:srgbClr val="000000"/>
                </a:solidFill>
                <a:latin typeface="Calibri" panose="020F0502020204030204" pitchFamily="34" charset="0"/>
              </a:rPr>
              <a:t> Public </a:t>
            </a:r>
            <a:r>
              <a:rPr lang="de-DE" sz="1200" err="1">
                <a:solidFill>
                  <a:srgbClr val="000000"/>
                </a:solidFill>
                <a:latin typeface="Calibri" panose="020F0502020204030204" pitchFamily="34" charset="0"/>
              </a:rPr>
              <a:t>Integrity</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Harnessing</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the</a:t>
            </a:r>
            <a:r>
              <a:rPr lang="de-DE" sz="1200">
                <a:solidFill>
                  <a:srgbClr val="000000"/>
                </a:solidFill>
                <a:latin typeface="Calibri" panose="020F0502020204030204" pitchFamily="34" charset="0"/>
              </a:rPr>
              <a:t> Human </a:t>
            </a:r>
            <a:r>
              <a:rPr lang="de-DE" sz="1200" err="1">
                <a:solidFill>
                  <a:srgbClr val="000000"/>
                </a:solidFill>
                <a:latin typeface="Calibri" panose="020F0502020204030204" pitchFamily="34" charset="0"/>
              </a:rPr>
              <a:t>Factor</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to</a:t>
            </a:r>
            <a:r>
              <a:rPr lang="de-DE" sz="1200">
                <a:solidFill>
                  <a:srgbClr val="000000"/>
                </a:solidFill>
                <a:latin typeface="Calibri" panose="020F0502020204030204" pitchFamily="34" charset="0"/>
              </a:rPr>
              <a:t> Counter </a:t>
            </a:r>
            <a:r>
              <a:rPr lang="de-DE" sz="1200" err="1">
                <a:solidFill>
                  <a:srgbClr val="000000"/>
                </a:solidFill>
                <a:latin typeface="Calibri" panose="020F0502020204030204" pitchFamily="34" charset="0"/>
              </a:rPr>
              <a:t>Corruption</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Retrieved</a:t>
            </a:r>
            <a:r>
              <a:rPr lang="de-DE" sz="1200">
                <a:solidFill>
                  <a:srgbClr val="000000"/>
                </a:solidFill>
                <a:latin typeface="Calibri" panose="020F0502020204030204" pitchFamily="34" charset="0"/>
              </a:rPr>
              <a:t> </a:t>
            </a:r>
            <a:r>
              <a:rPr lang="de-DE" sz="1200" err="1">
                <a:solidFill>
                  <a:srgbClr val="000000"/>
                </a:solidFill>
                <a:latin typeface="Calibri" panose="020F0502020204030204" pitchFamily="34" charset="0"/>
              </a:rPr>
              <a:t>from</a:t>
            </a:r>
            <a:r>
              <a:rPr lang="de-DE" sz="1200">
                <a:solidFill>
                  <a:srgbClr val="000000"/>
                </a:solidFill>
                <a:latin typeface="Calibri" panose="020F0502020204030204" pitchFamily="34" charset="0"/>
              </a:rPr>
              <a:t> </a:t>
            </a:r>
            <a:r>
              <a:rPr lang="de-DE" sz="1200" u="sng">
                <a:solidFill>
                  <a:srgbClr val="0563C1"/>
                </a:solidFill>
                <a:latin typeface="Calibri" panose="020F0502020204030204" pitchFamily="34" charset="0"/>
                <a:hlinkClick r:id="rId3"/>
              </a:rPr>
              <a:t>http://www.oecd.org/gov/ethics/behavioural-insights-for-public-integrity-9789264297067-en.htm</a:t>
            </a:r>
            <a:r>
              <a:rPr lang="de-DE" sz="1200">
                <a:solidFill>
                  <a:srgbClr val="000000"/>
                </a:solidFill>
                <a:latin typeface="Calibri" panose="020F0502020204030204" pitchFamily="34" charset="0"/>
              </a:rPr>
              <a:t> (last </a:t>
            </a:r>
            <a:r>
              <a:rPr lang="de-DE" sz="1200" err="1">
                <a:solidFill>
                  <a:srgbClr val="000000"/>
                </a:solidFill>
                <a:latin typeface="Calibri" panose="020F0502020204030204" pitchFamily="34" charset="0"/>
              </a:rPr>
              <a:t>accessed</a:t>
            </a:r>
            <a:r>
              <a:rPr lang="de-DE" sz="1200">
                <a:solidFill>
                  <a:srgbClr val="000000"/>
                </a:solidFill>
                <a:latin typeface="Calibri" panose="020F0502020204030204" pitchFamily="34" charset="0"/>
              </a:rPr>
              <a:t> on April 24, 2020).</a:t>
            </a:r>
            <a:endParaRPr lang="en-US" sz="1200" b="0" i="0">
              <a:solidFill>
                <a:srgbClr val="000000"/>
              </a:solidFill>
              <a:effectLst/>
              <a:latin typeface="Segoe UI"/>
            </a:endParaRPr>
          </a:p>
        </p:txBody>
      </p:sp>
      <p:sp>
        <p:nvSpPr>
          <p:cNvPr id="4" name="Slide Number Placehold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251638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a:t>Source:</a:t>
            </a:r>
            <a:r>
              <a:rPr lang="en-US" sz="120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a:t>OECD (n. y.). Public </a:t>
            </a:r>
            <a:r>
              <a:rPr lang="de-DE" sz="1200" err="1"/>
              <a:t>Sector</a:t>
            </a:r>
            <a:r>
              <a:rPr lang="de-DE" sz="1200"/>
              <a:t> </a:t>
            </a:r>
            <a:r>
              <a:rPr lang="de-DE" sz="1200" err="1"/>
              <a:t>Integrity</a:t>
            </a:r>
            <a:r>
              <a:rPr lang="de-DE" sz="1200"/>
              <a:t>. OECD </a:t>
            </a:r>
            <a:r>
              <a:rPr lang="de-DE" sz="1200" err="1"/>
              <a:t>country</a:t>
            </a:r>
            <a:r>
              <a:rPr lang="de-DE" sz="1200"/>
              <a:t> </a:t>
            </a:r>
            <a:r>
              <a:rPr lang="de-DE" sz="1200" err="1"/>
              <a:t>experiences</a:t>
            </a:r>
            <a:r>
              <a:rPr lang="de-DE" sz="1200"/>
              <a:t> </a:t>
            </a:r>
            <a:r>
              <a:rPr lang="de-DE" sz="1200" err="1"/>
              <a:t>and</a:t>
            </a:r>
            <a:r>
              <a:rPr lang="de-DE" sz="1200"/>
              <a:t> </a:t>
            </a:r>
            <a:r>
              <a:rPr lang="de-DE" sz="1200" err="1"/>
              <a:t>lessons</a:t>
            </a:r>
            <a:r>
              <a:rPr lang="de-DE" sz="1200"/>
              <a:t> </a:t>
            </a:r>
            <a:r>
              <a:rPr lang="de-DE" sz="1200" err="1"/>
              <a:t>learned</a:t>
            </a:r>
            <a:r>
              <a:rPr lang="de-DE" sz="1200"/>
              <a:t>. </a:t>
            </a:r>
            <a:r>
              <a:rPr lang="de-DE" sz="1200" err="1"/>
              <a:t>Presentation</a:t>
            </a:r>
            <a:r>
              <a:rPr lang="de-DE" sz="1200"/>
              <a:t> </a:t>
            </a:r>
            <a:r>
              <a:rPr lang="de-DE" sz="1200" err="1"/>
              <a:t>by</a:t>
            </a:r>
            <a:r>
              <a:rPr lang="de-DE" sz="1200"/>
              <a:t> Janos </a:t>
            </a:r>
            <a:r>
              <a:rPr lang="de-DE" sz="1200" err="1"/>
              <a:t>Bertok</a:t>
            </a:r>
            <a:r>
              <a:rPr lang="de-DE" sz="1200"/>
              <a:t>. </a:t>
            </a:r>
            <a:r>
              <a:rPr lang="de-DE" sz="1200" err="1"/>
              <a:t>Retrieved</a:t>
            </a:r>
            <a:r>
              <a:rPr lang="de-DE" sz="1200"/>
              <a:t> </a:t>
            </a:r>
            <a:r>
              <a:rPr lang="de-DE" sz="1200" err="1"/>
              <a:t>from</a:t>
            </a:r>
            <a:r>
              <a:rPr lang="de-DE" sz="1200"/>
              <a:t> </a:t>
            </a:r>
            <a:r>
              <a:rPr lang="de-DE" sz="1200" u="sng">
                <a:hlinkClick r:id="rId3"/>
              </a:rPr>
              <a:t>https://www.stjornarradid.is/media/forsaetisraduneyti-media/media/ymislegt/public-sector-integrity-jb.pdf</a:t>
            </a:r>
            <a:r>
              <a:rPr lang="de-DE" sz="1200"/>
              <a:t> (last </a:t>
            </a:r>
            <a:r>
              <a:rPr lang="de-DE" sz="1200" err="1"/>
              <a:t>accessed</a:t>
            </a:r>
            <a:r>
              <a:rPr lang="de-DE" sz="1200"/>
              <a:t> on April 24, 2020).</a:t>
            </a:r>
            <a:r>
              <a:rPr lang="en-US" sz="1200"/>
              <a:t>​</a:t>
            </a:r>
          </a:p>
        </p:txBody>
      </p:sp>
      <p:sp>
        <p:nvSpPr>
          <p:cNvPr id="4" name="Slide Number Placeholder 3"/>
          <p:cNvSpPr>
            <a:spLocks noGrp="1"/>
          </p:cNvSpPr>
          <p:nvPr>
            <p:ph type="sldNum" sz="quarter" idx="5"/>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13323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fontAlgn="base">
              <a:buNone/>
            </a:pPr>
            <a:r>
              <a:rPr lang="de-DE" sz="1200" b="1" err="1"/>
              <a:t>Sources</a:t>
            </a:r>
            <a:r>
              <a:rPr lang="de-DE" sz="1200" b="1"/>
              <a:t>:</a:t>
            </a:r>
            <a:r>
              <a:rPr lang="en-US" sz="1200"/>
              <a:t>​</a:t>
            </a:r>
          </a:p>
          <a:p>
            <a:pPr marL="171450" indent="-171450" fontAlgn="base">
              <a:buFont typeface="Arial" panose="020B0604020202020204" pitchFamily="34" charset="0"/>
              <a:buChar char="•"/>
            </a:pPr>
            <a:r>
              <a:rPr lang="de-DE" sz="1200"/>
              <a:t>OECD (March 2018). </a:t>
            </a:r>
            <a:r>
              <a:rPr lang="de-DE" sz="1200" err="1"/>
              <a:t>Behavioural</a:t>
            </a:r>
            <a:r>
              <a:rPr lang="de-DE" sz="1200"/>
              <a:t> </a:t>
            </a:r>
            <a:r>
              <a:rPr lang="de-DE" sz="1200" err="1"/>
              <a:t>Insights</a:t>
            </a:r>
            <a:r>
              <a:rPr lang="de-DE" sz="1200"/>
              <a:t> </a:t>
            </a:r>
            <a:r>
              <a:rPr lang="de-DE" sz="1200" err="1"/>
              <a:t>for</a:t>
            </a:r>
            <a:r>
              <a:rPr lang="de-DE" sz="1200"/>
              <a:t> Public </a:t>
            </a:r>
            <a:r>
              <a:rPr lang="de-DE" sz="1200" err="1"/>
              <a:t>Integrity</a:t>
            </a:r>
            <a:r>
              <a:rPr lang="de-DE" sz="1200"/>
              <a:t>. </a:t>
            </a:r>
            <a:r>
              <a:rPr lang="de-DE" sz="1200" err="1"/>
              <a:t>Harnessing</a:t>
            </a:r>
            <a:r>
              <a:rPr lang="de-DE" sz="1200"/>
              <a:t> </a:t>
            </a:r>
            <a:r>
              <a:rPr lang="de-DE" sz="1200" err="1"/>
              <a:t>the</a:t>
            </a:r>
            <a:r>
              <a:rPr lang="de-DE" sz="1200"/>
              <a:t> Human </a:t>
            </a:r>
            <a:r>
              <a:rPr lang="de-DE" sz="1200" err="1"/>
              <a:t>Factor</a:t>
            </a:r>
            <a:r>
              <a:rPr lang="de-DE" sz="1200"/>
              <a:t> </a:t>
            </a:r>
            <a:r>
              <a:rPr lang="de-DE" sz="1200" err="1"/>
              <a:t>to</a:t>
            </a:r>
            <a:r>
              <a:rPr lang="de-DE" sz="1200"/>
              <a:t> Counter </a:t>
            </a:r>
            <a:r>
              <a:rPr lang="de-DE" sz="1200" err="1"/>
              <a:t>Corruption</a:t>
            </a:r>
            <a:r>
              <a:rPr lang="de-DE" sz="1200"/>
              <a:t>. </a:t>
            </a:r>
            <a:r>
              <a:rPr lang="de-DE" sz="1200" err="1"/>
              <a:t>Retrieved</a:t>
            </a:r>
            <a:r>
              <a:rPr lang="de-DE" sz="1200"/>
              <a:t> </a:t>
            </a:r>
            <a:r>
              <a:rPr lang="de-DE" sz="1200" err="1"/>
              <a:t>from</a:t>
            </a:r>
            <a:r>
              <a:rPr lang="de-DE" sz="1200"/>
              <a:t> </a:t>
            </a:r>
            <a:r>
              <a:rPr lang="de-DE" sz="1200" u="sng">
                <a:hlinkClick r:id="rId3"/>
              </a:rPr>
              <a:t>http://www.oecd.org/gov/ethics/behavioural-insights-for-public-integrity-9789264297067-en.htm</a:t>
            </a:r>
            <a:r>
              <a:rPr lang="de-DE" sz="1200"/>
              <a:t> (last </a:t>
            </a:r>
            <a:r>
              <a:rPr lang="de-DE" sz="1200" err="1"/>
              <a:t>accessed</a:t>
            </a:r>
            <a:r>
              <a:rPr lang="de-DE" sz="1200"/>
              <a:t> on April 24, 2020).</a:t>
            </a:r>
            <a:r>
              <a:rPr lang="en-US" sz="1200"/>
              <a:t>​</a:t>
            </a:r>
          </a:p>
          <a:p>
            <a:pPr marL="171450" indent="-171450" fontAlgn="base">
              <a:buFont typeface="Arial" panose="020B0604020202020204" pitchFamily="34" charset="0"/>
              <a:buChar char="•"/>
            </a:pPr>
            <a:r>
              <a:rPr lang="de-DE" sz="1200" err="1"/>
              <a:t>Shu</a:t>
            </a:r>
            <a:r>
              <a:rPr lang="de-DE" sz="1200"/>
              <a:t>, L. L. et al. (September 2012). </a:t>
            </a:r>
            <a:r>
              <a:rPr lang="de-DE" sz="1200" err="1"/>
              <a:t>Signing</a:t>
            </a:r>
            <a:r>
              <a:rPr lang="de-DE" sz="1200"/>
              <a:t> at </a:t>
            </a:r>
            <a:r>
              <a:rPr lang="de-DE" sz="1200" err="1"/>
              <a:t>the</a:t>
            </a:r>
            <a:r>
              <a:rPr lang="de-DE" sz="1200"/>
              <a:t> </a:t>
            </a:r>
            <a:r>
              <a:rPr lang="de-DE" sz="1200" err="1"/>
              <a:t>beginning</a:t>
            </a:r>
            <a:r>
              <a:rPr lang="de-DE" sz="1200"/>
              <a:t> </a:t>
            </a:r>
            <a:r>
              <a:rPr lang="de-DE" sz="1200" err="1"/>
              <a:t>makes</a:t>
            </a:r>
            <a:r>
              <a:rPr lang="de-DE" sz="1200"/>
              <a:t> </a:t>
            </a:r>
            <a:r>
              <a:rPr lang="de-DE" sz="1200" err="1"/>
              <a:t>ethics</a:t>
            </a:r>
            <a:r>
              <a:rPr lang="de-DE" sz="1200"/>
              <a:t> </a:t>
            </a:r>
            <a:r>
              <a:rPr lang="de-DE" sz="1200" err="1"/>
              <a:t>salient</a:t>
            </a:r>
            <a:r>
              <a:rPr lang="de-DE" sz="1200"/>
              <a:t> </a:t>
            </a:r>
            <a:r>
              <a:rPr lang="de-DE" sz="1200" err="1"/>
              <a:t>and</a:t>
            </a:r>
            <a:r>
              <a:rPr lang="de-DE" sz="1200"/>
              <a:t> </a:t>
            </a:r>
            <a:r>
              <a:rPr lang="de-DE" sz="1200" err="1"/>
              <a:t>decreases</a:t>
            </a:r>
            <a:r>
              <a:rPr lang="de-DE" sz="1200"/>
              <a:t> </a:t>
            </a:r>
            <a:r>
              <a:rPr lang="de-DE" sz="1200" err="1"/>
              <a:t>dishonest</a:t>
            </a:r>
            <a:r>
              <a:rPr lang="de-DE" sz="1200"/>
              <a:t> </a:t>
            </a:r>
            <a:r>
              <a:rPr lang="de-DE" sz="1200" err="1"/>
              <a:t>self</a:t>
            </a:r>
            <a:r>
              <a:rPr lang="de-DE" sz="1200"/>
              <a:t>-reports in </a:t>
            </a:r>
            <a:r>
              <a:rPr lang="de-DE" sz="1200" err="1"/>
              <a:t>comparison</a:t>
            </a:r>
            <a:r>
              <a:rPr lang="de-DE" sz="1200"/>
              <a:t> </a:t>
            </a:r>
            <a:r>
              <a:rPr lang="de-DE" sz="1200" err="1"/>
              <a:t>to</a:t>
            </a:r>
            <a:r>
              <a:rPr lang="de-DE" sz="1200"/>
              <a:t> </a:t>
            </a:r>
            <a:r>
              <a:rPr lang="de-DE" sz="1200" err="1"/>
              <a:t>signing</a:t>
            </a:r>
            <a:r>
              <a:rPr lang="de-DE" sz="1200"/>
              <a:t> at </a:t>
            </a:r>
            <a:r>
              <a:rPr lang="de-DE" sz="1200" err="1"/>
              <a:t>the</a:t>
            </a:r>
            <a:r>
              <a:rPr lang="de-DE" sz="1200"/>
              <a:t> end. </a:t>
            </a:r>
            <a:r>
              <a:rPr lang="de-DE" sz="1200" err="1"/>
              <a:t>Proceedings</a:t>
            </a:r>
            <a:r>
              <a:rPr lang="de-DE" sz="1200"/>
              <a:t> </a:t>
            </a:r>
            <a:r>
              <a:rPr lang="de-DE" sz="1200" err="1"/>
              <a:t>of</a:t>
            </a:r>
            <a:r>
              <a:rPr lang="de-DE" sz="1200"/>
              <a:t> </a:t>
            </a:r>
            <a:r>
              <a:rPr lang="de-DE" sz="1200" err="1"/>
              <a:t>the</a:t>
            </a:r>
            <a:r>
              <a:rPr lang="de-DE" sz="1200"/>
              <a:t> National Academy </a:t>
            </a:r>
            <a:r>
              <a:rPr lang="de-DE" sz="1200" err="1"/>
              <a:t>of</a:t>
            </a:r>
            <a:r>
              <a:rPr lang="de-DE" sz="1200"/>
              <a:t> </a:t>
            </a:r>
            <a:r>
              <a:rPr lang="de-DE" sz="1200" err="1"/>
              <a:t>Sciences</a:t>
            </a:r>
            <a:r>
              <a:rPr lang="de-DE" sz="1200"/>
              <a:t> </a:t>
            </a:r>
            <a:r>
              <a:rPr lang="de-DE" sz="1200" err="1"/>
              <a:t>of</a:t>
            </a:r>
            <a:r>
              <a:rPr lang="de-DE" sz="1200"/>
              <a:t> </a:t>
            </a:r>
            <a:r>
              <a:rPr lang="de-DE" sz="1200" err="1"/>
              <a:t>the</a:t>
            </a:r>
            <a:r>
              <a:rPr lang="de-DE" sz="1200"/>
              <a:t> United States </a:t>
            </a:r>
            <a:r>
              <a:rPr lang="de-DE" sz="1200" err="1"/>
              <a:t>of</a:t>
            </a:r>
            <a:r>
              <a:rPr lang="de-DE" sz="1200"/>
              <a:t> </a:t>
            </a:r>
            <a:r>
              <a:rPr lang="de-DE" sz="1200" err="1"/>
              <a:t>America</a:t>
            </a:r>
            <a:r>
              <a:rPr lang="de-DE" sz="1200"/>
              <a:t>, 1</a:t>
            </a:r>
            <a:r>
              <a:rPr lang="is-IS" sz="1200"/>
              <a:t>09(38), 15197-15200. Retrieved from </a:t>
            </a:r>
            <a:r>
              <a:rPr lang="de-DE" sz="1200" u="sng">
                <a:hlinkClick r:id="rId4"/>
              </a:rPr>
              <a:t>https://www.pnas.org/content/109/38/15197</a:t>
            </a:r>
            <a:r>
              <a:rPr lang="de-DE" sz="1200"/>
              <a:t> (last </a:t>
            </a:r>
            <a:r>
              <a:rPr lang="de-DE" sz="1200" err="1"/>
              <a:t>accessed</a:t>
            </a:r>
            <a:r>
              <a:rPr lang="de-DE" sz="1200"/>
              <a:t> on April 24, 2020).</a:t>
            </a:r>
            <a:endParaRPr lang="en-US" sz="1200"/>
          </a:p>
        </p:txBody>
      </p:sp>
      <p:sp>
        <p:nvSpPr>
          <p:cNvPr id="4" name="Foliennummernplatzhalter 3"/>
          <p:cNvSpPr>
            <a:spLocks noGrp="1"/>
          </p:cNvSpPr>
          <p:nvPr>
            <p:ph type="sldNum" sz="quarter" idx="5"/>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274760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11 – Staff management and developing capacities for integrity  </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7"/>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endParaRPr lang="en-US" sz="800" b="1" spc="-50">
                <a:latin typeface="Roboto"/>
                <a:ea typeface="Roboto" panose="02000000000000000000" pitchFamily="2" charset="0"/>
                <a:cs typeface="Roboto"/>
              </a:endParaRP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11 – Staff management and developing capacities for integrity  </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11 – </a:t>
            </a:r>
            <a:r>
              <a:rPr lang="de-DE" err="1"/>
              <a:t>Staff</a:t>
            </a:r>
            <a:r>
              <a:rPr lang="de-DE"/>
              <a:t> </a:t>
            </a:r>
            <a:r>
              <a:rPr lang="de-DE" err="1"/>
              <a:t>management</a:t>
            </a:r>
            <a:r>
              <a:rPr lang="de-DE"/>
              <a:t> </a:t>
            </a:r>
            <a:r>
              <a:rPr lang="de-DE" err="1"/>
              <a:t>and</a:t>
            </a:r>
            <a:r>
              <a:rPr lang="de-DE"/>
              <a:t> </a:t>
            </a:r>
            <a:r>
              <a:rPr lang="de-DE" err="1"/>
              <a:t>developing</a:t>
            </a:r>
            <a:r>
              <a:rPr lang="de-DE"/>
              <a:t> </a:t>
            </a:r>
            <a:r>
              <a:rPr lang="de-DE" err="1"/>
              <a:t>capacities</a:t>
            </a:r>
            <a:r>
              <a:rPr lang="de-DE"/>
              <a:t> </a:t>
            </a:r>
            <a:r>
              <a:rPr lang="de-DE" err="1"/>
              <a:t>for</a:t>
            </a:r>
            <a:r>
              <a:rPr lang="de-DE"/>
              <a:t> </a:t>
            </a:r>
            <a:r>
              <a:rPr lang="de-DE" err="1"/>
              <a:t>integrity</a:t>
            </a:r>
            <a:r>
              <a:rPr lang="de-DE"/>
              <a:t>  </a:t>
            </a:r>
          </a:p>
        </p:txBody>
      </p:sp>
      <p:sp>
        <p:nvSpPr>
          <p:cNvPr id="7" name="Textplatzhalter 4">
            <a:extLst>
              <a:ext uri="{FF2B5EF4-FFF2-40B4-BE49-F238E27FC236}">
                <a16:creationId xmlns:a16="http://schemas.microsoft.com/office/drawing/2014/main" id="{D4CFDE65-4F33-BE40-A406-0D5AF9D5C81F}"/>
              </a:ext>
            </a:extLst>
          </p:cNvPr>
          <p:cNvSpPr>
            <a:spLocks noGrp="1"/>
          </p:cNvSpPr>
          <p:nvPr>
            <p:ph type="body" sz="quarter" idx="10"/>
          </p:nvPr>
        </p:nvSpPr>
        <p:spPr>
          <a:xfrm>
            <a:off x="833438" y="1929765"/>
            <a:ext cx="7477442" cy="671513"/>
          </a:xfrm>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3B4D9BD7-1E28-DB46-9F0A-46621CA00036}"/>
              </a:ext>
            </a:extLst>
          </p:cNvPr>
          <p:cNvGraphicFramePr>
            <a:graphicFrameLocks noGrp="1"/>
          </p:cNvGraphicFramePr>
          <p:nvPr>
            <p:ph idx="1"/>
            <p:extLst>
              <p:ext uri="{D42A27DB-BD31-4B8C-83A1-F6EECF244321}">
                <p14:modId xmlns:p14="http://schemas.microsoft.com/office/powerpoint/2010/main" val="2987015617"/>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p:cNvSpPr>
            <a:spLocks noGrp="1"/>
          </p:cNvSpPr>
          <p:nvPr>
            <p:ph type="title"/>
          </p:nvPr>
        </p:nvSpPr>
        <p:spPr/>
        <p:txBody>
          <a:bodyPr>
            <a:normAutofit fontScale="90000"/>
          </a:bodyPr>
          <a:lstStyle/>
          <a:p>
            <a:r>
              <a:rPr lang="en-US" b="1"/>
              <a:t>Recruitment (1)</a:t>
            </a:r>
            <a:endParaRPr lang="de-DE" b="1"/>
          </a:p>
        </p:txBody>
      </p:sp>
      <p:sp>
        <p:nvSpPr>
          <p:cNvPr id="8" name="Textfeld 7">
            <a:extLst>
              <a:ext uri="{FF2B5EF4-FFF2-40B4-BE49-F238E27FC236}">
                <a16:creationId xmlns:a16="http://schemas.microsoft.com/office/drawing/2014/main" id="{8DC46FB2-00BA-4E49-9823-D6130851CC6D}"/>
              </a:ext>
            </a:extLst>
          </p:cNvPr>
          <p:cNvSpPr txBox="1"/>
          <p:nvPr/>
        </p:nvSpPr>
        <p:spPr>
          <a:xfrm>
            <a:off x="628650" y="4432270"/>
            <a:ext cx="1280583" cy="200055"/>
          </a:xfrm>
          <a:prstGeom prst="rect">
            <a:avLst/>
          </a:prstGeom>
          <a:noFill/>
        </p:spPr>
        <p:txBody>
          <a:bodyPr wrap="square" rtlCol="0">
            <a:spAutoFit/>
          </a:bodyPr>
          <a:lstStyle/>
          <a:p>
            <a:r>
              <a:rPr lang="de-DE" sz="700" err="1">
                <a:latin typeface="Roboto"/>
                <a:cs typeface="Roboto"/>
              </a:rPr>
              <a:t>Chêne</a:t>
            </a:r>
            <a:r>
              <a:rPr lang="de-DE" sz="700">
                <a:latin typeface="Roboto"/>
                <a:cs typeface="Roboto"/>
              </a:rPr>
              <a:t> &amp; Heinrich 2015</a:t>
            </a:r>
          </a:p>
        </p:txBody>
      </p:sp>
    </p:spTree>
    <p:extLst>
      <p:ext uri="{BB962C8B-B14F-4D97-AF65-F5344CB8AC3E}">
        <p14:creationId xmlns:p14="http://schemas.microsoft.com/office/powerpoint/2010/main" val="238056229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Recruitment (2)</a:t>
            </a:r>
            <a:endParaRPr lang="de-DE" b="1"/>
          </a:p>
        </p:txBody>
      </p:sp>
      <p:sp>
        <p:nvSpPr>
          <p:cNvPr id="2" name="Inhaltsplatzhalter 1"/>
          <p:cNvSpPr>
            <a:spLocks noGrp="1"/>
          </p:cNvSpPr>
          <p:nvPr>
            <p:ph sz="half" idx="1"/>
          </p:nvPr>
        </p:nvSpPr>
        <p:spPr>
          <a:ln>
            <a:solidFill>
              <a:srgbClr val="00B0F0"/>
            </a:solidFill>
          </a:ln>
        </p:spPr>
        <p:txBody>
          <a:bodyPr>
            <a:noAutofit/>
          </a:bodyPr>
          <a:lstStyle/>
          <a:p>
            <a:pPr fontAlgn="base"/>
            <a:r>
              <a:rPr lang="it-CH" sz="1600"/>
              <a:t>Openly advertise for jobs;</a:t>
            </a:r>
          </a:p>
          <a:p>
            <a:pPr fontAlgn="base"/>
            <a:r>
              <a:rPr lang="en-US" sz="1600"/>
              <a:t>Develop job descriptions / requirements with ethical considerations in mind;</a:t>
            </a:r>
          </a:p>
          <a:p>
            <a:pPr fontAlgn="base"/>
            <a:r>
              <a:rPr lang="en-US" sz="1600"/>
              <a:t>Incorporate ethical scenario type questions in interviews and use behavioral interviewing techniques;</a:t>
            </a:r>
          </a:p>
          <a:p>
            <a:pPr fontAlgn="base"/>
            <a:r>
              <a:rPr lang="en-US" sz="1600"/>
              <a:t>Background check of candidates;</a:t>
            </a:r>
          </a:p>
          <a:p>
            <a:pPr fontAlgn="base"/>
            <a:r>
              <a:rPr lang="en-US" sz="1600"/>
              <a:t>Merit-based selection informed by objective criteria and formalized procedures.</a:t>
            </a:r>
            <a:endParaRPr lang="de-DE" sz="700"/>
          </a:p>
        </p:txBody>
      </p:sp>
      <p:pic>
        <p:nvPicPr>
          <p:cNvPr id="8" name="Inhaltsplatzhalter 7" descr="Zwei Geschäftsleute, die kommunizieren">
            <a:extLst>
              <a:ext uri="{FF2B5EF4-FFF2-40B4-BE49-F238E27FC236}">
                <a16:creationId xmlns:a16="http://schemas.microsoft.com/office/drawing/2014/main" id="{319667C6-BE47-EF45-AB65-B904CE9B76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7034"/>
            <a:ext cx="3886200" cy="2588269"/>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11</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2464347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Recruitment (3)</a:t>
            </a:r>
            <a:endParaRPr lang="de-DE" b="1"/>
          </a:p>
        </p:txBody>
      </p:sp>
      <p:sp>
        <p:nvSpPr>
          <p:cNvPr id="2" name="Inhaltsplatzhalter 1"/>
          <p:cNvSpPr>
            <a:spLocks noGrp="1"/>
          </p:cNvSpPr>
          <p:nvPr>
            <p:ph sz="half" idx="1"/>
          </p:nvPr>
        </p:nvSpPr>
        <p:spPr>
          <a:ln>
            <a:solidFill>
              <a:srgbClr val="00B0F0"/>
            </a:solidFill>
          </a:ln>
        </p:spPr>
        <p:txBody>
          <a:bodyPr>
            <a:normAutofit fontScale="77500" lnSpcReduction="20000"/>
          </a:bodyPr>
          <a:lstStyle/>
          <a:p>
            <a:pPr marL="0" indent="0" fontAlgn="base">
              <a:buNone/>
            </a:pPr>
            <a:r>
              <a:rPr lang="en-US" b="1"/>
              <a:t>Multiplier effect of integrity problems in the recruitment system</a:t>
            </a:r>
            <a:r>
              <a:rPr lang="en-US"/>
              <a:t>:</a:t>
            </a:r>
          </a:p>
          <a:p>
            <a:pPr marL="0" indent="0" fontAlgn="base">
              <a:buNone/>
            </a:pPr>
            <a:r>
              <a:rPr lang="en-US"/>
              <a:t>One individual disadvantaged during a hiring process because another applicant exploited personal connections, might lose trust in the system and decide to rely on connections themselves in the future (OECD 2018: 34-35).</a:t>
            </a:r>
          </a:p>
        </p:txBody>
      </p:sp>
      <p:pic>
        <p:nvPicPr>
          <p:cNvPr id="9" name="Inhaltsplatzhalter 8" descr="Einer in der Menge">
            <a:extLst>
              <a:ext uri="{FF2B5EF4-FFF2-40B4-BE49-F238E27FC236}">
                <a16:creationId xmlns:a16="http://schemas.microsoft.com/office/drawing/2014/main" id="{B493B489-AA67-D845-A023-D846992AB1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543844"/>
            <a:ext cx="3886200" cy="2914650"/>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12</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29109608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32CA1FB7-CE5A-844E-B7C2-B08D91F37FD9}"/>
              </a:ext>
            </a:extLst>
          </p:cNvPr>
          <p:cNvSpPr>
            <a:spLocks noGrp="1"/>
          </p:cNvSpPr>
          <p:nvPr>
            <p:ph type="sldNum" sz="quarter" idx="12"/>
          </p:nvPr>
        </p:nvSpPr>
        <p:spPr/>
        <p:txBody>
          <a:bodyPr/>
          <a:lstStyle/>
          <a:p>
            <a:fld id="{961E0DA8-AC27-403E-90E8-404BCA9BAC80}" type="slidenum">
              <a:rPr lang="en-US" smtClean="0"/>
              <a:pPr/>
              <a:t>13</a:t>
            </a:fld>
            <a:endParaRPr lang="en-US"/>
          </a:p>
        </p:txBody>
      </p:sp>
    </p:spTree>
    <p:extLst>
      <p:ext uri="{BB962C8B-B14F-4D97-AF65-F5344CB8AC3E}">
        <p14:creationId xmlns:p14="http://schemas.microsoft.com/office/powerpoint/2010/main" val="74002994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a:bodyPr>
          <a:lstStyle/>
          <a:p>
            <a:pPr marL="0" indent="0" fontAlgn="base">
              <a:buNone/>
            </a:pPr>
            <a:endParaRPr lang="en-US"/>
          </a:p>
          <a:p>
            <a:pPr marL="0" indent="0">
              <a:buNone/>
            </a:pPr>
            <a:endParaRPr lang="de-DE" sz="1200"/>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p:cNvSpPr>
            <a:spLocks noGrp="1"/>
          </p:cNvSpPr>
          <p:nvPr>
            <p:ph type="title"/>
          </p:nvPr>
        </p:nvSpPr>
        <p:spPr/>
        <p:txBody>
          <a:bodyPr>
            <a:normAutofit fontScale="90000"/>
          </a:bodyPr>
          <a:lstStyle/>
          <a:p>
            <a:r>
              <a:rPr lang="it-CH" b="1"/>
              <a:t>Training - Objectives</a:t>
            </a:r>
            <a:endParaRPr lang="de-DE" b="1"/>
          </a:p>
        </p:txBody>
      </p:sp>
      <p:pic>
        <p:nvPicPr>
          <p:cNvPr id="3074" name="Picture 2">
            <a:extLst>
              <a:ext uri="{FF2B5EF4-FFF2-40B4-BE49-F238E27FC236}">
                <a16:creationId xmlns:a16="http://schemas.microsoft.com/office/drawing/2014/main" id="{C9B54C88-6BD0-6E4E-8789-C9A822B44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46" y="1655887"/>
            <a:ext cx="7461907" cy="269962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C1F9F5E9-9C89-CD46-9702-DDB9064DA001}"/>
              </a:ext>
            </a:extLst>
          </p:cNvPr>
          <p:cNvSpPr txBox="1"/>
          <p:nvPr/>
        </p:nvSpPr>
        <p:spPr>
          <a:xfrm>
            <a:off x="628650" y="4432270"/>
            <a:ext cx="1280583" cy="200055"/>
          </a:xfrm>
          <a:prstGeom prst="rect">
            <a:avLst/>
          </a:prstGeom>
          <a:noFill/>
        </p:spPr>
        <p:txBody>
          <a:bodyPr wrap="square" rtlCol="0">
            <a:spAutoFit/>
          </a:bodyPr>
          <a:lstStyle/>
          <a:p>
            <a:r>
              <a:rPr lang="de-DE" sz="700">
                <a:latin typeface="Roboto"/>
                <a:cs typeface="Roboto"/>
              </a:rPr>
              <a:t>OECD 2018: 39</a:t>
            </a:r>
          </a:p>
        </p:txBody>
      </p:sp>
    </p:spTree>
    <p:extLst>
      <p:ext uri="{BB962C8B-B14F-4D97-AF65-F5344CB8AC3E}">
        <p14:creationId xmlns:p14="http://schemas.microsoft.com/office/powerpoint/2010/main" val="31938933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a:bodyPr>
          <a:lstStyle/>
          <a:p>
            <a:pPr marL="0" indent="0" fontAlgn="base">
              <a:buNone/>
            </a:pPr>
            <a:endParaRPr lang="en-US"/>
          </a:p>
          <a:p>
            <a:pPr marL="0" indent="0">
              <a:buNone/>
            </a:pPr>
            <a:endParaRPr lang="de-DE" sz="1200"/>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rmAutofit fontScale="90000"/>
          </a:bodyPr>
          <a:lstStyle/>
          <a:p>
            <a:r>
              <a:rPr lang="en-US" b="1"/>
              <a:t>Training - Requirements</a:t>
            </a:r>
            <a:endParaRPr lang="de-DE" b="1"/>
          </a:p>
        </p:txBody>
      </p:sp>
      <p:pic>
        <p:nvPicPr>
          <p:cNvPr id="4098" name="Picture 2">
            <a:extLst>
              <a:ext uri="{FF2B5EF4-FFF2-40B4-BE49-F238E27FC236}">
                <a16:creationId xmlns:a16="http://schemas.microsoft.com/office/drawing/2014/main" id="{C6D699F1-9ED7-3144-AC9F-C61E2B9D1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99" y="1402558"/>
            <a:ext cx="7461402" cy="3092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E58559EA-2871-4C43-8570-26A0173E9659}"/>
              </a:ext>
            </a:extLst>
          </p:cNvPr>
          <p:cNvSpPr txBox="1"/>
          <p:nvPr/>
        </p:nvSpPr>
        <p:spPr>
          <a:xfrm>
            <a:off x="628650" y="4432270"/>
            <a:ext cx="1280583" cy="200055"/>
          </a:xfrm>
          <a:prstGeom prst="rect">
            <a:avLst/>
          </a:prstGeom>
          <a:noFill/>
        </p:spPr>
        <p:txBody>
          <a:bodyPr wrap="square" rtlCol="0">
            <a:spAutoFit/>
          </a:bodyPr>
          <a:lstStyle/>
          <a:p>
            <a:r>
              <a:rPr lang="de-DE" sz="700">
                <a:latin typeface="Roboto"/>
                <a:cs typeface="Roboto"/>
              </a:rPr>
              <a:t>OECD 2018: 40-42</a:t>
            </a:r>
          </a:p>
        </p:txBody>
      </p:sp>
    </p:spTree>
    <p:extLst>
      <p:ext uri="{BB962C8B-B14F-4D97-AF65-F5344CB8AC3E}">
        <p14:creationId xmlns:p14="http://schemas.microsoft.com/office/powerpoint/2010/main" val="68262585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p:cNvSpPr>
            <a:spLocks noGrp="1"/>
          </p:cNvSpPr>
          <p:nvPr>
            <p:ph type="title"/>
          </p:nvPr>
        </p:nvSpPr>
        <p:spPr/>
        <p:txBody>
          <a:bodyPr>
            <a:noAutofit/>
          </a:bodyPr>
          <a:lstStyle/>
          <a:p>
            <a:r>
              <a:rPr lang="en-US" sz="3600" b="1"/>
              <a:t>Training - Incidence in OECD countries</a:t>
            </a:r>
            <a:endParaRPr lang="de-DE" sz="3600" b="1"/>
          </a:p>
        </p:txBody>
      </p:sp>
      <p:pic>
        <p:nvPicPr>
          <p:cNvPr id="8" name="Content Placeholder 8">
            <a:extLst>
              <a:ext uri="{FF2B5EF4-FFF2-40B4-BE49-F238E27FC236}">
                <a16:creationId xmlns:a16="http://schemas.microsoft.com/office/drawing/2014/main" id="{4ABD9D24-060B-EB46-ADCF-FD0A75FCD6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323"/>
          <a:stretch>
            <a:fillRect/>
          </a:stretch>
        </p:blipFill>
        <p:spPr>
          <a:xfrm>
            <a:off x="628650" y="1502814"/>
            <a:ext cx="7886700" cy="3017348"/>
          </a:xfrm>
          <a:prstGeom prst="rect">
            <a:avLst/>
          </a:prstGeom>
          <a:ln>
            <a:solidFill>
              <a:srgbClr val="00B0F0"/>
            </a:solidFill>
          </a:ln>
        </p:spPr>
      </p:pic>
      <p:sp>
        <p:nvSpPr>
          <p:cNvPr id="9" name="Rectangle 3">
            <a:extLst>
              <a:ext uri="{FF2B5EF4-FFF2-40B4-BE49-F238E27FC236}">
                <a16:creationId xmlns:a16="http://schemas.microsoft.com/office/drawing/2014/main" id="{03FE5840-B539-404B-A2EC-D09BF718CFDF}"/>
              </a:ext>
            </a:extLst>
          </p:cNvPr>
          <p:cNvSpPr/>
          <p:nvPr/>
        </p:nvSpPr>
        <p:spPr>
          <a:xfrm>
            <a:off x="628651" y="2722651"/>
            <a:ext cx="7886700" cy="1641333"/>
          </a:xfrm>
          <a:prstGeom prst="rect">
            <a:avLst/>
          </a:prstGeom>
          <a:noFill/>
          <a:ln w="53975">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a:p>
        </p:txBody>
      </p:sp>
      <p:sp>
        <p:nvSpPr>
          <p:cNvPr id="10" name="Textfeld 9">
            <a:extLst>
              <a:ext uri="{FF2B5EF4-FFF2-40B4-BE49-F238E27FC236}">
                <a16:creationId xmlns:a16="http://schemas.microsoft.com/office/drawing/2014/main" id="{2B8514B1-5089-AD4D-AF15-12BA2FCE09DF}"/>
              </a:ext>
            </a:extLst>
          </p:cNvPr>
          <p:cNvSpPr txBox="1"/>
          <p:nvPr/>
        </p:nvSpPr>
        <p:spPr>
          <a:xfrm>
            <a:off x="628650" y="4380900"/>
            <a:ext cx="1280583" cy="200055"/>
          </a:xfrm>
          <a:prstGeom prst="rect">
            <a:avLst/>
          </a:prstGeom>
          <a:noFill/>
        </p:spPr>
        <p:txBody>
          <a:bodyPr wrap="square" rtlCol="0">
            <a:spAutoFit/>
          </a:bodyPr>
          <a:lstStyle/>
          <a:p>
            <a:r>
              <a:rPr lang="de-DE" sz="700">
                <a:latin typeface="Roboto"/>
                <a:cs typeface="Roboto"/>
              </a:rPr>
              <a:t>OECD n. y.: 10</a:t>
            </a:r>
          </a:p>
        </p:txBody>
      </p:sp>
    </p:spTree>
    <p:extLst>
      <p:ext uri="{BB962C8B-B14F-4D97-AF65-F5344CB8AC3E}">
        <p14:creationId xmlns:p14="http://schemas.microsoft.com/office/powerpoint/2010/main" val="7676857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vert="horz" lIns="91440" tIns="45720" rIns="91440" bIns="45720" rtlCol="0" anchor="t">
            <a:noAutofit/>
          </a:bodyPr>
          <a:lstStyle/>
          <a:p>
            <a:pPr marL="0" indent="0" fontAlgn="base">
              <a:buNone/>
            </a:pPr>
            <a:r>
              <a:rPr lang="de-DE" sz="1800" b="1" err="1"/>
              <a:t>Regularily</a:t>
            </a:r>
            <a:r>
              <a:rPr lang="de-DE" sz="1800" b="1"/>
              <a:t> </a:t>
            </a:r>
            <a:r>
              <a:rPr lang="de-DE" sz="1800" b="1" err="1"/>
              <a:t>encouraging</a:t>
            </a:r>
            <a:r>
              <a:rPr lang="de-DE" sz="1800" b="1"/>
              <a:t> </a:t>
            </a:r>
            <a:r>
              <a:rPr lang="de-DE" sz="1800" b="1" err="1"/>
              <a:t>ethical</a:t>
            </a:r>
            <a:r>
              <a:rPr lang="de-DE" sz="1800" b="1"/>
              <a:t> </a:t>
            </a:r>
            <a:r>
              <a:rPr lang="de-DE" sz="1800" b="1" err="1"/>
              <a:t>reflections</a:t>
            </a:r>
            <a:r>
              <a:rPr lang="de-DE" sz="1800" b="1"/>
              <a:t> </a:t>
            </a:r>
            <a:r>
              <a:rPr lang="de-DE" sz="1800" b="1" err="1"/>
              <a:t>can</a:t>
            </a:r>
            <a:r>
              <a:rPr lang="de-DE" sz="1800" b="1"/>
              <a:t> </a:t>
            </a:r>
            <a:r>
              <a:rPr lang="de-DE" sz="1800" b="1" err="1"/>
              <a:t>contribute</a:t>
            </a:r>
            <a:r>
              <a:rPr lang="de-DE" sz="1800" b="1"/>
              <a:t> </a:t>
            </a:r>
            <a:r>
              <a:rPr lang="de-DE" sz="1800" b="1" err="1"/>
              <a:t>to</a:t>
            </a:r>
            <a:r>
              <a:rPr lang="de-DE" sz="1800" b="1"/>
              <a:t> </a:t>
            </a:r>
            <a:r>
              <a:rPr lang="de-DE" sz="1800" b="1" err="1"/>
              <a:t>maintain</a:t>
            </a:r>
            <a:r>
              <a:rPr lang="de-DE" sz="1800" b="1"/>
              <a:t>  </a:t>
            </a:r>
            <a:r>
              <a:rPr lang="de-DE" sz="1800" b="1" err="1"/>
              <a:t>awareness</a:t>
            </a:r>
            <a:r>
              <a:rPr lang="de-DE" sz="1800" b="1"/>
              <a:t> </a:t>
            </a:r>
            <a:r>
              <a:rPr lang="de-DE" sz="1800" b="1" err="1"/>
              <a:t>of</a:t>
            </a:r>
            <a:r>
              <a:rPr lang="de-DE" sz="1800" b="1"/>
              <a:t> </a:t>
            </a:r>
            <a:r>
              <a:rPr lang="de-DE" sz="1800" b="1" err="1"/>
              <a:t>integrity</a:t>
            </a:r>
            <a:r>
              <a:rPr lang="de-DE" sz="1800" b="1"/>
              <a:t> </a:t>
            </a:r>
            <a:r>
              <a:rPr lang="de-DE" sz="1800" b="1" err="1"/>
              <a:t>as</a:t>
            </a:r>
            <a:r>
              <a:rPr lang="de-DE" sz="1800" b="1"/>
              <a:t> </a:t>
            </a:r>
            <a:r>
              <a:rPr lang="de-DE" sz="1800" b="1" err="1"/>
              <a:t>part</a:t>
            </a:r>
            <a:r>
              <a:rPr lang="de-DE" sz="1800" b="1"/>
              <a:t> </a:t>
            </a:r>
            <a:r>
              <a:rPr lang="de-DE" sz="1800" b="1" err="1"/>
              <a:t>of</a:t>
            </a:r>
            <a:r>
              <a:rPr lang="de-DE" sz="1800" b="1"/>
              <a:t> </a:t>
            </a:r>
            <a:r>
              <a:rPr lang="de-DE" sz="1800" b="1" err="1"/>
              <a:t>the</a:t>
            </a:r>
            <a:r>
              <a:rPr lang="de-DE" sz="1800" b="1"/>
              <a:t> </a:t>
            </a:r>
            <a:r>
              <a:rPr lang="de-DE" sz="1800" b="1" err="1"/>
              <a:t>identity</a:t>
            </a:r>
            <a:r>
              <a:rPr lang="de-DE" sz="1800" b="1"/>
              <a:t> </a:t>
            </a:r>
            <a:r>
              <a:rPr lang="de-DE" sz="1800" b="1" err="1"/>
              <a:t>of</a:t>
            </a:r>
            <a:r>
              <a:rPr lang="de-DE" sz="1800" b="1"/>
              <a:t> </a:t>
            </a:r>
            <a:r>
              <a:rPr lang="de-DE" sz="1800" b="1" err="1"/>
              <a:t>public</a:t>
            </a:r>
            <a:r>
              <a:rPr lang="de-DE" sz="1800" b="1"/>
              <a:t> </a:t>
            </a:r>
            <a:r>
              <a:rPr lang="de-DE" sz="1800" b="1" err="1"/>
              <a:t>employees</a:t>
            </a:r>
            <a:r>
              <a:rPr lang="de-DE" sz="1800" b="1"/>
              <a:t>:</a:t>
            </a:r>
            <a:r>
              <a:rPr lang="en-US" sz="1800" b="1"/>
              <a:t>​</a:t>
            </a:r>
          </a:p>
          <a:p>
            <a:pPr fontAlgn="base"/>
            <a:r>
              <a:rPr lang="de-DE" sz="1800" err="1"/>
              <a:t>Discussion</a:t>
            </a:r>
            <a:r>
              <a:rPr lang="de-DE" sz="1800"/>
              <a:t> in </a:t>
            </a:r>
            <a:r>
              <a:rPr lang="de-DE" sz="1800" err="1"/>
              <a:t>team</a:t>
            </a:r>
            <a:r>
              <a:rPr lang="de-DE" sz="1800"/>
              <a:t> </a:t>
            </a:r>
            <a:r>
              <a:rPr lang="de-DE" sz="1800" err="1"/>
              <a:t>meetings</a:t>
            </a:r>
            <a:r>
              <a:rPr lang="de-DE" sz="1800"/>
              <a:t>​;</a:t>
            </a:r>
          </a:p>
          <a:p>
            <a:pPr fontAlgn="base"/>
            <a:r>
              <a:rPr lang="de-DE" sz="1800" err="1"/>
              <a:t>E-mail</a:t>
            </a:r>
            <a:r>
              <a:rPr lang="de-DE" sz="1800"/>
              <a:t> </a:t>
            </a:r>
            <a:r>
              <a:rPr lang="de-DE" sz="1800" err="1"/>
              <a:t>reminders</a:t>
            </a:r>
            <a:r>
              <a:rPr lang="en-US" sz="1800"/>
              <a:t>;</a:t>
            </a:r>
          </a:p>
          <a:p>
            <a:pPr fontAlgn="base"/>
            <a:r>
              <a:rPr lang="de-DE" sz="1800" err="1"/>
              <a:t>Competitive</a:t>
            </a:r>
            <a:r>
              <a:rPr lang="de-DE" sz="1800"/>
              <a:t> </a:t>
            </a:r>
            <a:r>
              <a:rPr lang="de-DE" sz="1800" err="1"/>
              <a:t>quizzes</a:t>
            </a:r>
            <a:r>
              <a:rPr lang="de-DE" sz="1800"/>
              <a:t>​;</a:t>
            </a:r>
          </a:p>
          <a:p>
            <a:pPr fontAlgn="base"/>
            <a:r>
              <a:rPr lang="de-DE" sz="1800"/>
              <a:t>References </a:t>
            </a:r>
            <a:r>
              <a:rPr lang="de-DE" sz="1800" err="1"/>
              <a:t>to</a:t>
            </a:r>
            <a:r>
              <a:rPr lang="de-DE" sz="1800"/>
              <a:t> </a:t>
            </a:r>
            <a:r>
              <a:rPr lang="de-DE" sz="1800" err="1"/>
              <a:t>core</a:t>
            </a:r>
            <a:r>
              <a:rPr lang="de-DE" sz="1800"/>
              <a:t> </a:t>
            </a:r>
            <a:r>
              <a:rPr lang="de-DE" sz="1800" err="1"/>
              <a:t>public</a:t>
            </a:r>
            <a:r>
              <a:rPr lang="de-DE" sz="1800"/>
              <a:t> </a:t>
            </a:r>
            <a:r>
              <a:rPr lang="de-DE" sz="1800" err="1"/>
              <a:t>sector</a:t>
            </a:r>
            <a:r>
              <a:rPr lang="de-DE" sz="1800"/>
              <a:t> </a:t>
            </a:r>
            <a:r>
              <a:rPr lang="de-DE" sz="1800" err="1"/>
              <a:t>values</a:t>
            </a:r>
            <a:r>
              <a:rPr lang="de-DE" sz="1800"/>
              <a:t> in </a:t>
            </a:r>
            <a:r>
              <a:rPr lang="de-DE" sz="1800" err="1"/>
              <a:t>the</a:t>
            </a:r>
            <a:r>
              <a:rPr lang="de-DE" sz="1800"/>
              <a:t> </a:t>
            </a:r>
            <a:r>
              <a:rPr lang="de-DE" sz="1800" err="1"/>
              <a:t>workplace</a:t>
            </a:r>
            <a:r>
              <a:rPr lang="de-DE" sz="1800"/>
              <a:t> </a:t>
            </a:r>
            <a:r>
              <a:rPr lang="de-DE" sz="1800" err="1"/>
              <a:t>and</a:t>
            </a:r>
            <a:r>
              <a:rPr lang="de-DE" sz="1800"/>
              <a:t> in </a:t>
            </a:r>
            <a:r>
              <a:rPr lang="de-DE" sz="1800" err="1"/>
              <a:t>official</a:t>
            </a:r>
            <a:r>
              <a:rPr lang="de-DE" sz="1800"/>
              <a:t> </a:t>
            </a:r>
            <a:r>
              <a:rPr lang="de-DE" sz="1800" err="1"/>
              <a:t>communications</a:t>
            </a:r>
            <a:r>
              <a:rPr lang="de-DE" sz="1800"/>
              <a:t>​;</a:t>
            </a:r>
          </a:p>
          <a:p>
            <a:pPr fontAlgn="base"/>
            <a:r>
              <a:rPr lang="de-DE" sz="1800" err="1"/>
              <a:t>Signatures</a:t>
            </a:r>
            <a:r>
              <a:rPr lang="de-DE" sz="1800"/>
              <a:t> </a:t>
            </a:r>
            <a:r>
              <a:rPr lang="de-DE" sz="1800" err="1"/>
              <a:t>for</a:t>
            </a:r>
            <a:r>
              <a:rPr lang="de-DE" sz="1800"/>
              <a:t> </a:t>
            </a:r>
            <a:r>
              <a:rPr lang="de-DE" sz="1800" err="1"/>
              <a:t>decision</a:t>
            </a:r>
            <a:r>
              <a:rPr lang="de-DE" sz="1800"/>
              <a:t> </a:t>
            </a:r>
            <a:r>
              <a:rPr lang="de-DE" sz="1800" err="1"/>
              <a:t>that</a:t>
            </a:r>
            <a:r>
              <a:rPr lang="de-DE" sz="1800"/>
              <a:t> </a:t>
            </a:r>
            <a:r>
              <a:rPr lang="de-DE" sz="1800" err="1"/>
              <a:t>pose</a:t>
            </a:r>
            <a:r>
              <a:rPr lang="de-DE" sz="1800"/>
              <a:t> </a:t>
            </a:r>
            <a:r>
              <a:rPr lang="de-DE" sz="1800" err="1"/>
              <a:t>integrity</a:t>
            </a:r>
            <a:r>
              <a:rPr lang="de-DE" sz="1800"/>
              <a:t> </a:t>
            </a:r>
            <a:r>
              <a:rPr lang="de-DE" sz="1800" err="1"/>
              <a:t>risks</a:t>
            </a:r>
            <a:r>
              <a:rPr lang="de-DE" sz="1800"/>
              <a:t> (OECD 2018: 35-36; Shu 2012).</a:t>
            </a:r>
            <a:endParaRPr lang="en-US" sz="1600"/>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p:txBody>
          <a:bodyPr>
            <a:normAutofit fontScale="90000"/>
          </a:bodyPr>
          <a:lstStyle/>
          <a:p>
            <a:r>
              <a:rPr lang="en-US" b="1"/>
              <a:t>Training - Continuous reflection</a:t>
            </a:r>
            <a:endParaRPr lang="de-DE" b="1"/>
          </a:p>
        </p:txBody>
      </p:sp>
    </p:spTree>
    <p:extLst>
      <p:ext uri="{BB962C8B-B14F-4D97-AF65-F5344CB8AC3E}">
        <p14:creationId xmlns:p14="http://schemas.microsoft.com/office/powerpoint/2010/main" val="30700807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en-US" sz="3600" b="1"/>
              <a:t>Training - Guidance and timely advice</a:t>
            </a:r>
            <a:endParaRPr lang="de-DE" sz="3600" b="1"/>
          </a:p>
        </p:txBody>
      </p:sp>
      <p:sp>
        <p:nvSpPr>
          <p:cNvPr id="2" name="Inhaltsplatzhalter 1"/>
          <p:cNvSpPr>
            <a:spLocks noGrp="1"/>
          </p:cNvSpPr>
          <p:nvPr>
            <p:ph sz="half" idx="1"/>
          </p:nvPr>
        </p:nvSpPr>
        <p:spPr>
          <a:ln>
            <a:solidFill>
              <a:srgbClr val="00B0F0"/>
            </a:solidFill>
          </a:ln>
        </p:spPr>
        <p:txBody>
          <a:bodyPr>
            <a:noAutofit/>
          </a:bodyPr>
          <a:lstStyle/>
          <a:p>
            <a:pPr fontAlgn="base"/>
            <a:r>
              <a:rPr lang="en-US" sz="1600"/>
              <a:t>Providing public servants with clear and up-to-date information about the organization’s policies, rules and administrative procedures throughout their careers​;</a:t>
            </a:r>
          </a:p>
          <a:p>
            <a:pPr fontAlgn="base"/>
            <a:r>
              <a:rPr lang="en-US" sz="1600"/>
              <a:t>Providing easily accessible formal and informal guidance and consultation mechanisms;</a:t>
            </a:r>
          </a:p>
          <a:p>
            <a:pPr fontAlgn="base"/>
            <a:r>
              <a:rPr lang="en-US" sz="1600"/>
              <a:t>Ad-hoc guidance for public servants faced with specific doubts;</a:t>
            </a:r>
          </a:p>
          <a:p>
            <a:pPr fontAlgn="base"/>
            <a:r>
              <a:rPr lang="en-US" sz="1600"/>
              <a:t>Written guidance for common scenarios or classical dilemmas (OECD 2017: 11).</a:t>
            </a:r>
          </a:p>
        </p:txBody>
      </p:sp>
      <p:pic>
        <p:nvPicPr>
          <p:cNvPr id="8" name="Inhaltsplatzhalter 7" descr="Gymnasiallehrer, der einen Schüler im Klassenzimmer unterrichtet">
            <a:extLst>
              <a:ext uri="{FF2B5EF4-FFF2-40B4-BE49-F238E27FC236}">
                <a16:creationId xmlns:a16="http://schemas.microsoft.com/office/drawing/2014/main" id="{B909A940-0B07-B64B-9947-9FCB5FCB85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7034"/>
            <a:ext cx="3886200" cy="2588269"/>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18</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27897062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8F1C3872-D25E-D349-83B6-66546FB647C5}"/>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19</a:t>
            </a:fld>
            <a:endParaRPr lang="en-US"/>
          </a:p>
        </p:txBody>
      </p:sp>
      <p:sp>
        <p:nvSpPr>
          <p:cNvPr id="7" name="Titel 6">
            <a:extLst>
              <a:ext uri="{FF2B5EF4-FFF2-40B4-BE49-F238E27FC236}">
                <a16:creationId xmlns:a16="http://schemas.microsoft.com/office/drawing/2014/main" id="{C109D41A-DE59-8C4B-AEE2-C0AE4D356020}"/>
              </a:ext>
            </a:extLst>
          </p:cNvPr>
          <p:cNvSpPr>
            <a:spLocks noGrp="1"/>
          </p:cNvSpPr>
          <p:nvPr>
            <p:ph type="title"/>
          </p:nvPr>
        </p:nvSpPr>
        <p:spPr/>
        <p:txBody>
          <a:bodyPr>
            <a:noAutofit/>
          </a:bodyPr>
          <a:lstStyle/>
          <a:p>
            <a:r>
              <a:rPr lang="de-DE" sz="2800" b="1"/>
              <a:t>REFLECT: </a:t>
            </a:r>
            <a:r>
              <a:rPr lang="en-US" sz="2800" b="1">
                <a:latin typeface="Calibri" panose="020F0502020204030204" pitchFamily="34" charset="0"/>
              </a:rPr>
              <a:t>Guiding public officials facing ethical dilemmas</a:t>
            </a:r>
            <a:endParaRPr lang="de-DE" sz="2800" b="1"/>
          </a:p>
        </p:txBody>
      </p:sp>
      <p:graphicFrame>
        <p:nvGraphicFramePr>
          <p:cNvPr id="6" name="Table 5">
            <a:extLst>
              <a:ext uri="{FF2B5EF4-FFF2-40B4-BE49-F238E27FC236}">
                <a16:creationId xmlns:a16="http://schemas.microsoft.com/office/drawing/2014/main" id="{C7246F3B-E177-D445-826D-55067DC006F3}"/>
              </a:ext>
            </a:extLst>
          </p:cNvPr>
          <p:cNvGraphicFramePr>
            <a:graphicFrameLocks noGrp="1"/>
          </p:cNvGraphicFramePr>
          <p:nvPr>
            <p:extLst>
              <p:ext uri="{D42A27DB-BD31-4B8C-83A1-F6EECF244321}">
                <p14:modId xmlns:p14="http://schemas.microsoft.com/office/powerpoint/2010/main" val="3748480726"/>
              </p:ext>
            </p:extLst>
          </p:nvPr>
        </p:nvGraphicFramePr>
        <p:xfrm>
          <a:off x="745839" y="1414992"/>
          <a:ext cx="7652321" cy="3105660"/>
        </p:xfrm>
        <a:graphic>
          <a:graphicData uri="http://schemas.openxmlformats.org/drawingml/2006/table">
            <a:tbl>
              <a:tblPr>
                <a:tableStyleId>{5940675A-B579-460E-94D1-54222C63F5DA}</a:tableStyleId>
              </a:tblPr>
              <a:tblGrid>
                <a:gridCol w="2326560">
                  <a:extLst>
                    <a:ext uri="{9D8B030D-6E8A-4147-A177-3AD203B41FA5}">
                      <a16:colId xmlns:a16="http://schemas.microsoft.com/office/drawing/2014/main" val="2294480172"/>
                    </a:ext>
                  </a:extLst>
                </a:gridCol>
                <a:gridCol w="5325761">
                  <a:extLst>
                    <a:ext uri="{9D8B030D-6E8A-4147-A177-3AD203B41FA5}">
                      <a16:colId xmlns:a16="http://schemas.microsoft.com/office/drawing/2014/main" val="2919934183"/>
                    </a:ext>
                  </a:extLst>
                </a:gridCol>
              </a:tblGrid>
              <a:tr h="99639">
                <a:tc>
                  <a:txBody>
                    <a:bodyPr/>
                    <a:lstStyle/>
                    <a:p>
                      <a:pPr algn="l" rtl="0" fontAlgn="base"/>
                      <a:r>
                        <a:rPr lang="en-US" sz="1200" b="1" dirty="0" err="1">
                          <a:solidFill>
                            <a:srgbClr val="C00000"/>
                          </a:solidFill>
                          <a:effectLst/>
                          <a:latin typeface="Roboto"/>
                        </a:rPr>
                        <a:t>Re</a:t>
                      </a:r>
                      <a:r>
                        <a:rPr lang="en-US" sz="1200" b="1" dirty="0" err="1">
                          <a:solidFill>
                            <a:schemeClr val="bg1"/>
                          </a:solidFill>
                          <a:effectLst/>
                          <a:latin typeface="Roboto"/>
                        </a:rPr>
                        <a:t>cognise</a:t>
                      </a:r>
                      <a:r>
                        <a:rPr lang="en-US" sz="1200" b="1" dirty="0">
                          <a:solidFill>
                            <a:schemeClr val="bg1"/>
                          </a:solidFill>
                          <a:effectLst/>
                          <a:latin typeface="Roboto"/>
                        </a:rPr>
                        <a:t> a potential issue or problem​</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Do I have a feeling that something is not right or that this is a risky situation? ​</a:t>
                      </a:r>
                    </a:p>
                    <a:p>
                      <a:pPr algn="l" rtl="0" fontAlgn="base">
                        <a:buFont typeface="Arial" panose="020B0604020202020204" pitchFamily="34" charset="0"/>
                        <a:buChar char="•"/>
                      </a:pPr>
                      <a:r>
                        <a:rPr lang="en-US" sz="1200">
                          <a:effectLst/>
                          <a:latin typeface="Roboto"/>
                        </a:rPr>
                        <a:t> Is this a right vs. right or a right vs wrong issue?​</a:t>
                      </a:r>
                      <a:endParaRPr lang="en-US" sz="1200" b="0" i="0">
                        <a:solidFill>
                          <a:schemeClr val="tx1"/>
                        </a:solidFill>
                        <a:effectLst/>
                        <a:latin typeface="Roboto"/>
                      </a:endParaRPr>
                    </a:p>
                  </a:txBody>
                  <a:tcPr marL="29929" marR="29929" marT="14965" marB="14965"/>
                </a:tc>
                <a:extLst>
                  <a:ext uri="{0D108BD9-81ED-4DB2-BD59-A6C34878D82A}">
                    <a16:rowId xmlns:a16="http://schemas.microsoft.com/office/drawing/2014/main" val="2607286429"/>
                  </a:ext>
                </a:extLst>
              </a:tr>
              <a:tr h="752026">
                <a:tc>
                  <a:txBody>
                    <a:bodyPr/>
                    <a:lstStyle/>
                    <a:p>
                      <a:pPr algn="l" rtl="0" fontAlgn="base"/>
                      <a:r>
                        <a:rPr lang="en-US" sz="1200" b="1" dirty="0">
                          <a:solidFill>
                            <a:srgbClr val="C00000"/>
                          </a:solidFill>
                          <a:effectLst/>
                          <a:latin typeface="Roboto"/>
                        </a:rPr>
                        <a:t>F</a:t>
                      </a:r>
                      <a:r>
                        <a:rPr lang="en-US" sz="1200" b="1" dirty="0">
                          <a:solidFill>
                            <a:schemeClr val="bg1"/>
                          </a:solidFill>
                          <a:effectLst/>
                          <a:latin typeface="Roboto"/>
                        </a:rPr>
                        <a:t>ind relevant information ​</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What was the trigger and circumstances?​</a:t>
                      </a:r>
                    </a:p>
                    <a:p>
                      <a:pPr algn="l" rtl="0" fontAlgn="base">
                        <a:buFont typeface="Arial" panose="020B0604020202020204" pitchFamily="34" charset="0"/>
                        <a:buChar char="•"/>
                      </a:pPr>
                      <a:r>
                        <a:rPr lang="en-US" sz="1200" dirty="0">
                          <a:effectLst/>
                          <a:latin typeface="Roboto"/>
                        </a:rPr>
                        <a:t> Identify the relevant legislation, guidance, policies.</a:t>
                      </a:r>
                    </a:p>
                    <a:p>
                      <a:pPr algn="l" rtl="0" fontAlgn="base">
                        <a:buFont typeface="Arial" panose="020B0604020202020204" pitchFamily="34" charset="0"/>
                        <a:buChar char="•"/>
                      </a:pPr>
                      <a:r>
                        <a:rPr lang="en-US" sz="1200" dirty="0">
                          <a:effectLst/>
                          <a:latin typeface="Roboto"/>
                        </a:rPr>
                        <a:t> Identify the rights and responsibilities of relevant stakeholders. ​</a:t>
                      </a:r>
                    </a:p>
                    <a:p>
                      <a:pPr algn="l" rtl="0" fontAlgn="base">
                        <a:buFont typeface="Arial" panose="020B0604020202020204" pitchFamily="34" charset="0"/>
                        <a:buChar char="•"/>
                      </a:pPr>
                      <a:r>
                        <a:rPr lang="en-US" sz="1200" dirty="0">
                          <a:effectLst/>
                          <a:latin typeface="Roboto"/>
                        </a:rPr>
                        <a:t> Identify any precedent decisions. ​</a:t>
                      </a:r>
                      <a:endParaRPr lang="en-US" sz="1200" b="0" i="0" dirty="0">
                        <a:solidFill>
                          <a:schemeClr val="tx1"/>
                        </a:solidFill>
                        <a:effectLst/>
                        <a:latin typeface="Roboto"/>
                      </a:endParaRPr>
                    </a:p>
                  </a:txBody>
                  <a:tcPr marL="29929" marR="29929" marT="14965" marB="14965"/>
                </a:tc>
                <a:extLst>
                  <a:ext uri="{0D108BD9-81ED-4DB2-BD59-A6C34878D82A}">
                    <a16:rowId xmlns:a16="http://schemas.microsoft.com/office/drawing/2014/main" val="445407551"/>
                  </a:ext>
                </a:extLst>
              </a:tr>
              <a:tr h="180337">
                <a:tc>
                  <a:txBody>
                    <a:bodyPr/>
                    <a:lstStyle/>
                    <a:p>
                      <a:pPr algn="l" rtl="0" fontAlgn="base"/>
                      <a:r>
                        <a:rPr lang="en-US" sz="1200" b="1" dirty="0">
                          <a:solidFill>
                            <a:srgbClr val="C00000"/>
                          </a:solidFill>
                          <a:effectLst/>
                          <a:latin typeface="Roboto"/>
                        </a:rPr>
                        <a:t>L</a:t>
                      </a:r>
                      <a:r>
                        <a:rPr lang="en-US" sz="1200" b="1" dirty="0">
                          <a:solidFill>
                            <a:schemeClr val="bg1"/>
                          </a:solidFill>
                          <a:effectLst/>
                          <a:latin typeface="Roboto"/>
                        </a:rPr>
                        <a:t>inger at the “fork in the road”​</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Talk it through, use intuition (emotional intelligence and rational ​processes), analysis, listen and reflect​.</a:t>
                      </a:r>
                      <a:endParaRPr lang="en-US" sz="1200" b="0" i="0" dirty="0">
                        <a:solidFill>
                          <a:schemeClr val="tx1"/>
                        </a:solidFill>
                        <a:effectLst/>
                        <a:latin typeface="Roboto"/>
                      </a:endParaRPr>
                    </a:p>
                  </a:txBody>
                  <a:tcPr marL="29929" marR="29929" marT="14965" marB="14965"/>
                </a:tc>
                <a:extLst>
                  <a:ext uri="{0D108BD9-81ED-4DB2-BD59-A6C34878D82A}">
                    <a16:rowId xmlns:a16="http://schemas.microsoft.com/office/drawing/2014/main" val="1201678264"/>
                  </a:ext>
                </a:extLst>
              </a:tr>
              <a:tr h="571409">
                <a:tc>
                  <a:txBody>
                    <a:bodyPr/>
                    <a:lstStyle/>
                    <a:p>
                      <a:pPr algn="l" rtl="0" fontAlgn="base"/>
                      <a:r>
                        <a:rPr lang="en-US" sz="1200" b="1" dirty="0">
                          <a:solidFill>
                            <a:srgbClr val="C00000"/>
                          </a:solidFill>
                          <a:effectLst/>
                          <a:latin typeface="Roboto"/>
                        </a:rPr>
                        <a:t>E</a:t>
                      </a:r>
                      <a:r>
                        <a:rPr lang="en-US" sz="1200" b="1" dirty="0">
                          <a:solidFill>
                            <a:schemeClr val="bg1"/>
                          </a:solidFill>
                          <a:effectLst/>
                          <a:latin typeface="Roboto"/>
                        </a:rPr>
                        <a:t>valuate the options ​</a:t>
                      </a:r>
                    </a:p>
                    <a:p>
                      <a:pPr algn="l" rtl="0" fontAlgn="base"/>
                      <a:r>
                        <a:rPr lang="en-US" sz="1200" b="1" dirty="0">
                          <a:solidFill>
                            <a:schemeClr val="bg1"/>
                          </a:solidFill>
                          <a:effectLst/>
                          <a:latin typeface="Roboto"/>
                        </a:rPr>
                        <a:t>​</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Discard unrealistic options.​</a:t>
                      </a:r>
                    </a:p>
                    <a:p>
                      <a:pPr algn="l" rtl="0" fontAlgn="base">
                        <a:buFont typeface="Arial" panose="020B0604020202020204" pitchFamily="34" charset="0"/>
                        <a:buChar char="•"/>
                      </a:pPr>
                      <a:r>
                        <a:rPr lang="en-US" sz="1200" dirty="0">
                          <a:effectLst/>
                          <a:latin typeface="Roboto"/>
                        </a:rPr>
                        <a:t> Apply the accountability test – public scrutiny and independent review.  ​</a:t>
                      </a:r>
                    </a:p>
                    <a:p>
                      <a:pPr algn="l" rtl="0" fontAlgn="base">
                        <a:buFont typeface="Arial" panose="020B0604020202020204" pitchFamily="34" charset="0"/>
                        <a:buChar char="•"/>
                      </a:pPr>
                      <a:r>
                        <a:rPr lang="en-US" sz="1200" dirty="0">
                          <a:effectLst/>
                          <a:latin typeface="Roboto"/>
                        </a:rPr>
                        <a:t> Be able to explain your reasons/decision. ​</a:t>
                      </a:r>
                      <a:endParaRPr lang="en-US" sz="1200" b="0" i="0" dirty="0">
                        <a:solidFill>
                          <a:schemeClr val="tx1"/>
                        </a:solidFill>
                        <a:effectLst/>
                        <a:latin typeface="Roboto"/>
                      </a:endParaRPr>
                    </a:p>
                  </a:txBody>
                  <a:tcPr marL="29929" marR="29929" marT="14965" marB="14965"/>
                </a:tc>
                <a:extLst>
                  <a:ext uri="{0D108BD9-81ED-4DB2-BD59-A6C34878D82A}">
                    <a16:rowId xmlns:a16="http://schemas.microsoft.com/office/drawing/2014/main" val="3392607883"/>
                  </a:ext>
                </a:extLst>
              </a:tr>
              <a:tr h="0">
                <a:tc>
                  <a:txBody>
                    <a:bodyPr/>
                    <a:lstStyle/>
                    <a:p>
                      <a:pPr algn="l" rtl="0" fontAlgn="base"/>
                      <a:r>
                        <a:rPr lang="en-US" sz="1200" b="1" dirty="0">
                          <a:solidFill>
                            <a:srgbClr val="C00000"/>
                          </a:solidFill>
                          <a:effectLst/>
                          <a:latin typeface="Roboto"/>
                        </a:rPr>
                        <a:t>C</a:t>
                      </a:r>
                      <a:r>
                        <a:rPr lang="en-US" sz="1200" b="1" dirty="0">
                          <a:solidFill>
                            <a:schemeClr val="bg1"/>
                          </a:solidFill>
                          <a:effectLst/>
                          <a:latin typeface="Roboto"/>
                        </a:rPr>
                        <a:t>ome to a decision​</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Come to a decision, act on it and make a record if necessary.</a:t>
                      </a:r>
                      <a:endParaRPr lang="en-US" sz="1200" b="0" i="0" dirty="0">
                        <a:solidFill>
                          <a:schemeClr val="tx1"/>
                        </a:solidFill>
                        <a:effectLst/>
                        <a:latin typeface="Roboto"/>
                      </a:endParaRPr>
                    </a:p>
                  </a:txBody>
                  <a:tcPr marL="29929" marR="29929" marT="14965" marB="14965"/>
                </a:tc>
                <a:extLst>
                  <a:ext uri="{0D108BD9-81ED-4DB2-BD59-A6C34878D82A}">
                    <a16:rowId xmlns:a16="http://schemas.microsoft.com/office/drawing/2014/main" val="2362756558"/>
                  </a:ext>
                </a:extLst>
              </a:tr>
              <a:tr h="571409">
                <a:tc>
                  <a:txBody>
                    <a:bodyPr/>
                    <a:lstStyle/>
                    <a:p>
                      <a:pPr algn="l" rtl="0" fontAlgn="base"/>
                      <a:r>
                        <a:rPr lang="en-US" sz="1200" b="1" dirty="0">
                          <a:solidFill>
                            <a:srgbClr val="C00000"/>
                          </a:solidFill>
                          <a:effectLst/>
                          <a:latin typeface="Roboto"/>
                        </a:rPr>
                        <a:t>T</a:t>
                      </a:r>
                      <a:r>
                        <a:rPr lang="en-US" sz="1200" b="1" dirty="0">
                          <a:solidFill>
                            <a:schemeClr val="bg1"/>
                          </a:solidFill>
                          <a:effectLst/>
                          <a:latin typeface="Roboto"/>
                        </a:rPr>
                        <a:t>ake time to reflect ​</a:t>
                      </a:r>
                    </a:p>
                    <a:p>
                      <a:pPr algn="l" rtl="0" fontAlgn="base"/>
                      <a:r>
                        <a:rPr lang="en-US" sz="1200" b="1" dirty="0">
                          <a:solidFill>
                            <a:schemeClr val="bg1"/>
                          </a:solidFill>
                          <a:effectLst/>
                          <a:latin typeface="Roboto"/>
                        </a:rPr>
                        <a:t>​</a:t>
                      </a:r>
                      <a:endParaRPr lang="en-US" sz="1200" b="1" i="0" dirty="0">
                        <a:solidFill>
                          <a:schemeClr val="bg1"/>
                        </a:solidFill>
                        <a:effectLst/>
                        <a:latin typeface="Roboto"/>
                      </a:endParaRPr>
                    </a:p>
                  </a:txBody>
                  <a:tcPr marL="29929" marR="29929" marT="14965" marB="14965">
                    <a:solidFill>
                      <a:srgbClr val="00B0F0"/>
                    </a:solidFill>
                  </a:tcPr>
                </a:tc>
                <a:tc>
                  <a:txBody>
                    <a:bodyPr/>
                    <a:lstStyle/>
                    <a:p>
                      <a:pPr algn="l" rtl="0" fontAlgn="base">
                        <a:buFont typeface="Arial" panose="020B0604020202020204" pitchFamily="34" charset="0"/>
                        <a:buChar char="•"/>
                      </a:pPr>
                      <a:r>
                        <a:rPr lang="en-US" sz="1200" dirty="0">
                          <a:effectLst/>
                          <a:latin typeface="Roboto"/>
                        </a:rPr>
                        <a:t> How did it turn out for all concerned?​</a:t>
                      </a:r>
                    </a:p>
                    <a:p>
                      <a:pPr algn="l" rtl="0" fontAlgn="base">
                        <a:buFont typeface="Arial" panose="020B0604020202020204" pitchFamily="34" charset="0"/>
                        <a:buChar char="•"/>
                      </a:pPr>
                      <a:r>
                        <a:rPr lang="en-US" sz="1200" dirty="0">
                          <a:effectLst/>
                          <a:latin typeface="Roboto"/>
                        </a:rPr>
                        <a:t> Learn from your decision.​</a:t>
                      </a:r>
                    </a:p>
                    <a:p>
                      <a:pPr algn="l" rtl="0" fontAlgn="base">
                        <a:buFont typeface="Arial" panose="020B0604020202020204" pitchFamily="34" charset="0"/>
                        <a:buChar char="•"/>
                      </a:pPr>
                      <a:r>
                        <a:rPr lang="en-US" sz="1200" dirty="0">
                          <a:effectLst/>
                          <a:latin typeface="Roboto"/>
                        </a:rPr>
                        <a:t> If you had to do it all over again, would you do it differently? ​</a:t>
                      </a:r>
                      <a:endParaRPr lang="en-US" sz="1200" b="0" i="0" dirty="0">
                        <a:solidFill>
                          <a:schemeClr val="tx1"/>
                        </a:solidFill>
                        <a:effectLst/>
                        <a:latin typeface="Roboto"/>
                      </a:endParaRPr>
                    </a:p>
                  </a:txBody>
                  <a:tcPr marL="29929" marR="29929" marT="14965" marB="14965"/>
                </a:tc>
                <a:extLst>
                  <a:ext uri="{0D108BD9-81ED-4DB2-BD59-A6C34878D82A}">
                    <a16:rowId xmlns:a16="http://schemas.microsoft.com/office/drawing/2014/main" val="2364705399"/>
                  </a:ext>
                </a:extLst>
              </a:tr>
            </a:tbl>
          </a:graphicData>
        </a:graphic>
      </p:graphicFrame>
      <p:sp>
        <p:nvSpPr>
          <p:cNvPr id="9" name="Textfeld 8">
            <a:extLst>
              <a:ext uri="{FF2B5EF4-FFF2-40B4-BE49-F238E27FC236}">
                <a16:creationId xmlns:a16="http://schemas.microsoft.com/office/drawing/2014/main" id="{0F1F157A-3123-8444-8E20-D529A6CD8593}"/>
              </a:ext>
            </a:extLst>
          </p:cNvPr>
          <p:cNvSpPr txBox="1"/>
          <p:nvPr/>
        </p:nvSpPr>
        <p:spPr>
          <a:xfrm>
            <a:off x="741665" y="4476660"/>
            <a:ext cx="3830334" cy="200055"/>
          </a:xfrm>
          <a:prstGeom prst="rect">
            <a:avLst/>
          </a:prstGeom>
          <a:noFill/>
        </p:spPr>
        <p:txBody>
          <a:bodyPr wrap="square" rtlCol="0">
            <a:spAutoFit/>
          </a:bodyPr>
          <a:lstStyle/>
          <a:p>
            <a:r>
              <a:rPr lang="de-DE" sz="700" err="1">
                <a:latin typeface="Roboto"/>
                <a:cs typeface="Roboto"/>
              </a:rPr>
              <a:t>Australian</a:t>
            </a:r>
            <a:r>
              <a:rPr lang="de-DE" sz="700">
                <a:latin typeface="Roboto"/>
                <a:cs typeface="Roboto"/>
              </a:rPr>
              <a:t> </a:t>
            </a:r>
            <a:r>
              <a:rPr lang="de-DE" sz="700" err="1">
                <a:latin typeface="Roboto"/>
                <a:cs typeface="Roboto"/>
              </a:rPr>
              <a:t>Government</a:t>
            </a:r>
            <a:r>
              <a:rPr lang="de-DE" sz="700">
                <a:latin typeface="Roboto"/>
                <a:cs typeface="Roboto"/>
              </a:rPr>
              <a:t> – Office </a:t>
            </a:r>
            <a:r>
              <a:rPr lang="de-DE" sz="700" err="1">
                <a:latin typeface="Roboto"/>
                <a:cs typeface="Roboto"/>
              </a:rPr>
              <a:t>of</a:t>
            </a:r>
            <a:r>
              <a:rPr lang="de-DE" sz="700">
                <a:latin typeface="Roboto"/>
                <a:cs typeface="Roboto"/>
              </a:rPr>
              <a:t> </a:t>
            </a:r>
            <a:r>
              <a:rPr lang="de-DE" sz="700" err="1">
                <a:latin typeface="Roboto"/>
                <a:cs typeface="Roboto"/>
              </a:rPr>
              <a:t>the</a:t>
            </a:r>
            <a:r>
              <a:rPr lang="de-DE" sz="700">
                <a:latin typeface="Roboto"/>
                <a:cs typeface="Roboto"/>
              </a:rPr>
              <a:t> </a:t>
            </a:r>
            <a:r>
              <a:rPr lang="de-DE" sz="700" err="1">
                <a:latin typeface="Roboto"/>
                <a:cs typeface="Roboto"/>
              </a:rPr>
              <a:t>Merit</a:t>
            </a:r>
            <a:r>
              <a:rPr lang="de-DE" sz="700">
                <a:latin typeface="Roboto"/>
                <a:cs typeface="Roboto"/>
              </a:rPr>
              <a:t> </a:t>
            </a:r>
            <a:r>
              <a:rPr lang="de-DE" sz="700" err="1">
                <a:latin typeface="Roboto"/>
                <a:cs typeface="Roboto"/>
              </a:rPr>
              <a:t>Protection</a:t>
            </a:r>
            <a:r>
              <a:rPr lang="de-DE" sz="700">
                <a:latin typeface="Roboto"/>
                <a:cs typeface="Roboto"/>
              </a:rPr>
              <a:t> </a:t>
            </a:r>
            <a:r>
              <a:rPr lang="de-DE" sz="700" err="1">
                <a:latin typeface="Roboto"/>
                <a:cs typeface="Roboto"/>
              </a:rPr>
              <a:t>Commissioner</a:t>
            </a:r>
            <a:r>
              <a:rPr lang="de-DE" sz="700">
                <a:latin typeface="Roboto"/>
                <a:cs typeface="Roboto"/>
              </a:rPr>
              <a:t> 2018; OECD 2018: 42</a:t>
            </a:r>
          </a:p>
        </p:txBody>
      </p:sp>
    </p:spTree>
    <p:extLst>
      <p:ext uri="{BB962C8B-B14F-4D97-AF65-F5344CB8AC3E}">
        <p14:creationId xmlns:p14="http://schemas.microsoft.com/office/powerpoint/2010/main" val="366551482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aphicFrame>
        <p:nvGraphicFramePr>
          <p:cNvPr id="6" name="Tabelle 5">
            <a:extLst>
              <a:ext uri="{FF2B5EF4-FFF2-40B4-BE49-F238E27FC236}">
                <a16:creationId xmlns:a16="http://schemas.microsoft.com/office/drawing/2014/main" id="{86A3865B-9D14-A041-A6B9-716C5554AAE1}"/>
              </a:ext>
            </a:extLst>
          </p:cNvPr>
          <p:cNvGraphicFramePr>
            <a:graphicFrameLocks noGrp="1"/>
          </p:cNvGraphicFramePr>
          <p:nvPr>
            <p:extLst>
              <p:ext uri="{D42A27DB-BD31-4B8C-83A1-F6EECF244321}">
                <p14:modId xmlns:p14="http://schemas.microsoft.com/office/powerpoint/2010/main" val="3221594868"/>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dirty="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solidFill>
                      <a:schemeClr val="accent6">
                        <a:lumMod val="40000"/>
                        <a:lumOff val="60000"/>
                      </a:schemeClr>
                    </a:solidFill>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dirty="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dirty="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dirty="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b="0" i="0" u="none" strike="noStrike" noProof="0" dirty="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dirty="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dirty="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dirty="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dirty="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solidFill>
                  <a:latin typeface="Roboto"/>
                  <a:cs typeface="Roboto"/>
                </a:rPr>
                <a:t>Staff</a:t>
              </a:r>
              <a:r>
                <a:rPr lang="de-DE" altLang="ko-KR" sz="1200" b="1">
                  <a:solidFill>
                    <a:schemeClr val="bg1"/>
                  </a:solidFill>
                  <a:latin typeface="Roboto"/>
                  <a:cs typeface="Roboto"/>
                </a:rPr>
                <a:t> </a:t>
              </a:r>
              <a:r>
                <a:rPr lang="de-DE" altLang="ko-KR" sz="1200" b="1" err="1">
                  <a:solidFill>
                    <a:schemeClr val="bg1"/>
                  </a:solidFill>
                  <a:latin typeface="Roboto"/>
                  <a:cs typeface="Roboto"/>
                </a:rPr>
                <a:t>rotation</a:t>
              </a:r>
              <a:endParaRPr lang="de-DE" altLang="ko-KR" sz="1200" b="1">
                <a:solidFill>
                  <a:schemeClr val="bg1"/>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B1D9AB37-B877-D64B-84A3-9BBE90D04756}"/>
              </a:ext>
            </a:extLst>
          </p:cNvPr>
          <p:cNvSpPr>
            <a:spLocks noGrp="1"/>
          </p:cNvSpPr>
          <p:nvPr>
            <p:ph type="sldNum" sz="quarter" idx="12"/>
          </p:nvPr>
        </p:nvSpPr>
        <p:spPr/>
        <p:txBody>
          <a:bodyPr/>
          <a:lstStyle/>
          <a:p>
            <a:fld id="{961E0DA8-AC27-403E-90E8-404BCA9BAC80}" type="slidenum">
              <a:rPr lang="en-US" smtClean="0"/>
              <a:pPr/>
              <a:t>20</a:t>
            </a:fld>
            <a:endParaRPr lang="en-US"/>
          </a:p>
        </p:txBody>
      </p:sp>
    </p:spTree>
    <p:extLst>
      <p:ext uri="{BB962C8B-B14F-4D97-AF65-F5344CB8AC3E}">
        <p14:creationId xmlns:p14="http://schemas.microsoft.com/office/powerpoint/2010/main" val="2398720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b="1"/>
              <a:t>Staff rotation (1)</a:t>
            </a:r>
            <a:endParaRPr lang="de-DE" b="1"/>
          </a:p>
        </p:txBody>
      </p:sp>
      <p:sp>
        <p:nvSpPr>
          <p:cNvPr id="2" name="Inhaltsplatzhalter 1"/>
          <p:cNvSpPr>
            <a:spLocks noGrp="1"/>
          </p:cNvSpPr>
          <p:nvPr>
            <p:ph sz="half" idx="1"/>
          </p:nvPr>
        </p:nvSpPr>
        <p:spPr>
          <a:ln>
            <a:solidFill>
              <a:srgbClr val="00B0F0"/>
            </a:solidFill>
          </a:ln>
        </p:spPr>
        <p:txBody>
          <a:bodyPr>
            <a:normAutofit fontScale="55000" lnSpcReduction="20000"/>
          </a:bodyPr>
          <a:lstStyle/>
          <a:p>
            <a:pPr fontAlgn="base"/>
            <a:r>
              <a:rPr lang="en-US" sz="2900"/>
              <a:t>Regularly changing the persons in charge of vulnerable positions (e.g. procurement);</a:t>
            </a:r>
          </a:p>
          <a:p>
            <a:pPr fontAlgn="base"/>
            <a:r>
              <a:rPr lang="en-US" sz="2900"/>
              <a:t>Long-term relationships between bribers and staff members create a particularly advantageous environment for bribery, as corruption is built on trust and reciprocity;</a:t>
            </a:r>
          </a:p>
          <a:p>
            <a:pPr fontAlgn="base"/>
            <a:r>
              <a:rPr lang="en-US" sz="2900"/>
              <a:t>Staff rotation increases uncertainty about the other person’s behavior and thus reduces the temptation to engage in unethical conduct​;</a:t>
            </a:r>
          </a:p>
          <a:p>
            <a:pPr fontAlgn="base"/>
            <a:r>
              <a:rPr lang="en-US" sz="2900"/>
              <a:t>Staff rotation increases work motivation and reduces the incentive for unethical behavior (</a:t>
            </a:r>
            <a:r>
              <a:rPr lang="en-US" sz="2900" err="1"/>
              <a:t>Abbink</a:t>
            </a:r>
            <a:r>
              <a:rPr lang="en-US" sz="2900"/>
              <a:t> 1999).</a:t>
            </a:r>
            <a:endParaRPr lang="en-US"/>
          </a:p>
          <a:p>
            <a:pPr marL="0" indent="0">
              <a:buNone/>
            </a:pPr>
            <a:endParaRPr lang="de-DE" sz="1200"/>
          </a:p>
        </p:txBody>
      </p:sp>
      <p:pic>
        <p:nvPicPr>
          <p:cNvPr id="10" name="Inhaltsplatzhalter 9" descr="Schreibtische in leerem Klassenzimmer">
            <a:extLst>
              <a:ext uri="{FF2B5EF4-FFF2-40B4-BE49-F238E27FC236}">
                <a16:creationId xmlns:a16="http://schemas.microsoft.com/office/drawing/2014/main" id="{71940A10-0BC1-BE42-8C49-D55C84CC9D2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542579"/>
            <a:ext cx="3886200" cy="2917180"/>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21</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40279947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lnSpcReduction="10000"/>
          </a:bodyPr>
          <a:lstStyle/>
          <a:p>
            <a:pPr fontAlgn="base"/>
            <a:r>
              <a:rPr lang="en-US" sz="1600" b="1" u="sng"/>
              <a:t>Requirement:</a:t>
            </a:r>
            <a:r>
              <a:rPr lang="en-US" sz="1600"/>
              <a:t> Clear organizational structure and job descriptions in place to manage staff rotation programs​;</a:t>
            </a:r>
          </a:p>
          <a:p>
            <a:pPr fontAlgn="base"/>
            <a:r>
              <a:rPr lang="en-US" sz="1600"/>
              <a:t>Definition of ‘hot staff’ is any staff member within an organization who had been charged or convicted of corrupt practice or received most complaints on corrupt practices;</a:t>
            </a:r>
          </a:p>
          <a:p>
            <a:pPr fontAlgn="base"/>
            <a:r>
              <a:rPr lang="en-US" sz="1600"/>
              <a:t>Staff members placed at ‘Hot Spot’ and staff members doing ‘Hot Jobs’ will be rotated every three years;</a:t>
            </a:r>
          </a:p>
          <a:p>
            <a:pPr fontAlgn="base"/>
            <a:r>
              <a:rPr lang="en-US" sz="1600"/>
              <a:t>After rotating the ‘hot staff’, the job rotation focus will be on the staff members who had been working at the same place for a period of more than 5 years. Internal transfer within the same building but to another unit, section or division;</a:t>
            </a:r>
          </a:p>
          <a:p>
            <a:pPr fontAlgn="base"/>
            <a:r>
              <a:rPr lang="en-US" sz="1600"/>
              <a:t>The next step will be a transfer externally to the same agency within the state for a close service department/agency or to another department for open services department or transferable services (Water Integrity Network 2015).</a:t>
            </a:r>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p:cNvSpPr>
            <a:spLocks noGrp="1"/>
          </p:cNvSpPr>
          <p:nvPr>
            <p:ph type="title"/>
          </p:nvPr>
        </p:nvSpPr>
        <p:spPr/>
        <p:txBody>
          <a:bodyPr>
            <a:normAutofit fontScale="90000"/>
          </a:bodyPr>
          <a:lstStyle/>
          <a:p>
            <a:r>
              <a:rPr lang="en-US" b="1"/>
              <a:t>Staff rotation (2)</a:t>
            </a:r>
            <a:endParaRPr lang="de-DE" b="1"/>
          </a:p>
        </p:txBody>
      </p:sp>
    </p:spTree>
    <p:extLst>
      <p:ext uri="{BB962C8B-B14F-4D97-AF65-F5344CB8AC3E}">
        <p14:creationId xmlns:p14="http://schemas.microsoft.com/office/powerpoint/2010/main" val="17211778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solidFill>
                  <a:latin typeface="Roboto"/>
                  <a:cs typeface="Roboto"/>
                </a:rPr>
                <a:t>Promotion </a:t>
              </a:r>
              <a:r>
                <a:rPr lang="de-DE" altLang="ko-KR" sz="1200" b="1" err="1">
                  <a:solidFill>
                    <a:schemeClr val="bg1"/>
                  </a:solidFill>
                  <a:latin typeface="Roboto"/>
                  <a:cs typeface="Roboto"/>
                </a:rPr>
                <a:t>and</a:t>
              </a:r>
              <a:r>
                <a:rPr lang="de-DE" altLang="ko-KR" sz="1200" b="1">
                  <a:solidFill>
                    <a:schemeClr val="bg1"/>
                  </a:solidFill>
                  <a:latin typeface="Roboto"/>
                  <a:cs typeface="Roboto"/>
                </a:rPr>
                <a:t> </a:t>
              </a:r>
              <a:r>
                <a:rPr lang="de-DE" altLang="ko-KR" sz="1200" b="1" err="1">
                  <a:solidFill>
                    <a:schemeClr val="bg1"/>
                  </a:solidFill>
                  <a:latin typeface="Roboto"/>
                  <a:cs typeface="Roboto"/>
                </a:rPr>
                <a:t>rewards</a:t>
              </a:r>
              <a:endParaRPr lang="de-DE" altLang="ko-KR" sz="1200" b="1">
                <a:solidFill>
                  <a:schemeClr val="bg1"/>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dirty="0">
                <a:solidFill>
                  <a:srgbClr val="FFFFFF"/>
                </a:solidFill>
                <a:latin typeface="Roboto"/>
                <a:cs typeface="Roboto"/>
              </a:rPr>
              <a:t>UN </a:t>
            </a:r>
            <a:r>
              <a:rPr lang="de-DE" sz="700" dirty="0" err="1">
                <a:solidFill>
                  <a:srgbClr val="FFFFFF"/>
                </a:solidFill>
                <a:latin typeface="Roboto"/>
                <a:cs typeface="Roboto"/>
              </a:rPr>
              <a:t>Photo</a:t>
            </a:r>
            <a:r>
              <a:rPr lang="de-DE" sz="700" dirty="0">
                <a:solidFill>
                  <a:srgbClr val="FFFFFF"/>
                </a:solidFill>
                <a:latin typeface="Roboto"/>
                <a:cs typeface="Roboto"/>
              </a:rPr>
              <a:t>/Stuart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F988F11B-48A9-A040-944D-EAD009512672}"/>
              </a:ext>
            </a:extLst>
          </p:cNvPr>
          <p:cNvSpPr>
            <a:spLocks noGrp="1"/>
          </p:cNvSpPr>
          <p:nvPr>
            <p:ph type="sldNum" sz="quarter" idx="12"/>
          </p:nvPr>
        </p:nvSpPr>
        <p:spPr/>
        <p:txBody>
          <a:bodyPr/>
          <a:lstStyle/>
          <a:p>
            <a:fld id="{961E0DA8-AC27-403E-90E8-404BCA9BAC80}" type="slidenum">
              <a:rPr lang="en-US" smtClean="0"/>
              <a:pPr/>
              <a:t>23</a:t>
            </a:fld>
            <a:endParaRPr lang="en-US"/>
          </a:p>
        </p:txBody>
      </p:sp>
    </p:spTree>
    <p:extLst>
      <p:ext uri="{BB962C8B-B14F-4D97-AF65-F5344CB8AC3E}">
        <p14:creationId xmlns:p14="http://schemas.microsoft.com/office/powerpoint/2010/main" val="420685803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B4184D6-A948-5541-A52D-34ABBDEDA1C7}"/>
              </a:ext>
            </a:extLst>
          </p:cNvPr>
          <p:cNvSpPr/>
          <p:nvPr/>
        </p:nvSpPr>
        <p:spPr>
          <a:xfrm>
            <a:off x="628650" y="1370013"/>
            <a:ext cx="7886700" cy="3262312"/>
          </a:xfrm>
          <a:prstGeom prst="rect">
            <a:avLst/>
          </a:prstGeom>
          <a:ln>
            <a:solidFill>
              <a:srgbClr val="00B0F0"/>
            </a:solidFill>
          </a:ln>
        </p:spPr>
      </p:sp>
      <p:sp>
        <p:nvSpPr>
          <p:cNvPr id="7" name="Freihandform 6">
            <a:extLst>
              <a:ext uri="{FF2B5EF4-FFF2-40B4-BE49-F238E27FC236}">
                <a16:creationId xmlns:a16="http://schemas.microsoft.com/office/drawing/2014/main" id="{9F507462-F2CD-9141-A08C-D1A4139FAB22}"/>
              </a:ext>
            </a:extLst>
          </p:cNvPr>
          <p:cNvSpPr/>
          <p:nvPr/>
        </p:nvSpPr>
        <p:spPr>
          <a:xfrm>
            <a:off x="628650" y="1484174"/>
            <a:ext cx="7886700" cy="397800"/>
          </a:xfrm>
          <a:custGeom>
            <a:avLst/>
            <a:gdLst>
              <a:gd name="connsiteX0" fmla="*/ 0 w 7886700"/>
              <a:gd name="connsiteY0" fmla="*/ 66301 h 397800"/>
              <a:gd name="connsiteX1" fmla="*/ 66301 w 7886700"/>
              <a:gd name="connsiteY1" fmla="*/ 0 h 397800"/>
              <a:gd name="connsiteX2" fmla="*/ 7820399 w 7886700"/>
              <a:gd name="connsiteY2" fmla="*/ 0 h 397800"/>
              <a:gd name="connsiteX3" fmla="*/ 7886700 w 7886700"/>
              <a:gd name="connsiteY3" fmla="*/ 66301 h 397800"/>
              <a:gd name="connsiteX4" fmla="*/ 7886700 w 7886700"/>
              <a:gd name="connsiteY4" fmla="*/ 331499 h 397800"/>
              <a:gd name="connsiteX5" fmla="*/ 7820399 w 7886700"/>
              <a:gd name="connsiteY5" fmla="*/ 397800 h 397800"/>
              <a:gd name="connsiteX6" fmla="*/ 66301 w 7886700"/>
              <a:gd name="connsiteY6" fmla="*/ 397800 h 397800"/>
              <a:gd name="connsiteX7" fmla="*/ 0 w 7886700"/>
              <a:gd name="connsiteY7" fmla="*/ 331499 h 397800"/>
              <a:gd name="connsiteX8" fmla="*/ 0 w 7886700"/>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397800">
                <a:moveTo>
                  <a:pt x="0" y="66301"/>
                </a:moveTo>
                <a:cubicBezTo>
                  <a:pt x="0" y="29684"/>
                  <a:pt x="29684" y="0"/>
                  <a:pt x="66301" y="0"/>
                </a:cubicBezTo>
                <a:lnTo>
                  <a:pt x="7820399" y="0"/>
                </a:lnTo>
                <a:cubicBezTo>
                  <a:pt x="7857016" y="0"/>
                  <a:pt x="7886700" y="29684"/>
                  <a:pt x="7886700" y="66301"/>
                </a:cubicBezTo>
                <a:lnTo>
                  <a:pt x="7886700" y="331499"/>
                </a:lnTo>
                <a:cubicBezTo>
                  <a:pt x="7886700" y="368116"/>
                  <a:pt x="7857016" y="397800"/>
                  <a:pt x="7820399" y="397800"/>
                </a:cubicBezTo>
                <a:lnTo>
                  <a:pt x="66301" y="397800"/>
                </a:lnTo>
                <a:cubicBezTo>
                  <a:pt x="29684" y="397800"/>
                  <a:pt x="0" y="368116"/>
                  <a:pt x="0" y="331499"/>
                </a:cubicBezTo>
                <a:lnTo>
                  <a:pt x="0" y="66301"/>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0">
            <a:noAutofit/>
          </a:bodyPr>
          <a:lstStyle/>
          <a:p>
            <a:pPr marL="0" lvl="0" indent="0" algn="l" defTabSz="755650">
              <a:lnSpc>
                <a:spcPct val="90000"/>
              </a:lnSpc>
              <a:spcBef>
                <a:spcPct val="0"/>
              </a:spcBef>
              <a:spcAft>
                <a:spcPct val="35000"/>
              </a:spcAft>
              <a:buNone/>
            </a:pPr>
            <a:r>
              <a:rPr lang="de-DE" sz="1700" b="1" kern="1200">
                <a:latin typeface="Roboto"/>
              </a:rPr>
              <a:t>Abstract </a:t>
            </a:r>
            <a:r>
              <a:rPr lang="de-DE" sz="1700" b="1" kern="1200" err="1">
                <a:latin typeface="Roboto"/>
              </a:rPr>
              <a:t>rewards</a:t>
            </a:r>
            <a:r>
              <a:rPr lang="de-DE" sz="1700" b="1" kern="1200">
                <a:latin typeface="Roboto"/>
              </a:rPr>
              <a:t>:</a:t>
            </a:r>
            <a:endParaRPr lang="de-DE" sz="1700" b="1" i="0" u="none" strike="noStrike" kern="1200" cap="none" baseline="0" noProof="0">
              <a:solidFill>
                <a:srgbClr val="010000"/>
              </a:solidFill>
              <a:latin typeface="Roboto"/>
            </a:endParaRPr>
          </a:p>
        </p:txBody>
      </p:sp>
      <p:sp>
        <p:nvSpPr>
          <p:cNvPr id="8" name="Freihandform 7">
            <a:extLst>
              <a:ext uri="{FF2B5EF4-FFF2-40B4-BE49-F238E27FC236}">
                <a16:creationId xmlns:a16="http://schemas.microsoft.com/office/drawing/2014/main" id="{309E0E54-0EB4-9443-BECC-BC697544DD50}"/>
              </a:ext>
            </a:extLst>
          </p:cNvPr>
          <p:cNvSpPr/>
          <p:nvPr/>
        </p:nvSpPr>
        <p:spPr>
          <a:xfrm>
            <a:off x="628650" y="1881974"/>
            <a:ext cx="7886700" cy="387090"/>
          </a:xfrm>
          <a:custGeom>
            <a:avLst/>
            <a:gdLst>
              <a:gd name="connsiteX0" fmla="*/ 0 w 7886700"/>
              <a:gd name="connsiteY0" fmla="*/ 0 h 387090"/>
              <a:gd name="connsiteX1" fmla="*/ 7886700 w 7886700"/>
              <a:gd name="connsiteY1" fmla="*/ 0 h 387090"/>
              <a:gd name="connsiteX2" fmla="*/ 7886700 w 7886700"/>
              <a:gd name="connsiteY2" fmla="*/ 387090 h 387090"/>
              <a:gd name="connsiteX3" fmla="*/ 0 w 7886700"/>
              <a:gd name="connsiteY3" fmla="*/ 387090 h 387090"/>
              <a:gd name="connsiteX4" fmla="*/ 0 w 7886700"/>
              <a:gd name="connsiteY4" fmla="*/ 0 h 38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387090">
                <a:moveTo>
                  <a:pt x="0" y="0"/>
                </a:moveTo>
                <a:lnTo>
                  <a:pt x="7886700" y="0"/>
                </a:lnTo>
                <a:lnTo>
                  <a:pt x="7886700" y="387090"/>
                </a:lnTo>
                <a:lnTo>
                  <a:pt x="0" y="38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21590" rIns="120904" bIns="21590" numCol="1" spcCol="1270" anchor="t" anchorCtr="0">
            <a:noAutofit/>
          </a:bodyPr>
          <a:lstStyle/>
          <a:p>
            <a:pPr marL="114300" lvl="1" indent="-114300" algn="l" defTabSz="577850">
              <a:lnSpc>
                <a:spcPct val="90000"/>
              </a:lnSpc>
              <a:spcBef>
                <a:spcPct val="0"/>
              </a:spcBef>
              <a:spcAft>
                <a:spcPct val="20000"/>
              </a:spcAft>
              <a:buFont typeface="Arial" panose="020B0604020202020204" pitchFamily="34" charset="0"/>
              <a:buChar char="•"/>
            </a:pPr>
            <a:r>
              <a:rPr lang="en-US" sz="1300" kern="1200">
                <a:latin typeface="Roboto"/>
              </a:rPr>
              <a:t>Publicly recognize the ethical, efficient and effective work of the public servant frequently and sometimes even immediately after appropriate performance.</a:t>
            </a:r>
            <a:endParaRPr lang="de-DE" sz="1300" kern="1200">
              <a:latin typeface="Roboto"/>
            </a:endParaRPr>
          </a:p>
        </p:txBody>
      </p:sp>
      <p:sp>
        <p:nvSpPr>
          <p:cNvPr id="9" name="Freihandform 8">
            <a:extLst>
              <a:ext uri="{FF2B5EF4-FFF2-40B4-BE49-F238E27FC236}">
                <a16:creationId xmlns:a16="http://schemas.microsoft.com/office/drawing/2014/main" id="{D25ADBD9-E3B1-4E46-9965-1D6505C4DA0A}"/>
              </a:ext>
            </a:extLst>
          </p:cNvPr>
          <p:cNvSpPr/>
          <p:nvPr/>
        </p:nvSpPr>
        <p:spPr>
          <a:xfrm>
            <a:off x="628650" y="2269064"/>
            <a:ext cx="7886700" cy="397800"/>
          </a:xfrm>
          <a:custGeom>
            <a:avLst/>
            <a:gdLst>
              <a:gd name="connsiteX0" fmla="*/ 0 w 7886700"/>
              <a:gd name="connsiteY0" fmla="*/ 66301 h 397800"/>
              <a:gd name="connsiteX1" fmla="*/ 66301 w 7886700"/>
              <a:gd name="connsiteY1" fmla="*/ 0 h 397800"/>
              <a:gd name="connsiteX2" fmla="*/ 7820399 w 7886700"/>
              <a:gd name="connsiteY2" fmla="*/ 0 h 397800"/>
              <a:gd name="connsiteX3" fmla="*/ 7886700 w 7886700"/>
              <a:gd name="connsiteY3" fmla="*/ 66301 h 397800"/>
              <a:gd name="connsiteX4" fmla="*/ 7886700 w 7886700"/>
              <a:gd name="connsiteY4" fmla="*/ 331499 h 397800"/>
              <a:gd name="connsiteX5" fmla="*/ 7820399 w 7886700"/>
              <a:gd name="connsiteY5" fmla="*/ 397800 h 397800"/>
              <a:gd name="connsiteX6" fmla="*/ 66301 w 7886700"/>
              <a:gd name="connsiteY6" fmla="*/ 397800 h 397800"/>
              <a:gd name="connsiteX7" fmla="*/ 0 w 7886700"/>
              <a:gd name="connsiteY7" fmla="*/ 331499 h 397800"/>
              <a:gd name="connsiteX8" fmla="*/ 0 w 7886700"/>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397800">
                <a:moveTo>
                  <a:pt x="0" y="66301"/>
                </a:moveTo>
                <a:cubicBezTo>
                  <a:pt x="0" y="29684"/>
                  <a:pt x="29684" y="0"/>
                  <a:pt x="66301" y="0"/>
                </a:cubicBezTo>
                <a:lnTo>
                  <a:pt x="7820399" y="0"/>
                </a:lnTo>
                <a:cubicBezTo>
                  <a:pt x="7857016" y="0"/>
                  <a:pt x="7886700" y="29684"/>
                  <a:pt x="7886700" y="66301"/>
                </a:cubicBezTo>
                <a:lnTo>
                  <a:pt x="7886700" y="331499"/>
                </a:lnTo>
                <a:cubicBezTo>
                  <a:pt x="7886700" y="368116"/>
                  <a:pt x="7857016" y="397800"/>
                  <a:pt x="7820399" y="397800"/>
                </a:cubicBezTo>
                <a:lnTo>
                  <a:pt x="66301" y="397800"/>
                </a:lnTo>
                <a:cubicBezTo>
                  <a:pt x="29684" y="397800"/>
                  <a:pt x="0" y="368116"/>
                  <a:pt x="0" y="331499"/>
                </a:cubicBezTo>
                <a:lnTo>
                  <a:pt x="0" y="66301"/>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0">
            <a:noAutofit/>
          </a:bodyPr>
          <a:lstStyle/>
          <a:p>
            <a:pPr marL="0" lvl="0" indent="0" algn="l" defTabSz="755650">
              <a:lnSpc>
                <a:spcPct val="90000"/>
              </a:lnSpc>
              <a:spcBef>
                <a:spcPct val="0"/>
              </a:spcBef>
              <a:spcAft>
                <a:spcPct val="35000"/>
              </a:spcAft>
              <a:buNone/>
            </a:pPr>
            <a:r>
              <a:rPr lang="de-DE" sz="1700" b="1" kern="1200">
                <a:latin typeface="Roboto"/>
              </a:rPr>
              <a:t>Developmental rewards:</a:t>
            </a:r>
          </a:p>
        </p:txBody>
      </p:sp>
      <p:sp>
        <p:nvSpPr>
          <p:cNvPr id="10" name="Freihandform 9">
            <a:extLst>
              <a:ext uri="{FF2B5EF4-FFF2-40B4-BE49-F238E27FC236}">
                <a16:creationId xmlns:a16="http://schemas.microsoft.com/office/drawing/2014/main" id="{40CA8490-B9CD-7148-AF77-DAD6BC393E81}"/>
              </a:ext>
            </a:extLst>
          </p:cNvPr>
          <p:cNvSpPr/>
          <p:nvPr/>
        </p:nvSpPr>
        <p:spPr>
          <a:xfrm>
            <a:off x="628650" y="2666864"/>
            <a:ext cx="7886700" cy="281520"/>
          </a:xfrm>
          <a:custGeom>
            <a:avLst/>
            <a:gdLst>
              <a:gd name="connsiteX0" fmla="*/ 0 w 7886700"/>
              <a:gd name="connsiteY0" fmla="*/ 0 h 281520"/>
              <a:gd name="connsiteX1" fmla="*/ 7886700 w 7886700"/>
              <a:gd name="connsiteY1" fmla="*/ 0 h 281520"/>
              <a:gd name="connsiteX2" fmla="*/ 7886700 w 7886700"/>
              <a:gd name="connsiteY2" fmla="*/ 281520 h 281520"/>
              <a:gd name="connsiteX3" fmla="*/ 0 w 7886700"/>
              <a:gd name="connsiteY3" fmla="*/ 281520 h 281520"/>
              <a:gd name="connsiteX4" fmla="*/ 0 w 7886700"/>
              <a:gd name="connsiteY4" fmla="*/ 0 h 2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81520">
                <a:moveTo>
                  <a:pt x="0" y="0"/>
                </a:moveTo>
                <a:lnTo>
                  <a:pt x="7886700" y="0"/>
                </a:lnTo>
                <a:lnTo>
                  <a:pt x="7886700" y="281520"/>
                </a:lnTo>
                <a:lnTo>
                  <a:pt x="0" y="281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latin typeface="Roboto"/>
              </a:rPr>
              <a:t>Training, interesting and challenging assignments, delegation of authority and responsibility.</a:t>
            </a:r>
            <a:endParaRPr lang="de-DE" sz="1300" kern="1200">
              <a:latin typeface="Roboto"/>
            </a:endParaRPr>
          </a:p>
        </p:txBody>
      </p:sp>
      <p:sp>
        <p:nvSpPr>
          <p:cNvPr id="11" name="Freihandform 10">
            <a:extLst>
              <a:ext uri="{FF2B5EF4-FFF2-40B4-BE49-F238E27FC236}">
                <a16:creationId xmlns:a16="http://schemas.microsoft.com/office/drawing/2014/main" id="{1A4A79F9-4550-4D45-8022-518F998B904A}"/>
              </a:ext>
            </a:extLst>
          </p:cNvPr>
          <p:cNvSpPr/>
          <p:nvPr/>
        </p:nvSpPr>
        <p:spPr>
          <a:xfrm>
            <a:off x="628650" y="2948384"/>
            <a:ext cx="7886700" cy="397800"/>
          </a:xfrm>
          <a:custGeom>
            <a:avLst/>
            <a:gdLst>
              <a:gd name="connsiteX0" fmla="*/ 0 w 7886700"/>
              <a:gd name="connsiteY0" fmla="*/ 66301 h 397800"/>
              <a:gd name="connsiteX1" fmla="*/ 66301 w 7886700"/>
              <a:gd name="connsiteY1" fmla="*/ 0 h 397800"/>
              <a:gd name="connsiteX2" fmla="*/ 7820399 w 7886700"/>
              <a:gd name="connsiteY2" fmla="*/ 0 h 397800"/>
              <a:gd name="connsiteX3" fmla="*/ 7886700 w 7886700"/>
              <a:gd name="connsiteY3" fmla="*/ 66301 h 397800"/>
              <a:gd name="connsiteX4" fmla="*/ 7886700 w 7886700"/>
              <a:gd name="connsiteY4" fmla="*/ 331499 h 397800"/>
              <a:gd name="connsiteX5" fmla="*/ 7820399 w 7886700"/>
              <a:gd name="connsiteY5" fmla="*/ 397800 h 397800"/>
              <a:gd name="connsiteX6" fmla="*/ 66301 w 7886700"/>
              <a:gd name="connsiteY6" fmla="*/ 397800 h 397800"/>
              <a:gd name="connsiteX7" fmla="*/ 0 w 7886700"/>
              <a:gd name="connsiteY7" fmla="*/ 331499 h 397800"/>
              <a:gd name="connsiteX8" fmla="*/ 0 w 7886700"/>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397800">
                <a:moveTo>
                  <a:pt x="0" y="66301"/>
                </a:moveTo>
                <a:cubicBezTo>
                  <a:pt x="0" y="29684"/>
                  <a:pt x="29684" y="0"/>
                  <a:pt x="66301" y="0"/>
                </a:cubicBezTo>
                <a:lnTo>
                  <a:pt x="7820399" y="0"/>
                </a:lnTo>
                <a:cubicBezTo>
                  <a:pt x="7857016" y="0"/>
                  <a:pt x="7886700" y="29684"/>
                  <a:pt x="7886700" y="66301"/>
                </a:cubicBezTo>
                <a:lnTo>
                  <a:pt x="7886700" y="331499"/>
                </a:lnTo>
                <a:cubicBezTo>
                  <a:pt x="7886700" y="368116"/>
                  <a:pt x="7857016" y="397800"/>
                  <a:pt x="7820399" y="397800"/>
                </a:cubicBezTo>
                <a:lnTo>
                  <a:pt x="66301" y="397800"/>
                </a:lnTo>
                <a:cubicBezTo>
                  <a:pt x="29684" y="397800"/>
                  <a:pt x="0" y="368116"/>
                  <a:pt x="0" y="331499"/>
                </a:cubicBezTo>
                <a:lnTo>
                  <a:pt x="0" y="66301"/>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0">
            <a:noAutofit/>
          </a:bodyPr>
          <a:lstStyle/>
          <a:p>
            <a:pPr marL="0" lvl="0" indent="0" algn="l" defTabSz="755650">
              <a:lnSpc>
                <a:spcPct val="90000"/>
              </a:lnSpc>
              <a:spcBef>
                <a:spcPct val="0"/>
              </a:spcBef>
              <a:spcAft>
                <a:spcPct val="35000"/>
              </a:spcAft>
              <a:buNone/>
            </a:pPr>
            <a:r>
              <a:rPr lang="de-DE" sz="1700" b="1" kern="1200">
                <a:latin typeface="Roboto"/>
              </a:rPr>
              <a:t>Non-monetary incentives:</a:t>
            </a:r>
          </a:p>
        </p:txBody>
      </p:sp>
      <p:sp>
        <p:nvSpPr>
          <p:cNvPr id="13" name="Freihandform 12">
            <a:extLst>
              <a:ext uri="{FF2B5EF4-FFF2-40B4-BE49-F238E27FC236}">
                <a16:creationId xmlns:a16="http://schemas.microsoft.com/office/drawing/2014/main" id="{17911620-07D9-FF41-9AA3-87DDEFF552F2}"/>
              </a:ext>
            </a:extLst>
          </p:cNvPr>
          <p:cNvSpPr/>
          <p:nvPr/>
        </p:nvSpPr>
        <p:spPr>
          <a:xfrm>
            <a:off x="628650" y="3346184"/>
            <a:ext cx="7886700" cy="387090"/>
          </a:xfrm>
          <a:custGeom>
            <a:avLst/>
            <a:gdLst>
              <a:gd name="connsiteX0" fmla="*/ 0 w 7886700"/>
              <a:gd name="connsiteY0" fmla="*/ 0 h 387090"/>
              <a:gd name="connsiteX1" fmla="*/ 7886700 w 7886700"/>
              <a:gd name="connsiteY1" fmla="*/ 0 h 387090"/>
              <a:gd name="connsiteX2" fmla="*/ 7886700 w 7886700"/>
              <a:gd name="connsiteY2" fmla="*/ 387090 h 387090"/>
              <a:gd name="connsiteX3" fmla="*/ 0 w 7886700"/>
              <a:gd name="connsiteY3" fmla="*/ 387090 h 387090"/>
              <a:gd name="connsiteX4" fmla="*/ 0 w 7886700"/>
              <a:gd name="connsiteY4" fmla="*/ 0 h 38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387090">
                <a:moveTo>
                  <a:pt x="0" y="0"/>
                </a:moveTo>
                <a:lnTo>
                  <a:pt x="7886700" y="0"/>
                </a:lnTo>
                <a:lnTo>
                  <a:pt x="7886700" y="387090"/>
                </a:lnTo>
                <a:lnTo>
                  <a:pt x="0" y="38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latin typeface="Roboto"/>
              </a:rPr>
              <a:t>Employees who feel they are trusted, appreciated and recognized will be motivated to reciprocate through strong performance. </a:t>
            </a:r>
            <a:r>
              <a:rPr lang="de-DE" sz="1300" b="0" i="0" u="none" strike="noStrike" kern="1200">
                <a:solidFill>
                  <a:schemeClr val="tx1"/>
                </a:solidFill>
                <a:effectLst/>
                <a:latin typeface="Roboto"/>
                <a:ea typeface="+mn-ea"/>
                <a:cs typeface="+mn-cs"/>
              </a:rPr>
              <a:t>Effects of performace-related pay should not be overestimated.</a:t>
            </a:r>
            <a:endParaRPr lang="de-DE" sz="1300" kern="1200">
              <a:latin typeface="Roboto"/>
            </a:endParaRPr>
          </a:p>
        </p:txBody>
      </p:sp>
      <p:sp>
        <p:nvSpPr>
          <p:cNvPr id="15" name="Freihandform 14">
            <a:extLst>
              <a:ext uri="{FF2B5EF4-FFF2-40B4-BE49-F238E27FC236}">
                <a16:creationId xmlns:a16="http://schemas.microsoft.com/office/drawing/2014/main" id="{644DB5D2-F89F-F14F-ABB1-165ED86CA745}"/>
              </a:ext>
            </a:extLst>
          </p:cNvPr>
          <p:cNvSpPr/>
          <p:nvPr/>
        </p:nvSpPr>
        <p:spPr>
          <a:xfrm>
            <a:off x="628650" y="3733274"/>
            <a:ext cx="7886700" cy="397800"/>
          </a:xfrm>
          <a:custGeom>
            <a:avLst/>
            <a:gdLst>
              <a:gd name="connsiteX0" fmla="*/ 0 w 7886700"/>
              <a:gd name="connsiteY0" fmla="*/ 66301 h 397800"/>
              <a:gd name="connsiteX1" fmla="*/ 66301 w 7886700"/>
              <a:gd name="connsiteY1" fmla="*/ 0 h 397800"/>
              <a:gd name="connsiteX2" fmla="*/ 7820399 w 7886700"/>
              <a:gd name="connsiteY2" fmla="*/ 0 h 397800"/>
              <a:gd name="connsiteX3" fmla="*/ 7886700 w 7886700"/>
              <a:gd name="connsiteY3" fmla="*/ 66301 h 397800"/>
              <a:gd name="connsiteX4" fmla="*/ 7886700 w 7886700"/>
              <a:gd name="connsiteY4" fmla="*/ 331499 h 397800"/>
              <a:gd name="connsiteX5" fmla="*/ 7820399 w 7886700"/>
              <a:gd name="connsiteY5" fmla="*/ 397800 h 397800"/>
              <a:gd name="connsiteX6" fmla="*/ 66301 w 7886700"/>
              <a:gd name="connsiteY6" fmla="*/ 397800 h 397800"/>
              <a:gd name="connsiteX7" fmla="*/ 0 w 7886700"/>
              <a:gd name="connsiteY7" fmla="*/ 331499 h 397800"/>
              <a:gd name="connsiteX8" fmla="*/ 0 w 7886700"/>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397800">
                <a:moveTo>
                  <a:pt x="0" y="66301"/>
                </a:moveTo>
                <a:cubicBezTo>
                  <a:pt x="0" y="29684"/>
                  <a:pt x="29684" y="0"/>
                  <a:pt x="66301" y="0"/>
                </a:cubicBezTo>
                <a:lnTo>
                  <a:pt x="7820399" y="0"/>
                </a:lnTo>
                <a:cubicBezTo>
                  <a:pt x="7857016" y="0"/>
                  <a:pt x="7886700" y="29684"/>
                  <a:pt x="7886700" y="66301"/>
                </a:cubicBezTo>
                <a:lnTo>
                  <a:pt x="7886700" y="331499"/>
                </a:lnTo>
                <a:cubicBezTo>
                  <a:pt x="7886700" y="368116"/>
                  <a:pt x="7857016" y="397800"/>
                  <a:pt x="7820399" y="397800"/>
                </a:cubicBezTo>
                <a:lnTo>
                  <a:pt x="66301" y="397800"/>
                </a:lnTo>
                <a:cubicBezTo>
                  <a:pt x="29684" y="397800"/>
                  <a:pt x="0" y="368116"/>
                  <a:pt x="0" y="331499"/>
                </a:cubicBezTo>
                <a:lnTo>
                  <a:pt x="0" y="66301"/>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189" tIns="84189" rIns="84189" bIns="84189" numCol="1" spcCol="1270" anchor="ctr" anchorCtr="0">
            <a:noAutofit/>
          </a:bodyPr>
          <a:lstStyle/>
          <a:p>
            <a:pPr marL="0" lvl="0" indent="0" algn="l" defTabSz="755650">
              <a:lnSpc>
                <a:spcPct val="90000"/>
              </a:lnSpc>
              <a:spcBef>
                <a:spcPct val="0"/>
              </a:spcBef>
              <a:spcAft>
                <a:spcPct val="35000"/>
              </a:spcAft>
              <a:buNone/>
            </a:pPr>
            <a:r>
              <a:rPr lang="de-DE" sz="1700" b="1" kern="1200">
                <a:latin typeface="Roboto"/>
              </a:rPr>
              <a:t>Ensuring a fair and open system for promotion:</a:t>
            </a:r>
          </a:p>
        </p:txBody>
      </p:sp>
      <p:sp>
        <p:nvSpPr>
          <p:cNvPr id="16" name="Freihandform 15">
            <a:extLst>
              <a:ext uri="{FF2B5EF4-FFF2-40B4-BE49-F238E27FC236}">
                <a16:creationId xmlns:a16="http://schemas.microsoft.com/office/drawing/2014/main" id="{6E8E9515-42BE-B549-BED6-D00AFD328BE3}"/>
              </a:ext>
            </a:extLst>
          </p:cNvPr>
          <p:cNvSpPr/>
          <p:nvPr/>
        </p:nvSpPr>
        <p:spPr>
          <a:xfrm>
            <a:off x="628650" y="4131074"/>
            <a:ext cx="7886700" cy="387090"/>
          </a:xfrm>
          <a:custGeom>
            <a:avLst/>
            <a:gdLst>
              <a:gd name="connsiteX0" fmla="*/ 0 w 7886700"/>
              <a:gd name="connsiteY0" fmla="*/ 0 h 387090"/>
              <a:gd name="connsiteX1" fmla="*/ 7886700 w 7886700"/>
              <a:gd name="connsiteY1" fmla="*/ 0 h 387090"/>
              <a:gd name="connsiteX2" fmla="*/ 7886700 w 7886700"/>
              <a:gd name="connsiteY2" fmla="*/ 387090 h 387090"/>
              <a:gd name="connsiteX3" fmla="*/ 0 w 7886700"/>
              <a:gd name="connsiteY3" fmla="*/ 387090 h 387090"/>
              <a:gd name="connsiteX4" fmla="*/ 0 w 7886700"/>
              <a:gd name="connsiteY4" fmla="*/ 0 h 38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387090">
                <a:moveTo>
                  <a:pt x="0" y="0"/>
                </a:moveTo>
                <a:lnTo>
                  <a:pt x="7886700" y="0"/>
                </a:lnTo>
                <a:lnTo>
                  <a:pt x="7886700" y="387090"/>
                </a:lnTo>
                <a:lnTo>
                  <a:pt x="0" y="38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040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latin typeface="Roboto"/>
              </a:rPr>
              <a:t>Based on objective criteria and a formalized procedure, and an appraisal system that supports accountability and a public service ethos (</a:t>
            </a:r>
            <a:r>
              <a:rPr lang="de-DE" sz="1300" kern="1200">
                <a:latin typeface="Roboto"/>
                <a:cs typeface="Roboto"/>
              </a:rPr>
              <a:t>OECD 2018: 49; OECD 2019: 5; UNODC 2018).</a:t>
            </a:r>
            <a:endParaRPr lang="de-DE" sz="1300" kern="1200">
              <a:latin typeface="Roboto"/>
            </a:endParaRPr>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24</a:t>
            </a:fld>
            <a:endParaRPr lang="en-US"/>
          </a:p>
        </p:txBody>
      </p:sp>
      <p:sp>
        <p:nvSpPr>
          <p:cNvPr id="5" name="Titel 4"/>
          <p:cNvSpPr>
            <a:spLocks noGrp="1"/>
          </p:cNvSpPr>
          <p:nvPr>
            <p:ph type="title"/>
          </p:nvPr>
        </p:nvSpPr>
        <p:spPr/>
        <p:txBody>
          <a:bodyPr>
            <a:noAutofit/>
          </a:bodyPr>
          <a:lstStyle/>
          <a:p>
            <a:r>
              <a:rPr lang="en-US" sz="4000" b="1"/>
              <a:t>Promotion and rewards</a:t>
            </a:r>
            <a:endParaRPr lang="de-DE" sz="4000" b="1"/>
          </a:p>
        </p:txBody>
      </p:sp>
      <p:sp>
        <p:nvSpPr>
          <p:cNvPr id="14" name="Stern mit 6 Zacken 13">
            <a:extLst>
              <a:ext uri="{FF2B5EF4-FFF2-40B4-BE49-F238E27FC236}">
                <a16:creationId xmlns:a16="http://schemas.microsoft.com/office/drawing/2014/main" id="{7D5A2B2F-9109-4C48-A0D2-B111C6A31122}"/>
              </a:ext>
            </a:extLst>
          </p:cNvPr>
          <p:cNvSpPr/>
          <p:nvPr/>
        </p:nvSpPr>
        <p:spPr>
          <a:xfrm rot="535833">
            <a:off x="7009026" y="6816"/>
            <a:ext cx="2136943" cy="1775934"/>
          </a:xfrm>
          <a:prstGeom prst="star6">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err="1"/>
              <a:t>Ethics</a:t>
            </a:r>
            <a:r>
              <a:rPr lang="de-DE" b="1"/>
              <a:t> </a:t>
            </a:r>
            <a:r>
              <a:rPr lang="de-DE" b="1" err="1"/>
              <a:t>as</a:t>
            </a:r>
            <a:r>
              <a:rPr lang="de-DE" b="1"/>
              <a:t> a </a:t>
            </a:r>
            <a:r>
              <a:rPr lang="de-DE" b="1" err="1"/>
              <a:t>performance</a:t>
            </a:r>
            <a:r>
              <a:rPr lang="de-DE" b="1"/>
              <a:t> </a:t>
            </a:r>
            <a:r>
              <a:rPr lang="de-DE" b="1" err="1"/>
              <a:t>indicator</a:t>
            </a:r>
            <a:endParaRPr lang="de-DE" b="1"/>
          </a:p>
        </p:txBody>
      </p:sp>
    </p:spTree>
    <p:extLst>
      <p:ext uri="{BB962C8B-B14F-4D97-AF65-F5344CB8AC3E}">
        <p14:creationId xmlns:p14="http://schemas.microsoft.com/office/powerpoint/2010/main" val="18807761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3"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solidFill>
                  <a:latin typeface="Roboto"/>
                  <a:cs typeface="Roboto"/>
                </a:rPr>
                <a:t>Post-</a:t>
              </a:r>
              <a:r>
                <a:rPr lang="de-DE" altLang="ko-KR" sz="1200" b="1" err="1">
                  <a:solidFill>
                    <a:schemeClr val="bg1"/>
                  </a:solidFill>
                  <a:latin typeface="Roboto"/>
                  <a:cs typeface="Roboto"/>
                </a:rPr>
                <a:t>employment</a:t>
              </a:r>
              <a:r>
                <a:rPr lang="de-DE" altLang="ko-KR" sz="1200" b="1">
                  <a:solidFill>
                    <a:schemeClr val="bg1"/>
                  </a:solidFill>
                  <a:latin typeface="Roboto"/>
                  <a:cs typeface="Roboto"/>
                </a:rPr>
                <a:t> </a:t>
              </a:r>
              <a:r>
                <a:rPr lang="de-DE" altLang="ko-KR" sz="1200" b="1" err="1">
                  <a:solidFill>
                    <a:schemeClr val="bg1"/>
                  </a:solidFill>
                  <a:latin typeface="Roboto"/>
                  <a:cs typeface="Roboto"/>
                </a:rPr>
                <a:t>regulations</a:t>
              </a:r>
              <a:endParaRPr lang="de-DE" altLang="ko-KR" sz="1200" b="1">
                <a:solidFill>
                  <a:schemeClr val="bg1"/>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19223019-98FF-CF46-A1E0-0CD1F352EC34}"/>
              </a:ext>
            </a:extLst>
          </p:cNvPr>
          <p:cNvSpPr>
            <a:spLocks noGrp="1"/>
          </p:cNvSpPr>
          <p:nvPr>
            <p:ph type="sldNum" sz="quarter" idx="12"/>
          </p:nvPr>
        </p:nvSpPr>
        <p:spPr/>
        <p:txBody>
          <a:bodyPr/>
          <a:lstStyle/>
          <a:p>
            <a:fld id="{961E0DA8-AC27-403E-90E8-404BCA9BAC80}" type="slidenum">
              <a:rPr lang="en-US" smtClean="0"/>
              <a:pPr/>
              <a:t>25</a:t>
            </a:fld>
            <a:endParaRPr lang="en-US"/>
          </a:p>
        </p:txBody>
      </p:sp>
    </p:spTree>
    <p:extLst>
      <p:ext uri="{BB962C8B-B14F-4D97-AF65-F5344CB8AC3E}">
        <p14:creationId xmlns:p14="http://schemas.microsoft.com/office/powerpoint/2010/main" val="205785985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Autofit/>
          </a:bodyPr>
          <a:lstStyle/>
          <a:p>
            <a:pPr marL="0" indent="0" fontAlgn="base">
              <a:buNone/>
            </a:pPr>
            <a:r>
              <a:rPr lang="en-US" sz="2000" b="1" u="sng"/>
              <a:t>Examples:</a:t>
            </a:r>
          </a:p>
          <a:p>
            <a:pPr marL="0" indent="0">
              <a:buNone/>
            </a:pPr>
            <a:endParaRPr lang="de-DE" sz="1400"/>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p:cNvSpPr>
            <a:spLocks noGrp="1"/>
          </p:cNvSpPr>
          <p:nvPr>
            <p:ph type="title"/>
          </p:nvPr>
        </p:nvSpPr>
        <p:spPr/>
        <p:txBody>
          <a:bodyPr>
            <a:noAutofit/>
          </a:bodyPr>
          <a:lstStyle/>
          <a:p>
            <a:r>
              <a:rPr lang="en-US" sz="3000" b="1"/>
              <a:t>Post-employment regulations - Risk assessment</a:t>
            </a:r>
            <a:endParaRPr lang="de-DE" sz="3000" b="1"/>
          </a:p>
        </p:txBody>
      </p:sp>
      <p:grpSp>
        <p:nvGrpSpPr>
          <p:cNvPr id="54" name="Gruppieren 53">
            <a:extLst>
              <a:ext uri="{FF2B5EF4-FFF2-40B4-BE49-F238E27FC236}">
                <a16:creationId xmlns:a16="http://schemas.microsoft.com/office/drawing/2014/main" id="{E2DADFBD-75CF-F949-81F7-92B1A13B1CC7}"/>
              </a:ext>
            </a:extLst>
          </p:cNvPr>
          <p:cNvGrpSpPr/>
          <p:nvPr/>
        </p:nvGrpSpPr>
        <p:grpSpPr>
          <a:xfrm>
            <a:off x="166008" y="1747042"/>
            <a:ext cx="3828396" cy="1293201"/>
            <a:chOff x="1630560" y="2643576"/>
            <a:chExt cx="3828396" cy="1293201"/>
          </a:xfrm>
        </p:grpSpPr>
        <p:pic>
          <p:nvPicPr>
            <p:cNvPr id="8" name="Grafik 7" descr="Ein Bild, das dunkel, Front, sitzend, Licht enthält.&#10;&#10;Automatisch generierte Beschreibung">
              <a:extLst>
                <a:ext uri="{FF2B5EF4-FFF2-40B4-BE49-F238E27FC236}">
                  <a16:creationId xmlns:a16="http://schemas.microsoft.com/office/drawing/2014/main" id="{0190CA4E-55C7-504A-8985-7319E2A97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560" y="2643576"/>
              <a:ext cx="513477" cy="1293201"/>
            </a:xfrm>
            <a:prstGeom prst="rect">
              <a:avLst/>
            </a:prstGeom>
          </p:spPr>
        </p:pic>
        <p:sp>
          <p:nvSpPr>
            <p:cNvPr id="43" name="Rechteck 42">
              <a:extLst>
                <a:ext uri="{FF2B5EF4-FFF2-40B4-BE49-F238E27FC236}">
                  <a16:creationId xmlns:a16="http://schemas.microsoft.com/office/drawing/2014/main" id="{6F8BBA5D-9801-E742-845D-296ECF96C7C0}"/>
                </a:ext>
              </a:extLst>
            </p:cNvPr>
            <p:cNvSpPr>
              <a:spLocks noChangeAspect="1"/>
            </p:cNvSpPr>
            <p:nvPr/>
          </p:nvSpPr>
          <p:spPr>
            <a:xfrm>
              <a:off x="2146956" y="2873993"/>
              <a:ext cx="3312000" cy="965606"/>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a:solidFill>
                    <a:prstClr val="black"/>
                  </a:solidFill>
                  <a:latin typeface="Roboto"/>
                </a:rPr>
                <a:t>A current public servant using their position to obtain an advantage for their future employment.</a:t>
              </a:r>
            </a:p>
          </p:txBody>
        </p:sp>
      </p:grpSp>
      <p:grpSp>
        <p:nvGrpSpPr>
          <p:cNvPr id="53" name="Gruppieren 52">
            <a:extLst>
              <a:ext uri="{FF2B5EF4-FFF2-40B4-BE49-F238E27FC236}">
                <a16:creationId xmlns:a16="http://schemas.microsoft.com/office/drawing/2014/main" id="{953C6B1C-44F1-C64B-A982-DD201E46E466}"/>
              </a:ext>
            </a:extLst>
          </p:cNvPr>
          <p:cNvGrpSpPr/>
          <p:nvPr/>
        </p:nvGrpSpPr>
        <p:grpSpPr>
          <a:xfrm>
            <a:off x="4098160" y="1090614"/>
            <a:ext cx="4129759" cy="1356593"/>
            <a:chOff x="-357072" y="1097603"/>
            <a:chExt cx="4129759" cy="1356593"/>
          </a:xfrm>
        </p:grpSpPr>
        <p:pic>
          <p:nvPicPr>
            <p:cNvPr id="10" name="Grafik 9" descr="Ein Bild, das Licht, Hemd enthält.&#10;&#10;Automatisch generierte Beschreibung">
              <a:extLst>
                <a:ext uri="{FF2B5EF4-FFF2-40B4-BE49-F238E27FC236}">
                  <a16:creationId xmlns:a16="http://schemas.microsoft.com/office/drawing/2014/main" id="{C662B6A6-F333-7C49-9EC3-8AC75F27D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72" y="1097603"/>
              <a:ext cx="817759" cy="1356593"/>
            </a:xfrm>
            <a:prstGeom prst="rect">
              <a:avLst/>
            </a:prstGeom>
          </p:spPr>
        </p:pic>
        <p:sp>
          <p:nvSpPr>
            <p:cNvPr id="49" name="Rechteck 48">
              <a:extLst>
                <a:ext uri="{FF2B5EF4-FFF2-40B4-BE49-F238E27FC236}">
                  <a16:creationId xmlns:a16="http://schemas.microsoft.com/office/drawing/2014/main" id="{569F1674-1C61-544D-9CA6-E36712656460}"/>
                </a:ext>
              </a:extLst>
            </p:cNvPr>
            <p:cNvSpPr>
              <a:spLocks noChangeAspect="1"/>
            </p:cNvSpPr>
            <p:nvPr/>
          </p:nvSpPr>
          <p:spPr>
            <a:xfrm>
              <a:off x="460687" y="1293097"/>
              <a:ext cx="3312000" cy="965606"/>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a:solidFill>
                    <a:prstClr val="black"/>
                  </a:solidFill>
                  <a:latin typeface="Roboto"/>
                </a:rPr>
                <a:t>A former public servant attempting to influence former colleagues to make decisions that favor their new employment or private business.</a:t>
              </a:r>
            </a:p>
          </p:txBody>
        </p:sp>
      </p:grpSp>
      <p:grpSp>
        <p:nvGrpSpPr>
          <p:cNvPr id="56" name="Gruppieren 55">
            <a:extLst>
              <a:ext uri="{FF2B5EF4-FFF2-40B4-BE49-F238E27FC236}">
                <a16:creationId xmlns:a16="http://schemas.microsoft.com/office/drawing/2014/main" id="{D36BD4EF-C0C3-1540-983C-E51696CE01B9}"/>
              </a:ext>
            </a:extLst>
          </p:cNvPr>
          <p:cNvGrpSpPr/>
          <p:nvPr/>
        </p:nvGrpSpPr>
        <p:grpSpPr>
          <a:xfrm>
            <a:off x="4262900" y="2295840"/>
            <a:ext cx="4390099" cy="1375104"/>
            <a:chOff x="5691285" y="1603057"/>
            <a:chExt cx="4390099" cy="1375104"/>
          </a:xfrm>
        </p:grpSpPr>
        <p:grpSp>
          <p:nvGrpSpPr>
            <p:cNvPr id="32" name="Group 72">
              <a:extLst>
                <a:ext uri="{FF2B5EF4-FFF2-40B4-BE49-F238E27FC236}">
                  <a16:creationId xmlns:a16="http://schemas.microsoft.com/office/drawing/2014/main" id="{1C6BFE1C-8F39-3C48-8057-AE32B037AE5B}"/>
                </a:ext>
              </a:extLst>
            </p:cNvPr>
            <p:cNvGrpSpPr>
              <a:grpSpLocks noChangeAspect="1"/>
            </p:cNvGrpSpPr>
            <p:nvPr/>
          </p:nvGrpSpPr>
          <p:grpSpPr bwMode="auto">
            <a:xfrm>
              <a:off x="5691285" y="1603057"/>
              <a:ext cx="1064915" cy="1375104"/>
              <a:chOff x="221" y="2837"/>
              <a:chExt cx="1129" cy="1457"/>
            </a:xfrm>
          </p:grpSpPr>
          <p:sp>
            <p:nvSpPr>
              <p:cNvPr id="33" name="Freeform 73">
                <a:extLst>
                  <a:ext uri="{FF2B5EF4-FFF2-40B4-BE49-F238E27FC236}">
                    <a16:creationId xmlns:a16="http://schemas.microsoft.com/office/drawing/2014/main" id="{16D91F4A-D86C-C74E-BBE7-0DC5D6015AC3}"/>
                  </a:ext>
                </a:extLst>
              </p:cNvPr>
              <p:cNvSpPr>
                <a:spLocks noEditPoints="1"/>
              </p:cNvSpPr>
              <p:nvPr/>
            </p:nvSpPr>
            <p:spPr bwMode="auto">
              <a:xfrm>
                <a:off x="221" y="3338"/>
                <a:ext cx="270" cy="259"/>
              </a:xfrm>
              <a:custGeom>
                <a:avLst/>
                <a:gdLst>
                  <a:gd name="T0" fmla="*/ 488 w 540"/>
                  <a:gd name="T1" fmla="*/ 108 h 518"/>
                  <a:gd name="T2" fmla="*/ 488 w 540"/>
                  <a:gd name="T3" fmla="*/ 49 h 518"/>
                  <a:gd name="T4" fmla="*/ 485 w 540"/>
                  <a:gd name="T5" fmla="*/ 28 h 518"/>
                  <a:gd name="T6" fmla="*/ 479 w 540"/>
                  <a:gd name="T7" fmla="*/ 19 h 518"/>
                  <a:gd name="T8" fmla="*/ 464 w 540"/>
                  <a:gd name="T9" fmla="*/ 6 h 518"/>
                  <a:gd name="T10" fmla="*/ 450 w 540"/>
                  <a:gd name="T11" fmla="*/ 0 h 518"/>
                  <a:gd name="T12" fmla="*/ 437 w 540"/>
                  <a:gd name="T13" fmla="*/ 0 h 518"/>
                  <a:gd name="T14" fmla="*/ 425 w 540"/>
                  <a:gd name="T15" fmla="*/ 9 h 518"/>
                  <a:gd name="T16" fmla="*/ 415 w 540"/>
                  <a:gd name="T17" fmla="*/ 28 h 518"/>
                  <a:gd name="T18" fmla="*/ 410 w 540"/>
                  <a:gd name="T19" fmla="*/ 63 h 518"/>
                  <a:gd name="T20" fmla="*/ 281 w 540"/>
                  <a:gd name="T21" fmla="*/ 88 h 518"/>
                  <a:gd name="T22" fmla="*/ 275 w 540"/>
                  <a:gd name="T23" fmla="*/ 88 h 518"/>
                  <a:gd name="T24" fmla="*/ 260 w 540"/>
                  <a:gd name="T25" fmla="*/ 94 h 518"/>
                  <a:gd name="T26" fmla="*/ 235 w 540"/>
                  <a:gd name="T27" fmla="*/ 112 h 518"/>
                  <a:gd name="T28" fmla="*/ 201 w 540"/>
                  <a:gd name="T29" fmla="*/ 150 h 518"/>
                  <a:gd name="T30" fmla="*/ 118 w 540"/>
                  <a:gd name="T31" fmla="*/ 257 h 518"/>
                  <a:gd name="T32" fmla="*/ 70 w 540"/>
                  <a:gd name="T33" fmla="*/ 323 h 518"/>
                  <a:gd name="T34" fmla="*/ 31 w 540"/>
                  <a:gd name="T35" fmla="*/ 373 h 518"/>
                  <a:gd name="T36" fmla="*/ 22 w 540"/>
                  <a:gd name="T37" fmla="*/ 382 h 518"/>
                  <a:gd name="T38" fmla="*/ 9 w 540"/>
                  <a:gd name="T39" fmla="*/ 397 h 518"/>
                  <a:gd name="T40" fmla="*/ 1 w 540"/>
                  <a:gd name="T41" fmla="*/ 416 h 518"/>
                  <a:gd name="T42" fmla="*/ 1 w 540"/>
                  <a:gd name="T43" fmla="*/ 431 h 518"/>
                  <a:gd name="T44" fmla="*/ 4 w 540"/>
                  <a:gd name="T45" fmla="*/ 436 h 518"/>
                  <a:gd name="T46" fmla="*/ 18 w 540"/>
                  <a:gd name="T47" fmla="*/ 447 h 518"/>
                  <a:gd name="T48" fmla="*/ 36 w 540"/>
                  <a:gd name="T49" fmla="*/ 455 h 518"/>
                  <a:gd name="T50" fmla="*/ 66 w 540"/>
                  <a:gd name="T51" fmla="*/ 462 h 518"/>
                  <a:gd name="T52" fmla="*/ 76 w 540"/>
                  <a:gd name="T53" fmla="*/ 468 h 518"/>
                  <a:gd name="T54" fmla="*/ 91 w 540"/>
                  <a:gd name="T55" fmla="*/ 480 h 518"/>
                  <a:gd name="T56" fmla="*/ 99 w 540"/>
                  <a:gd name="T57" fmla="*/ 494 h 518"/>
                  <a:gd name="T58" fmla="*/ 106 w 540"/>
                  <a:gd name="T59" fmla="*/ 507 h 518"/>
                  <a:gd name="T60" fmla="*/ 109 w 540"/>
                  <a:gd name="T61" fmla="*/ 509 h 518"/>
                  <a:gd name="T62" fmla="*/ 210 w 540"/>
                  <a:gd name="T63" fmla="*/ 518 h 518"/>
                  <a:gd name="T64" fmla="*/ 227 w 540"/>
                  <a:gd name="T65" fmla="*/ 516 h 518"/>
                  <a:gd name="T66" fmla="*/ 289 w 540"/>
                  <a:gd name="T67" fmla="*/ 507 h 518"/>
                  <a:gd name="T68" fmla="*/ 323 w 540"/>
                  <a:gd name="T69" fmla="*/ 497 h 518"/>
                  <a:gd name="T70" fmla="*/ 331 w 540"/>
                  <a:gd name="T71" fmla="*/ 492 h 518"/>
                  <a:gd name="T72" fmla="*/ 386 w 540"/>
                  <a:gd name="T73" fmla="*/ 407 h 518"/>
                  <a:gd name="T74" fmla="*/ 449 w 540"/>
                  <a:gd name="T75" fmla="*/ 311 h 518"/>
                  <a:gd name="T76" fmla="*/ 492 w 540"/>
                  <a:gd name="T77" fmla="*/ 251 h 518"/>
                  <a:gd name="T78" fmla="*/ 531 w 540"/>
                  <a:gd name="T79" fmla="*/ 201 h 518"/>
                  <a:gd name="T80" fmla="*/ 537 w 540"/>
                  <a:gd name="T81" fmla="*/ 192 h 518"/>
                  <a:gd name="T82" fmla="*/ 540 w 540"/>
                  <a:gd name="T83" fmla="*/ 168 h 518"/>
                  <a:gd name="T84" fmla="*/ 534 w 540"/>
                  <a:gd name="T85" fmla="*/ 147 h 518"/>
                  <a:gd name="T86" fmla="*/ 527 w 540"/>
                  <a:gd name="T87" fmla="*/ 133 h 518"/>
                  <a:gd name="T88" fmla="*/ 515 w 540"/>
                  <a:gd name="T89" fmla="*/ 121 h 518"/>
                  <a:gd name="T90" fmla="*/ 498 w 540"/>
                  <a:gd name="T91" fmla="*/ 111 h 518"/>
                  <a:gd name="T92" fmla="*/ 488 w 540"/>
                  <a:gd name="T93" fmla="*/ 108 h 518"/>
                  <a:gd name="T94" fmla="*/ 431 w 540"/>
                  <a:gd name="T95" fmla="*/ 84 h 518"/>
                  <a:gd name="T96" fmla="*/ 437 w 540"/>
                  <a:gd name="T97" fmla="*/ 61 h 518"/>
                  <a:gd name="T98" fmla="*/ 443 w 540"/>
                  <a:gd name="T99" fmla="*/ 52 h 518"/>
                  <a:gd name="T100" fmla="*/ 449 w 540"/>
                  <a:gd name="T101" fmla="*/ 52 h 518"/>
                  <a:gd name="T102" fmla="*/ 453 w 540"/>
                  <a:gd name="T103" fmla="*/ 60 h 518"/>
                  <a:gd name="T104" fmla="*/ 461 w 540"/>
                  <a:gd name="T105" fmla="*/ 81 h 518"/>
                  <a:gd name="T106" fmla="*/ 431 w 540"/>
                  <a:gd name="T107" fmla="*/ 8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0" h="518">
                    <a:moveTo>
                      <a:pt x="488" y="108"/>
                    </a:moveTo>
                    <a:lnTo>
                      <a:pt x="488" y="108"/>
                    </a:lnTo>
                    <a:lnTo>
                      <a:pt x="489" y="76"/>
                    </a:lnTo>
                    <a:lnTo>
                      <a:pt x="488" y="49"/>
                    </a:lnTo>
                    <a:lnTo>
                      <a:pt x="486" y="37"/>
                    </a:lnTo>
                    <a:lnTo>
                      <a:pt x="485" y="28"/>
                    </a:lnTo>
                    <a:lnTo>
                      <a:pt x="485" y="28"/>
                    </a:lnTo>
                    <a:lnTo>
                      <a:pt x="479" y="19"/>
                    </a:lnTo>
                    <a:lnTo>
                      <a:pt x="470" y="10"/>
                    </a:lnTo>
                    <a:lnTo>
                      <a:pt x="464" y="6"/>
                    </a:lnTo>
                    <a:lnTo>
                      <a:pt x="458" y="3"/>
                    </a:lnTo>
                    <a:lnTo>
                      <a:pt x="450" y="0"/>
                    </a:lnTo>
                    <a:lnTo>
                      <a:pt x="443" y="0"/>
                    </a:lnTo>
                    <a:lnTo>
                      <a:pt x="437" y="0"/>
                    </a:lnTo>
                    <a:lnTo>
                      <a:pt x="431" y="3"/>
                    </a:lnTo>
                    <a:lnTo>
                      <a:pt x="425" y="9"/>
                    </a:lnTo>
                    <a:lnTo>
                      <a:pt x="419" y="18"/>
                    </a:lnTo>
                    <a:lnTo>
                      <a:pt x="415" y="28"/>
                    </a:lnTo>
                    <a:lnTo>
                      <a:pt x="412" y="43"/>
                    </a:lnTo>
                    <a:lnTo>
                      <a:pt x="410" y="63"/>
                    </a:lnTo>
                    <a:lnTo>
                      <a:pt x="409" y="85"/>
                    </a:lnTo>
                    <a:lnTo>
                      <a:pt x="281" y="88"/>
                    </a:lnTo>
                    <a:lnTo>
                      <a:pt x="281" y="88"/>
                    </a:lnTo>
                    <a:lnTo>
                      <a:pt x="275" y="88"/>
                    </a:lnTo>
                    <a:lnTo>
                      <a:pt x="269" y="91"/>
                    </a:lnTo>
                    <a:lnTo>
                      <a:pt x="260" y="94"/>
                    </a:lnTo>
                    <a:lnTo>
                      <a:pt x="248" y="102"/>
                    </a:lnTo>
                    <a:lnTo>
                      <a:pt x="235" y="112"/>
                    </a:lnTo>
                    <a:lnTo>
                      <a:pt x="218" y="127"/>
                    </a:lnTo>
                    <a:lnTo>
                      <a:pt x="201" y="150"/>
                    </a:lnTo>
                    <a:lnTo>
                      <a:pt x="201" y="150"/>
                    </a:lnTo>
                    <a:lnTo>
                      <a:pt x="118" y="257"/>
                    </a:lnTo>
                    <a:lnTo>
                      <a:pt x="118" y="257"/>
                    </a:lnTo>
                    <a:lnTo>
                      <a:pt x="70" y="323"/>
                    </a:lnTo>
                    <a:lnTo>
                      <a:pt x="45" y="356"/>
                    </a:lnTo>
                    <a:lnTo>
                      <a:pt x="31" y="373"/>
                    </a:lnTo>
                    <a:lnTo>
                      <a:pt x="31" y="373"/>
                    </a:lnTo>
                    <a:lnTo>
                      <a:pt x="22" y="382"/>
                    </a:lnTo>
                    <a:lnTo>
                      <a:pt x="16" y="389"/>
                    </a:lnTo>
                    <a:lnTo>
                      <a:pt x="9" y="397"/>
                    </a:lnTo>
                    <a:lnTo>
                      <a:pt x="4" y="406"/>
                    </a:lnTo>
                    <a:lnTo>
                      <a:pt x="1" y="416"/>
                    </a:lnTo>
                    <a:lnTo>
                      <a:pt x="0" y="425"/>
                    </a:lnTo>
                    <a:lnTo>
                      <a:pt x="1" y="431"/>
                    </a:lnTo>
                    <a:lnTo>
                      <a:pt x="4" y="436"/>
                    </a:lnTo>
                    <a:lnTo>
                      <a:pt x="4" y="436"/>
                    </a:lnTo>
                    <a:lnTo>
                      <a:pt x="10" y="443"/>
                    </a:lnTo>
                    <a:lnTo>
                      <a:pt x="18" y="447"/>
                    </a:lnTo>
                    <a:lnTo>
                      <a:pt x="27" y="452"/>
                    </a:lnTo>
                    <a:lnTo>
                      <a:pt x="36" y="455"/>
                    </a:lnTo>
                    <a:lnTo>
                      <a:pt x="57" y="459"/>
                    </a:lnTo>
                    <a:lnTo>
                      <a:pt x="66" y="462"/>
                    </a:lnTo>
                    <a:lnTo>
                      <a:pt x="76" y="468"/>
                    </a:lnTo>
                    <a:lnTo>
                      <a:pt x="76" y="468"/>
                    </a:lnTo>
                    <a:lnTo>
                      <a:pt x="85" y="474"/>
                    </a:lnTo>
                    <a:lnTo>
                      <a:pt x="91" y="480"/>
                    </a:lnTo>
                    <a:lnTo>
                      <a:pt x="96" y="488"/>
                    </a:lnTo>
                    <a:lnTo>
                      <a:pt x="99" y="494"/>
                    </a:lnTo>
                    <a:lnTo>
                      <a:pt x="103" y="504"/>
                    </a:lnTo>
                    <a:lnTo>
                      <a:pt x="106" y="507"/>
                    </a:lnTo>
                    <a:lnTo>
                      <a:pt x="109" y="509"/>
                    </a:lnTo>
                    <a:lnTo>
                      <a:pt x="109" y="509"/>
                    </a:lnTo>
                    <a:lnTo>
                      <a:pt x="163" y="513"/>
                    </a:lnTo>
                    <a:lnTo>
                      <a:pt x="210" y="518"/>
                    </a:lnTo>
                    <a:lnTo>
                      <a:pt x="210" y="518"/>
                    </a:lnTo>
                    <a:lnTo>
                      <a:pt x="227" y="516"/>
                    </a:lnTo>
                    <a:lnTo>
                      <a:pt x="266" y="510"/>
                    </a:lnTo>
                    <a:lnTo>
                      <a:pt x="289" y="507"/>
                    </a:lnTo>
                    <a:lnTo>
                      <a:pt x="308" y="503"/>
                    </a:lnTo>
                    <a:lnTo>
                      <a:pt x="323" y="497"/>
                    </a:lnTo>
                    <a:lnTo>
                      <a:pt x="328" y="495"/>
                    </a:lnTo>
                    <a:lnTo>
                      <a:pt x="331" y="492"/>
                    </a:lnTo>
                    <a:lnTo>
                      <a:pt x="331" y="492"/>
                    </a:lnTo>
                    <a:lnTo>
                      <a:pt x="386" y="407"/>
                    </a:lnTo>
                    <a:lnTo>
                      <a:pt x="422" y="350"/>
                    </a:lnTo>
                    <a:lnTo>
                      <a:pt x="449" y="311"/>
                    </a:lnTo>
                    <a:lnTo>
                      <a:pt x="449" y="311"/>
                    </a:lnTo>
                    <a:lnTo>
                      <a:pt x="492" y="251"/>
                    </a:lnTo>
                    <a:lnTo>
                      <a:pt x="515" y="221"/>
                    </a:lnTo>
                    <a:lnTo>
                      <a:pt x="531" y="201"/>
                    </a:lnTo>
                    <a:lnTo>
                      <a:pt x="531" y="201"/>
                    </a:lnTo>
                    <a:lnTo>
                      <a:pt x="537" y="192"/>
                    </a:lnTo>
                    <a:lnTo>
                      <a:pt x="540" y="181"/>
                    </a:lnTo>
                    <a:lnTo>
                      <a:pt x="540" y="168"/>
                    </a:lnTo>
                    <a:lnTo>
                      <a:pt x="537" y="154"/>
                    </a:lnTo>
                    <a:lnTo>
                      <a:pt x="534" y="147"/>
                    </a:lnTo>
                    <a:lnTo>
                      <a:pt x="531" y="139"/>
                    </a:lnTo>
                    <a:lnTo>
                      <a:pt x="527" y="133"/>
                    </a:lnTo>
                    <a:lnTo>
                      <a:pt x="521" y="127"/>
                    </a:lnTo>
                    <a:lnTo>
                      <a:pt x="515" y="121"/>
                    </a:lnTo>
                    <a:lnTo>
                      <a:pt x="507" y="115"/>
                    </a:lnTo>
                    <a:lnTo>
                      <a:pt x="498" y="111"/>
                    </a:lnTo>
                    <a:lnTo>
                      <a:pt x="488" y="108"/>
                    </a:lnTo>
                    <a:lnTo>
                      <a:pt x="488" y="108"/>
                    </a:lnTo>
                    <a:close/>
                    <a:moveTo>
                      <a:pt x="431" y="84"/>
                    </a:moveTo>
                    <a:lnTo>
                      <a:pt x="431" y="84"/>
                    </a:lnTo>
                    <a:lnTo>
                      <a:pt x="434" y="70"/>
                    </a:lnTo>
                    <a:lnTo>
                      <a:pt x="437" y="61"/>
                    </a:lnTo>
                    <a:lnTo>
                      <a:pt x="440" y="55"/>
                    </a:lnTo>
                    <a:lnTo>
                      <a:pt x="443" y="52"/>
                    </a:lnTo>
                    <a:lnTo>
                      <a:pt x="446" y="51"/>
                    </a:lnTo>
                    <a:lnTo>
                      <a:pt x="449" y="52"/>
                    </a:lnTo>
                    <a:lnTo>
                      <a:pt x="450" y="55"/>
                    </a:lnTo>
                    <a:lnTo>
                      <a:pt x="453" y="60"/>
                    </a:lnTo>
                    <a:lnTo>
                      <a:pt x="458" y="70"/>
                    </a:lnTo>
                    <a:lnTo>
                      <a:pt x="461" y="81"/>
                    </a:lnTo>
                    <a:lnTo>
                      <a:pt x="464" y="94"/>
                    </a:lnTo>
                    <a:lnTo>
                      <a:pt x="431" y="84"/>
                    </a:lnTo>
                    <a:close/>
                  </a:path>
                </a:pathLst>
              </a:custGeom>
              <a:solidFill>
                <a:srgbClr val="6F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74">
                <a:extLst>
                  <a:ext uri="{FF2B5EF4-FFF2-40B4-BE49-F238E27FC236}">
                    <a16:creationId xmlns:a16="http://schemas.microsoft.com/office/drawing/2014/main" id="{F79F318B-7C58-AE41-9F2D-60B1ADA8823A}"/>
                  </a:ext>
                </a:extLst>
              </p:cNvPr>
              <p:cNvSpPr>
                <a:spLocks/>
              </p:cNvSpPr>
              <p:nvPr/>
            </p:nvSpPr>
            <p:spPr bwMode="auto">
              <a:xfrm>
                <a:off x="415" y="3296"/>
                <a:ext cx="60" cy="75"/>
              </a:xfrm>
              <a:custGeom>
                <a:avLst/>
                <a:gdLst>
                  <a:gd name="T0" fmla="*/ 44 w 119"/>
                  <a:gd name="T1" fmla="*/ 4 h 151"/>
                  <a:gd name="T2" fmla="*/ 44 w 119"/>
                  <a:gd name="T3" fmla="*/ 4 h 151"/>
                  <a:gd name="T4" fmla="*/ 36 w 119"/>
                  <a:gd name="T5" fmla="*/ 16 h 151"/>
                  <a:gd name="T6" fmla="*/ 30 w 119"/>
                  <a:gd name="T7" fmla="*/ 28 h 151"/>
                  <a:gd name="T8" fmla="*/ 27 w 119"/>
                  <a:gd name="T9" fmla="*/ 33 h 151"/>
                  <a:gd name="T10" fmla="*/ 27 w 119"/>
                  <a:gd name="T11" fmla="*/ 37 h 151"/>
                  <a:gd name="T12" fmla="*/ 27 w 119"/>
                  <a:gd name="T13" fmla="*/ 37 h 151"/>
                  <a:gd name="T14" fmla="*/ 25 w 119"/>
                  <a:gd name="T15" fmla="*/ 43 h 151"/>
                  <a:gd name="T16" fmla="*/ 22 w 119"/>
                  <a:gd name="T17" fmla="*/ 47 h 151"/>
                  <a:gd name="T18" fmla="*/ 13 w 119"/>
                  <a:gd name="T19" fmla="*/ 59 h 151"/>
                  <a:gd name="T20" fmla="*/ 4 w 119"/>
                  <a:gd name="T21" fmla="*/ 70 h 151"/>
                  <a:gd name="T22" fmla="*/ 1 w 119"/>
                  <a:gd name="T23" fmla="*/ 76 h 151"/>
                  <a:gd name="T24" fmla="*/ 0 w 119"/>
                  <a:gd name="T25" fmla="*/ 80 h 151"/>
                  <a:gd name="T26" fmla="*/ 0 w 119"/>
                  <a:gd name="T27" fmla="*/ 80 h 151"/>
                  <a:gd name="T28" fmla="*/ 1 w 119"/>
                  <a:gd name="T29" fmla="*/ 86 h 151"/>
                  <a:gd name="T30" fmla="*/ 4 w 119"/>
                  <a:gd name="T31" fmla="*/ 92 h 151"/>
                  <a:gd name="T32" fmla="*/ 12 w 119"/>
                  <a:gd name="T33" fmla="*/ 107 h 151"/>
                  <a:gd name="T34" fmla="*/ 22 w 119"/>
                  <a:gd name="T35" fmla="*/ 125 h 151"/>
                  <a:gd name="T36" fmla="*/ 22 w 119"/>
                  <a:gd name="T37" fmla="*/ 125 h 151"/>
                  <a:gd name="T38" fmla="*/ 24 w 119"/>
                  <a:gd name="T39" fmla="*/ 119 h 151"/>
                  <a:gd name="T40" fmla="*/ 28 w 119"/>
                  <a:gd name="T41" fmla="*/ 106 h 151"/>
                  <a:gd name="T42" fmla="*/ 31 w 119"/>
                  <a:gd name="T43" fmla="*/ 98 h 151"/>
                  <a:gd name="T44" fmla="*/ 36 w 119"/>
                  <a:gd name="T45" fmla="*/ 92 h 151"/>
                  <a:gd name="T46" fmla="*/ 39 w 119"/>
                  <a:gd name="T47" fmla="*/ 88 h 151"/>
                  <a:gd name="T48" fmla="*/ 41 w 119"/>
                  <a:gd name="T49" fmla="*/ 88 h 151"/>
                  <a:gd name="T50" fmla="*/ 43 w 119"/>
                  <a:gd name="T51" fmla="*/ 88 h 151"/>
                  <a:gd name="T52" fmla="*/ 43 w 119"/>
                  <a:gd name="T53" fmla="*/ 88 h 151"/>
                  <a:gd name="T54" fmla="*/ 47 w 119"/>
                  <a:gd name="T55" fmla="*/ 89 h 151"/>
                  <a:gd name="T56" fmla="*/ 49 w 119"/>
                  <a:gd name="T57" fmla="*/ 95 h 151"/>
                  <a:gd name="T58" fmla="*/ 50 w 119"/>
                  <a:gd name="T59" fmla="*/ 101 h 151"/>
                  <a:gd name="T60" fmla="*/ 49 w 119"/>
                  <a:gd name="T61" fmla="*/ 109 h 151"/>
                  <a:gd name="T62" fmla="*/ 47 w 119"/>
                  <a:gd name="T63" fmla="*/ 134 h 151"/>
                  <a:gd name="T64" fmla="*/ 47 w 119"/>
                  <a:gd name="T65" fmla="*/ 134 h 151"/>
                  <a:gd name="T66" fmla="*/ 47 w 119"/>
                  <a:gd name="T67" fmla="*/ 137 h 151"/>
                  <a:gd name="T68" fmla="*/ 49 w 119"/>
                  <a:gd name="T69" fmla="*/ 140 h 151"/>
                  <a:gd name="T70" fmla="*/ 55 w 119"/>
                  <a:gd name="T71" fmla="*/ 146 h 151"/>
                  <a:gd name="T72" fmla="*/ 62 w 119"/>
                  <a:gd name="T73" fmla="*/ 151 h 151"/>
                  <a:gd name="T74" fmla="*/ 65 w 119"/>
                  <a:gd name="T75" fmla="*/ 151 h 151"/>
                  <a:gd name="T76" fmla="*/ 70 w 119"/>
                  <a:gd name="T77" fmla="*/ 151 h 151"/>
                  <a:gd name="T78" fmla="*/ 70 w 119"/>
                  <a:gd name="T79" fmla="*/ 151 h 151"/>
                  <a:gd name="T80" fmla="*/ 77 w 119"/>
                  <a:gd name="T81" fmla="*/ 151 h 151"/>
                  <a:gd name="T82" fmla="*/ 88 w 119"/>
                  <a:gd name="T83" fmla="*/ 148 h 151"/>
                  <a:gd name="T84" fmla="*/ 92 w 119"/>
                  <a:gd name="T85" fmla="*/ 146 h 151"/>
                  <a:gd name="T86" fmla="*/ 95 w 119"/>
                  <a:gd name="T87" fmla="*/ 143 h 151"/>
                  <a:gd name="T88" fmla="*/ 98 w 119"/>
                  <a:gd name="T89" fmla="*/ 140 h 151"/>
                  <a:gd name="T90" fmla="*/ 100 w 119"/>
                  <a:gd name="T91" fmla="*/ 134 h 151"/>
                  <a:gd name="T92" fmla="*/ 100 w 119"/>
                  <a:gd name="T93" fmla="*/ 134 h 151"/>
                  <a:gd name="T94" fmla="*/ 104 w 119"/>
                  <a:gd name="T95" fmla="*/ 118 h 151"/>
                  <a:gd name="T96" fmla="*/ 110 w 119"/>
                  <a:gd name="T97" fmla="*/ 97 h 151"/>
                  <a:gd name="T98" fmla="*/ 119 w 119"/>
                  <a:gd name="T99" fmla="*/ 74 h 151"/>
                  <a:gd name="T100" fmla="*/ 119 w 119"/>
                  <a:gd name="T101" fmla="*/ 0 h 151"/>
                  <a:gd name="T102" fmla="*/ 44 w 119"/>
                  <a:gd name="T103"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 h="151">
                    <a:moveTo>
                      <a:pt x="44" y="4"/>
                    </a:moveTo>
                    <a:lnTo>
                      <a:pt x="44" y="4"/>
                    </a:lnTo>
                    <a:lnTo>
                      <a:pt x="36" y="16"/>
                    </a:lnTo>
                    <a:lnTo>
                      <a:pt x="30" y="28"/>
                    </a:lnTo>
                    <a:lnTo>
                      <a:pt x="27" y="33"/>
                    </a:lnTo>
                    <a:lnTo>
                      <a:pt x="27" y="37"/>
                    </a:lnTo>
                    <a:lnTo>
                      <a:pt x="27" y="37"/>
                    </a:lnTo>
                    <a:lnTo>
                      <a:pt x="25" y="43"/>
                    </a:lnTo>
                    <a:lnTo>
                      <a:pt x="22" y="47"/>
                    </a:lnTo>
                    <a:lnTo>
                      <a:pt x="13" y="59"/>
                    </a:lnTo>
                    <a:lnTo>
                      <a:pt x="4" y="70"/>
                    </a:lnTo>
                    <a:lnTo>
                      <a:pt x="1" y="76"/>
                    </a:lnTo>
                    <a:lnTo>
                      <a:pt x="0" y="80"/>
                    </a:lnTo>
                    <a:lnTo>
                      <a:pt x="0" y="80"/>
                    </a:lnTo>
                    <a:lnTo>
                      <a:pt x="1" y="86"/>
                    </a:lnTo>
                    <a:lnTo>
                      <a:pt x="4" y="92"/>
                    </a:lnTo>
                    <a:lnTo>
                      <a:pt x="12" y="107"/>
                    </a:lnTo>
                    <a:lnTo>
                      <a:pt x="22" y="125"/>
                    </a:lnTo>
                    <a:lnTo>
                      <a:pt x="22" y="125"/>
                    </a:lnTo>
                    <a:lnTo>
                      <a:pt x="24" y="119"/>
                    </a:lnTo>
                    <a:lnTo>
                      <a:pt x="28" y="106"/>
                    </a:lnTo>
                    <a:lnTo>
                      <a:pt x="31" y="98"/>
                    </a:lnTo>
                    <a:lnTo>
                      <a:pt x="36" y="92"/>
                    </a:lnTo>
                    <a:lnTo>
                      <a:pt x="39" y="88"/>
                    </a:lnTo>
                    <a:lnTo>
                      <a:pt x="41" y="88"/>
                    </a:lnTo>
                    <a:lnTo>
                      <a:pt x="43" y="88"/>
                    </a:lnTo>
                    <a:lnTo>
                      <a:pt x="43" y="88"/>
                    </a:lnTo>
                    <a:lnTo>
                      <a:pt x="47" y="89"/>
                    </a:lnTo>
                    <a:lnTo>
                      <a:pt x="49" y="95"/>
                    </a:lnTo>
                    <a:lnTo>
                      <a:pt x="50" y="101"/>
                    </a:lnTo>
                    <a:lnTo>
                      <a:pt x="49" y="109"/>
                    </a:lnTo>
                    <a:lnTo>
                      <a:pt x="47" y="134"/>
                    </a:lnTo>
                    <a:lnTo>
                      <a:pt x="47" y="134"/>
                    </a:lnTo>
                    <a:lnTo>
                      <a:pt x="47" y="137"/>
                    </a:lnTo>
                    <a:lnTo>
                      <a:pt x="49" y="140"/>
                    </a:lnTo>
                    <a:lnTo>
                      <a:pt x="55" y="146"/>
                    </a:lnTo>
                    <a:lnTo>
                      <a:pt x="62" y="151"/>
                    </a:lnTo>
                    <a:lnTo>
                      <a:pt x="65" y="151"/>
                    </a:lnTo>
                    <a:lnTo>
                      <a:pt x="70" y="151"/>
                    </a:lnTo>
                    <a:lnTo>
                      <a:pt x="70" y="151"/>
                    </a:lnTo>
                    <a:lnTo>
                      <a:pt x="77" y="151"/>
                    </a:lnTo>
                    <a:lnTo>
                      <a:pt x="88" y="148"/>
                    </a:lnTo>
                    <a:lnTo>
                      <a:pt x="92" y="146"/>
                    </a:lnTo>
                    <a:lnTo>
                      <a:pt x="95" y="143"/>
                    </a:lnTo>
                    <a:lnTo>
                      <a:pt x="98" y="140"/>
                    </a:lnTo>
                    <a:lnTo>
                      <a:pt x="100" y="134"/>
                    </a:lnTo>
                    <a:lnTo>
                      <a:pt x="100" y="134"/>
                    </a:lnTo>
                    <a:lnTo>
                      <a:pt x="104" y="118"/>
                    </a:lnTo>
                    <a:lnTo>
                      <a:pt x="110" y="97"/>
                    </a:lnTo>
                    <a:lnTo>
                      <a:pt x="119" y="74"/>
                    </a:lnTo>
                    <a:lnTo>
                      <a:pt x="119" y="0"/>
                    </a:lnTo>
                    <a:lnTo>
                      <a:pt x="44" y="4"/>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75">
                <a:extLst>
                  <a:ext uri="{FF2B5EF4-FFF2-40B4-BE49-F238E27FC236}">
                    <a16:creationId xmlns:a16="http://schemas.microsoft.com/office/drawing/2014/main" id="{59192495-2D81-D946-9967-436A00509757}"/>
                  </a:ext>
                </a:extLst>
              </p:cNvPr>
              <p:cNvSpPr>
                <a:spLocks/>
              </p:cNvSpPr>
              <p:nvPr/>
            </p:nvSpPr>
            <p:spPr bwMode="auto">
              <a:xfrm>
                <a:off x="1245" y="3249"/>
                <a:ext cx="105" cy="111"/>
              </a:xfrm>
              <a:custGeom>
                <a:avLst/>
                <a:gdLst>
                  <a:gd name="T0" fmla="*/ 0 w 209"/>
                  <a:gd name="T1" fmla="*/ 94 h 221"/>
                  <a:gd name="T2" fmla="*/ 16 w 209"/>
                  <a:gd name="T3" fmla="*/ 127 h 221"/>
                  <a:gd name="T4" fmla="*/ 19 w 209"/>
                  <a:gd name="T5" fmla="*/ 140 h 221"/>
                  <a:gd name="T6" fmla="*/ 19 w 209"/>
                  <a:gd name="T7" fmla="*/ 152 h 221"/>
                  <a:gd name="T8" fmla="*/ 24 w 209"/>
                  <a:gd name="T9" fmla="*/ 163 h 221"/>
                  <a:gd name="T10" fmla="*/ 30 w 209"/>
                  <a:gd name="T11" fmla="*/ 164 h 221"/>
                  <a:gd name="T12" fmla="*/ 33 w 209"/>
                  <a:gd name="T13" fmla="*/ 164 h 221"/>
                  <a:gd name="T14" fmla="*/ 42 w 209"/>
                  <a:gd name="T15" fmla="*/ 157 h 221"/>
                  <a:gd name="T16" fmla="*/ 46 w 209"/>
                  <a:gd name="T17" fmla="*/ 142 h 221"/>
                  <a:gd name="T18" fmla="*/ 52 w 209"/>
                  <a:gd name="T19" fmla="*/ 111 h 221"/>
                  <a:gd name="T20" fmla="*/ 54 w 209"/>
                  <a:gd name="T21" fmla="*/ 106 h 221"/>
                  <a:gd name="T22" fmla="*/ 60 w 209"/>
                  <a:gd name="T23" fmla="*/ 97 h 221"/>
                  <a:gd name="T24" fmla="*/ 66 w 209"/>
                  <a:gd name="T25" fmla="*/ 94 h 221"/>
                  <a:gd name="T26" fmla="*/ 70 w 209"/>
                  <a:gd name="T27" fmla="*/ 126 h 221"/>
                  <a:gd name="T28" fmla="*/ 70 w 209"/>
                  <a:gd name="T29" fmla="*/ 158 h 221"/>
                  <a:gd name="T30" fmla="*/ 69 w 209"/>
                  <a:gd name="T31" fmla="*/ 164 h 221"/>
                  <a:gd name="T32" fmla="*/ 58 w 209"/>
                  <a:gd name="T33" fmla="*/ 188 h 221"/>
                  <a:gd name="T34" fmla="*/ 57 w 209"/>
                  <a:gd name="T35" fmla="*/ 196 h 221"/>
                  <a:gd name="T36" fmla="*/ 61 w 209"/>
                  <a:gd name="T37" fmla="*/ 211 h 221"/>
                  <a:gd name="T38" fmla="*/ 67 w 209"/>
                  <a:gd name="T39" fmla="*/ 218 h 221"/>
                  <a:gd name="T40" fmla="*/ 78 w 209"/>
                  <a:gd name="T41" fmla="*/ 221 h 221"/>
                  <a:gd name="T42" fmla="*/ 84 w 209"/>
                  <a:gd name="T43" fmla="*/ 218 h 221"/>
                  <a:gd name="T44" fmla="*/ 101 w 209"/>
                  <a:gd name="T45" fmla="*/ 205 h 221"/>
                  <a:gd name="T46" fmla="*/ 122 w 209"/>
                  <a:gd name="T47" fmla="*/ 197 h 221"/>
                  <a:gd name="T48" fmla="*/ 134 w 209"/>
                  <a:gd name="T49" fmla="*/ 197 h 221"/>
                  <a:gd name="T50" fmla="*/ 152 w 209"/>
                  <a:gd name="T51" fmla="*/ 199 h 221"/>
                  <a:gd name="T52" fmla="*/ 163 w 209"/>
                  <a:gd name="T53" fmla="*/ 196 h 221"/>
                  <a:gd name="T54" fmla="*/ 176 w 209"/>
                  <a:gd name="T55" fmla="*/ 188 h 221"/>
                  <a:gd name="T56" fmla="*/ 191 w 209"/>
                  <a:gd name="T57" fmla="*/ 176 h 221"/>
                  <a:gd name="T58" fmla="*/ 205 w 209"/>
                  <a:gd name="T59" fmla="*/ 155 h 221"/>
                  <a:gd name="T60" fmla="*/ 209 w 209"/>
                  <a:gd name="T61" fmla="*/ 124 h 221"/>
                  <a:gd name="T62" fmla="*/ 208 w 209"/>
                  <a:gd name="T63" fmla="*/ 106 h 221"/>
                  <a:gd name="T64" fmla="*/ 200 w 209"/>
                  <a:gd name="T65" fmla="*/ 79 h 221"/>
                  <a:gd name="T66" fmla="*/ 190 w 209"/>
                  <a:gd name="T67" fmla="*/ 55 h 221"/>
                  <a:gd name="T68" fmla="*/ 121 w 209"/>
                  <a:gd name="T69" fmla="*/ 0 h 221"/>
                  <a:gd name="T70" fmla="*/ 0 w 209"/>
                  <a:gd name="T71"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21">
                    <a:moveTo>
                      <a:pt x="0" y="94"/>
                    </a:moveTo>
                    <a:lnTo>
                      <a:pt x="0" y="94"/>
                    </a:lnTo>
                    <a:lnTo>
                      <a:pt x="10" y="111"/>
                    </a:lnTo>
                    <a:lnTo>
                      <a:pt x="16" y="127"/>
                    </a:lnTo>
                    <a:lnTo>
                      <a:pt x="19" y="135"/>
                    </a:lnTo>
                    <a:lnTo>
                      <a:pt x="19" y="140"/>
                    </a:lnTo>
                    <a:lnTo>
                      <a:pt x="19" y="140"/>
                    </a:lnTo>
                    <a:lnTo>
                      <a:pt x="19" y="152"/>
                    </a:lnTo>
                    <a:lnTo>
                      <a:pt x="22" y="160"/>
                    </a:lnTo>
                    <a:lnTo>
                      <a:pt x="24" y="163"/>
                    </a:lnTo>
                    <a:lnTo>
                      <a:pt x="25" y="164"/>
                    </a:lnTo>
                    <a:lnTo>
                      <a:pt x="30" y="164"/>
                    </a:lnTo>
                    <a:lnTo>
                      <a:pt x="33" y="164"/>
                    </a:lnTo>
                    <a:lnTo>
                      <a:pt x="33" y="164"/>
                    </a:lnTo>
                    <a:lnTo>
                      <a:pt x="37" y="163"/>
                    </a:lnTo>
                    <a:lnTo>
                      <a:pt x="42" y="157"/>
                    </a:lnTo>
                    <a:lnTo>
                      <a:pt x="45" y="149"/>
                    </a:lnTo>
                    <a:lnTo>
                      <a:pt x="46" y="142"/>
                    </a:lnTo>
                    <a:lnTo>
                      <a:pt x="51" y="124"/>
                    </a:lnTo>
                    <a:lnTo>
                      <a:pt x="52" y="111"/>
                    </a:lnTo>
                    <a:lnTo>
                      <a:pt x="52" y="111"/>
                    </a:lnTo>
                    <a:lnTo>
                      <a:pt x="54" y="106"/>
                    </a:lnTo>
                    <a:lnTo>
                      <a:pt x="55" y="102"/>
                    </a:lnTo>
                    <a:lnTo>
                      <a:pt x="60" y="97"/>
                    </a:lnTo>
                    <a:lnTo>
                      <a:pt x="64" y="96"/>
                    </a:lnTo>
                    <a:lnTo>
                      <a:pt x="66" y="94"/>
                    </a:lnTo>
                    <a:lnTo>
                      <a:pt x="66" y="94"/>
                    </a:lnTo>
                    <a:lnTo>
                      <a:pt x="70" y="126"/>
                    </a:lnTo>
                    <a:lnTo>
                      <a:pt x="72" y="149"/>
                    </a:lnTo>
                    <a:lnTo>
                      <a:pt x="70" y="158"/>
                    </a:lnTo>
                    <a:lnTo>
                      <a:pt x="69" y="164"/>
                    </a:lnTo>
                    <a:lnTo>
                      <a:pt x="69" y="164"/>
                    </a:lnTo>
                    <a:lnTo>
                      <a:pt x="61" y="181"/>
                    </a:lnTo>
                    <a:lnTo>
                      <a:pt x="58" y="188"/>
                    </a:lnTo>
                    <a:lnTo>
                      <a:pt x="57" y="196"/>
                    </a:lnTo>
                    <a:lnTo>
                      <a:pt x="57" y="196"/>
                    </a:lnTo>
                    <a:lnTo>
                      <a:pt x="58" y="205"/>
                    </a:lnTo>
                    <a:lnTo>
                      <a:pt x="61" y="211"/>
                    </a:lnTo>
                    <a:lnTo>
                      <a:pt x="64" y="215"/>
                    </a:lnTo>
                    <a:lnTo>
                      <a:pt x="67" y="218"/>
                    </a:lnTo>
                    <a:lnTo>
                      <a:pt x="72" y="221"/>
                    </a:lnTo>
                    <a:lnTo>
                      <a:pt x="78" y="221"/>
                    </a:lnTo>
                    <a:lnTo>
                      <a:pt x="84" y="218"/>
                    </a:lnTo>
                    <a:lnTo>
                      <a:pt x="84" y="218"/>
                    </a:lnTo>
                    <a:lnTo>
                      <a:pt x="94" y="211"/>
                    </a:lnTo>
                    <a:lnTo>
                      <a:pt x="101" y="205"/>
                    </a:lnTo>
                    <a:lnTo>
                      <a:pt x="110" y="200"/>
                    </a:lnTo>
                    <a:lnTo>
                      <a:pt x="122" y="197"/>
                    </a:lnTo>
                    <a:lnTo>
                      <a:pt x="122" y="197"/>
                    </a:lnTo>
                    <a:lnTo>
                      <a:pt x="134" y="197"/>
                    </a:lnTo>
                    <a:lnTo>
                      <a:pt x="145" y="199"/>
                    </a:lnTo>
                    <a:lnTo>
                      <a:pt x="152" y="199"/>
                    </a:lnTo>
                    <a:lnTo>
                      <a:pt x="157" y="197"/>
                    </a:lnTo>
                    <a:lnTo>
                      <a:pt x="163" y="196"/>
                    </a:lnTo>
                    <a:lnTo>
                      <a:pt x="163" y="196"/>
                    </a:lnTo>
                    <a:lnTo>
                      <a:pt x="176" y="188"/>
                    </a:lnTo>
                    <a:lnTo>
                      <a:pt x="184" y="184"/>
                    </a:lnTo>
                    <a:lnTo>
                      <a:pt x="191" y="176"/>
                    </a:lnTo>
                    <a:lnTo>
                      <a:pt x="199" y="166"/>
                    </a:lnTo>
                    <a:lnTo>
                      <a:pt x="205" y="155"/>
                    </a:lnTo>
                    <a:lnTo>
                      <a:pt x="208" y="140"/>
                    </a:lnTo>
                    <a:lnTo>
                      <a:pt x="209" y="124"/>
                    </a:lnTo>
                    <a:lnTo>
                      <a:pt x="209" y="124"/>
                    </a:lnTo>
                    <a:lnTo>
                      <a:pt x="208" y="106"/>
                    </a:lnTo>
                    <a:lnTo>
                      <a:pt x="205" y="91"/>
                    </a:lnTo>
                    <a:lnTo>
                      <a:pt x="200" y="79"/>
                    </a:lnTo>
                    <a:lnTo>
                      <a:pt x="197" y="69"/>
                    </a:lnTo>
                    <a:lnTo>
                      <a:pt x="190" y="55"/>
                    </a:lnTo>
                    <a:lnTo>
                      <a:pt x="187" y="51"/>
                    </a:lnTo>
                    <a:lnTo>
                      <a:pt x="121" y="0"/>
                    </a:lnTo>
                    <a:lnTo>
                      <a:pt x="37" y="16"/>
                    </a:lnTo>
                    <a:lnTo>
                      <a:pt x="0" y="94"/>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76">
                <a:extLst>
                  <a:ext uri="{FF2B5EF4-FFF2-40B4-BE49-F238E27FC236}">
                    <a16:creationId xmlns:a16="http://schemas.microsoft.com/office/drawing/2014/main" id="{E74F3373-DF09-B245-8CD2-BB5CBC56278D}"/>
                  </a:ext>
                </a:extLst>
              </p:cNvPr>
              <p:cNvSpPr>
                <a:spLocks/>
              </p:cNvSpPr>
              <p:nvPr/>
            </p:nvSpPr>
            <p:spPr bwMode="auto">
              <a:xfrm>
                <a:off x="676" y="3019"/>
                <a:ext cx="214" cy="394"/>
              </a:xfrm>
              <a:custGeom>
                <a:avLst/>
                <a:gdLst>
                  <a:gd name="T0" fmla="*/ 347 w 428"/>
                  <a:gd name="T1" fmla="*/ 0 h 789"/>
                  <a:gd name="T2" fmla="*/ 136 w 428"/>
                  <a:gd name="T3" fmla="*/ 21 h 789"/>
                  <a:gd name="T4" fmla="*/ 88 w 428"/>
                  <a:gd name="T5" fmla="*/ 146 h 789"/>
                  <a:gd name="T6" fmla="*/ 19 w 428"/>
                  <a:gd name="T7" fmla="*/ 362 h 789"/>
                  <a:gd name="T8" fmla="*/ 0 w 428"/>
                  <a:gd name="T9" fmla="*/ 733 h 789"/>
                  <a:gd name="T10" fmla="*/ 79 w 428"/>
                  <a:gd name="T11" fmla="*/ 772 h 789"/>
                  <a:gd name="T12" fmla="*/ 277 w 428"/>
                  <a:gd name="T13" fmla="*/ 789 h 789"/>
                  <a:gd name="T14" fmla="*/ 428 w 428"/>
                  <a:gd name="T15" fmla="*/ 763 h 789"/>
                  <a:gd name="T16" fmla="*/ 425 w 428"/>
                  <a:gd name="T17" fmla="*/ 618 h 789"/>
                  <a:gd name="T18" fmla="*/ 410 w 428"/>
                  <a:gd name="T19" fmla="*/ 257 h 789"/>
                  <a:gd name="T20" fmla="*/ 347 w 428"/>
                  <a:gd name="T21"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789">
                    <a:moveTo>
                      <a:pt x="347" y="0"/>
                    </a:moveTo>
                    <a:lnTo>
                      <a:pt x="136" y="21"/>
                    </a:lnTo>
                    <a:lnTo>
                      <a:pt x="88" y="146"/>
                    </a:lnTo>
                    <a:lnTo>
                      <a:pt x="19" y="362"/>
                    </a:lnTo>
                    <a:lnTo>
                      <a:pt x="0" y="733"/>
                    </a:lnTo>
                    <a:lnTo>
                      <a:pt x="79" y="772"/>
                    </a:lnTo>
                    <a:lnTo>
                      <a:pt x="277" y="789"/>
                    </a:lnTo>
                    <a:lnTo>
                      <a:pt x="428" y="763"/>
                    </a:lnTo>
                    <a:lnTo>
                      <a:pt x="425" y="618"/>
                    </a:lnTo>
                    <a:lnTo>
                      <a:pt x="410" y="257"/>
                    </a:lnTo>
                    <a:lnTo>
                      <a:pt x="3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77">
                <a:extLst>
                  <a:ext uri="{FF2B5EF4-FFF2-40B4-BE49-F238E27FC236}">
                    <a16:creationId xmlns:a16="http://schemas.microsoft.com/office/drawing/2014/main" id="{1E339318-1595-8944-8394-4266A30AB49E}"/>
                  </a:ext>
                </a:extLst>
              </p:cNvPr>
              <p:cNvSpPr>
                <a:spLocks/>
              </p:cNvSpPr>
              <p:nvPr/>
            </p:nvSpPr>
            <p:spPr bwMode="auto">
              <a:xfrm>
                <a:off x="722" y="2837"/>
                <a:ext cx="142" cy="118"/>
              </a:xfrm>
              <a:custGeom>
                <a:avLst/>
                <a:gdLst>
                  <a:gd name="T0" fmla="*/ 5 w 285"/>
                  <a:gd name="T1" fmla="*/ 211 h 235"/>
                  <a:gd name="T2" fmla="*/ 0 w 285"/>
                  <a:gd name="T3" fmla="*/ 129 h 235"/>
                  <a:gd name="T4" fmla="*/ 5 w 285"/>
                  <a:gd name="T5" fmla="*/ 106 h 235"/>
                  <a:gd name="T6" fmla="*/ 9 w 285"/>
                  <a:gd name="T7" fmla="*/ 88 h 235"/>
                  <a:gd name="T8" fmla="*/ 11 w 285"/>
                  <a:gd name="T9" fmla="*/ 66 h 235"/>
                  <a:gd name="T10" fmla="*/ 14 w 285"/>
                  <a:gd name="T11" fmla="*/ 54 h 235"/>
                  <a:gd name="T12" fmla="*/ 20 w 285"/>
                  <a:gd name="T13" fmla="*/ 49 h 235"/>
                  <a:gd name="T14" fmla="*/ 33 w 285"/>
                  <a:gd name="T15" fmla="*/ 46 h 235"/>
                  <a:gd name="T16" fmla="*/ 75 w 285"/>
                  <a:gd name="T17" fmla="*/ 30 h 235"/>
                  <a:gd name="T18" fmla="*/ 90 w 285"/>
                  <a:gd name="T19" fmla="*/ 19 h 235"/>
                  <a:gd name="T20" fmla="*/ 96 w 285"/>
                  <a:gd name="T21" fmla="*/ 15 h 235"/>
                  <a:gd name="T22" fmla="*/ 118 w 285"/>
                  <a:gd name="T23" fmla="*/ 4 h 235"/>
                  <a:gd name="T24" fmla="*/ 145 w 285"/>
                  <a:gd name="T25" fmla="*/ 0 h 235"/>
                  <a:gd name="T26" fmla="*/ 151 w 285"/>
                  <a:gd name="T27" fmla="*/ 1 h 235"/>
                  <a:gd name="T28" fmla="*/ 171 w 285"/>
                  <a:gd name="T29" fmla="*/ 9 h 235"/>
                  <a:gd name="T30" fmla="*/ 195 w 285"/>
                  <a:gd name="T31" fmla="*/ 21 h 235"/>
                  <a:gd name="T32" fmla="*/ 202 w 285"/>
                  <a:gd name="T33" fmla="*/ 24 h 235"/>
                  <a:gd name="T34" fmla="*/ 232 w 285"/>
                  <a:gd name="T35" fmla="*/ 46 h 235"/>
                  <a:gd name="T36" fmla="*/ 261 w 285"/>
                  <a:gd name="T37" fmla="*/ 69 h 235"/>
                  <a:gd name="T38" fmla="*/ 267 w 285"/>
                  <a:gd name="T39" fmla="*/ 72 h 235"/>
                  <a:gd name="T40" fmla="*/ 271 w 285"/>
                  <a:gd name="T41" fmla="*/ 76 h 235"/>
                  <a:gd name="T42" fmla="*/ 277 w 285"/>
                  <a:gd name="T43" fmla="*/ 105 h 235"/>
                  <a:gd name="T44" fmla="*/ 283 w 285"/>
                  <a:gd name="T45" fmla="*/ 157 h 235"/>
                  <a:gd name="T46" fmla="*/ 279 w 285"/>
                  <a:gd name="T47" fmla="*/ 199 h 235"/>
                  <a:gd name="T48" fmla="*/ 274 w 285"/>
                  <a:gd name="T49" fmla="*/ 202 h 235"/>
                  <a:gd name="T50" fmla="*/ 256 w 285"/>
                  <a:gd name="T51" fmla="*/ 223 h 235"/>
                  <a:gd name="T52" fmla="*/ 250 w 285"/>
                  <a:gd name="T53" fmla="*/ 235 h 235"/>
                  <a:gd name="T54" fmla="*/ 252 w 285"/>
                  <a:gd name="T55" fmla="*/ 232 h 235"/>
                  <a:gd name="T56" fmla="*/ 252 w 285"/>
                  <a:gd name="T57" fmla="*/ 213 h 235"/>
                  <a:gd name="T58" fmla="*/ 247 w 285"/>
                  <a:gd name="T59" fmla="*/ 198 h 235"/>
                  <a:gd name="T60" fmla="*/ 240 w 285"/>
                  <a:gd name="T61" fmla="*/ 183 h 235"/>
                  <a:gd name="T62" fmla="*/ 228 w 285"/>
                  <a:gd name="T63" fmla="*/ 165 h 235"/>
                  <a:gd name="T64" fmla="*/ 225 w 285"/>
                  <a:gd name="T65" fmla="*/ 159 h 235"/>
                  <a:gd name="T66" fmla="*/ 226 w 285"/>
                  <a:gd name="T67" fmla="*/ 135 h 235"/>
                  <a:gd name="T68" fmla="*/ 225 w 285"/>
                  <a:gd name="T69" fmla="*/ 124 h 235"/>
                  <a:gd name="T70" fmla="*/ 216 w 285"/>
                  <a:gd name="T71" fmla="*/ 99 h 235"/>
                  <a:gd name="T72" fmla="*/ 207 w 285"/>
                  <a:gd name="T73" fmla="*/ 88 h 235"/>
                  <a:gd name="T74" fmla="*/ 193 w 285"/>
                  <a:gd name="T75" fmla="*/ 82 h 235"/>
                  <a:gd name="T76" fmla="*/ 178 w 285"/>
                  <a:gd name="T77" fmla="*/ 79 h 235"/>
                  <a:gd name="T78" fmla="*/ 154 w 285"/>
                  <a:gd name="T79" fmla="*/ 81 h 235"/>
                  <a:gd name="T80" fmla="*/ 151 w 285"/>
                  <a:gd name="T81" fmla="*/ 84 h 235"/>
                  <a:gd name="T82" fmla="*/ 148 w 285"/>
                  <a:gd name="T83" fmla="*/ 87 h 235"/>
                  <a:gd name="T84" fmla="*/ 138 w 285"/>
                  <a:gd name="T85" fmla="*/ 94 h 235"/>
                  <a:gd name="T86" fmla="*/ 136 w 285"/>
                  <a:gd name="T87" fmla="*/ 90 h 235"/>
                  <a:gd name="T88" fmla="*/ 126 w 285"/>
                  <a:gd name="T89" fmla="*/ 85 h 235"/>
                  <a:gd name="T90" fmla="*/ 118 w 285"/>
                  <a:gd name="T91" fmla="*/ 85 h 235"/>
                  <a:gd name="T92" fmla="*/ 99 w 285"/>
                  <a:gd name="T93" fmla="*/ 88 h 235"/>
                  <a:gd name="T94" fmla="*/ 90 w 285"/>
                  <a:gd name="T95" fmla="*/ 94 h 235"/>
                  <a:gd name="T96" fmla="*/ 79 w 285"/>
                  <a:gd name="T97" fmla="*/ 102 h 235"/>
                  <a:gd name="T98" fmla="*/ 50 w 285"/>
                  <a:gd name="T99" fmla="*/ 112 h 235"/>
                  <a:gd name="T100" fmla="*/ 54 w 285"/>
                  <a:gd name="T101" fmla="*/ 103 h 235"/>
                  <a:gd name="T102" fmla="*/ 54 w 285"/>
                  <a:gd name="T103" fmla="*/ 96 h 235"/>
                  <a:gd name="T104" fmla="*/ 51 w 285"/>
                  <a:gd name="T105" fmla="*/ 96 h 235"/>
                  <a:gd name="T106" fmla="*/ 32 w 285"/>
                  <a:gd name="T107" fmla="*/ 105 h 235"/>
                  <a:gd name="T108" fmla="*/ 23 w 285"/>
                  <a:gd name="T109" fmla="*/ 114 h 235"/>
                  <a:gd name="T110" fmla="*/ 21 w 285"/>
                  <a:gd name="T111" fmla="*/ 117 h 235"/>
                  <a:gd name="T112" fmla="*/ 9 w 285"/>
                  <a:gd name="T113" fmla="*/ 193 h 235"/>
                  <a:gd name="T114" fmla="*/ 5 w 285"/>
                  <a:gd name="T115" fmla="*/ 21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235">
                    <a:moveTo>
                      <a:pt x="5" y="211"/>
                    </a:moveTo>
                    <a:lnTo>
                      <a:pt x="5" y="211"/>
                    </a:lnTo>
                    <a:lnTo>
                      <a:pt x="0" y="129"/>
                    </a:lnTo>
                    <a:lnTo>
                      <a:pt x="0" y="129"/>
                    </a:lnTo>
                    <a:lnTo>
                      <a:pt x="2" y="117"/>
                    </a:lnTo>
                    <a:lnTo>
                      <a:pt x="5" y="106"/>
                    </a:lnTo>
                    <a:lnTo>
                      <a:pt x="9" y="88"/>
                    </a:lnTo>
                    <a:lnTo>
                      <a:pt x="9" y="88"/>
                    </a:lnTo>
                    <a:lnTo>
                      <a:pt x="11" y="79"/>
                    </a:lnTo>
                    <a:lnTo>
                      <a:pt x="11" y="66"/>
                    </a:lnTo>
                    <a:lnTo>
                      <a:pt x="12" y="60"/>
                    </a:lnTo>
                    <a:lnTo>
                      <a:pt x="14" y="54"/>
                    </a:lnTo>
                    <a:lnTo>
                      <a:pt x="15" y="51"/>
                    </a:lnTo>
                    <a:lnTo>
                      <a:pt x="20" y="49"/>
                    </a:lnTo>
                    <a:lnTo>
                      <a:pt x="20" y="49"/>
                    </a:lnTo>
                    <a:lnTo>
                      <a:pt x="33" y="46"/>
                    </a:lnTo>
                    <a:lnTo>
                      <a:pt x="54" y="39"/>
                    </a:lnTo>
                    <a:lnTo>
                      <a:pt x="75" y="30"/>
                    </a:lnTo>
                    <a:lnTo>
                      <a:pt x="84" y="25"/>
                    </a:lnTo>
                    <a:lnTo>
                      <a:pt x="90" y="19"/>
                    </a:lnTo>
                    <a:lnTo>
                      <a:pt x="90" y="19"/>
                    </a:lnTo>
                    <a:lnTo>
                      <a:pt x="96" y="15"/>
                    </a:lnTo>
                    <a:lnTo>
                      <a:pt x="103" y="10"/>
                    </a:lnTo>
                    <a:lnTo>
                      <a:pt x="118" y="4"/>
                    </a:lnTo>
                    <a:lnTo>
                      <a:pt x="132" y="1"/>
                    </a:lnTo>
                    <a:lnTo>
                      <a:pt x="145" y="0"/>
                    </a:lnTo>
                    <a:lnTo>
                      <a:pt x="145" y="0"/>
                    </a:lnTo>
                    <a:lnTo>
                      <a:pt x="151" y="1"/>
                    </a:lnTo>
                    <a:lnTo>
                      <a:pt x="157" y="3"/>
                    </a:lnTo>
                    <a:lnTo>
                      <a:pt x="171" y="9"/>
                    </a:lnTo>
                    <a:lnTo>
                      <a:pt x="184" y="16"/>
                    </a:lnTo>
                    <a:lnTo>
                      <a:pt x="195" y="21"/>
                    </a:lnTo>
                    <a:lnTo>
                      <a:pt x="195" y="21"/>
                    </a:lnTo>
                    <a:lnTo>
                      <a:pt x="202" y="24"/>
                    </a:lnTo>
                    <a:lnTo>
                      <a:pt x="211" y="30"/>
                    </a:lnTo>
                    <a:lnTo>
                      <a:pt x="232" y="46"/>
                    </a:lnTo>
                    <a:lnTo>
                      <a:pt x="252" y="63"/>
                    </a:lnTo>
                    <a:lnTo>
                      <a:pt x="261" y="69"/>
                    </a:lnTo>
                    <a:lnTo>
                      <a:pt x="267" y="72"/>
                    </a:lnTo>
                    <a:lnTo>
                      <a:pt x="267" y="72"/>
                    </a:lnTo>
                    <a:lnTo>
                      <a:pt x="268" y="73"/>
                    </a:lnTo>
                    <a:lnTo>
                      <a:pt x="271" y="76"/>
                    </a:lnTo>
                    <a:lnTo>
                      <a:pt x="274" y="88"/>
                    </a:lnTo>
                    <a:lnTo>
                      <a:pt x="277" y="105"/>
                    </a:lnTo>
                    <a:lnTo>
                      <a:pt x="280" y="123"/>
                    </a:lnTo>
                    <a:lnTo>
                      <a:pt x="283" y="157"/>
                    </a:lnTo>
                    <a:lnTo>
                      <a:pt x="285" y="174"/>
                    </a:lnTo>
                    <a:lnTo>
                      <a:pt x="279" y="199"/>
                    </a:lnTo>
                    <a:lnTo>
                      <a:pt x="279" y="199"/>
                    </a:lnTo>
                    <a:lnTo>
                      <a:pt x="274" y="202"/>
                    </a:lnTo>
                    <a:lnTo>
                      <a:pt x="265" y="211"/>
                    </a:lnTo>
                    <a:lnTo>
                      <a:pt x="256" y="223"/>
                    </a:lnTo>
                    <a:lnTo>
                      <a:pt x="252" y="229"/>
                    </a:lnTo>
                    <a:lnTo>
                      <a:pt x="250" y="235"/>
                    </a:lnTo>
                    <a:lnTo>
                      <a:pt x="250" y="235"/>
                    </a:lnTo>
                    <a:lnTo>
                      <a:pt x="252" y="232"/>
                    </a:lnTo>
                    <a:lnTo>
                      <a:pt x="252" y="225"/>
                    </a:lnTo>
                    <a:lnTo>
                      <a:pt x="252" y="213"/>
                    </a:lnTo>
                    <a:lnTo>
                      <a:pt x="250" y="205"/>
                    </a:lnTo>
                    <a:lnTo>
                      <a:pt x="247" y="198"/>
                    </a:lnTo>
                    <a:lnTo>
                      <a:pt x="247" y="198"/>
                    </a:lnTo>
                    <a:lnTo>
                      <a:pt x="240" y="183"/>
                    </a:lnTo>
                    <a:lnTo>
                      <a:pt x="232" y="172"/>
                    </a:lnTo>
                    <a:lnTo>
                      <a:pt x="228" y="165"/>
                    </a:lnTo>
                    <a:lnTo>
                      <a:pt x="225" y="159"/>
                    </a:lnTo>
                    <a:lnTo>
                      <a:pt x="225" y="159"/>
                    </a:lnTo>
                    <a:lnTo>
                      <a:pt x="226" y="145"/>
                    </a:lnTo>
                    <a:lnTo>
                      <a:pt x="226" y="135"/>
                    </a:lnTo>
                    <a:lnTo>
                      <a:pt x="225" y="124"/>
                    </a:lnTo>
                    <a:lnTo>
                      <a:pt x="225" y="124"/>
                    </a:lnTo>
                    <a:lnTo>
                      <a:pt x="220" y="112"/>
                    </a:lnTo>
                    <a:lnTo>
                      <a:pt x="216" y="99"/>
                    </a:lnTo>
                    <a:lnTo>
                      <a:pt x="211" y="93"/>
                    </a:lnTo>
                    <a:lnTo>
                      <a:pt x="207" y="88"/>
                    </a:lnTo>
                    <a:lnTo>
                      <a:pt x="201" y="84"/>
                    </a:lnTo>
                    <a:lnTo>
                      <a:pt x="193" y="82"/>
                    </a:lnTo>
                    <a:lnTo>
                      <a:pt x="193" y="82"/>
                    </a:lnTo>
                    <a:lnTo>
                      <a:pt x="178" y="79"/>
                    </a:lnTo>
                    <a:lnTo>
                      <a:pt x="165" y="79"/>
                    </a:lnTo>
                    <a:lnTo>
                      <a:pt x="154" y="81"/>
                    </a:lnTo>
                    <a:lnTo>
                      <a:pt x="151" y="82"/>
                    </a:lnTo>
                    <a:lnTo>
                      <a:pt x="151" y="84"/>
                    </a:lnTo>
                    <a:lnTo>
                      <a:pt x="151" y="84"/>
                    </a:lnTo>
                    <a:lnTo>
                      <a:pt x="148" y="87"/>
                    </a:lnTo>
                    <a:lnTo>
                      <a:pt x="145" y="90"/>
                    </a:lnTo>
                    <a:lnTo>
                      <a:pt x="138" y="94"/>
                    </a:lnTo>
                    <a:lnTo>
                      <a:pt x="138" y="94"/>
                    </a:lnTo>
                    <a:lnTo>
                      <a:pt x="136" y="90"/>
                    </a:lnTo>
                    <a:lnTo>
                      <a:pt x="133" y="87"/>
                    </a:lnTo>
                    <a:lnTo>
                      <a:pt x="126" y="85"/>
                    </a:lnTo>
                    <a:lnTo>
                      <a:pt x="126" y="85"/>
                    </a:lnTo>
                    <a:lnTo>
                      <a:pt x="118" y="85"/>
                    </a:lnTo>
                    <a:lnTo>
                      <a:pt x="109" y="85"/>
                    </a:lnTo>
                    <a:lnTo>
                      <a:pt x="99" y="88"/>
                    </a:lnTo>
                    <a:lnTo>
                      <a:pt x="94" y="90"/>
                    </a:lnTo>
                    <a:lnTo>
                      <a:pt x="90" y="94"/>
                    </a:lnTo>
                    <a:lnTo>
                      <a:pt x="90" y="94"/>
                    </a:lnTo>
                    <a:lnTo>
                      <a:pt x="79" y="102"/>
                    </a:lnTo>
                    <a:lnTo>
                      <a:pt x="65" y="108"/>
                    </a:lnTo>
                    <a:lnTo>
                      <a:pt x="50" y="112"/>
                    </a:lnTo>
                    <a:lnTo>
                      <a:pt x="50" y="112"/>
                    </a:lnTo>
                    <a:lnTo>
                      <a:pt x="54" y="103"/>
                    </a:lnTo>
                    <a:lnTo>
                      <a:pt x="54" y="97"/>
                    </a:lnTo>
                    <a:lnTo>
                      <a:pt x="54" y="96"/>
                    </a:lnTo>
                    <a:lnTo>
                      <a:pt x="51" y="96"/>
                    </a:lnTo>
                    <a:lnTo>
                      <a:pt x="51" y="96"/>
                    </a:lnTo>
                    <a:lnTo>
                      <a:pt x="42" y="99"/>
                    </a:lnTo>
                    <a:lnTo>
                      <a:pt x="32" y="105"/>
                    </a:lnTo>
                    <a:lnTo>
                      <a:pt x="24" y="111"/>
                    </a:lnTo>
                    <a:lnTo>
                      <a:pt x="23" y="114"/>
                    </a:lnTo>
                    <a:lnTo>
                      <a:pt x="21" y="117"/>
                    </a:lnTo>
                    <a:lnTo>
                      <a:pt x="21" y="117"/>
                    </a:lnTo>
                    <a:lnTo>
                      <a:pt x="15" y="162"/>
                    </a:lnTo>
                    <a:lnTo>
                      <a:pt x="9" y="193"/>
                    </a:lnTo>
                    <a:lnTo>
                      <a:pt x="6" y="205"/>
                    </a:lnTo>
                    <a:lnTo>
                      <a:pt x="5" y="211"/>
                    </a:lnTo>
                    <a:lnTo>
                      <a:pt x="5" y="211"/>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78">
                <a:extLst>
                  <a:ext uri="{FF2B5EF4-FFF2-40B4-BE49-F238E27FC236}">
                    <a16:creationId xmlns:a16="http://schemas.microsoft.com/office/drawing/2014/main" id="{A8DD637A-8157-0845-B240-E32F546099C3}"/>
                  </a:ext>
                </a:extLst>
              </p:cNvPr>
              <p:cNvSpPr>
                <a:spLocks/>
              </p:cNvSpPr>
              <p:nvPr/>
            </p:nvSpPr>
            <p:spPr bwMode="auto">
              <a:xfrm>
                <a:off x="719" y="2869"/>
                <a:ext cx="148" cy="212"/>
              </a:xfrm>
              <a:custGeom>
                <a:avLst/>
                <a:gdLst>
                  <a:gd name="T0" fmla="*/ 271 w 296"/>
                  <a:gd name="T1" fmla="*/ 132 h 424"/>
                  <a:gd name="T2" fmla="*/ 281 w 296"/>
                  <a:gd name="T3" fmla="*/ 132 h 424"/>
                  <a:gd name="T4" fmla="*/ 289 w 296"/>
                  <a:gd name="T5" fmla="*/ 135 h 424"/>
                  <a:gd name="T6" fmla="*/ 294 w 296"/>
                  <a:gd name="T7" fmla="*/ 141 h 424"/>
                  <a:gd name="T8" fmla="*/ 296 w 296"/>
                  <a:gd name="T9" fmla="*/ 155 h 424"/>
                  <a:gd name="T10" fmla="*/ 294 w 296"/>
                  <a:gd name="T11" fmla="*/ 174 h 424"/>
                  <a:gd name="T12" fmla="*/ 289 w 296"/>
                  <a:gd name="T13" fmla="*/ 198 h 424"/>
                  <a:gd name="T14" fmla="*/ 277 w 296"/>
                  <a:gd name="T15" fmla="*/ 220 h 424"/>
                  <a:gd name="T16" fmla="*/ 269 w 296"/>
                  <a:gd name="T17" fmla="*/ 231 h 424"/>
                  <a:gd name="T18" fmla="*/ 257 w 296"/>
                  <a:gd name="T19" fmla="*/ 237 h 424"/>
                  <a:gd name="T20" fmla="*/ 248 w 296"/>
                  <a:gd name="T21" fmla="*/ 235 h 424"/>
                  <a:gd name="T22" fmla="*/ 242 w 296"/>
                  <a:gd name="T23" fmla="*/ 229 h 424"/>
                  <a:gd name="T24" fmla="*/ 175 w 296"/>
                  <a:gd name="T25" fmla="*/ 388 h 424"/>
                  <a:gd name="T26" fmla="*/ 94 w 296"/>
                  <a:gd name="T27" fmla="*/ 412 h 424"/>
                  <a:gd name="T28" fmla="*/ 57 w 296"/>
                  <a:gd name="T29" fmla="*/ 330 h 424"/>
                  <a:gd name="T30" fmla="*/ 31 w 296"/>
                  <a:gd name="T31" fmla="*/ 276 h 424"/>
                  <a:gd name="T32" fmla="*/ 27 w 296"/>
                  <a:gd name="T33" fmla="*/ 259 h 424"/>
                  <a:gd name="T34" fmla="*/ 27 w 296"/>
                  <a:gd name="T35" fmla="*/ 253 h 424"/>
                  <a:gd name="T36" fmla="*/ 19 w 296"/>
                  <a:gd name="T37" fmla="*/ 237 h 424"/>
                  <a:gd name="T38" fmla="*/ 10 w 296"/>
                  <a:gd name="T39" fmla="*/ 216 h 424"/>
                  <a:gd name="T40" fmla="*/ 6 w 296"/>
                  <a:gd name="T41" fmla="*/ 202 h 424"/>
                  <a:gd name="T42" fmla="*/ 0 w 296"/>
                  <a:gd name="T43" fmla="*/ 171 h 424"/>
                  <a:gd name="T44" fmla="*/ 3 w 296"/>
                  <a:gd name="T45" fmla="*/ 147 h 424"/>
                  <a:gd name="T46" fmla="*/ 7 w 296"/>
                  <a:gd name="T47" fmla="*/ 135 h 424"/>
                  <a:gd name="T48" fmla="*/ 13 w 296"/>
                  <a:gd name="T49" fmla="*/ 107 h 424"/>
                  <a:gd name="T50" fmla="*/ 15 w 296"/>
                  <a:gd name="T51" fmla="*/ 77 h 424"/>
                  <a:gd name="T52" fmla="*/ 18 w 296"/>
                  <a:gd name="T53" fmla="*/ 38 h 424"/>
                  <a:gd name="T54" fmla="*/ 22 w 296"/>
                  <a:gd name="T55" fmla="*/ 30 h 424"/>
                  <a:gd name="T56" fmla="*/ 34 w 296"/>
                  <a:gd name="T57" fmla="*/ 18 h 424"/>
                  <a:gd name="T58" fmla="*/ 58 w 296"/>
                  <a:gd name="T59" fmla="*/ 8 h 424"/>
                  <a:gd name="T60" fmla="*/ 116 w 296"/>
                  <a:gd name="T61" fmla="*/ 0 h 424"/>
                  <a:gd name="T62" fmla="*/ 242 w 296"/>
                  <a:gd name="T63" fmla="*/ 2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6" h="424">
                    <a:moveTo>
                      <a:pt x="271" y="132"/>
                    </a:moveTo>
                    <a:lnTo>
                      <a:pt x="271" y="132"/>
                    </a:lnTo>
                    <a:lnTo>
                      <a:pt x="274" y="132"/>
                    </a:lnTo>
                    <a:lnTo>
                      <a:pt x="281" y="132"/>
                    </a:lnTo>
                    <a:lnTo>
                      <a:pt x="286" y="134"/>
                    </a:lnTo>
                    <a:lnTo>
                      <a:pt x="289" y="135"/>
                    </a:lnTo>
                    <a:lnTo>
                      <a:pt x="291" y="138"/>
                    </a:lnTo>
                    <a:lnTo>
                      <a:pt x="294" y="141"/>
                    </a:lnTo>
                    <a:lnTo>
                      <a:pt x="294" y="141"/>
                    </a:lnTo>
                    <a:lnTo>
                      <a:pt x="296" y="155"/>
                    </a:lnTo>
                    <a:lnTo>
                      <a:pt x="296" y="164"/>
                    </a:lnTo>
                    <a:lnTo>
                      <a:pt x="294" y="174"/>
                    </a:lnTo>
                    <a:lnTo>
                      <a:pt x="293" y="186"/>
                    </a:lnTo>
                    <a:lnTo>
                      <a:pt x="289" y="198"/>
                    </a:lnTo>
                    <a:lnTo>
                      <a:pt x="284" y="210"/>
                    </a:lnTo>
                    <a:lnTo>
                      <a:pt x="277" y="220"/>
                    </a:lnTo>
                    <a:lnTo>
                      <a:pt x="277" y="220"/>
                    </a:lnTo>
                    <a:lnTo>
                      <a:pt x="269" y="231"/>
                    </a:lnTo>
                    <a:lnTo>
                      <a:pt x="263" y="235"/>
                    </a:lnTo>
                    <a:lnTo>
                      <a:pt x="257" y="237"/>
                    </a:lnTo>
                    <a:lnTo>
                      <a:pt x="253" y="237"/>
                    </a:lnTo>
                    <a:lnTo>
                      <a:pt x="248" y="235"/>
                    </a:lnTo>
                    <a:lnTo>
                      <a:pt x="245" y="232"/>
                    </a:lnTo>
                    <a:lnTo>
                      <a:pt x="242" y="229"/>
                    </a:lnTo>
                    <a:lnTo>
                      <a:pt x="244" y="315"/>
                    </a:lnTo>
                    <a:lnTo>
                      <a:pt x="175" y="388"/>
                    </a:lnTo>
                    <a:lnTo>
                      <a:pt x="121" y="424"/>
                    </a:lnTo>
                    <a:lnTo>
                      <a:pt x="94" y="412"/>
                    </a:lnTo>
                    <a:lnTo>
                      <a:pt x="57" y="330"/>
                    </a:lnTo>
                    <a:lnTo>
                      <a:pt x="57" y="330"/>
                    </a:lnTo>
                    <a:lnTo>
                      <a:pt x="42" y="300"/>
                    </a:lnTo>
                    <a:lnTo>
                      <a:pt x="31" y="276"/>
                    </a:lnTo>
                    <a:lnTo>
                      <a:pt x="28" y="265"/>
                    </a:lnTo>
                    <a:lnTo>
                      <a:pt x="27" y="259"/>
                    </a:lnTo>
                    <a:lnTo>
                      <a:pt x="27" y="259"/>
                    </a:lnTo>
                    <a:lnTo>
                      <a:pt x="27" y="253"/>
                    </a:lnTo>
                    <a:lnTo>
                      <a:pt x="25" y="249"/>
                    </a:lnTo>
                    <a:lnTo>
                      <a:pt x="19" y="237"/>
                    </a:lnTo>
                    <a:lnTo>
                      <a:pt x="15" y="226"/>
                    </a:lnTo>
                    <a:lnTo>
                      <a:pt x="10" y="216"/>
                    </a:lnTo>
                    <a:lnTo>
                      <a:pt x="10" y="216"/>
                    </a:lnTo>
                    <a:lnTo>
                      <a:pt x="6" y="202"/>
                    </a:lnTo>
                    <a:lnTo>
                      <a:pt x="1" y="183"/>
                    </a:lnTo>
                    <a:lnTo>
                      <a:pt x="0" y="171"/>
                    </a:lnTo>
                    <a:lnTo>
                      <a:pt x="0" y="159"/>
                    </a:lnTo>
                    <a:lnTo>
                      <a:pt x="3" y="147"/>
                    </a:lnTo>
                    <a:lnTo>
                      <a:pt x="7" y="135"/>
                    </a:lnTo>
                    <a:lnTo>
                      <a:pt x="7" y="135"/>
                    </a:lnTo>
                    <a:lnTo>
                      <a:pt x="12" y="122"/>
                    </a:lnTo>
                    <a:lnTo>
                      <a:pt x="13" y="107"/>
                    </a:lnTo>
                    <a:lnTo>
                      <a:pt x="15" y="92"/>
                    </a:lnTo>
                    <a:lnTo>
                      <a:pt x="15" y="77"/>
                    </a:lnTo>
                    <a:lnTo>
                      <a:pt x="16" y="48"/>
                    </a:lnTo>
                    <a:lnTo>
                      <a:pt x="18" y="38"/>
                    </a:lnTo>
                    <a:lnTo>
                      <a:pt x="22" y="30"/>
                    </a:lnTo>
                    <a:lnTo>
                      <a:pt x="22" y="30"/>
                    </a:lnTo>
                    <a:lnTo>
                      <a:pt x="28" y="24"/>
                    </a:lnTo>
                    <a:lnTo>
                      <a:pt x="34" y="18"/>
                    </a:lnTo>
                    <a:lnTo>
                      <a:pt x="48" y="12"/>
                    </a:lnTo>
                    <a:lnTo>
                      <a:pt x="58" y="8"/>
                    </a:lnTo>
                    <a:lnTo>
                      <a:pt x="64" y="8"/>
                    </a:lnTo>
                    <a:lnTo>
                      <a:pt x="116" y="0"/>
                    </a:lnTo>
                    <a:lnTo>
                      <a:pt x="185" y="0"/>
                    </a:lnTo>
                    <a:lnTo>
                      <a:pt x="242" y="26"/>
                    </a:lnTo>
                    <a:lnTo>
                      <a:pt x="271" y="132"/>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79">
                <a:extLst>
                  <a:ext uri="{FF2B5EF4-FFF2-40B4-BE49-F238E27FC236}">
                    <a16:creationId xmlns:a16="http://schemas.microsoft.com/office/drawing/2014/main" id="{1E597CCD-AEB7-4941-B887-233A839E3420}"/>
                  </a:ext>
                </a:extLst>
              </p:cNvPr>
              <p:cNvSpPr>
                <a:spLocks/>
              </p:cNvSpPr>
              <p:nvPr/>
            </p:nvSpPr>
            <p:spPr bwMode="auto">
              <a:xfrm>
                <a:off x="431" y="2998"/>
                <a:ext cx="914" cy="1180"/>
              </a:xfrm>
              <a:custGeom>
                <a:avLst/>
                <a:gdLst>
                  <a:gd name="T0" fmla="*/ 509 w 1829"/>
                  <a:gd name="T1" fmla="*/ 70 h 2360"/>
                  <a:gd name="T2" fmla="*/ 436 w 1829"/>
                  <a:gd name="T3" fmla="*/ 147 h 2360"/>
                  <a:gd name="T4" fmla="*/ 371 w 1829"/>
                  <a:gd name="T5" fmla="*/ 263 h 2360"/>
                  <a:gd name="T6" fmla="*/ 299 w 1829"/>
                  <a:gd name="T7" fmla="*/ 331 h 2360"/>
                  <a:gd name="T8" fmla="*/ 219 w 1829"/>
                  <a:gd name="T9" fmla="*/ 383 h 2360"/>
                  <a:gd name="T10" fmla="*/ 138 w 1829"/>
                  <a:gd name="T11" fmla="*/ 450 h 2360"/>
                  <a:gd name="T12" fmla="*/ 8 w 1829"/>
                  <a:gd name="T13" fmla="*/ 609 h 2360"/>
                  <a:gd name="T14" fmla="*/ 69 w 1829"/>
                  <a:gd name="T15" fmla="*/ 632 h 2360"/>
                  <a:gd name="T16" fmla="*/ 90 w 1829"/>
                  <a:gd name="T17" fmla="*/ 685 h 2360"/>
                  <a:gd name="T18" fmla="*/ 205 w 1829"/>
                  <a:gd name="T19" fmla="*/ 585 h 2360"/>
                  <a:gd name="T20" fmla="*/ 287 w 1829"/>
                  <a:gd name="T21" fmla="*/ 527 h 2360"/>
                  <a:gd name="T22" fmla="*/ 358 w 1829"/>
                  <a:gd name="T23" fmla="*/ 744 h 2360"/>
                  <a:gd name="T24" fmla="*/ 317 w 1829"/>
                  <a:gd name="T25" fmla="*/ 988 h 2360"/>
                  <a:gd name="T26" fmla="*/ 392 w 1829"/>
                  <a:gd name="T27" fmla="*/ 1031 h 2360"/>
                  <a:gd name="T28" fmla="*/ 548 w 1829"/>
                  <a:gd name="T29" fmla="*/ 1010 h 2360"/>
                  <a:gd name="T30" fmla="*/ 567 w 1829"/>
                  <a:gd name="T31" fmla="*/ 1146 h 2360"/>
                  <a:gd name="T32" fmla="*/ 587 w 1829"/>
                  <a:gd name="T33" fmla="*/ 1387 h 2360"/>
                  <a:gd name="T34" fmla="*/ 548 w 1829"/>
                  <a:gd name="T35" fmla="*/ 1495 h 2360"/>
                  <a:gd name="T36" fmla="*/ 485 w 1829"/>
                  <a:gd name="T37" fmla="*/ 1696 h 2360"/>
                  <a:gd name="T38" fmla="*/ 382 w 1829"/>
                  <a:gd name="T39" fmla="*/ 2027 h 2360"/>
                  <a:gd name="T40" fmla="*/ 308 w 1829"/>
                  <a:gd name="T41" fmla="*/ 2268 h 2360"/>
                  <a:gd name="T42" fmla="*/ 431 w 1829"/>
                  <a:gd name="T43" fmla="*/ 2311 h 2360"/>
                  <a:gd name="T44" fmla="*/ 524 w 1829"/>
                  <a:gd name="T45" fmla="*/ 2357 h 2360"/>
                  <a:gd name="T46" fmla="*/ 573 w 1829"/>
                  <a:gd name="T47" fmla="*/ 2298 h 2360"/>
                  <a:gd name="T48" fmla="*/ 629 w 1829"/>
                  <a:gd name="T49" fmla="*/ 2097 h 2360"/>
                  <a:gd name="T50" fmla="*/ 663 w 1829"/>
                  <a:gd name="T51" fmla="*/ 1905 h 2360"/>
                  <a:gd name="T52" fmla="*/ 732 w 1829"/>
                  <a:gd name="T53" fmla="*/ 1733 h 2360"/>
                  <a:gd name="T54" fmla="*/ 771 w 1829"/>
                  <a:gd name="T55" fmla="*/ 1597 h 2360"/>
                  <a:gd name="T56" fmla="*/ 947 w 1829"/>
                  <a:gd name="T57" fmla="*/ 1784 h 2360"/>
                  <a:gd name="T58" fmla="*/ 1018 w 1829"/>
                  <a:gd name="T59" fmla="*/ 1787 h 2360"/>
                  <a:gd name="T60" fmla="*/ 1097 w 1829"/>
                  <a:gd name="T61" fmla="*/ 1657 h 2360"/>
                  <a:gd name="T62" fmla="*/ 949 w 1829"/>
                  <a:gd name="T63" fmla="*/ 1482 h 2360"/>
                  <a:gd name="T64" fmla="*/ 864 w 1829"/>
                  <a:gd name="T65" fmla="*/ 1359 h 2360"/>
                  <a:gd name="T66" fmla="*/ 989 w 1829"/>
                  <a:gd name="T67" fmla="*/ 1117 h 2360"/>
                  <a:gd name="T68" fmla="*/ 1016 w 1829"/>
                  <a:gd name="T69" fmla="*/ 1266 h 2360"/>
                  <a:gd name="T70" fmla="*/ 1060 w 1829"/>
                  <a:gd name="T71" fmla="*/ 1245 h 2360"/>
                  <a:gd name="T72" fmla="*/ 1122 w 1829"/>
                  <a:gd name="T73" fmla="*/ 1127 h 2360"/>
                  <a:gd name="T74" fmla="*/ 1191 w 1829"/>
                  <a:gd name="T75" fmla="*/ 994 h 2360"/>
                  <a:gd name="T76" fmla="*/ 1233 w 1829"/>
                  <a:gd name="T77" fmla="*/ 714 h 2360"/>
                  <a:gd name="T78" fmla="*/ 1172 w 1829"/>
                  <a:gd name="T79" fmla="*/ 510 h 2360"/>
                  <a:gd name="T80" fmla="*/ 1286 w 1829"/>
                  <a:gd name="T81" fmla="*/ 488 h 2360"/>
                  <a:gd name="T82" fmla="*/ 1464 w 1829"/>
                  <a:gd name="T83" fmla="*/ 563 h 2360"/>
                  <a:gd name="T84" fmla="*/ 1576 w 1829"/>
                  <a:gd name="T85" fmla="*/ 591 h 2360"/>
                  <a:gd name="T86" fmla="*/ 1637 w 1829"/>
                  <a:gd name="T87" fmla="*/ 599 h 2360"/>
                  <a:gd name="T88" fmla="*/ 1703 w 1829"/>
                  <a:gd name="T89" fmla="*/ 528 h 2360"/>
                  <a:gd name="T90" fmla="*/ 1814 w 1829"/>
                  <a:gd name="T91" fmla="*/ 554 h 2360"/>
                  <a:gd name="T92" fmla="*/ 1740 w 1829"/>
                  <a:gd name="T93" fmla="*/ 470 h 2360"/>
                  <a:gd name="T94" fmla="*/ 1562 w 1829"/>
                  <a:gd name="T95" fmla="*/ 361 h 2360"/>
                  <a:gd name="T96" fmla="*/ 1464 w 1829"/>
                  <a:gd name="T97" fmla="*/ 313 h 2360"/>
                  <a:gd name="T98" fmla="*/ 1314 w 1829"/>
                  <a:gd name="T99" fmla="*/ 265 h 2360"/>
                  <a:gd name="T100" fmla="*/ 1220 w 1829"/>
                  <a:gd name="T101" fmla="*/ 220 h 2360"/>
                  <a:gd name="T102" fmla="*/ 1181 w 1829"/>
                  <a:gd name="T103" fmla="*/ 172 h 2360"/>
                  <a:gd name="T104" fmla="*/ 1149 w 1829"/>
                  <a:gd name="T105" fmla="*/ 93 h 2360"/>
                  <a:gd name="T106" fmla="*/ 980 w 1829"/>
                  <a:gd name="T107" fmla="*/ 55 h 2360"/>
                  <a:gd name="T108" fmla="*/ 817 w 1829"/>
                  <a:gd name="T109" fmla="*/ 235 h 2360"/>
                  <a:gd name="T110" fmla="*/ 865 w 1829"/>
                  <a:gd name="T111" fmla="*/ 655 h 2360"/>
                  <a:gd name="T112" fmla="*/ 609 w 1829"/>
                  <a:gd name="T113" fmla="*/ 786 h 2360"/>
                  <a:gd name="T114" fmla="*/ 549 w 1829"/>
                  <a:gd name="T115" fmla="*/ 377 h 2360"/>
                  <a:gd name="T116" fmla="*/ 618 w 1829"/>
                  <a:gd name="T117" fmla="*/ 179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9" h="2360">
                    <a:moveTo>
                      <a:pt x="627" y="57"/>
                    </a:moveTo>
                    <a:lnTo>
                      <a:pt x="627" y="57"/>
                    </a:lnTo>
                    <a:lnTo>
                      <a:pt x="606" y="58"/>
                    </a:lnTo>
                    <a:lnTo>
                      <a:pt x="576" y="60"/>
                    </a:lnTo>
                    <a:lnTo>
                      <a:pt x="576" y="60"/>
                    </a:lnTo>
                    <a:lnTo>
                      <a:pt x="552" y="60"/>
                    </a:lnTo>
                    <a:lnTo>
                      <a:pt x="539" y="60"/>
                    </a:lnTo>
                    <a:lnTo>
                      <a:pt x="528" y="63"/>
                    </a:lnTo>
                    <a:lnTo>
                      <a:pt x="528" y="63"/>
                    </a:lnTo>
                    <a:lnTo>
                      <a:pt x="509" y="70"/>
                    </a:lnTo>
                    <a:lnTo>
                      <a:pt x="495" y="78"/>
                    </a:lnTo>
                    <a:lnTo>
                      <a:pt x="482" y="85"/>
                    </a:lnTo>
                    <a:lnTo>
                      <a:pt x="467" y="94"/>
                    </a:lnTo>
                    <a:lnTo>
                      <a:pt x="455" y="106"/>
                    </a:lnTo>
                    <a:lnTo>
                      <a:pt x="450" y="112"/>
                    </a:lnTo>
                    <a:lnTo>
                      <a:pt x="446" y="118"/>
                    </a:lnTo>
                    <a:lnTo>
                      <a:pt x="441" y="126"/>
                    </a:lnTo>
                    <a:lnTo>
                      <a:pt x="440" y="132"/>
                    </a:lnTo>
                    <a:lnTo>
                      <a:pt x="440" y="132"/>
                    </a:lnTo>
                    <a:lnTo>
                      <a:pt x="436" y="147"/>
                    </a:lnTo>
                    <a:lnTo>
                      <a:pt x="431" y="161"/>
                    </a:lnTo>
                    <a:lnTo>
                      <a:pt x="418" y="193"/>
                    </a:lnTo>
                    <a:lnTo>
                      <a:pt x="407" y="218"/>
                    </a:lnTo>
                    <a:lnTo>
                      <a:pt x="401" y="233"/>
                    </a:lnTo>
                    <a:lnTo>
                      <a:pt x="401" y="233"/>
                    </a:lnTo>
                    <a:lnTo>
                      <a:pt x="401" y="238"/>
                    </a:lnTo>
                    <a:lnTo>
                      <a:pt x="398" y="242"/>
                    </a:lnTo>
                    <a:lnTo>
                      <a:pt x="392" y="248"/>
                    </a:lnTo>
                    <a:lnTo>
                      <a:pt x="383" y="256"/>
                    </a:lnTo>
                    <a:lnTo>
                      <a:pt x="371" y="263"/>
                    </a:lnTo>
                    <a:lnTo>
                      <a:pt x="371" y="263"/>
                    </a:lnTo>
                    <a:lnTo>
                      <a:pt x="355" y="274"/>
                    </a:lnTo>
                    <a:lnTo>
                      <a:pt x="335" y="289"/>
                    </a:lnTo>
                    <a:lnTo>
                      <a:pt x="319" y="304"/>
                    </a:lnTo>
                    <a:lnTo>
                      <a:pt x="313" y="310"/>
                    </a:lnTo>
                    <a:lnTo>
                      <a:pt x="310" y="314"/>
                    </a:lnTo>
                    <a:lnTo>
                      <a:pt x="310" y="314"/>
                    </a:lnTo>
                    <a:lnTo>
                      <a:pt x="310" y="319"/>
                    </a:lnTo>
                    <a:lnTo>
                      <a:pt x="307" y="322"/>
                    </a:lnTo>
                    <a:lnTo>
                      <a:pt x="299" y="331"/>
                    </a:lnTo>
                    <a:lnTo>
                      <a:pt x="290" y="337"/>
                    </a:lnTo>
                    <a:lnTo>
                      <a:pt x="286" y="338"/>
                    </a:lnTo>
                    <a:lnTo>
                      <a:pt x="281" y="338"/>
                    </a:lnTo>
                    <a:lnTo>
                      <a:pt x="281" y="338"/>
                    </a:lnTo>
                    <a:lnTo>
                      <a:pt x="277" y="340"/>
                    </a:lnTo>
                    <a:lnTo>
                      <a:pt x="274" y="341"/>
                    </a:lnTo>
                    <a:lnTo>
                      <a:pt x="266" y="346"/>
                    </a:lnTo>
                    <a:lnTo>
                      <a:pt x="259" y="353"/>
                    </a:lnTo>
                    <a:lnTo>
                      <a:pt x="259" y="353"/>
                    </a:lnTo>
                    <a:lnTo>
                      <a:pt x="219" y="383"/>
                    </a:lnTo>
                    <a:lnTo>
                      <a:pt x="219" y="383"/>
                    </a:lnTo>
                    <a:lnTo>
                      <a:pt x="198" y="401"/>
                    </a:lnTo>
                    <a:lnTo>
                      <a:pt x="189" y="407"/>
                    </a:lnTo>
                    <a:lnTo>
                      <a:pt x="183" y="410"/>
                    </a:lnTo>
                    <a:lnTo>
                      <a:pt x="183" y="410"/>
                    </a:lnTo>
                    <a:lnTo>
                      <a:pt x="177" y="413"/>
                    </a:lnTo>
                    <a:lnTo>
                      <a:pt x="168" y="420"/>
                    </a:lnTo>
                    <a:lnTo>
                      <a:pt x="148" y="440"/>
                    </a:lnTo>
                    <a:lnTo>
                      <a:pt x="148" y="440"/>
                    </a:lnTo>
                    <a:lnTo>
                      <a:pt x="138" y="450"/>
                    </a:lnTo>
                    <a:lnTo>
                      <a:pt x="126" y="459"/>
                    </a:lnTo>
                    <a:lnTo>
                      <a:pt x="114" y="468"/>
                    </a:lnTo>
                    <a:lnTo>
                      <a:pt x="103" y="479"/>
                    </a:lnTo>
                    <a:lnTo>
                      <a:pt x="103" y="479"/>
                    </a:lnTo>
                    <a:lnTo>
                      <a:pt x="69" y="521"/>
                    </a:lnTo>
                    <a:lnTo>
                      <a:pt x="36" y="561"/>
                    </a:lnTo>
                    <a:lnTo>
                      <a:pt x="36" y="561"/>
                    </a:lnTo>
                    <a:lnTo>
                      <a:pt x="0" y="614"/>
                    </a:lnTo>
                    <a:lnTo>
                      <a:pt x="0" y="614"/>
                    </a:lnTo>
                    <a:lnTo>
                      <a:pt x="8" y="609"/>
                    </a:lnTo>
                    <a:lnTo>
                      <a:pt x="15" y="608"/>
                    </a:lnTo>
                    <a:lnTo>
                      <a:pt x="24" y="606"/>
                    </a:lnTo>
                    <a:lnTo>
                      <a:pt x="36" y="606"/>
                    </a:lnTo>
                    <a:lnTo>
                      <a:pt x="40" y="608"/>
                    </a:lnTo>
                    <a:lnTo>
                      <a:pt x="46" y="611"/>
                    </a:lnTo>
                    <a:lnTo>
                      <a:pt x="52" y="614"/>
                    </a:lnTo>
                    <a:lnTo>
                      <a:pt x="58" y="618"/>
                    </a:lnTo>
                    <a:lnTo>
                      <a:pt x="64" y="624"/>
                    </a:lnTo>
                    <a:lnTo>
                      <a:pt x="69" y="632"/>
                    </a:lnTo>
                    <a:lnTo>
                      <a:pt x="69" y="632"/>
                    </a:lnTo>
                    <a:lnTo>
                      <a:pt x="73" y="641"/>
                    </a:lnTo>
                    <a:lnTo>
                      <a:pt x="76" y="648"/>
                    </a:lnTo>
                    <a:lnTo>
                      <a:pt x="81" y="661"/>
                    </a:lnTo>
                    <a:lnTo>
                      <a:pt x="81" y="673"/>
                    </a:lnTo>
                    <a:lnTo>
                      <a:pt x="81" y="682"/>
                    </a:lnTo>
                    <a:lnTo>
                      <a:pt x="79" y="688"/>
                    </a:lnTo>
                    <a:lnTo>
                      <a:pt x="79" y="691"/>
                    </a:lnTo>
                    <a:lnTo>
                      <a:pt x="82" y="690"/>
                    </a:lnTo>
                    <a:lnTo>
                      <a:pt x="90" y="685"/>
                    </a:lnTo>
                    <a:lnTo>
                      <a:pt x="90" y="685"/>
                    </a:lnTo>
                    <a:lnTo>
                      <a:pt x="100" y="676"/>
                    </a:lnTo>
                    <a:lnTo>
                      <a:pt x="111" y="666"/>
                    </a:lnTo>
                    <a:lnTo>
                      <a:pt x="132" y="642"/>
                    </a:lnTo>
                    <a:lnTo>
                      <a:pt x="151" y="621"/>
                    </a:lnTo>
                    <a:lnTo>
                      <a:pt x="159" y="615"/>
                    </a:lnTo>
                    <a:lnTo>
                      <a:pt x="165" y="614"/>
                    </a:lnTo>
                    <a:lnTo>
                      <a:pt x="165" y="614"/>
                    </a:lnTo>
                    <a:lnTo>
                      <a:pt x="171" y="611"/>
                    </a:lnTo>
                    <a:lnTo>
                      <a:pt x="181" y="605"/>
                    </a:lnTo>
                    <a:lnTo>
                      <a:pt x="205" y="585"/>
                    </a:lnTo>
                    <a:lnTo>
                      <a:pt x="229" y="564"/>
                    </a:lnTo>
                    <a:lnTo>
                      <a:pt x="244" y="551"/>
                    </a:lnTo>
                    <a:lnTo>
                      <a:pt x="244" y="551"/>
                    </a:lnTo>
                    <a:lnTo>
                      <a:pt x="248" y="545"/>
                    </a:lnTo>
                    <a:lnTo>
                      <a:pt x="254" y="539"/>
                    </a:lnTo>
                    <a:lnTo>
                      <a:pt x="262" y="534"/>
                    </a:lnTo>
                    <a:lnTo>
                      <a:pt x="272" y="531"/>
                    </a:lnTo>
                    <a:lnTo>
                      <a:pt x="272" y="531"/>
                    </a:lnTo>
                    <a:lnTo>
                      <a:pt x="280" y="530"/>
                    </a:lnTo>
                    <a:lnTo>
                      <a:pt x="287" y="527"/>
                    </a:lnTo>
                    <a:lnTo>
                      <a:pt x="304" y="516"/>
                    </a:lnTo>
                    <a:lnTo>
                      <a:pt x="317" y="506"/>
                    </a:lnTo>
                    <a:lnTo>
                      <a:pt x="323" y="503"/>
                    </a:lnTo>
                    <a:lnTo>
                      <a:pt x="328" y="501"/>
                    </a:lnTo>
                    <a:lnTo>
                      <a:pt x="328" y="501"/>
                    </a:lnTo>
                    <a:lnTo>
                      <a:pt x="383" y="489"/>
                    </a:lnTo>
                    <a:lnTo>
                      <a:pt x="383" y="489"/>
                    </a:lnTo>
                    <a:lnTo>
                      <a:pt x="373" y="603"/>
                    </a:lnTo>
                    <a:lnTo>
                      <a:pt x="362" y="699"/>
                    </a:lnTo>
                    <a:lnTo>
                      <a:pt x="358" y="744"/>
                    </a:lnTo>
                    <a:lnTo>
                      <a:pt x="352" y="781"/>
                    </a:lnTo>
                    <a:lnTo>
                      <a:pt x="352" y="781"/>
                    </a:lnTo>
                    <a:lnTo>
                      <a:pt x="343" y="837"/>
                    </a:lnTo>
                    <a:lnTo>
                      <a:pt x="334" y="879"/>
                    </a:lnTo>
                    <a:lnTo>
                      <a:pt x="320" y="940"/>
                    </a:lnTo>
                    <a:lnTo>
                      <a:pt x="320" y="940"/>
                    </a:lnTo>
                    <a:lnTo>
                      <a:pt x="319" y="955"/>
                    </a:lnTo>
                    <a:lnTo>
                      <a:pt x="317" y="968"/>
                    </a:lnTo>
                    <a:lnTo>
                      <a:pt x="317" y="979"/>
                    </a:lnTo>
                    <a:lnTo>
                      <a:pt x="317" y="988"/>
                    </a:lnTo>
                    <a:lnTo>
                      <a:pt x="320" y="995"/>
                    </a:lnTo>
                    <a:lnTo>
                      <a:pt x="322" y="1003"/>
                    </a:lnTo>
                    <a:lnTo>
                      <a:pt x="326" y="1007"/>
                    </a:lnTo>
                    <a:lnTo>
                      <a:pt x="331" y="1010"/>
                    </a:lnTo>
                    <a:lnTo>
                      <a:pt x="331" y="1010"/>
                    </a:lnTo>
                    <a:lnTo>
                      <a:pt x="341" y="1016"/>
                    </a:lnTo>
                    <a:lnTo>
                      <a:pt x="352" y="1022"/>
                    </a:lnTo>
                    <a:lnTo>
                      <a:pt x="368" y="1027"/>
                    </a:lnTo>
                    <a:lnTo>
                      <a:pt x="392" y="1031"/>
                    </a:lnTo>
                    <a:lnTo>
                      <a:pt x="392" y="1031"/>
                    </a:lnTo>
                    <a:lnTo>
                      <a:pt x="407" y="1036"/>
                    </a:lnTo>
                    <a:lnTo>
                      <a:pt x="425" y="1042"/>
                    </a:lnTo>
                    <a:lnTo>
                      <a:pt x="461" y="1055"/>
                    </a:lnTo>
                    <a:lnTo>
                      <a:pt x="503" y="1073"/>
                    </a:lnTo>
                    <a:lnTo>
                      <a:pt x="506" y="1003"/>
                    </a:lnTo>
                    <a:lnTo>
                      <a:pt x="506" y="1003"/>
                    </a:lnTo>
                    <a:lnTo>
                      <a:pt x="513" y="1004"/>
                    </a:lnTo>
                    <a:lnTo>
                      <a:pt x="536" y="1007"/>
                    </a:lnTo>
                    <a:lnTo>
                      <a:pt x="536" y="1007"/>
                    </a:lnTo>
                    <a:lnTo>
                      <a:pt x="548" y="1010"/>
                    </a:lnTo>
                    <a:lnTo>
                      <a:pt x="552" y="1012"/>
                    </a:lnTo>
                    <a:lnTo>
                      <a:pt x="555" y="1015"/>
                    </a:lnTo>
                    <a:lnTo>
                      <a:pt x="557" y="1018"/>
                    </a:lnTo>
                    <a:lnTo>
                      <a:pt x="558" y="1022"/>
                    </a:lnTo>
                    <a:lnTo>
                      <a:pt x="558" y="1031"/>
                    </a:lnTo>
                    <a:lnTo>
                      <a:pt x="558" y="1031"/>
                    </a:lnTo>
                    <a:lnTo>
                      <a:pt x="560" y="1049"/>
                    </a:lnTo>
                    <a:lnTo>
                      <a:pt x="563" y="1076"/>
                    </a:lnTo>
                    <a:lnTo>
                      <a:pt x="566" y="1111"/>
                    </a:lnTo>
                    <a:lnTo>
                      <a:pt x="567" y="1146"/>
                    </a:lnTo>
                    <a:lnTo>
                      <a:pt x="567" y="1146"/>
                    </a:lnTo>
                    <a:lnTo>
                      <a:pt x="569" y="1170"/>
                    </a:lnTo>
                    <a:lnTo>
                      <a:pt x="575" y="1199"/>
                    </a:lnTo>
                    <a:lnTo>
                      <a:pt x="588" y="1265"/>
                    </a:lnTo>
                    <a:lnTo>
                      <a:pt x="602" y="1323"/>
                    </a:lnTo>
                    <a:lnTo>
                      <a:pt x="606" y="1352"/>
                    </a:lnTo>
                    <a:lnTo>
                      <a:pt x="606" y="1352"/>
                    </a:lnTo>
                    <a:lnTo>
                      <a:pt x="605" y="1358"/>
                    </a:lnTo>
                    <a:lnTo>
                      <a:pt x="600" y="1365"/>
                    </a:lnTo>
                    <a:lnTo>
                      <a:pt x="587" y="1387"/>
                    </a:lnTo>
                    <a:lnTo>
                      <a:pt x="572" y="1410"/>
                    </a:lnTo>
                    <a:lnTo>
                      <a:pt x="566" y="1419"/>
                    </a:lnTo>
                    <a:lnTo>
                      <a:pt x="564" y="1426"/>
                    </a:lnTo>
                    <a:lnTo>
                      <a:pt x="564" y="1426"/>
                    </a:lnTo>
                    <a:lnTo>
                      <a:pt x="563" y="1456"/>
                    </a:lnTo>
                    <a:lnTo>
                      <a:pt x="561" y="1471"/>
                    </a:lnTo>
                    <a:lnTo>
                      <a:pt x="560" y="1477"/>
                    </a:lnTo>
                    <a:lnTo>
                      <a:pt x="558" y="1482"/>
                    </a:lnTo>
                    <a:lnTo>
                      <a:pt x="558" y="1482"/>
                    </a:lnTo>
                    <a:lnTo>
                      <a:pt x="548" y="1495"/>
                    </a:lnTo>
                    <a:lnTo>
                      <a:pt x="530" y="1521"/>
                    </a:lnTo>
                    <a:lnTo>
                      <a:pt x="519" y="1537"/>
                    </a:lnTo>
                    <a:lnTo>
                      <a:pt x="512" y="1552"/>
                    </a:lnTo>
                    <a:lnTo>
                      <a:pt x="506" y="1567"/>
                    </a:lnTo>
                    <a:lnTo>
                      <a:pt x="504" y="1575"/>
                    </a:lnTo>
                    <a:lnTo>
                      <a:pt x="503" y="1582"/>
                    </a:lnTo>
                    <a:lnTo>
                      <a:pt x="503" y="1582"/>
                    </a:lnTo>
                    <a:lnTo>
                      <a:pt x="501" y="1600"/>
                    </a:lnTo>
                    <a:lnTo>
                      <a:pt x="498" y="1627"/>
                    </a:lnTo>
                    <a:lnTo>
                      <a:pt x="485" y="1696"/>
                    </a:lnTo>
                    <a:lnTo>
                      <a:pt x="470" y="1768"/>
                    </a:lnTo>
                    <a:lnTo>
                      <a:pt x="456" y="1819"/>
                    </a:lnTo>
                    <a:lnTo>
                      <a:pt x="456" y="1819"/>
                    </a:lnTo>
                    <a:lnTo>
                      <a:pt x="449" y="1840"/>
                    </a:lnTo>
                    <a:lnTo>
                      <a:pt x="440" y="1866"/>
                    </a:lnTo>
                    <a:lnTo>
                      <a:pt x="415" y="1931"/>
                    </a:lnTo>
                    <a:lnTo>
                      <a:pt x="391" y="1989"/>
                    </a:lnTo>
                    <a:lnTo>
                      <a:pt x="383" y="2012"/>
                    </a:lnTo>
                    <a:lnTo>
                      <a:pt x="382" y="2027"/>
                    </a:lnTo>
                    <a:lnTo>
                      <a:pt x="382" y="2027"/>
                    </a:lnTo>
                    <a:lnTo>
                      <a:pt x="380" y="2033"/>
                    </a:lnTo>
                    <a:lnTo>
                      <a:pt x="377" y="2042"/>
                    </a:lnTo>
                    <a:lnTo>
                      <a:pt x="370" y="2070"/>
                    </a:lnTo>
                    <a:lnTo>
                      <a:pt x="343" y="2145"/>
                    </a:lnTo>
                    <a:lnTo>
                      <a:pt x="317" y="2220"/>
                    </a:lnTo>
                    <a:lnTo>
                      <a:pt x="310" y="2248"/>
                    </a:lnTo>
                    <a:lnTo>
                      <a:pt x="307" y="2257"/>
                    </a:lnTo>
                    <a:lnTo>
                      <a:pt x="307" y="2265"/>
                    </a:lnTo>
                    <a:lnTo>
                      <a:pt x="307" y="2265"/>
                    </a:lnTo>
                    <a:lnTo>
                      <a:pt x="308" y="2268"/>
                    </a:lnTo>
                    <a:lnTo>
                      <a:pt x="311" y="2272"/>
                    </a:lnTo>
                    <a:lnTo>
                      <a:pt x="316" y="2277"/>
                    </a:lnTo>
                    <a:lnTo>
                      <a:pt x="320" y="2280"/>
                    </a:lnTo>
                    <a:lnTo>
                      <a:pt x="334" y="2286"/>
                    </a:lnTo>
                    <a:lnTo>
                      <a:pt x="350" y="2290"/>
                    </a:lnTo>
                    <a:lnTo>
                      <a:pt x="386" y="2299"/>
                    </a:lnTo>
                    <a:lnTo>
                      <a:pt x="403" y="2302"/>
                    </a:lnTo>
                    <a:lnTo>
                      <a:pt x="418" y="2307"/>
                    </a:lnTo>
                    <a:lnTo>
                      <a:pt x="418" y="2307"/>
                    </a:lnTo>
                    <a:lnTo>
                      <a:pt x="431" y="2311"/>
                    </a:lnTo>
                    <a:lnTo>
                      <a:pt x="443" y="2314"/>
                    </a:lnTo>
                    <a:lnTo>
                      <a:pt x="467" y="2317"/>
                    </a:lnTo>
                    <a:lnTo>
                      <a:pt x="486" y="2320"/>
                    </a:lnTo>
                    <a:lnTo>
                      <a:pt x="494" y="2322"/>
                    </a:lnTo>
                    <a:lnTo>
                      <a:pt x="498" y="2326"/>
                    </a:lnTo>
                    <a:lnTo>
                      <a:pt x="498" y="2326"/>
                    </a:lnTo>
                    <a:lnTo>
                      <a:pt x="506" y="2336"/>
                    </a:lnTo>
                    <a:lnTo>
                      <a:pt x="513" y="2348"/>
                    </a:lnTo>
                    <a:lnTo>
                      <a:pt x="519" y="2353"/>
                    </a:lnTo>
                    <a:lnTo>
                      <a:pt x="524" y="2357"/>
                    </a:lnTo>
                    <a:lnTo>
                      <a:pt x="530" y="2359"/>
                    </a:lnTo>
                    <a:lnTo>
                      <a:pt x="536" y="2360"/>
                    </a:lnTo>
                    <a:lnTo>
                      <a:pt x="536" y="2360"/>
                    </a:lnTo>
                    <a:lnTo>
                      <a:pt x="542" y="2360"/>
                    </a:lnTo>
                    <a:lnTo>
                      <a:pt x="548" y="2357"/>
                    </a:lnTo>
                    <a:lnTo>
                      <a:pt x="554" y="2353"/>
                    </a:lnTo>
                    <a:lnTo>
                      <a:pt x="560" y="2345"/>
                    </a:lnTo>
                    <a:lnTo>
                      <a:pt x="564" y="2333"/>
                    </a:lnTo>
                    <a:lnTo>
                      <a:pt x="569" y="2319"/>
                    </a:lnTo>
                    <a:lnTo>
                      <a:pt x="573" y="2298"/>
                    </a:lnTo>
                    <a:lnTo>
                      <a:pt x="578" y="2272"/>
                    </a:lnTo>
                    <a:lnTo>
                      <a:pt x="578" y="2272"/>
                    </a:lnTo>
                    <a:lnTo>
                      <a:pt x="585" y="2224"/>
                    </a:lnTo>
                    <a:lnTo>
                      <a:pt x="594" y="2188"/>
                    </a:lnTo>
                    <a:lnTo>
                      <a:pt x="602" y="2166"/>
                    </a:lnTo>
                    <a:lnTo>
                      <a:pt x="609" y="2154"/>
                    </a:lnTo>
                    <a:lnTo>
                      <a:pt x="609" y="2154"/>
                    </a:lnTo>
                    <a:lnTo>
                      <a:pt x="615" y="2139"/>
                    </a:lnTo>
                    <a:lnTo>
                      <a:pt x="626" y="2113"/>
                    </a:lnTo>
                    <a:lnTo>
                      <a:pt x="629" y="2097"/>
                    </a:lnTo>
                    <a:lnTo>
                      <a:pt x="633" y="2081"/>
                    </a:lnTo>
                    <a:lnTo>
                      <a:pt x="635" y="2063"/>
                    </a:lnTo>
                    <a:lnTo>
                      <a:pt x="636" y="2043"/>
                    </a:lnTo>
                    <a:lnTo>
                      <a:pt x="636" y="2043"/>
                    </a:lnTo>
                    <a:lnTo>
                      <a:pt x="638" y="2010"/>
                    </a:lnTo>
                    <a:lnTo>
                      <a:pt x="639" y="1995"/>
                    </a:lnTo>
                    <a:lnTo>
                      <a:pt x="641" y="1980"/>
                    </a:lnTo>
                    <a:lnTo>
                      <a:pt x="645" y="1964"/>
                    </a:lnTo>
                    <a:lnTo>
                      <a:pt x="650" y="1947"/>
                    </a:lnTo>
                    <a:lnTo>
                      <a:pt x="663" y="1905"/>
                    </a:lnTo>
                    <a:lnTo>
                      <a:pt x="663" y="1905"/>
                    </a:lnTo>
                    <a:lnTo>
                      <a:pt x="673" y="1881"/>
                    </a:lnTo>
                    <a:lnTo>
                      <a:pt x="684" y="1857"/>
                    </a:lnTo>
                    <a:lnTo>
                      <a:pt x="705" y="1814"/>
                    </a:lnTo>
                    <a:lnTo>
                      <a:pt x="723" y="1778"/>
                    </a:lnTo>
                    <a:lnTo>
                      <a:pt x="727" y="1765"/>
                    </a:lnTo>
                    <a:lnTo>
                      <a:pt x="729" y="1756"/>
                    </a:lnTo>
                    <a:lnTo>
                      <a:pt x="729" y="1756"/>
                    </a:lnTo>
                    <a:lnTo>
                      <a:pt x="730" y="1747"/>
                    </a:lnTo>
                    <a:lnTo>
                      <a:pt x="732" y="1733"/>
                    </a:lnTo>
                    <a:lnTo>
                      <a:pt x="739" y="1702"/>
                    </a:lnTo>
                    <a:lnTo>
                      <a:pt x="745" y="1670"/>
                    </a:lnTo>
                    <a:lnTo>
                      <a:pt x="747" y="1657"/>
                    </a:lnTo>
                    <a:lnTo>
                      <a:pt x="748" y="1646"/>
                    </a:lnTo>
                    <a:lnTo>
                      <a:pt x="748" y="1646"/>
                    </a:lnTo>
                    <a:lnTo>
                      <a:pt x="750" y="1639"/>
                    </a:lnTo>
                    <a:lnTo>
                      <a:pt x="751" y="1630"/>
                    </a:lnTo>
                    <a:lnTo>
                      <a:pt x="759" y="1613"/>
                    </a:lnTo>
                    <a:lnTo>
                      <a:pt x="768" y="1602"/>
                    </a:lnTo>
                    <a:lnTo>
                      <a:pt x="771" y="1597"/>
                    </a:lnTo>
                    <a:lnTo>
                      <a:pt x="771" y="1597"/>
                    </a:lnTo>
                    <a:lnTo>
                      <a:pt x="796" y="1622"/>
                    </a:lnTo>
                    <a:lnTo>
                      <a:pt x="819" y="1645"/>
                    </a:lnTo>
                    <a:lnTo>
                      <a:pt x="840" y="1666"/>
                    </a:lnTo>
                    <a:lnTo>
                      <a:pt x="840" y="1666"/>
                    </a:lnTo>
                    <a:lnTo>
                      <a:pt x="864" y="1694"/>
                    </a:lnTo>
                    <a:lnTo>
                      <a:pt x="898" y="1733"/>
                    </a:lnTo>
                    <a:lnTo>
                      <a:pt x="916" y="1753"/>
                    </a:lnTo>
                    <a:lnTo>
                      <a:pt x="932" y="1769"/>
                    </a:lnTo>
                    <a:lnTo>
                      <a:pt x="947" y="1784"/>
                    </a:lnTo>
                    <a:lnTo>
                      <a:pt x="961" y="1792"/>
                    </a:lnTo>
                    <a:lnTo>
                      <a:pt x="961" y="1792"/>
                    </a:lnTo>
                    <a:lnTo>
                      <a:pt x="970" y="1796"/>
                    </a:lnTo>
                    <a:lnTo>
                      <a:pt x="979" y="1798"/>
                    </a:lnTo>
                    <a:lnTo>
                      <a:pt x="986" y="1799"/>
                    </a:lnTo>
                    <a:lnTo>
                      <a:pt x="994" y="1798"/>
                    </a:lnTo>
                    <a:lnTo>
                      <a:pt x="1000" y="1796"/>
                    </a:lnTo>
                    <a:lnTo>
                      <a:pt x="1006" y="1793"/>
                    </a:lnTo>
                    <a:lnTo>
                      <a:pt x="1018" y="1787"/>
                    </a:lnTo>
                    <a:lnTo>
                      <a:pt x="1018" y="1787"/>
                    </a:lnTo>
                    <a:lnTo>
                      <a:pt x="1028" y="1780"/>
                    </a:lnTo>
                    <a:lnTo>
                      <a:pt x="1036" y="1775"/>
                    </a:lnTo>
                    <a:lnTo>
                      <a:pt x="1043" y="1769"/>
                    </a:lnTo>
                    <a:lnTo>
                      <a:pt x="1051" y="1762"/>
                    </a:lnTo>
                    <a:lnTo>
                      <a:pt x="1058" y="1751"/>
                    </a:lnTo>
                    <a:lnTo>
                      <a:pt x="1066" y="1738"/>
                    </a:lnTo>
                    <a:lnTo>
                      <a:pt x="1075" y="1720"/>
                    </a:lnTo>
                    <a:lnTo>
                      <a:pt x="1075" y="1720"/>
                    </a:lnTo>
                    <a:lnTo>
                      <a:pt x="1088" y="1684"/>
                    </a:lnTo>
                    <a:lnTo>
                      <a:pt x="1097" y="1657"/>
                    </a:lnTo>
                    <a:lnTo>
                      <a:pt x="1100" y="1646"/>
                    </a:lnTo>
                    <a:lnTo>
                      <a:pt x="1100" y="1637"/>
                    </a:lnTo>
                    <a:lnTo>
                      <a:pt x="1098" y="1630"/>
                    </a:lnTo>
                    <a:lnTo>
                      <a:pt x="1094" y="1622"/>
                    </a:lnTo>
                    <a:lnTo>
                      <a:pt x="1094" y="1622"/>
                    </a:lnTo>
                    <a:lnTo>
                      <a:pt x="1049" y="1573"/>
                    </a:lnTo>
                    <a:lnTo>
                      <a:pt x="1021" y="1543"/>
                    </a:lnTo>
                    <a:lnTo>
                      <a:pt x="998" y="1521"/>
                    </a:lnTo>
                    <a:lnTo>
                      <a:pt x="998" y="1521"/>
                    </a:lnTo>
                    <a:lnTo>
                      <a:pt x="949" y="1482"/>
                    </a:lnTo>
                    <a:lnTo>
                      <a:pt x="922" y="1458"/>
                    </a:lnTo>
                    <a:lnTo>
                      <a:pt x="899" y="1435"/>
                    </a:lnTo>
                    <a:lnTo>
                      <a:pt x="899" y="1435"/>
                    </a:lnTo>
                    <a:lnTo>
                      <a:pt x="890" y="1425"/>
                    </a:lnTo>
                    <a:lnTo>
                      <a:pt x="881" y="1416"/>
                    </a:lnTo>
                    <a:lnTo>
                      <a:pt x="864" y="1404"/>
                    </a:lnTo>
                    <a:lnTo>
                      <a:pt x="853" y="1398"/>
                    </a:lnTo>
                    <a:lnTo>
                      <a:pt x="849" y="1395"/>
                    </a:lnTo>
                    <a:lnTo>
                      <a:pt x="849" y="1395"/>
                    </a:lnTo>
                    <a:lnTo>
                      <a:pt x="864" y="1359"/>
                    </a:lnTo>
                    <a:lnTo>
                      <a:pt x="878" y="1329"/>
                    </a:lnTo>
                    <a:lnTo>
                      <a:pt x="889" y="1305"/>
                    </a:lnTo>
                    <a:lnTo>
                      <a:pt x="889" y="1305"/>
                    </a:lnTo>
                    <a:lnTo>
                      <a:pt x="899" y="1284"/>
                    </a:lnTo>
                    <a:lnTo>
                      <a:pt x="911" y="1254"/>
                    </a:lnTo>
                    <a:lnTo>
                      <a:pt x="923" y="1226"/>
                    </a:lnTo>
                    <a:lnTo>
                      <a:pt x="934" y="1202"/>
                    </a:lnTo>
                    <a:lnTo>
                      <a:pt x="934" y="1202"/>
                    </a:lnTo>
                    <a:lnTo>
                      <a:pt x="967" y="1149"/>
                    </a:lnTo>
                    <a:lnTo>
                      <a:pt x="989" y="1117"/>
                    </a:lnTo>
                    <a:lnTo>
                      <a:pt x="989" y="1117"/>
                    </a:lnTo>
                    <a:lnTo>
                      <a:pt x="994" y="1124"/>
                    </a:lnTo>
                    <a:lnTo>
                      <a:pt x="1004" y="1145"/>
                    </a:lnTo>
                    <a:lnTo>
                      <a:pt x="1016" y="1170"/>
                    </a:lnTo>
                    <a:lnTo>
                      <a:pt x="1019" y="1182"/>
                    </a:lnTo>
                    <a:lnTo>
                      <a:pt x="1021" y="1191"/>
                    </a:lnTo>
                    <a:lnTo>
                      <a:pt x="1021" y="1191"/>
                    </a:lnTo>
                    <a:lnTo>
                      <a:pt x="1019" y="1218"/>
                    </a:lnTo>
                    <a:lnTo>
                      <a:pt x="1016" y="1251"/>
                    </a:lnTo>
                    <a:lnTo>
                      <a:pt x="1016" y="1266"/>
                    </a:lnTo>
                    <a:lnTo>
                      <a:pt x="1016" y="1280"/>
                    </a:lnTo>
                    <a:lnTo>
                      <a:pt x="1019" y="1287"/>
                    </a:lnTo>
                    <a:lnTo>
                      <a:pt x="1021" y="1290"/>
                    </a:lnTo>
                    <a:lnTo>
                      <a:pt x="1024" y="1290"/>
                    </a:lnTo>
                    <a:lnTo>
                      <a:pt x="1024" y="1290"/>
                    </a:lnTo>
                    <a:lnTo>
                      <a:pt x="1027" y="1289"/>
                    </a:lnTo>
                    <a:lnTo>
                      <a:pt x="1031" y="1286"/>
                    </a:lnTo>
                    <a:lnTo>
                      <a:pt x="1040" y="1277"/>
                    </a:lnTo>
                    <a:lnTo>
                      <a:pt x="1049" y="1262"/>
                    </a:lnTo>
                    <a:lnTo>
                      <a:pt x="1060" y="1245"/>
                    </a:lnTo>
                    <a:lnTo>
                      <a:pt x="1078" y="1208"/>
                    </a:lnTo>
                    <a:lnTo>
                      <a:pt x="1085" y="1191"/>
                    </a:lnTo>
                    <a:lnTo>
                      <a:pt x="1089" y="1178"/>
                    </a:lnTo>
                    <a:lnTo>
                      <a:pt x="1089" y="1178"/>
                    </a:lnTo>
                    <a:lnTo>
                      <a:pt x="1095" y="1157"/>
                    </a:lnTo>
                    <a:lnTo>
                      <a:pt x="1104" y="1140"/>
                    </a:lnTo>
                    <a:lnTo>
                      <a:pt x="1107" y="1134"/>
                    </a:lnTo>
                    <a:lnTo>
                      <a:pt x="1112" y="1130"/>
                    </a:lnTo>
                    <a:lnTo>
                      <a:pt x="1116" y="1127"/>
                    </a:lnTo>
                    <a:lnTo>
                      <a:pt x="1122" y="1127"/>
                    </a:lnTo>
                    <a:lnTo>
                      <a:pt x="1122" y="1127"/>
                    </a:lnTo>
                    <a:lnTo>
                      <a:pt x="1133" y="1125"/>
                    </a:lnTo>
                    <a:lnTo>
                      <a:pt x="1137" y="1125"/>
                    </a:lnTo>
                    <a:lnTo>
                      <a:pt x="1142" y="1123"/>
                    </a:lnTo>
                    <a:lnTo>
                      <a:pt x="1146" y="1120"/>
                    </a:lnTo>
                    <a:lnTo>
                      <a:pt x="1151" y="1115"/>
                    </a:lnTo>
                    <a:lnTo>
                      <a:pt x="1155" y="1108"/>
                    </a:lnTo>
                    <a:lnTo>
                      <a:pt x="1158" y="1099"/>
                    </a:lnTo>
                    <a:lnTo>
                      <a:pt x="1158" y="1099"/>
                    </a:lnTo>
                    <a:lnTo>
                      <a:pt x="1191" y="994"/>
                    </a:lnTo>
                    <a:lnTo>
                      <a:pt x="1209" y="929"/>
                    </a:lnTo>
                    <a:lnTo>
                      <a:pt x="1215" y="904"/>
                    </a:lnTo>
                    <a:lnTo>
                      <a:pt x="1218" y="889"/>
                    </a:lnTo>
                    <a:lnTo>
                      <a:pt x="1218" y="889"/>
                    </a:lnTo>
                    <a:lnTo>
                      <a:pt x="1223" y="853"/>
                    </a:lnTo>
                    <a:lnTo>
                      <a:pt x="1230" y="799"/>
                    </a:lnTo>
                    <a:lnTo>
                      <a:pt x="1233" y="771"/>
                    </a:lnTo>
                    <a:lnTo>
                      <a:pt x="1235" y="744"/>
                    </a:lnTo>
                    <a:lnTo>
                      <a:pt x="1235" y="723"/>
                    </a:lnTo>
                    <a:lnTo>
                      <a:pt x="1233" y="714"/>
                    </a:lnTo>
                    <a:lnTo>
                      <a:pt x="1230" y="708"/>
                    </a:lnTo>
                    <a:lnTo>
                      <a:pt x="1230" y="708"/>
                    </a:lnTo>
                    <a:lnTo>
                      <a:pt x="1215" y="675"/>
                    </a:lnTo>
                    <a:lnTo>
                      <a:pt x="1196" y="629"/>
                    </a:lnTo>
                    <a:lnTo>
                      <a:pt x="1185" y="605"/>
                    </a:lnTo>
                    <a:lnTo>
                      <a:pt x="1178" y="581"/>
                    </a:lnTo>
                    <a:lnTo>
                      <a:pt x="1172" y="561"/>
                    </a:lnTo>
                    <a:lnTo>
                      <a:pt x="1170" y="543"/>
                    </a:lnTo>
                    <a:lnTo>
                      <a:pt x="1170" y="543"/>
                    </a:lnTo>
                    <a:lnTo>
                      <a:pt x="1172" y="510"/>
                    </a:lnTo>
                    <a:lnTo>
                      <a:pt x="1173" y="471"/>
                    </a:lnTo>
                    <a:lnTo>
                      <a:pt x="1175" y="426"/>
                    </a:lnTo>
                    <a:lnTo>
                      <a:pt x="1175" y="426"/>
                    </a:lnTo>
                    <a:lnTo>
                      <a:pt x="1199" y="441"/>
                    </a:lnTo>
                    <a:lnTo>
                      <a:pt x="1221" y="453"/>
                    </a:lnTo>
                    <a:lnTo>
                      <a:pt x="1242" y="462"/>
                    </a:lnTo>
                    <a:lnTo>
                      <a:pt x="1242" y="462"/>
                    </a:lnTo>
                    <a:lnTo>
                      <a:pt x="1259" y="471"/>
                    </a:lnTo>
                    <a:lnTo>
                      <a:pt x="1272" y="479"/>
                    </a:lnTo>
                    <a:lnTo>
                      <a:pt x="1286" y="488"/>
                    </a:lnTo>
                    <a:lnTo>
                      <a:pt x="1305" y="495"/>
                    </a:lnTo>
                    <a:lnTo>
                      <a:pt x="1305" y="495"/>
                    </a:lnTo>
                    <a:lnTo>
                      <a:pt x="1338" y="509"/>
                    </a:lnTo>
                    <a:lnTo>
                      <a:pt x="1371" y="524"/>
                    </a:lnTo>
                    <a:lnTo>
                      <a:pt x="1371" y="524"/>
                    </a:lnTo>
                    <a:lnTo>
                      <a:pt x="1393" y="534"/>
                    </a:lnTo>
                    <a:lnTo>
                      <a:pt x="1419" y="548"/>
                    </a:lnTo>
                    <a:lnTo>
                      <a:pt x="1434" y="554"/>
                    </a:lnTo>
                    <a:lnTo>
                      <a:pt x="1449" y="558"/>
                    </a:lnTo>
                    <a:lnTo>
                      <a:pt x="1464" y="563"/>
                    </a:lnTo>
                    <a:lnTo>
                      <a:pt x="1479" y="564"/>
                    </a:lnTo>
                    <a:lnTo>
                      <a:pt x="1479" y="564"/>
                    </a:lnTo>
                    <a:lnTo>
                      <a:pt x="1503" y="567"/>
                    </a:lnTo>
                    <a:lnTo>
                      <a:pt x="1517" y="570"/>
                    </a:lnTo>
                    <a:lnTo>
                      <a:pt x="1528" y="572"/>
                    </a:lnTo>
                    <a:lnTo>
                      <a:pt x="1538" y="573"/>
                    </a:lnTo>
                    <a:lnTo>
                      <a:pt x="1538" y="573"/>
                    </a:lnTo>
                    <a:lnTo>
                      <a:pt x="1547" y="575"/>
                    </a:lnTo>
                    <a:lnTo>
                      <a:pt x="1556" y="579"/>
                    </a:lnTo>
                    <a:lnTo>
                      <a:pt x="1576" y="591"/>
                    </a:lnTo>
                    <a:lnTo>
                      <a:pt x="1594" y="603"/>
                    </a:lnTo>
                    <a:lnTo>
                      <a:pt x="1601" y="608"/>
                    </a:lnTo>
                    <a:lnTo>
                      <a:pt x="1606" y="609"/>
                    </a:lnTo>
                    <a:lnTo>
                      <a:pt x="1606" y="609"/>
                    </a:lnTo>
                    <a:lnTo>
                      <a:pt x="1615" y="612"/>
                    </a:lnTo>
                    <a:lnTo>
                      <a:pt x="1624" y="617"/>
                    </a:lnTo>
                    <a:lnTo>
                      <a:pt x="1633" y="621"/>
                    </a:lnTo>
                    <a:lnTo>
                      <a:pt x="1633" y="621"/>
                    </a:lnTo>
                    <a:lnTo>
                      <a:pt x="1633" y="615"/>
                    </a:lnTo>
                    <a:lnTo>
                      <a:pt x="1637" y="599"/>
                    </a:lnTo>
                    <a:lnTo>
                      <a:pt x="1640" y="588"/>
                    </a:lnTo>
                    <a:lnTo>
                      <a:pt x="1646" y="579"/>
                    </a:lnTo>
                    <a:lnTo>
                      <a:pt x="1654" y="569"/>
                    </a:lnTo>
                    <a:lnTo>
                      <a:pt x="1663" y="561"/>
                    </a:lnTo>
                    <a:lnTo>
                      <a:pt x="1663" y="561"/>
                    </a:lnTo>
                    <a:lnTo>
                      <a:pt x="1673" y="554"/>
                    </a:lnTo>
                    <a:lnTo>
                      <a:pt x="1681" y="548"/>
                    </a:lnTo>
                    <a:lnTo>
                      <a:pt x="1693" y="536"/>
                    </a:lnTo>
                    <a:lnTo>
                      <a:pt x="1697" y="531"/>
                    </a:lnTo>
                    <a:lnTo>
                      <a:pt x="1703" y="528"/>
                    </a:lnTo>
                    <a:lnTo>
                      <a:pt x="1711" y="525"/>
                    </a:lnTo>
                    <a:lnTo>
                      <a:pt x="1720" y="525"/>
                    </a:lnTo>
                    <a:lnTo>
                      <a:pt x="1720" y="525"/>
                    </a:lnTo>
                    <a:lnTo>
                      <a:pt x="1760" y="524"/>
                    </a:lnTo>
                    <a:lnTo>
                      <a:pt x="1776" y="525"/>
                    </a:lnTo>
                    <a:lnTo>
                      <a:pt x="1784" y="527"/>
                    </a:lnTo>
                    <a:lnTo>
                      <a:pt x="1788" y="530"/>
                    </a:lnTo>
                    <a:lnTo>
                      <a:pt x="1788" y="530"/>
                    </a:lnTo>
                    <a:lnTo>
                      <a:pt x="1800" y="540"/>
                    </a:lnTo>
                    <a:lnTo>
                      <a:pt x="1814" y="554"/>
                    </a:lnTo>
                    <a:lnTo>
                      <a:pt x="1829" y="572"/>
                    </a:lnTo>
                    <a:lnTo>
                      <a:pt x="1829" y="572"/>
                    </a:lnTo>
                    <a:lnTo>
                      <a:pt x="1826" y="564"/>
                    </a:lnTo>
                    <a:lnTo>
                      <a:pt x="1820" y="555"/>
                    </a:lnTo>
                    <a:lnTo>
                      <a:pt x="1812" y="543"/>
                    </a:lnTo>
                    <a:lnTo>
                      <a:pt x="1800" y="528"/>
                    </a:lnTo>
                    <a:lnTo>
                      <a:pt x="1785" y="510"/>
                    </a:lnTo>
                    <a:lnTo>
                      <a:pt x="1766" y="491"/>
                    </a:lnTo>
                    <a:lnTo>
                      <a:pt x="1740" y="470"/>
                    </a:lnTo>
                    <a:lnTo>
                      <a:pt x="1740" y="470"/>
                    </a:lnTo>
                    <a:lnTo>
                      <a:pt x="1690" y="431"/>
                    </a:lnTo>
                    <a:lnTo>
                      <a:pt x="1648" y="400"/>
                    </a:lnTo>
                    <a:lnTo>
                      <a:pt x="1630" y="389"/>
                    </a:lnTo>
                    <a:lnTo>
                      <a:pt x="1615" y="382"/>
                    </a:lnTo>
                    <a:lnTo>
                      <a:pt x="1603" y="376"/>
                    </a:lnTo>
                    <a:lnTo>
                      <a:pt x="1594" y="373"/>
                    </a:lnTo>
                    <a:lnTo>
                      <a:pt x="1594" y="373"/>
                    </a:lnTo>
                    <a:lnTo>
                      <a:pt x="1586" y="371"/>
                    </a:lnTo>
                    <a:lnTo>
                      <a:pt x="1579" y="368"/>
                    </a:lnTo>
                    <a:lnTo>
                      <a:pt x="1562" y="361"/>
                    </a:lnTo>
                    <a:lnTo>
                      <a:pt x="1546" y="352"/>
                    </a:lnTo>
                    <a:lnTo>
                      <a:pt x="1538" y="349"/>
                    </a:lnTo>
                    <a:lnTo>
                      <a:pt x="1531" y="347"/>
                    </a:lnTo>
                    <a:lnTo>
                      <a:pt x="1531" y="347"/>
                    </a:lnTo>
                    <a:lnTo>
                      <a:pt x="1516" y="344"/>
                    </a:lnTo>
                    <a:lnTo>
                      <a:pt x="1500" y="338"/>
                    </a:lnTo>
                    <a:lnTo>
                      <a:pt x="1485" y="329"/>
                    </a:lnTo>
                    <a:lnTo>
                      <a:pt x="1470" y="319"/>
                    </a:lnTo>
                    <a:lnTo>
                      <a:pt x="1470" y="319"/>
                    </a:lnTo>
                    <a:lnTo>
                      <a:pt x="1464" y="313"/>
                    </a:lnTo>
                    <a:lnTo>
                      <a:pt x="1456" y="307"/>
                    </a:lnTo>
                    <a:lnTo>
                      <a:pt x="1440" y="299"/>
                    </a:lnTo>
                    <a:lnTo>
                      <a:pt x="1425" y="293"/>
                    </a:lnTo>
                    <a:lnTo>
                      <a:pt x="1408" y="292"/>
                    </a:lnTo>
                    <a:lnTo>
                      <a:pt x="1408" y="292"/>
                    </a:lnTo>
                    <a:lnTo>
                      <a:pt x="1398" y="292"/>
                    </a:lnTo>
                    <a:lnTo>
                      <a:pt x="1386" y="289"/>
                    </a:lnTo>
                    <a:lnTo>
                      <a:pt x="1356" y="280"/>
                    </a:lnTo>
                    <a:lnTo>
                      <a:pt x="1326" y="269"/>
                    </a:lnTo>
                    <a:lnTo>
                      <a:pt x="1314" y="265"/>
                    </a:lnTo>
                    <a:lnTo>
                      <a:pt x="1306" y="259"/>
                    </a:lnTo>
                    <a:lnTo>
                      <a:pt x="1306" y="259"/>
                    </a:lnTo>
                    <a:lnTo>
                      <a:pt x="1278" y="235"/>
                    </a:lnTo>
                    <a:lnTo>
                      <a:pt x="1269" y="227"/>
                    </a:lnTo>
                    <a:lnTo>
                      <a:pt x="1262" y="223"/>
                    </a:lnTo>
                    <a:lnTo>
                      <a:pt x="1254" y="220"/>
                    </a:lnTo>
                    <a:lnTo>
                      <a:pt x="1247" y="218"/>
                    </a:lnTo>
                    <a:lnTo>
                      <a:pt x="1247" y="218"/>
                    </a:lnTo>
                    <a:lnTo>
                      <a:pt x="1232" y="220"/>
                    </a:lnTo>
                    <a:lnTo>
                      <a:pt x="1220" y="220"/>
                    </a:lnTo>
                    <a:lnTo>
                      <a:pt x="1215" y="220"/>
                    </a:lnTo>
                    <a:lnTo>
                      <a:pt x="1211" y="217"/>
                    </a:lnTo>
                    <a:lnTo>
                      <a:pt x="1208" y="212"/>
                    </a:lnTo>
                    <a:lnTo>
                      <a:pt x="1206" y="206"/>
                    </a:lnTo>
                    <a:lnTo>
                      <a:pt x="1206" y="206"/>
                    </a:lnTo>
                    <a:lnTo>
                      <a:pt x="1205" y="199"/>
                    </a:lnTo>
                    <a:lnTo>
                      <a:pt x="1202" y="191"/>
                    </a:lnTo>
                    <a:lnTo>
                      <a:pt x="1197" y="187"/>
                    </a:lnTo>
                    <a:lnTo>
                      <a:pt x="1191" y="181"/>
                    </a:lnTo>
                    <a:lnTo>
                      <a:pt x="1181" y="172"/>
                    </a:lnTo>
                    <a:lnTo>
                      <a:pt x="1178" y="167"/>
                    </a:lnTo>
                    <a:lnTo>
                      <a:pt x="1175" y="163"/>
                    </a:lnTo>
                    <a:lnTo>
                      <a:pt x="1175" y="163"/>
                    </a:lnTo>
                    <a:lnTo>
                      <a:pt x="1173" y="148"/>
                    </a:lnTo>
                    <a:lnTo>
                      <a:pt x="1169" y="129"/>
                    </a:lnTo>
                    <a:lnTo>
                      <a:pt x="1166" y="118"/>
                    </a:lnTo>
                    <a:lnTo>
                      <a:pt x="1161" y="108"/>
                    </a:lnTo>
                    <a:lnTo>
                      <a:pt x="1155" y="99"/>
                    </a:lnTo>
                    <a:lnTo>
                      <a:pt x="1149" y="93"/>
                    </a:lnTo>
                    <a:lnTo>
                      <a:pt x="1149" y="93"/>
                    </a:lnTo>
                    <a:lnTo>
                      <a:pt x="1133" y="81"/>
                    </a:lnTo>
                    <a:lnTo>
                      <a:pt x="1122" y="75"/>
                    </a:lnTo>
                    <a:lnTo>
                      <a:pt x="1110" y="69"/>
                    </a:lnTo>
                    <a:lnTo>
                      <a:pt x="1098" y="64"/>
                    </a:lnTo>
                    <a:lnTo>
                      <a:pt x="1085" y="61"/>
                    </a:lnTo>
                    <a:lnTo>
                      <a:pt x="1072" y="58"/>
                    </a:lnTo>
                    <a:lnTo>
                      <a:pt x="1058" y="58"/>
                    </a:lnTo>
                    <a:lnTo>
                      <a:pt x="1058" y="58"/>
                    </a:lnTo>
                    <a:lnTo>
                      <a:pt x="1024" y="57"/>
                    </a:lnTo>
                    <a:lnTo>
                      <a:pt x="980" y="55"/>
                    </a:lnTo>
                    <a:lnTo>
                      <a:pt x="923" y="52"/>
                    </a:lnTo>
                    <a:lnTo>
                      <a:pt x="923" y="52"/>
                    </a:lnTo>
                    <a:lnTo>
                      <a:pt x="883" y="51"/>
                    </a:lnTo>
                    <a:lnTo>
                      <a:pt x="820" y="0"/>
                    </a:lnTo>
                    <a:lnTo>
                      <a:pt x="820" y="0"/>
                    </a:lnTo>
                    <a:lnTo>
                      <a:pt x="820" y="97"/>
                    </a:lnTo>
                    <a:lnTo>
                      <a:pt x="820" y="97"/>
                    </a:lnTo>
                    <a:lnTo>
                      <a:pt x="819" y="169"/>
                    </a:lnTo>
                    <a:lnTo>
                      <a:pt x="817" y="235"/>
                    </a:lnTo>
                    <a:lnTo>
                      <a:pt x="817" y="235"/>
                    </a:lnTo>
                    <a:lnTo>
                      <a:pt x="817" y="274"/>
                    </a:lnTo>
                    <a:lnTo>
                      <a:pt x="819" y="338"/>
                    </a:lnTo>
                    <a:lnTo>
                      <a:pt x="822" y="405"/>
                    </a:lnTo>
                    <a:lnTo>
                      <a:pt x="825" y="432"/>
                    </a:lnTo>
                    <a:lnTo>
                      <a:pt x="828" y="450"/>
                    </a:lnTo>
                    <a:lnTo>
                      <a:pt x="828" y="450"/>
                    </a:lnTo>
                    <a:lnTo>
                      <a:pt x="837" y="494"/>
                    </a:lnTo>
                    <a:lnTo>
                      <a:pt x="847" y="555"/>
                    </a:lnTo>
                    <a:lnTo>
                      <a:pt x="858" y="617"/>
                    </a:lnTo>
                    <a:lnTo>
                      <a:pt x="865" y="655"/>
                    </a:lnTo>
                    <a:lnTo>
                      <a:pt x="865" y="655"/>
                    </a:lnTo>
                    <a:lnTo>
                      <a:pt x="871" y="688"/>
                    </a:lnTo>
                    <a:lnTo>
                      <a:pt x="878" y="730"/>
                    </a:lnTo>
                    <a:lnTo>
                      <a:pt x="887" y="783"/>
                    </a:lnTo>
                    <a:lnTo>
                      <a:pt x="887" y="783"/>
                    </a:lnTo>
                    <a:lnTo>
                      <a:pt x="846" y="786"/>
                    </a:lnTo>
                    <a:lnTo>
                      <a:pt x="783" y="789"/>
                    </a:lnTo>
                    <a:lnTo>
                      <a:pt x="783" y="789"/>
                    </a:lnTo>
                    <a:lnTo>
                      <a:pt x="609" y="786"/>
                    </a:lnTo>
                    <a:lnTo>
                      <a:pt x="609" y="786"/>
                    </a:lnTo>
                    <a:lnTo>
                      <a:pt x="546" y="786"/>
                    </a:lnTo>
                    <a:lnTo>
                      <a:pt x="546" y="786"/>
                    </a:lnTo>
                    <a:lnTo>
                      <a:pt x="549" y="638"/>
                    </a:lnTo>
                    <a:lnTo>
                      <a:pt x="549" y="525"/>
                    </a:lnTo>
                    <a:lnTo>
                      <a:pt x="549" y="480"/>
                    </a:lnTo>
                    <a:lnTo>
                      <a:pt x="548" y="450"/>
                    </a:lnTo>
                    <a:lnTo>
                      <a:pt x="548" y="450"/>
                    </a:lnTo>
                    <a:lnTo>
                      <a:pt x="548" y="431"/>
                    </a:lnTo>
                    <a:lnTo>
                      <a:pt x="548" y="413"/>
                    </a:lnTo>
                    <a:lnTo>
                      <a:pt x="549" y="377"/>
                    </a:lnTo>
                    <a:lnTo>
                      <a:pt x="554" y="347"/>
                    </a:lnTo>
                    <a:lnTo>
                      <a:pt x="557" y="325"/>
                    </a:lnTo>
                    <a:lnTo>
                      <a:pt x="557" y="325"/>
                    </a:lnTo>
                    <a:lnTo>
                      <a:pt x="563" y="301"/>
                    </a:lnTo>
                    <a:lnTo>
                      <a:pt x="572" y="268"/>
                    </a:lnTo>
                    <a:lnTo>
                      <a:pt x="582" y="235"/>
                    </a:lnTo>
                    <a:lnTo>
                      <a:pt x="588" y="221"/>
                    </a:lnTo>
                    <a:lnTo>
                      <a:pt x="593" y="212"/>
                    </a:lnTo>
                    <a:lnTo>
                      <a:pt x="593" y="212"/>
                    </a:lnTo>
                    <a:lnTo>
                      <a:pt x="618" y="179"/>
                    </a:lnTo>
                    <a:lnTo>
                      <a:pt x="635" y="159"/>
                    </a:lnTo>
                    <a:lnTo>
                      <a:pt x="627" y="57"/>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80">
                <a:extLst>
                  <a:ext uri="{FF2B5EF4-FFF2-40B4-BE49-F238E27FC236}">
                    <a16:creationId xmlns:a16="http://schemas.microsoft.com/office/drawing/2014/main" id="{8305BAEF-4557-124F-8A12-74014B3DED7B}"/>
                  </a:ext>
                </a:extLst>
              </p:cNvPr>
              <p:cNvSpPr>
                <a:spLocks/>
              </p:cNvSpPr>
              <p:nvPr/>
            </p:nvSpPr>
            <p:spPr bwMode="auto">
              <a:xfrm>
                <a:off x="676" y="3082"/>
                <a:ext cx="104" cy="332"/>
              </a:xfrm>
              <a:custGeom>
                <a:avLst/>
                <a:gdLst>
                  <a:gd name="T0" fmla="*/ 188 w 208"/>
                  <a:gd name="T1" fmla="*/ 0 h 665"/>
                  <a:gd name="T2" fmla="*/ 188 w 208"/>
                  <a:gd name="T3" fmla="*/ 0 h 665"/>
                  <a:gd name="T4" fmla="*/ 185 w 208"/>
                  <a:gd name="T5" fmla="*/ 6 h 665"/>
                  <a:gd name="T6" fmla="*/ 176 w 208"/>
                  <a:gd name="T7" fmla="*/ 18 h 665"/>
                  <a:gd name="T8" fmla="*/ 169 w 208"/>
                  <a:gd name="T9" fmla="*/ 35 h 665"/>
                  <a:gd name="T10" fmla="*/ 167 w 208"/>
                  <a:gd name="T11" fmla="*/ 44 h 665"/>
                  <a:gd name="T12" fmla="*/ 166 w 208"/>
                  <a:gd name="T13" fmla="*/ 53 h 665"/>
                  <a:gd name="T14" fmla="*/ 166 w 208"/>
                  <a:gd name="T15" fmla="*/ 53 h 665"/>
                  <a:gd name="T16" fmla="*/ 154 w 208"/>
                  <a:gd name="T17" fmla="*/ 68 h 665"/>
                  <a:gd name="T18" fmla="*/ 142 w 208"/>
                  <a:gd name="T19" fmla="*/ 83 h 665"/>
                  <a:gd name="T20" fmla="*/ 133 w 208"/>
                  <a:gd name="T21" fmla="*/ 99 h 665"/>
                  <a:gd name="T22" fmla="*/ 133 w 208"/>
                  <a:gd name="T23" fmla="*/ 99 h 665"/>
                  <a:gd name="T24" fmla="*/ 127 w 208"/>
                  <a:gd name="T25" fmla="*/ 110 h 665"/>
                  <a:gd name="T26" fmla="*/ 117 w 208"/>
                  <a:gd name="T27" fmla="*/ 126 h 665"/>
                  <a:gd name="T28" fmla="*/ 103 w 208"/>
                  <a:gd name="T29" fmla="*/ 147 h 665"/>
                  <a:gd name="T30" fmla="*/ 90 w 208"/>
                  <a:gd name="T31" fmla="*/ 173 h 665"/>
                  <a:gd name="T32" fmla="*/ 73 w 208"/>
                  <a:gd name="T33" fmla="*/ 204 h 665"/>
                  <a:gd name="T34" fmla="*/ 58 w 208"/>
                  <a:gd name="T35" fmla="*/ 240 h 665"/>
                  <a:gd name="T36" fmla="*/ 52 w 208"/>
                  <a:gd name="T37" fmla="*/ 259 h 665"/>
                  <a:gd name="T38" fmla="*/ 46 w 208"/>
                  <a:gd name="T39" fmla="*/ 280 h 665"/>
                  <a:gd name="T40" fmla="*/ 40 w 208"/>
                  <a:gd name="T41" fmla="*/ 301 h 665"/>
                  <a:gd name="T42" fmla="*/ 34 w 208"/>
                  <a:gd name="T43" fmla="*/ 325 h 665"/>
                  <a:gd name="T44" fmla="*/ 34 w 208"/>
                  <a:gd name="T45" fmla="*/ 325 h 665"/>
                  <a:gd name="T46" fmla="*/ 27 w 208"/>
                  <a:gd name="T47" fmla="*/ 373 h 665"/>
                  <a:gd name="T48" fmla="*/ 19 w 208"/>
                  <a:gd name="T49" fmla="*/ 423 h 665"/>
                  <a:gd name="T50" fmla="*/ 9 w 208"/>
                  <a:gd name="T51" fmla="*/ 514 h 665"/>
                  <a:gd name="T52" fmla="*/ 3 w 208"/>
                  <a:gd name="T53" fmla="*/ 581 h 665"/>
                  <a:gd name="T54" fmla="*/ 0 w 208"/>
                  <a:gd name="T55" fmla="*/ 608 h 665"/>
                  <a:gd name="T56" fmla="*/ 42 w 208"/>
                  <a:gd name="T57" fmla="*/ 665 h 665"/>
                  <a:gd name="T58" fmla="*/ 100 w 208"/>
                  <a:gd name="T59" fmla="*/ 622 h 665"/>
                  <a:gd name="T60" fmla="*/ 100 w 208"/>
                  <a:gd name="T61" fmla="*/ 622 h 665"/>
                  <a:gd name="T62" fmla="*/ 103 w 208"/>
                  <a:gd name="T63" fmla="*/ 560 h 665"/>
                  <a:gd name="T64" fmla="*/ 108 w 208"/>
                  <a:gd name="T65" fmla="*/ 509 h 665"/>
                  <a:gd name="T66" fmla="*/ 111 w 208"/>
                  <a:gd name="T67" fmla="*/ 487 h 665"/>
                  <a:gd name="T68" fmla="*/ 114 w 208"/>
                  <a:gd name="T69" fmla="*/ 471 h 665"/>
                  <a:gd name="T70" fmla="*/ 114 w 208"/>
                  <a:gd name="T71" fmla="*/ 471 h 665"/>
                  <a:gd name="T72" fmla="*/ 135 w 208"/>
                  <a:gd name="T73" fmla="*/ 393 h 665"/>
                  <a:gd name="T74" fmla="*/ 144 w 208"/>
                  <a:gd name="T75" fmla="*/ 352 h 665"/>
                  <a:gd name="T76" fmla="*/ 148 w 208"/>
                  <a:gd name="T77" fmla="*/ 327 h 665"/>
                  <a:gd name="T78" fmla="*/ 148 w 208"/>
                  <a:gd name="T79" fmla="*/ 327 h 665"/>
                  <a:gd name="T80" fmla="*/ 151 w 208"/>
                  <a:gd name="T81" fmla="*/ 313 h 665"/>
                  <a:gd name="T82" fmla="*/ 156 w 208"/>
                  <a:gd name="T83" fmla="*/ 291 h 665"/>
                  <a:gd name="T84" fmla="*/ 170 w 208"/>
                  <a:gd name="T85" fmla="*/ 230 h 665"/>
                  <a:gd name="T86" fmla="*/ 185 w 208"/>
                  <a:gd name="T87" fmla="*/ 170 h 665"/>
                  <a:gd name="T88" fmla="*/ 191 w 208"/>
                  <a:gd name="T89" fmla="*/ 140 h 665"/>
                  <a:gd name="T90" fmla="*/ 191 w 208"/>
                  <a:gd name="T91" fmla="*/ 140 h 665"/>
                  <a:gd name="T92" fmla="*/ 194 w 208"/>
                  <a:gd name="T93" fmla="*/ 123 h 665"/>
                  <a:gd name="T94" fmla="*/ 199 w 208"/>
                  <a:gd name="T95" fmla="*/ 101 h 665"/>
                  <a:gd name="T96" fmla="*/ 208 w 208"/>
                  <a:gd name="T97" fmla="*/ 71 h 665"/>
                  <a:gd name="T98" fmla="*/ 203 w 208"/>
                  <a:gd name="T99" fmla="*/ 33 h 665"/>
                  <a:gd name="T100" fmla="*/ 188 w 208"/>
                  <a:gd name="T10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665">
                    <a:moveTo>
                      <a:pt x="188" y="0"/>
                    </a:moveTo>
                    <a:lnTo>
                      <a:pt x="188" y="0"/>
                    </a:lnTo>
                    <a:lnTo>
                      <a:pt x="185" y="6"/>
                    </a:lnTo>
                    <a:lnTo>
                      <a:pt x="176" y="18"/>
                    </a:lnTo>
                    <a:lnTo>
                      <a:pt x="169" y="35"/>
                    </a:lnTo>
                    <a:lnTo>
                      <a:pt x="167" y="44"/>
                    </a:lnTo>
                    <a:lnTo>
                      <a:pt x="166" y="53"/>
                    </a:lnTo>
                    <a:lnTo>
                      <a:pt x="166" y="53"/>
                    </a:lnTo>
                    <a:lnTo>
                      <a:pt x="154" y="68"/>
                    </a:lnTo>
                    <a:lnTo>
                      <a:pt x="142" y="83"/>
                    </a:lnTo>
                    <a:lnTo>
                      <a:pt x="133" y="99"/>
                    </a:lnTo>
                    <a:lnTo>
                      <a:pt x="133" y="99"/>
                    </a:lnTo>
                    <a:lnTo>
                      <a:pt x="127" y="110"/>
                    </a:lnTo>
                    <a:lnTo>
                      <a:pt x="117" y="126"/>
                    </a:lnTo>
                    <a:lnTo>
                      <a:pt x="103" y="147"/>
                    </a:lnTo>
                    <a:lnTo>
                      <a:pt x="90" y="173"/>
                    </a:lnTo>
                    <a:lnTo>
                      <a:pt x="73" y="204"/>
                    </a:lnTo>
                    <a:lnTo>
                      <a:pt x="58" y="240"/>
                    </a:lnTo>
                    <a:lnTo>
                      <a:pt x="52" y="259"/>
                    </a:lnTo>
                    <a:lnTo>
                      <a:pt x="46" y="280"/>
                    </a:lnTo>
                    <a:lnTo>
                      <a:pt x="40" y="301"/>
                    </a:lnTo>
                    <a:lnTo>
                      <a:pt x="34" y="325"/>
                    </a:lnTo>
                    <a:lnTo>
                      <a:pt x="34" y="325"/>
                    </a:lnTo>
                    <a:lnTo>
                      <a:pt x="27" y="373"/>
                    </a:lnTo>
                    <a:lnTo>
                      <a:pt x="19" y="423"/>
                    </a:lnTo>
                    <a:lnTo>
                      <a:pt x="9" y="514"/>
                    </a:lnTo>
                    <a:lnTo>
                      <a:pt x="3" y="581"/>
                    </a:lnTo>
                    <a:lnTo>
                      <a:pt x="0" y="608"/>
                    </a:lnTo>
                    <a:lnTo>
                      <a:pt x="42" y="665"/>
                    </a:lnTo>
                    <a:lnTo>
                      <a:pt x="100" y="622"/>
                    </a:lnTo>
                    <a:lnTo>
                      <a:pt x="100" y="622"/>
                    </a:lnTo>
                    <a:lnTo>
                      <a:pt x="103" y="560"/>
                    </a:lnTo>
                    <a:lnTo>
                      <a:pt x="108" y="509"/>
                    </a:lnTo>
                    <a:lnTo>
                      <a:pt x="111" y="487"/>
                    </a:lnTo>
                    <a:lnTo>
                      <a:pt x="114" y="471"/>
                    </a:lnTo>
                    <a:lnTo>
                      <a:pt x="114" y="471"/>
                    </a:lnTo>
                    <a:lnTo>
                      <a:pt x="135" y="393"/>
                    </a:lnTo>
                    <a:lnTo>
                      <a:pt x="144" y="352"/>
                    </a:lnTo>
                    <a:lnTo>
                      <a:pt x="148" y="327"/>
                    </a:lnTo>
                    <a:lnTo>
                      <a:pt x="148" y="327"/>
                    </a:lnTo>
                    <a:lnTo>
                      <a:pt x="151" y="313"/>
                    </a:lnTo>
                    <a:lnTo>
                      <a:pt x="156" y="291"/>
                    </a:lnTo>
                    <a:lnTo>
                      <a:pt x="170" y="230"/>
                    </a:lnTo>
                    <a:lnTo>
                      <a:pt x="185" y="170"/>
                    </a:lnTo>
                    <a:lnTo>
                      <a:pt x="191" y="140"/>
                    </a:lnTo>
                    <a:lnTo>
                      <a:pt x="191" y="140"/>
                    </a:lnTo>
                    <a:lnTo>
                      <a:pt x="194" y="123"/>
                    </a:lnTo>
                    <a:lnTo>
                      <a:pt x="199" y="101"/>
                    </a:lnTo>
                    <a:lnTo>
                      <a:pt x="208" y="71"/>
                    </a:lnTo>
                    <a:lnTo>
                      <a:pt x="203" y="33"/>
                    </a:lnTo>
                    <a:lnTo>
                      <a:pt x="188" y="0"/>
                    </a:lnTo>
                    <a:close/>
                  </a:path>
                </a:pathLst>
              </a:custGeom>
              <a:solidFill>
                <a:srgbClr val="6F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81">
                <a:extLst>
                  <a:ext uri="{FF2B5EF4-FFF2-40B4-BE49-F238E27FC236}">
                    <a16:creationId xmlns:a16="http://schemas.microsoft.com/office/drawing/2014/main" id="{A7724CEA-78F8-E04B-A1FC-FE57A05FE920}"/>
                  </a:ext>
                </a:extLst>
              </p:cNvPr>
              <p:cNvSpPr>
                <a:spLocks/>
              </p:cNvSpPr>
              <p:nvPr/>
            </p:nvSpPr>
            <p:spPr bwMode="auto">
              <a:xfrm>
                <a:off x="561" y="4145"/>
                <a:ext cx="143" cy="149"/>
              </a:xfrm>
              <a:custGeom>
                <a:avLst/>
                <a:gdLst>
                  <a:gd name="T0" fmla="*/ 174 w 286"/>
                  <a:gd name="T1" fmla="*/ 0 h 299"/>
                  <a:gd name="T2" fmla="*/ 174 w 286"/>
                  <a:gd name="T3" fmla="*/ 0 h 299"/>
                  <a:gd name="T4" fmla="*/ 158 w 286"/>
                  <a:gd name="T5" fmla="*/ 39 h 299"/>
                  <a:gd name="T6" fmla="*/ 144 w 286"/>
                  <a:gd name="T7" fmla="*/ 67 h 299"/>
                  <a:gd name="T8" fmla="*/ 135 w 286"/>
                  <a:gd name="T9" fmla="*/ 88 h 299"/>
                  <a:gd name="T10" fmla="*/ 135 w 286"/>
                  <a:gd name="T11" fmla="*/ 88 h 299"/>
                  <a:gd name="T12" fmla="*/ 126 w 286"/>
                  <a:gd name="T13" fmla="*/ 102 h 299"/>
                  <a:gd name="T14" fmla="*/ 120 w 286"/>
                  <a:gd name="T15" fmla="*/ 108 h 299"/>
                  <a:gd name="T16" fmla="*/ 114 w 286"/>
                  <a:gd name="T17" fmla="*/ 115 h 299"/>
                  <a:gd name="T18" fmla="*/ 105 w 286"/>
                  <a:gd name="T19" fmla="*/ 120 h 299"/>
                  <a:gd name="T20" fmla="*/ 96 w 286"/>
                  <a:gd name="T21" fmla="*/ 126 h 299"/>
                  <a:gd name="T22" fmla="*/ 86 w 286"/>
                  <a:gd name="T23" fmla="*/ 129 h 299"/>
                  <a:gd name="T24" fmla="*/ 75 w 286"/>
                  <a:gd name="T25" fmla="*/ 129 h 299"/>
                  <a:gd name="T26" fmla="*/ 75 w 286"/>
                  <a:gd name="T27" fmla="*/ 129 h 299"/>
                  <a:gd name="T28" fmla="*/ 53 w 286"/>
                  <a:gd name="T29" fmla="*/ 130 h 299"/>
                  <a:gd name="T30" fmla="*/ 39 w 286"/>
                  <a:gd name="T31" fmla="*/ 130 h 299"/>
                  <a:gd name="T32" fmla="*/ 29 w 286"/>
                  <a:gd name="T33" fmla="*/ 133 h 299"/>
                  <a:gd name="T34" fmla="*/ 26 w 286"/>
                  <a:gd name="T35" fmla="*/ 135 h 299"/>
                  <a:gd name="T36" fmla="*/ 24 w 286"/>
                  <a:gd name="T37" fmla="*/ 138 h 299"/>
                  <a:gd name="T38" fmla="*/ 24 w 286"/>
                  <a:gd name="T39" fmla="*/ 138 h 299"/>
                  <a:gd name="T40" fmla="*/ 20 w 286"/>
                  <a:gd name="T41" fmla="*/ 147 h 299"/>
                  <a:gd name="T42" fmla="*/ 11 w 286"/>
                  <a:gd name="T43" fmla="*/ 157 h 299"/>
                  <a:gd name="T44" fmla="*/ 3 w 286"/>
                  <a:gd name="T45" fmla="*/ 169 h 299"/>
                  <a:gd name="T46" fmla="*/ 2 w 286"/>
                  <a:gd name="T47" fmla="*/ 177 h 299"/>
                  <a:gd name="T48" fmla="*/ 0 w 286"/>
                  <a:gd name="T49" fmla="*/ 183 h 299"/>
                  <a:gd name="T50" fmla="*/ 0 w 286"/>
                  <a:gd name="T51" fmla="*/ 183 h 299"/>
                  <a:gd name="T52" fmla="*/ 2 w 286"/>
                  <a:gd name="T53" fmla="*/ 190 h 299"/>
                  <a:gd name="T54" fmla="*/ 5 w 286"/>
                  <a:gd name="T55" fmla="*/ 196 h 299"/>
                  <a:gd name="T56" fmla="*/ 9 w 286"/>
                  <a:gd name="T57" fmla="*/ 202 h 299"/>
                  <a:gd name="T58" fmla="*/ 17 w 286"/>
                  <a:gd name="T59" fmla="*/ 208 h 299"/>
                  <a:gd name="T60" fmla="*/ 24 w 286"/>
                  <a:gd name="T61" fmla="*/ 214 h 299"/>
                  <a:gd name="T62" fmla="*/ 33 w 286"/>
                  <a:gd name="T63" fmla="*/ 219 h 299"/>
                  <a:gd name="T64" fmla="*/ 44 w 286"/>
                  <a:gd name="T65" fmla="*/ 223 h 299"/>
                  <a:gd name="T66" fmla="*/ 54 w 286"/>
                  <a:gd name="T67" fmla="*/ 226 h 299"/>
                  <a:gd name="T68" fmla="*/ 54 w 286"/>
                  <a:gd name="T69" fmla="*/ 226 h 299"/>
                  <a:gd name="T70" fmla="*/ 77 w 286"/>
                  <a:gd name="T71" fmla="*/ 231 h 299"/>
                  <a:gd name="T72" fmla="*/ 99 w 286"/>
                  <a:gd name="T73" fmla="*/ 235 h 299"/>
                  <a:gd name="T74" fmla="*/ 122 w 286"/>
                  <a:gd name="T75" fmla="*/ 238 h 299"/>
                  <a:gd name="T76" fmla="*/ 122 w 286"/>
                  <a:gd name="T77" fmla="*/ 262 h 299"/>
                  <a:gd name="T78" fmla="*/ 122 w 286"/>
                  <a:gd name="T79" fmla="*/ 262 h 299"/>
                  <a:gd name="T80" fmla="*/ 135 w 286"/>
                  <a:gd name="T81" fmla="*/ 268 h 299"/>
                  <a:gd name="T82" fmla="*/ 168 w 286"/>
                  <a:gd name="T83" fmla="*/ 281 h 299"/>
                  <a:gd name="T84" fmla="*/ 187 w 286"/>
                  <a:gd name="T85" fmla="*/ 289 h 299"/>
                  <a:gd name="T86" fmla="*/ 205 w 286"/>
                  <a:gd name="T87" fmla="*/ 295 h 299"/>
                  <a:gd name="T88" fmla="*/ 222 w 286"/>
                  <a:gd name="T89" fmla="*/ 299 h 299"/>
                  <a:gd name="T90" fmla="*/ 235 w 286"/>
                  <a:gd name="T91" fmla="*/ 299 h 299"/>
                  <a:gd name="T92" fmla="*/ 235 w 286"/>
                  <a:gd name="T93" fmla="*/ 299 h 299"/>
                  <a:gd name="T94" fmla="*/ 240 w 286"/>
                  <a:gd name="T95" fmla="*/ 299 h 299"/>
                  <a:gd name="T96" fmla="*/ 244 w 286"/>
                  <a:gd name="T97" fmla="*/ 295 h 299"/>
                  <a:gd name="T98" fmla="*/ 250 w 286"/>
                  <a:gd name="T99" fmla="*/ 290 h 299"/>
                  <a:gd name="T100" fmla="*/ 255 w 286"/>
                  <a:gd name="T101" fmla="*/ 283 h 299"/>
                  <a:gd name="T102" fmla="*/ 264 w 286"/>
                  <a:gd name="T103" fmla="*/ 267 h 299"/>
                  <a:gd name="T104" fmla="*/ 271 w 286"/>
                  <a:gd name="T105" fmla="*/ 246 h 299"/>
                  <a:gd name="T106" fmla="*/ 277 w 286"/>
                  <a:gd name="T107" fmla="*/ 223 h 299"/>
                  <a:gd name="T108" fmla="*/ 282 w 286"/>
                  <a:gd name="T109" fmla="*/ 201 h 299"/>
                  <a:gd name="T110" fmla="*/ 285 w 286"/>
                  <a:gd name="T111" fmla="*/ 180 h 299"/>
                  <a:gd name="T112" fmla="*/ 286 w 286"/>
                  <a:gd name="T113" fmla="*/ 162 h 299"/>
                  <a:gd name="T114" fmla="*/ 286 w 286"/>
                  <a:gd name="T115" fmla="*/ 162 h 299"/>
                  <a:gd name="T116" fmla="*/ 285 w 286"/>
                  <a:gd name="T117" fmla="*/ 84 h 299"/>
                  <a:gd name="T118" fmla="*/ 283 w 286"/>
                  <a:gd name="T119" fmla="*/ 36 h 299"/>
                  <a:gd name="T120" fmla="*/ 229 w 286"/>
                  <a:gd name="T121" fmla="*/ 0 h 299"/>
                  <a:gd name="T122" fmla="*/ 174 w 286"/>
                  <a:gd name="T12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 h="299">
                    <a:moveTo>
                      <a:pt x="174" y="0"/>
                    </a:moveTo>
                    <a:lnTo>
                      <a:pt x="174" y="0"/>
                    </a:lnTo>
                    <a:lnTo>
                      <a:pt x="158" y="39"/>
                    </a:lnTo>
                    <a:lnTo>
                      <a:pt x="144" y="67"/>
                    </a:lnTo>
                    <a:lnTo>
                      <a:pt x="135" y="88"/>
                    </a:lnTo>
                    <a:lnTo>
                      <a:pt x="135" y="88"/>
                    </a:lnTo>
                    <a:lnTo>
                      <a:pt x="126" y="102"/>
                    </a:lnTo>
                    <a:lnTo>
                      <a:pt x="120" y="108"/>
                    </a:lnTo>
                    <a:lnTo>
                      <a:pt x="114" y="115"/>
                    </a:lnTo>
                    <a:lnTo>
                      <a:pt x="105" y="120"/>
                    </a:lnTo>
                    <a:lnTo>
                      <a:pt x="96" y="126"/>
                    </a:lnTo>
                    <a:lnTo>
                      <a:pt x="86" y="129"/>
                    </a:lnTo>
                    <a:lnTo>
                      <a:pt x="75" y="129"/>
                    </a:lnTo>
                    <a:lnTo>
                      <a:pt x="75" y="129"/>
                    </a:lnTo>
                    <a:lnTo>
                      <a:pt x="53" y="130"/>
                    </a:lnTo>
                    <a:lnTo>
                      <a:pt x="39" y="130"/>
                    </a:lnTo>
                    <a:lnTo>
                      <a:pt x="29" y="133"/>
                    </a:lnTo>
                    <a:lnTo>
                      <a:pt x="26" y="135"/>
                    </a:lnTo>
                    <a:lnTo>
                      <a:pt x="24" y="138"/>
                    </a:lnTo>
                    <a:lnTo>
                      <a:pt x="24" y="138"/>
                    </a:lnTo>
                    <a:lnTo>
                      <a:pt x="20" y="147"/>
                    </a:lnTo>
                    <a:lnTo>
                      <a:pt x="11" y="157"/>
                    </a:lnTo>
                    <a:lnTo>
                      <a:pt x="3" y="169"/>
                    </a:lnTo>
                    <a:lnTo>
                      <a:pt x="2" y="177"/>
                    </a:lnTo>
                    <a:lnTo>
                      <a:pt x="0" y="183"/>
                    </a:lnTo>
                    <a:lnTo>
                      <a:pt x="0" y="183"/>
                    </a:lnTo>
                    <a:lnTo>
                      <a:pt x="2" y="190"/>
                    </a:lnTo>
                    <a:lnTo>
                      <a:pt x="5" y="196"/>
                    </a:lnTo>
                    <a:lnTo>
                      <a:pt x="9" y="202"/>
                    </a:lnTo>
                    <a:lnTo>
                      <a:pt x="17" y="208"/>
                    </a:lnTo>
                    <a:lnTo>
                      <a:pt x="24" y="214"/>
                    </a:lnTo>
                    <a:lnTo>
                      <a:pt x="33" y="219"/>
                    </a:lnTo>
                    <a:lnTo>
                      <a:pt x="44" y="223"/>
                    </a:lnTo>
                    <a:lnTo>
                      <a:pt x="54" y="226"/>
                    </a:lnTo>
                    <a:lnTo>
                      <a:pt x="54" y="226"/>
                    </a:lnTo>
                    <a:lnTo>
                      <a:pt x="77" y="231"/>
                    </a:lnTo>
                    <a:lnTo>
                      <a:pt x="99" y="235"/>
                    </a:lnTo>
                    <a:lnTo>
                      <a:pt x="122" y="238"/>
                    </a:lnTo>
                    <a:lnTo>
                      <a:pt x="122" y="262"/>
                    </a:lnTo>
                    <a:lnTo>
                      <a:pt x="122" y="262"/>
                    </a:lnTo>
                    <a:lnTo>
                      <a:pt x="135" y="268"/>
                    </a:lnTo>
                    <a:lnTo>
                      <a:pt x="168" y="281"/>
                    </a:lnTo>
                    <a:lnTo>
                      <a:pt x="187" y="289"/>
                    </a:lnTo>
                    <a:lnTo>
                      <a:pt x="205" y="295"/>
                    </a:lnTo>
                    <a:lnTo>
                      <a:pt x="222" y="299"/>
                    </a:lnTo>
                    <a:lnTo>
                      <a:pt x="235" y="299"/>
                    </a:lnTo>
                    <a:lnTo>
                      <a:pt x="235" y="299"/>
                    </a:lnTo>
                    <a:lnTo>
                      <a:pt x="240" y="299"/>
                    </a:lnTo>
                    <a:lnTo>
                      <a:pt x="244" y="295"/>
                    </a:lnTo>
                    <a:lnTo>
                      <a:pt x="250" y="290"/>
                    </a:lnTo>
                    <a:lnTo>
                      <a:pt x="255" y="283"/>
                    </a:lnTo>
                    <a:lnTo>
                      <a:pt x="264" y="267"/>
                    </a:lnTo>
                    <a:lnTo>
                      <a:pt x="271" y="246"/>
                    </a:lnTo>
                    <a:lnTo>
                      <a:pt x="277" y="223"/>
                    </a:lnTo>
                    <a:lnTo>
                      <a:pt x="282" y="201"/>
                    </a:lnTo>
                    <a:lnTo>
                      <a:pt x="285" y="180"/>
                    </a:lnTo>
                    <a:lnTo>
                      <a:pt x="286" y="162"/>
                    </a:lnTo>
                    <a:lnTo>
                      <a:pt x="286" y="162"/>
                    </a:lnTo>
                    <a:lnTo>
                      <a:pt x="285" y="84"/>
                    </a:lnTo>
                    <a:lnTo>
                      <a:pt x="283" y="36"/>
                    </a:lnTo>
                    <a:lnTo>
                      <a:pt x="229" y="0"/>
                    </a:lnTo>
                    <a:lnTo>
                      <a:pt x="174" y="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82">
                <a:extLst>
                  <a:ext uri="{FF2B5EF4-FFF2-40B4-BE49-F238E27FC236}">
                    <a16:creationId xmlns:a16="http://schemas.microsoft.com/office/drawing/2014/main" id="{9A54C028-E2D4-C748-988B-72EF7AC55794}"/>
                  </a:ext>
                </a:extLst>
              </p:cNvPr>
              <p:cNvSpPr>
                <a:spLocks/>
              </p:cNvSpPr>
              <p:nvPr/>
            </p:nvSpPr>
            <p:spPr bwMode="auto">
              <a:xfrm>
                <a:off x="897" y="3809"/>
                <a:ext cx="128" cy="171"/>
              </a:xfrm>
              <a:custGeom>
                <a:avLst/>
                <a:gdLst>
                  <a:gd name="T0" fmla="*/ 64 w 254"/>
                  <a:gd name="T1" fmla="*/ 156 h 342"/>
                  <a:gd name="T2" fmla="*/ 64 w 254"/>
                  <a:gd name="T3" fmla="*/ 156 h 342"/>
                  <a:gd name="T4" fmla="*/ 55 w 254"/>
                  <a:gd name="T5" fmla="*/ 186 h 342"/>
                  <a:gd name="T6" fmla="*/ 40 w 254"/>
                  <a:gd name="T7" fmla="*/ 235 h 342"/>
                  <a:gd name="T8" fmla="*/ 40 w 254"/>
                  <a:gd name="T9" fmla="*/ 235 h 342"/>
                  <a:gd name="T10" fmla="*/ 36 w 254"/>
                  <a:gd name="T11" fmla="*/ 244 h 342"/>
                  <a:gd name="T12" fmla="*/ 30 w 254"/>
                  <a:gd name="T13" fmla="*/ 255 h 342"/>
                  <a:gd name="T14" fmla="*/ 16 w 254"/>
                  <a:gd name="T15" fmla="*/ 277 h 342"/>
                  <a:gd name="T16" fmla="*/ 10 w 254"/>
                  <a:gd name="T17" fmla="*/ 289 h 342"/>
                  <a:gd name="T18" fmla="*/ 4 w 254"/>
                  <a:gd name="T19" fmla="*/ 300 h 342"/>
                  <a:gd name="T20" fmla="*/ 1 w 254"/>
                  <a:gd name="T21" fmla="*/ 312 h 342"/>
                  <a:gd name="T22" fmla="*/ 0 w 254"/>
                  <a:gd name="T23" fmla="*/ 321 h 342"/>
                  <a:gd name="T24" fmla="*/ 0 w 254"/>
                  <a:gd name="T25" fmla="*/ 321 h 342"/>
                  <a:gd name="T26" fmla="*/ 1 w 254"/>
                  <a:gd name="T27" fmla="*/ 330 h 342"/>
                  <a:gd name="T28" fmla="*/ 4 w 254"/>
                  <a:gd name="T29" fmla="*/ 336 h 342"/>
                  <a:gd name="T30" fmla="*/ 10 w 254"/>
                  <a:gd name="T31" fmla="*/ 339 h 342"/>
                  <a:gd name="T32" fmla="*/ 15 w 254"/>
                  <a:gd name="T33" fmla="*/ 342 h 342"/>
                  <a:gd name="T34" fmla="*/ 22 w 254"/>
                  <a:gd name="T35" fmla="*/ 342 h 342"/>
                  <a:gd name="T36" fmla="*/ 28 w 254"/>
                  <a:gd name="T37" fmla="*/ 342 h 342"/>
                  <a:gd name="T38" fmla="*/ 43 w 254"/>
                  <a:gd name="T39" fmla="*/ 337 h 342"/>
                  <a:gd name="T40" fmla="*/ 43 w 254"/>
                  <a:gd name="T41" fmla="*/ 337 h 342"/>
                  <a:gd name="T42" fmla="*/ 54 w 254"/>
                  <a:gd name="T43" fmla="*/ 333 h 342"/>
                  <a:gd name="T44" fmla="*/ 69 w 254"/>
                  <a:gd name="T45" fmla="*/ 324 h 342"/>
                  <a:gd name="T46" fmla="*/ 87 w 254"/>
                  <a:gd name="T47" fmla="*/ 313 h 342"/>
                  <a:gd name="T48" fmla="*/ 106 w 254"/>
                  <a:gd name="T49" fmla="*/ 301 h 342"/>
                  <a:gd name="T50" fmla="*/ 126 w 254"/>
                  <a:gd name="T51" fmla="*/ 288 h 342"/>
                  <a:gd name="T52" fmla="*/ 142 w 254"/>
                  <a:gd name="T53" fmla="*/ 274 h 342"/>
                  <a:gd name="T54" fmla="*/ 154 w 254"/>
                  <a:gd name="T55" fmla="*/ 261 h 342"/>
                  <a:gd name="T56" fmla="*/ 158 w 254"/>
                  <a:gd name="T57" fmla="*/ 255 h 342"/>
                  <a:gd name="T58" fmla="*/ 160 w 254"/>
                  <a:gd name="T59" fmla="*/ 249 h 342"/>
                  <a:gd name="T60" fmla="*/ 160 w 254"/>
                  <a:gd name="T61" fmla="*/ 249 h 342"/>
                  <a:gd name="T62" fmla="*/ 172 w 254"/>
                  <a:gd name="T63" fmla="*/ 195 h 342"/>
                  <a:gd name="T64" fmla="*/ 179 w 254"/>
                  <a:gd name="T65" fmla="*/ 170 h 342"/>
                  <a:gd name="T66" fmla="*/ 182 w 254"/>
                  <a:gd name="T67" fmla="*/ 161 h 342"/>
                  <a:gd name="T68" fmla="*/ 184 w 254"/>
                  <a:gd name="T69" fmla="*/ 155 h 342"/>
                  <a:gd name="T70" fmla="*/ 184 w 254"/>
                  <a:gd name="T71" fmla="*/ 155 h 342"/>
                  <a:gd name="T72" fmla="*/ 187 w 254"/>
                  <a:gd name="T73" fmla="*/ 152 h 342"/>
                  <a:gd name="T74" fmla="*/ 190 w 254"/>
                  <a:gd name="T75" fmla="*/ 152 h 342"/>
                  <a:gd name="T76" fmla="*/ 193 w 254"/>
                  <a:gd name="T77" fmla="*/ 152 h 342"/>
                  <a:gd name="T78" fmla="*/ 197 w 254"/>
                  <a:gd name="T79" fmla="*/ 155 h 342"/>
                  <a:gd name="T80" fmla="*/ 202 w 254"/>
                  <a:gd name="T81" fmla="*/ 161 h 342"/>
                  <a:gd name="T82" fmla="*/ 203 w 254"/>
                  <a:gd name="T83" fmla="*/ 162 h 342"/>
                  <a:gd name="T84" fmla="*/ 203 w 254"/>
                  <a:gd name="T85" fmla="*/ 162 h 342"/>
                  <a:gd name="T86" fmla="*/ 226 w 254"/>
                  <a:gd name="T87" fmla="*/ 140 h 342"/>
                  <a:gd name="T88" fmla="*/ 242 w 254"/>
                  <a:gd name="T89" fmla="*/ 122 h 342"/>
                  <a:gd name="T90" fmla="*/ 248 w 254"/>
                  <a:gd name="T91" fmla="*/ 113 h 342"/>
                  <a:gd name="T92" fmla="*/ 251 w 254"/>
                  <a:gd name="T93" fmla="*/ 105 h 342"/>
                  <a:gd name="T94" fmla="*/ 251 w 254"/>
                  <a:gd name="T95" fmla="*/ 105 h 342"/>
                  <a:gd name="T96" fmla="*/ 254 w 254"/>
                  <a:gd name="T97" fmla="*/ 90 h 342"/>
                  <a:gd name="T98" fmla="*/ 254 w 254"/>
                  <a:gd name="T99" fmla="*/ 81 h 342"/>
                  <a:gd name="T100" fmla="*/ 253 w 254"/>
                  <a:gd name="T101" fmla="*/ 71 h 342"/>
                  <a:gd name="T102" fmla="*/ 250 w 254"/>
                  <a:gd name="T103" fmla="*/ 60 h 342"/>
                  <a:gd name="T104" fmla="*/ 247 w 254"/>
                  <a:gd name="T105" fmla="*/ 51 h 342"/>
                  <a:gd name="T106" fmla="*/ 241 w 254"/>
                  <a:gd name="T107" fmla="*/ 42 h 342"/>
                  <a:gd name="T108" fmla="*/ 233 w 254"/>
                  <a:gd name="T109" fmla="*/ 35 h 342"/>
                  <a:gd name="T110" fmla="*/ 233 w 254"/>
                  <a:gd name="T111" fmla="*/ 35 h 342"/>
                  <a:gd name="T112" fmla="*/ 211 w 254"/>
                  <a:gd name="T113" fmla="*/ 23 h 342"/>
                  <a:gd name="T114" fmla="*/ 187 w 254"/>
                  <a:gd name="T115" fmla="*/ 12 h 342"/>
                  <a:gd name="T116" fmla="*/ 160 w 254"/>
                  <a:gd name="T117" fmla="*/ 0 h 342"/>
                  <a:gd name="T118" fmla="*/ 64 w 254"/>
                  <a:gd name="T119" fmla="*/ 15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 h="342">
                    <a:moveTo>
                      <a:pt x="64" y="156"/>
                    </a:moveTo>
                    <a:lnTo>
                      <a:pt x="64" y="156"/>
                    </a:lnTo>
                    <a:lnTo>
                      <a:pt x="55" y="186"/>
                    </a:lnTo>
                    <a:lnTo>
                      <a:pt x="40" y="235"/>
                    </a:lnTo>
                    <a:lnTo>
                      <a:pt x="40" y="235"/>
                    </a:lnTo>
                    <a:lnTo>
                      <a:pt x="36" y="244"/>
                    </a:lnTo>
                    <a:lnTo>
                      <a:pt x="30" y="255"/>
                    </a:lnTo>
                    <a:lnTo>
                      <a:pt x="16" y="277"/>
                    </a:lnTo>
                    <a:lnTo>
                      <a:pt x="10" y="289"/>
                    </a:lnTo>
                    <a:lnTo>
                      <a:pt x="4" y="300"/>
                    </a:lnTo>
                    <a:lnTo>
                      <a:pt x="1" y="312"/>
                    </a:lnTo>
                    <a:lnTo>
                      <a:pt x="0" y="321"/>
                    </a:lnTo>
                    <a:lnTo>
                      <a:pt x="0" y="321"/>
                    </a:lnTo>
                    <a:lnTo>
                      <a:pt x="1" y="330"/>
                    </a:lnTo>
                    <a:lnTo>
                      <a:pt x="4" y="336"/>
                    </a:lnTo>
                    <a:lnTo>
                      <a:pt x="10" y="339"/>
                    </a:lnTo>
                    <a:lnTo>
                      <a:pt x="15" y="342"/>
                    </a:lnTo>
                    <a:lnTo>
                      <a:pt x="22" y="342"/>
                    </a:lnTo>
                    <a:lnTo>
                      <a:pt x="28" y="342"/>
                    </a:lnTo>
                    <a:lnTo>
                      <a:pt x="43" y="337"/>
                    </a:lnTo>
                    <a:lnTo>
                      <a:pt x="43" y="337"/>
                    </a:lnTo>
                    <a:lnTo>
                      <a:pt x="54" y="333"/>
                    </a:lnTo>
                    <a:lnTo>
                      <a:pt x="69" y="324"/>
                    </a:lnTo>
                    <a:lnTo>
                      <a:pt x="87" y="313"/>
                    </a:lnTo>
                    <a:lnTo>
                      <a:pt x="106" y="301"/>
                    </a:lnTo>
                    <a:lnTo>
                      <a:pt x="126" y="288"/>
                    </a:lnTo>
                    <a:lnTo>
                      <a:pt x="142" y="274"/>
                    </a:lnTo>
                    <a:lnTo>
                      <a:pt x="154" y="261"/>
                    </a:lnTo>
                    <a:lnTo>
                      <a:pt x="158" y="255"/>
                    </a:lnTo>
                    <a:lnTo>
                      <a:pt x="160" y="249"/>
                    </a:lnTo>
                    <a:lnTo>
                      <a:pt x="160" y="249"/>
                    </a:lnTo>
                    <a:lnTo>
                      <a:pt x="172" y="195"/>
                    </a:lnTo>
                    <a:lnTo>
                      <a:pt x="179" y="170"/>
                    </a:lnTo>
                    <a:lnTo>
                      <a:pt x="182" y="161"/>
                    </a:lnTo>
                    <a:lnTo>
                      <a:pt x="184" y="155"/>
                    </a:lnTo>
                    <a:lnTo>
                      <a:pt x="184" y="155"/>
                    </a:lnTo>
                    <a:lnTo>
                      <a:pt x="187" y="152"/>
                    </a:lnTo>
                    <a:lnTo>
                      <a:pt x="190" y="152"/>
                    </a:lnTo>
                    <a:lnTo>
                      <a:pt x="193" y="152"/>
                    </a:lnTo>
                    <a:lnTo>
                      <a:pt x="197" y="155"/>
                    </a:lnTo>
                    <a:lnTo>
                      <a:pt x="202" y="161"/>
                    </a:lnTo>
                    <a:lnTo>
                      <a:pt x="203" y="162"/>
                    </a:lnTo>
                    <a:lnTo>
                      <a:pt x="203" y="162"/>
                    </a:lnTo>
                    <a:lnTo>
                      <a:pt x="226" y="140"/>
                    </a:lnTo>
                    <a:lnTo>
                      <a:pt x="242" y="122"/>
                    </a:lnTo>
                    <a:lnTo>
                      <a:pt x="248" y="113"/>
                    </a:lnTo>
                    <a:lnTo>
                      <a:pt x="251" y="105"/>
                    </a:lnTo>
                    <a:lnTo>
                      <a:pt x="251" y="105"/>
                    </a:lnTo>
                    <a:lnTo>
                      <a:pt x="254" y="90"/>
                    </a:lnTo>
                    <a:lnTo>
                      <a:pt x="254" y="81"/>
                    </a:lnTo>
                    <a:lnTo>
                      <a:pt x="253" y="71"/>
                    </a:lnTo>
                    <a:lnTo>
                      <a:pt x="250" y="60"/>
                    </a:lnTo>
                    <a:lnTo>
                      <a:pt x="247" y="51"/>
                    </a:lnTo>
                    <a:lnTo>
                      <a:pt x="241" y="42"/>
                    </a:lnTo>
                    <a:lnTo>
                      <a:pt x="233" y="35"/>
                    </a:lnTo>
                    <a:lnTo>
                      <a:pt x="233" y="35"/>
                    </a:lnTo>
                    <a:lnTo>
                      <a:pt x="211" y="23"/>
                    </a:lnTo>
                    <a:lnTo>
                      <a:pt x="187" y="12"/>
                    </a:lnTo>
                    <a:lnTo>
                      <a:pt x="160" y="0"/>
                    </a:lnTo>
                    <a:lnTo>
                      <a:pt x="64" y="15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0" name="Rechteck 49">
              <a:extLst>
                <a:ext uri="{FF2B5EF4-FFF2-40B4-BE49-F238E27FC236}">
                  <a16:creationId xmlns:a16="http://schemas.microsoft.com/office/drawing/2014/main" id="{4DDE0DD4-C856-9348-992F-03EAB7618524}"/>
                </a:ext>
              </a:extLst>
            </p:cNvPr>
            <p:cNvSpPr>
              <a:spLocks noChangeAspect="1"/>
            </p:cNvSpPr>
            <p:nvPr/>
          </p:nvSpPr>
          <p:spPr>
            <a:xfrm>
              <a:off x="6769384" y="1807806"/>
              <a:ext cx="3312000" cy="965606"/>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a:solidFill>
                    <a:prstClr val="black"/>
                  </a:solidFill>
                  <a:latin typeface="Roboto"/>
                </a:rPr>
                <a:t>A former public servant establishing their own business in the same field as the public agency and approaching the agency's clients for business, using confidential information gained from the agency.</a:t>
              </a:r>
            </a:p>
          </p:txBody>
        </p:sp>
      </p:grpSp>
      <p:grpSp>
        <p:nvGrpSpPr>
          <p:cNvPr id="57" name="Gruppieren 56">
            <a:extLst>
              <a:ext uri="{FF2B5EF4-FFF2-40B4-BE49-F238E27FC236}">
                <a16:creationId xmlns:a16="http://schemas.microsoft.com/office/drawing/2014/main" id="{4CFB7264-CB59-4F44-A0BD-BE72047209DA}"/>
              </a:ext>
            </a:extLst>
          </p:cNvPr>
          <p:cNvGrpSpPr/>
          <p:nvPr/>
        </p:nvGrpSpPr>
        <p:grpSpPr>
          <a:xfrm>
            <a:off x="4802431" y="3447063"/>
            <a:ext cx="3787442" cy="1286862"/>
            <a:chOff x="6876808" y="3001116"/>
            <a:chExt cx="3787442" cy="1286862"/>
          </a:xfrm>
        </p:grpSpPr>
        <p:pic>
          <p:nvPicPr>
            <p:cNvPr id="16" name="Grafik 15" descr="Ein Bild, das Anzug, Hemd enthält.&#10;&#10;Automatisch generierte Beschreibung">
              <a:extLst>
                <a:ext uri="{FF2B5EF4-FFF2-40B4-BE49-F238E27FC236}">
                  <a16:creationId xmlns:a16="http://schemas.microsoft.com/office/drawing/2014/main" id="{4AFF942A-5BF8-2549-B9F5-18B4C54D8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808" y="3001116"/>
              <a:ext cx="475442" cy="1286862"/>
            </a:xfrm>
            <a:prstGeom prst="rect">
              <a:avLst/>
            </a:prstGeom>
          </p:spPr>
        </p:pic>
        <p:sp>
          <p:nvSpPr>
            <p:cNvPr id="51" name="Rechteck 50">
              <a:extLst>
                <a:ext uri="{FF2B5EF4-FFF2-40B4-BE49-F238E27FC236}">
                  <a16:creationId xmlns:a16="http://schemas.microsoft.com/office/drawing/2014/main" id="{0D2B8295-784B-6747-9EF4-BB5A9AAE49E3}"/>
                </a:ext>
              </a:extLst>
            </p:cNvPr>
            <p:cNvSpPr>
              <a:spLocks noChangeAspect="1"/>
            </p:cNvSpPr>
            <p:nvPr/>
          </p:nvSpPr>
          <p:spPr>
            <a:xfrm>
              <a:off x="7352250" y="3156119"/>
              <a:ext cx="3312000" cy="965606"/>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a:solidFill>
                    <a:prstClr val="black"/>
                  </a:solidFill>
                  <a:latin typeface="Roboto"/>
                </a:rPr>
                <a:t>A former public servant becoming a lobbyist for a private organization or specialist group and trying to gain confidential information or favorable treatment from former colleagues.</a:t>
              </a:r>
            </a:p>
          </p:txBody>
        </p:sp>
      </p:grpSp>
      <p:grpSp>
        <p:nvGrpSpPr>
          <p:cNvPr id="55" name="Gruppieren 54">
            <a:extLst>
              <a:ext uri="{FF2B5EF4-FFF2-40B4-BE49-F238E27FC236}">
                <a16:creationId xmlns:a16="http://schemas.microsoft.com/office/drawing/2014/main" id="{B6F72A5D-C27A-A84B-9BD7-1135CC6DC2B2}"/>
              </a:ext>
            </a:extLst>
          </p:cNvPr>
          <p:cNvGrpSpPr/>
          <p:nvPr/>
        </p:nvGrpSpPr>
        <p:grpSpPr>
          <a:xfrm>
            <a:off x="85886" y="3136857"/>
            <a:ext cx="4313783" cy="1429657"/>
            <a:chOff x="4763373" y="-132320"/>
            <a:chExt cx="4313783" cy="1429657"/>
          </a:xfrm>
        </p:grpSpPr>
        <p:grpSp>
          <p:nvGrpSpPr>
            <p:cNvPr id="17" name="Group 17">
              <a:extLst>
                <a:ext uri="{FF2B5EF4-FFF2-40B4-BE49-F238E27FC236}">
                  <a16:creationId xmlns:a16="http://schemas.microsoft.com/office/drawing/2014/main" id="{A0C52C7E-AD87-6744-8A49-E71EA8233570}"/>
                </a:ext>
              </a:extLst>
            </p:cNvPr>
            <p:cNvGrpSpPr>
              <a:grpSpLocks noChangeAspect="1"/>
            </p:cNvGrpSpPr>
            <p:nvPr/>
          </p:nvGrpSpPr>
          <p:grpSpPr>
            <a:xfrm>
              <a:off x="4763373" y="-132320"/>
              <a:ext cx="1001783" cy="1429657"/>
              <a:chOff x="4551013" y="3630954"/>
              <a:chExt cx="1874382" cy="2674953"/>
            </a:xfrm>
          </p:grpSpPr>
          <p:sp>
            <p:nvSpPr>
              <p:cNvPr id="18" name="Freeform 25">
                <a:extLst>
                  <a:ext uri="{FF2B5EF4-FFF2-40B4-BE49-F238E27FC236}">
                    <a16:creationId xmlns:a16="http://schemas.microsoft.com/office/drawing/2014/main" id="{B55668B1-FEE7-C147-9B71-18E264196711}"/>
                  </a:ext>
                </a:extLst>
              </p:cNvPr>
              <p:cNvSpPr>
                <a:spLocks/>
              </p:cNvSpPr>
              <p:nvPr/>
            </p:nvSpPr>
            <p:spPr bwMode="auto">
              <a:xfrm>
                <a:off x="5362102" y="3889170"/>
                <a:ext cx="641608" cy="923928"/>
              </a:xfrm>
              <a:custGeom>
                <a:avLst/>
                <a:gdLst>
                  <a:gd name="T0" fmla="*/ 0 w 636"/>
                  <a:gd name="T1" fmla="*/ 917 h 917"/>
                  <a:gd name="T2" fmla="*/ 60 w 636"/>
                  <a:gd name="T3" fmla="*/ 717 h 917"/>
                  <a:gd name="T4" fmla="*/ 337 w 636"/>
                  <a:gd name="T5" fmla="*/ 0 h 917"/>
                  <a:gd name="T6" fmla="*/ 392 w 636"/>
                  <a:gd name="T7" fmla="*/ 18 h 917"/>
                  <a:gd name="T8" fmla="*/ 488 w 636"/>
                  <a:gd name="T9" fmla="*/ 104 h 917"/>
                  <a:gd name="T10" fmla="*/ 553 w 636"/>
                  <a:gd name="T11" fmla="*/ 101 h 917"/>
                  <a:gd name="T12" fmla="*/ 562 w 636"/>
                  <a:gd name="T13" fmla="*/ 171 h 917"/>
                  <a:gd name="T14" fmla="*/ 636 w 636"/>
                  <a:gd name="T15" fmla="*/ 476 h 917"/>
                  <a:gd name="T16" fmla="*/ 440 w 636"/>
                  <a:gd name="T17" fmla="*/ 854 h 917"/>
                  <a:gd name="T18" fmla="*/ 241 w 636"/>
                  <a:gd name="T19" fmla="*/ 917 h 917"/>
                  <a:gd name="T20" fmla="*/ 0 w 636"/>
                  <a:gd name="T21"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6" h="917">
                    <a:moveTo>
                      <a:pt x="0" y="917"/>
                    </a:moveTo>
                    <a:lnTo>
                      <a:pt x="60" y="717"/>
                    </a:lnTo>
                    <a:lnTo>
                      <a:pt x="337" y="0"/>
                    </a:lnTo>
                    <a:lnTo>
                      <a:pt x="392" y="18"/>
                    </a:lnTo>
                    <a:lnTo>
                      <a:pt x="488" y="104"/>
                    </a:lnTo>
                    <a:lnTo>
                      <a:pt x="553" y="101"/>
                    </a:lnTo>
                    <a:lnTo>
                      <a:pt x="562" y="171"/>
                    </a:lnTo>
                    <a:lnTo>
                      <a:pt x="636" y="476"/>
                    </a:lnTo>
                    <a:lnTo>
                      <a:pt x="440" y="854"/>
                    </a:lnTo>
                    <a:lnTo>
                      <a:pt x="241" y="917"/>
                    </a:lnTo>
                    <a:lnTo>
                      <a:pt x="0" y="917"/>
                    </a:lnTo>
                    <a:close/>
                  </a:path>
                </a:pathLst>
              </a:custGeom>
              <a:solidFill>
                <a:srgbClr val="C2E9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a:extLst>
                  <a:ext uri="{FF2B5EF4-FFF2-40B4-BE49-F238E27FC236}">
                    <a16:creationId xmlns:a16="http://schemas.microsoft.com/office/drawing/2014/main" id="{FDDB8DEA-B3C4-F247-9D6D-C10F660C65B8}"/>
                  </a:ext>
                </a:extLst>
              </p:cNvPr>
              <p:cNvSpPr>
                <a:spLocks/>
              </p:cNvSpPr>
              <p:nvPr/>
            </p:nvSpPr>
            <p:spPr bwMode="auto">
              <a:xfrm>
                <a:off x="5061474" y="4070728"/>
                <a:ext cx="562920" cy="522483"/>
              </a:xfrm>
              <a:custGeom>
                <a:avLst/>
                <a:gdLst>
                  <a:gd name="T0" fmla="*/ 0 w 558"/>
                  <a:gd name="T1" fmla="*/ 251 h 516"/>
                  <a:gd name="T2" fmla="*/ 410 w 558"/>
                  <a:gd name="T3" fmla="*/ 0 h 516"/>
                  <a:gd name="T4" fmla="*/ 558 w 558"/>
                  <a:gd name="T5" fmla="*/ 309 h 516"/>
                  <a:gd name="T6" fmla="*/ 138 w 558"/>
                  <a:gd name="T7" fmla="*/ 516 h 516"/>
                  <a:gd name="T8" fmla="*/ 138 w 558"/>
                  <a:gd name="T9" fmla="*/ 516 h 516"/>
                  <a:gd name="T10" fmla="*/ 133 w 558"/>
                  <a:gd name="T11" fmla="*/ 513 h 516"/>
                  <a:gd name="T12" fmla="*/ 123 w 558"/>
                  <a:gd name="T13" fmla="*/ 503 h 516"/>
                  <a:gd name="T14" fmla="*/ 106 w 558"/>
                  <a:gd name="T15" fmla="*/ 485 h 516"/>
                  <a:gd name="T16" fmla="*/ 87 w 558"/>
                  <a:gd name="T17" fmla="*/ 459 h 516"/>
                  <a:gd name="T18" fmla="*/ 76 w 558"/>
                  <a:gd name="T19" fmla="*/ 441 h 516"/>
                  <a:gd name="T20" fmla="*/ 64 w 558"/>
                  <a:gd name="T21" fmla="*/ 423 h 516"/>
                  <a:gd name="T22" fmla="*/ 54 w 558"/>
                  <a:gd name="T23" fmla="*/ 401 h 516"/>
                  <a:gd name="T24" fmla="*/ 42 w 558"/>
                  <a:gd name="T25" fmla="*/ 377 h 516"/>
                  <a:gd name="T26" fmla="*/ 31 w 558"/>
                  <a:gd name="T27" fmla="*/ 350 h 516"/>
                  <a:gd name="T28" fmla="*/ 21 w 558"/>
                  <a:gd name="T29" fmla="*/ 320 h 516"/>
                  <a:gd name="T30" fmla="*/ 10 w 558"/>
                  <a:gd name="T31" fmla="*/ 287 h 516"/>
                  <a:gd name="T32" fmla="*/ 0 w 558"/>
                  <a:gd name="T33" fmla="*/ 251 h 516"/>
                  <a:gd name="T34" fmla="*/ 0 w 558"/>
                  <a:gd name="T35" fmla="*/ 25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8" h="516">
                    <a:moveTo>
                      <a:pt x="0" y="251"/>
                    </a:moveTo>
                    <a:lnTo>
                      <a:pt x="410" y="0"/>
                    </a:lnTo>
                    <a:lnTo>
                      <a:pt x="558" y="309"/>
                    </a:lnTo>
                    <a:lnTo>
                      <a:pt x="138" y="516"/>
                    </a:lnTo>
                    <a:lnTo>
                      <a:pt x="138" y="516"/>
                    </a:lnTo>
                    <a:lnTo>
                      <a:pt x="133" y="513"/>
                    </a:lnTo>
                    <a:lnTo>
                      <a:pt x="123" y="503"/>
                    </a:lnTo>
                    <a:lnTo>
                      <a:pt x="106" y="485"/>
                    </a:lnTo>
                    <a:lnTo>
                      <a:pt x="87" y="459"/>
                    </a:lnTo>
                    <a:lnTo>
                      <a:pt x="76" y="441"/>
                    </a:lnTo>
                    <a:lnTo>
                      <a:pt x="64" y="423"/>
                    </a:lnTo>
                    <a:lnTo>
                      <a:pt x="54" y="401"/>
                    </a:lnTo>
                    <a:lnTo>
                      <a:pt x="42" y="377"/>
                    </a:lnTo>
                    <a:lnTo>
                      <a:pt x="31" y="350"/>
                    </a:lnTo>
                    <a:lnTo>
                      <a:pt x="21" y="320"/>
                    </a:lnTo>
                    <a:lnTo>
                      <a:pt x="10" y="287"/>
                    </a:lnTo>
                    <a:lnTo>
                      <a:pt x="0" y="251"/>
                    </a:lnTo>
                    <a:lnTo>
                      <a:pt x="0" y="251"/>
                    </a:lnTo>
                    <a:close/>
                  </a:path>
                </a:pathLst>
              </a:custGeom>
              <a:solidFill>
                <a:srgbClr val="6F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7">
                <a:extLst>
                  <a:ext uri="{FF2B5EF4-FFF2-40B4-BE49-F238E27FC236}">
                    <a16:creationId xmlns:a16="http://schemas.microsoft.com/office/drawing/2014/main" id="{3DAF370F-3DD9-DB46-A086-17827CAFF4A3}"/>
                  </a:ext>
                </a:extLst>
              </p:cNvPr>
              <p:cNvSpPr>
                <a:spLocks/>
              </p:cNvSpPr>
              <p:nvPr/>
            </p:nvSpPr>
            <p:spPr bwMode="auto">
              <a:xfrm>
                <a:off x="4551013" y="5884289"/>
                <a:ext cx="209834" cy="421618"/>
              </a:xfrm>
              <a:custGeom>
                <a:avLst/>
                <a:gdLst>
                  <a:gd name="T0" fmla="*/ 130 w 210"/>
                  <a:gd name="T1" fmla="*/ 9 h 418"/>
                  <a:gd name="T2" fmla="*/ 130 w 210"/>
                  <a:gd name="T3" fmla="*/ 9 h 418"/>
                  <a:gd name="T4" fmla="*/ 129 w 210"/>
                  <a:gd name="T5" fmla="*/ 8 h 418"/>
                  <a:gd name="T6" fmla="*/ 126 w 210"/>
                  <a:gd name="T7" fmla="*/ 5 h 418"/>
                  <a:gd name="T8" fmla="*/ 118 w 210"/>
                  <a:gd name="T9" fmla="*/ 3 h 418"/>
                  <a:gd name="T10" fmla="*/ 108 w 210"/>
                  <a:gd name="T11" fmla="*/ 0 h 418"/>
                  <a:gd name="T12" fmla="*/ 91 w 210"/>
                  <a:gd name="T13" fmla="*/ 2 h 418"/>
                  <a:gd name="T14" fmla="*/ 68 w 210"/>
                  <a:gd name="T15" fmla="*/ 5 h 418"/>
                  <a:gd name="T16" fmla="*/ 38 w 210"/>
                  <a:gd name="T17" fmla="*/ 12 h 418"/>
                  <a:gd name="T18" fmla="*/ 0 w 210"/>
                  <a:gd name="T19" fmla="*/ 24 h 418"/>
                  <a:gd name="T20" fmla="*/ 27 w 210"/>
                  <a:gd name="T21" fmla="*/ 135 h 418"/>
                  <a:gd name="T22" fmla="*/ 50 w 210"/>
                  <a:gd name="T23" fmla="*/ 122 h 418"/>
                  <a:gd name="T24" fmla="*/ 50 w 210"/>
                  <a:gd name="T25" fmla="*/ 122 h 418"/>
                  <a:gd name="T26" fmla="*/ 53 w 210"/>
                  <a:gd name="T27" fmla="*/ 176 h 418"/>
                  <a:gd name="T28" fmla="*/ 54 w 210"/>
                  <a:gd name="T29" fmla="*/ 219 h 418"/>
                  <a:gd name="T30" fmla="*/ 59 w 210"/>
                  <a:gd name="T31" fmla="*/ 252 h 418"/>
                  <a:gd name="T32" fmla="*/ 59 w 210"/>
                  <a:gd name="T33" fmla="*/ 252 h 418"/>
                  <a:gd name="T34" fmla="*/ 60 w 210"/>
                  <a:gd name="T35" fmla="*/ 258 h 418"/>
                  <a:gd name="T36" fmla="*/ 65 w 210"/>
                  <a:gd name="T37" fmla="*/ 267 h 418"/>
                  <a:gd name="T38" fmla="*/ 78 w 210"/>
                  <a:gd name="T39" fmla="*/ 291 h 418"/>
                  <a:gd name="T40" fmla="*/ 94 w 210"/>
                  <a:gd name="T41" fmla="*/ 318 h 418"/>
                  <a:gd name="T42" fmla="*/ 114 w 210"/>
                  <a:gd name="T43" fmla="*/ 346 h 418"/>
                  <a:gd name="T44" fmla="*/ 150 w 210"/>
                  <a:gd name="T45" fmla="*/ 396 h 418"/>
                  <a:gd name="T46" fmla="*/ 166 w 210"/>
                  <a:gd name="T47" fmla="*/ 418 h 418"/>
                  <a:gd name="T48" fmla="*/ 166 w 210"/>
                  <a:gd name="T49" fmla="*/ 418 h 418"/>
                  <a:gd name="T50" fmla="*/ 169 w 210"/>
                  <a:gd name="T51" fmla="*/ 415 h 418"/>
                  <a:gd name="T52" fmla="*/ 172 w 210"/>
                  <a:gd name="T53" fmla="*/ 412 h 418"/>
                  <a:gd name="T54" fmla="*/ 175 w 210"/>
                  <a:gd name="T55" fmla="*/ 408 h 418"/>
                  <a:gd name="T56" fmla="*/ 178 w 210"/>
                  <a:gd name="T57" fmla="*/ 402 h 418"/>
                  <a:gd name="T58" fmla="*/ 178 w 210"/>
                  <a:gd name="T59" fmla="*/ 396 h 418"/>
                  <a:gd name="T60" fmla="*/ 178 w 210"/>
                  <a:gd name="T61" fmla="*/ 388 h 418"/>
                  <a:gd name="T62" fmla="*/ 174 w 210"/>
                  <a:gd name="T63" fmla="*/ 379 h 418"/>
                  <a:gd name="T64" fmla="*/ 174 w 210"/>
                  <a:gd name="T65" fmla="*/ 379 h 418"/>
                  <a:gd name="T66" fmla="*/ 162 w 210"/>
                  <a:gd name="T67" fmla="*/ 360 h 418"/>
                  <a:gd name="T68" fmla="*/ 154 w 210"/>
                  <a:gd name="T69" fmla="*/ 348 h 418"/>
                  <a:gd name="T70" fmla="*/ 148 w 210"/>
                  <a:gd name="T71" fmla="*/ 336 h 418"/>
                  <a:gd name="T72" fmla="*/ 142 w 210"/>
                  <a:gd name="T73" fmla="*/ 322 h 418"/>
                  <a:gd name="T74" fmla="*/ 138 w 210"/>
                  <a:gd name="T75" fmla="*/ 307 h 418"/>
                  <a:gd name="T76" fmla="*/ 136 w 210"/>
                  <a:gd name="T77" fmla="*/ 292 h 418"/>
                  <a:gd name="T78" fmla="*/ 138 w 210"/>
                  <a:gd name="T79" fmla="*/ 274 h 418"/>
                  <a:gd name="T80" fmla="*/ 138 w 210"/>
                  <a:gd name="T81" fmla="*/ 274 h 418"/>
                  <a:gd name="T82" fmla="*/ 141 w 210"/>
                  <a:gd name="T83" fmla="*/ 265 h 418"/>
                  <a:gd name="T84" fmla="*/ 144 w 210"/>
                  <a:gd name="T85" fmla="*/ 256 h 418"/>
                  <a:gd name="T86" fmla="*/ 151 w 210"/>
                  <a:gd name="T87" fmla="*/ 241 h 418"/>
                  <a:gd name="T88" fmla="*/ 160 w 210"/>
                  <a:gd name="T89" fmla="*/ 228 h 418"/>
                  <a:gd name="T90" fmla="*/ 171 w 210"/>
                  <a:gd name="T91" fmla="*/ 216 h 418"/>
                  <a:gd name="T92" fmla="*/ 189 w 210"/>
                  <a:gd name="T93" fmla="*/ 199 h 418"/>
                  <a:gd name="T94" fmla="*/ 195 w 210"/>
                  <a:gd name="T95" fmla="*/ 192 h 418"/>
                  <a:gd name="T96" fmla="*/ 196 w 210"/>
                  <a:gd name="T97" fmla="*/ 187 h 418"/>
                  <a:gd name="T98" fmla="*/ 196 w 210"/>
                  <a:gd name="T99" fmla="*/ 187 h 418"/>
                  <a:gd name="T100" fmla="*/ 199 w 210"/>
                  <a:gd name="T101" fmla="*/ 173 h 418"/>
                  <a:gd name="T102" fmla="*/ 204 w 210"/>
                  <a:gd name="T103" fmla="*/ 149 h 418"/>
                  <a:gd name="T104" fmla="*/ 210 w 210"/>
                  <a:gd name="T105" fmla="*/ 119 h 418"/>
                  <a:gd name="T106" fmla="*/ 130 w 210"/>
                  <a:gd name="T107" fmla="*/ 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418">
                    <a:moveTo>
                      <a:pt x="130" y="9"/>
                    </a:moveTo>
                    <a:lnTo>
                      <a:pt x="130" y="9"/>
                    </a:lnTo>
                    <a:lnTo>
                      <a:pt x="129" y="8"/>
                    </a:lnTo>
                    <a:lnTo>
                      <a:pt x="126" y="5"/>
                    </a:lnTo>
                    <a:lnTo>
                      <a:pt x="118" y="3"/>
                    </a:lnTo>
                    <a:lnTo>
                      <a:pt x="108" y="0"/>
                    </a:lnTo>
                    <a:lnTo>
                      <a:pt x="91" y="2"/>
                    </a:lnTo>
                    <a:lnTo>
                      <a:pt x="68" y="5"/>
                    </a:lnTo>
                    <a:lnTo>
                      <a:pt x="38" y="12"/>
                    </a:lnTo>
                    <a:lnTo>
                      <a:pt x="0" y="24"/>
                    </a:lnTo>
                    <a:lnTo>
                      <a:pt x="27" y="135"/>
                    </a:lnTo>
                    <a:lnTo>
                      <a:pt x="50" y="122"/>
                    </a:lnTo>
                    <a:lnTo>
                      <a:pt x="50" y="122"/>
                    </a:lnTo>
                    <a:lnTo>
                      <a:pt x="53" y="176"/>
                    </a:lnTo>
                    <a:lnTo>
                      <a:pt x="54" y="219"/>
                    </a:lnTo>
                    <a:lnTo>
                      <a:pt x="59" y="252"/>
                    </a:lnTo>
                    <a:lnTo>
                      <a:pt x="59" y="252"/>
                    </a:lnTo>
                    <a:lnTo>
                      <a:pt x="60" y="258"/>
                    </a:lnTo>
                    <a:lnTo>
                      <a:pt x="65" y="267"/>
                    </a:lnTo>
                    <a:lnTo>
                      <a:pt x="78" y="291"/>
                    </a:lnTo>
                    <a:lnTo>
                      <a:pt x="94" y="318"/>
                    </a:lnTo>
                    <a:lnTo>
                      <a:pt x="114" y="346"/>
                    </a:lnTo>
                    <a:lnTo>
                      <a:pt x="150" y="396"/>
                    </a:lnTo>
                    <a:lnTo>
                      <a:pt x="166" y="418"/>
                    </a:lnTo>
                    <a:lnTo>
                      <a:pt x="166" y="418"/>
                    </a:lnTo>
                    <a:lnTo>
                      <a:pt x="169" y="415"/>
                    </a:lnTo>
                    <a:lnTo>
                      <a:pt x="172" y="412"/>
                    </a:lnTo>
                    <a:lnTo>
                      <a:pt x="175" y="408"/>
                    </a:lnTo>
                    <a:lnTo>
                      <a:pt x="178" y="402"/>
                    </a:lnTo>
                    <a:lnTo>
                      <a:pt x="178" y="396"/>
                    </a:lnTo>
                    <a:lnTo>
                      <a:pt x="178" y="388"/>
                    </a:lnTo>
                    <a:lnTo>
                      <a:pt x="174" y="379"/>
                    </a:lnTo>
                    <a:lnTo>
                      <a:pt x="174" y="379"/>
                    </a:lnTo>
                    <a:lnTo>
                      <a:pt x="162" y="360"/>
                    </a:lnTo>
                    <a:lnTo>
                      <a:pt x="154" y="348"/>
                    </a:lnTo>
                    <a:lnTo>
                      <a:pt x="148" y="336"/>
                    </a:lnTo>
                    <a:lnTo>
                      <a:pt x="142" y="322"/>
                    </a:lnTo>
                    <a:lnTo>
                      <a:pt x="138" y="307"/>
                    </a:lnTo>
                    <a:lnTo>
                      <a:pt x="136" y="292"/>
                    </a:lnTo>
                    <a:lnTo>
                      <a:pt x="138" y="274"/>
                    </a:lnTo>
                    <a:lnTo>
                      <a:pt x="138" y="274"/>
                    </a:lnTo>
                    <a:lnTo>
                      <a:pt x="141" y="265"/>
                    </a:lnTo>
                    <a:lnTo>
                      <a:pt x="144" y="256"/>
                    </a:lnTo>
                    <a:lnTo>
                      <a:pt x="151" y="241"/>
                    </a:lnTo>
                    <a:lnTo>
                      <a:pt x="160" y="228"/>
                    </a:lnTo>
                    <a:lnTo>
                      <a:pt x="171" y="216"/>
                    </a:lnTo>
                    <a:lnTo>
                      <a:pt x="189" y="199"/>
                    </a:lnTo>
                    <a:lnTo>
                      <a:pt x="195" y="192"/>
                    </a:lnTo>
                    <a:lnTo>
                      <a:pt x="196" y="187"/>
                    </a:lnTo>
                    <a:lnTo>
                      <a:pt x="196" y="187"/>
                    </a:lnTo>
                    <a:lnTo>
                      <a:pt x="199" y="173"/>
                    </a:lnTo>
                    <a:lnTo>
                      <a:pt x="204" y="149"/>
                    </a:lnTo>
                    <a:lnTo>
                      <a:pt x="210" y="119"/>
                    </a:lnTo>
                    <a:lnTo>
                      <a:pt x="130" y="9"/>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8">
                <a:extLst>
                  <a:ext uri="{FF2B5EF4-FFF2-40B4-BE49-F238E27FC236}">
                    <a16:creationId xmlns:a16="http://schemas.microsoft.com/office/drawing/2014/main" id="{571457FE-12C4-8A4D-8604-6D32236F83DA}"/>
                  </a:ext>
                </a:extLst>
              </p:cNvPr>
              <p:cNvSpPr>
                <a:spLocks/>
              </p:cNvSpPr>
              <p:nvPr/>
            </p:nvSpPr>
            <p:spPr bwMode="auto">
              <a:xfrm>
                <a:off x="5983533" y="5690627"/>
                <a:ext cx="441862" cy="231991"/>
              </a:xfrm>
              <a:custGeom>
                <a:avLst/>
                <a:gdLst>
                  <a:gd name="T0" fmla="*/ 59 w 439"/>
                  <a:gd name="T1" fmla="*/ 4 h 229"/>
                  <a:gd name="T2" fmla="*/ 59 w 439"/>
                  <a:gd name="T3" fmla="*/ 4 h 229"/>
                  <a:gd name="T4" fmla="*/ 51 w 439"/>
                  <a:gd name="T5" fmla="*/ 21 h 229"/>
                  <a:gd name="T6" fmla="*/ 33 w 439"/>
                  <a:gd name="T7" fmla="*/ 57 h 229"/>
                  <a:gd name="T8" fmla="*/ 14 w 439"/>
                  <a:gd name="T9" fmla="*/ 100 h 229"/>
                  <a:gd name="T10" fmla="*/ 5 w 439"/>
                  <a:gd name="T11" fmla="*/ 121 h 229"/>
                  <a:gd name="T12" fmla="*/ 0 w 439"/>
                  <a:gd name="T13" fmla="*/ 137 h 229"/>
                  <a:gd name="T14" fmla="*/ 131 w 439"/>
                  <a:gd name="T15" fmla="*/ 185 h 229"/>
                  <a:gd name="T16" fmla="*/ 144 w 439"/>
                  <a:gd name="T17" fmla="*/ 154 h 229"/>
                  <a:gd name="T18" fmla="*/ 144 w 439"/>
                  <a:gd name="T19" fmla="*/ 154 h 229"/>
                  <a:gd name="T20" fmla="*/ 174 w 439"/>
                  <a:gd name="T21" fmla="*/ 175 h 229"/>
                  <a:gd name="T22" fmla="*/ 202 w 439"/>
                  <a:gd name="T23" fmla="*/ 191 h 229"/>
                  <a:gd name="T24" fmla="*/ 219 w 439"/>
                  <a:gd name="T25" fmla="*/ 200 h 229"/>
                  <a:gd name="T26" fmla="*/ 234 w 439"/>
                  <a:gd name="T27" fmla="*/ 208 h 229"/>
                  <a:gd name="T28" fmla="*/ 234 w 439"/>
                  <a:gd name="T29" fmla="*/ 208 h 229"/>
                  <a:gd name="T30" fmla="*/ 241 w 439"/>
                  <a:gd name="T31" fmla="*/ 211 h 229"/>
                  <a:gd name="T32" fmla="*/ 253 w 439"/>
                  <a:gd name="T33" fmla="*/ 212 h 229"/>
                  <a:gd name="T34" fmla="*/ 282 w 439"/>
                  <a:gd name="T35" fmla="*/ 218 h 229"/>
                  <a:gd name="T36" fmla="*/ 315 w 439"/>
                  <a:gd name="T37" fmla="*/ 221 h 229"/>
                  <a:gd name="T38" fmla="*/ 349 w 439"/>
                  <a:gd name="T39" fmla="*/ 224 h 229"/>
                  <a:gd name="T40" fmla="*/ 409 w 439"/>
                  <a:gd name="T41" fmla="*/ 229 h 229"/>
                  <a:gd name="T42" fmla="*/ 436 w 439"/>
                  <a:gd name="T43" fmla="*/ 229 h 229"/>
                  <a:gd name="T44" fmla="*/ 436 w 439"/>
                  <a:gd name="T45" fmla="*/ 229 h 229"/>
                  <a:gd name="T46" fmla="*/ 437 w 439"/>
                  <a:gd name="T47" fmla="*/ 224 h 229"/>
                  <a:gd name="T48" fmla="*/ 439 w 439"/>
                  <a:gd name="T49" fmla="*/ 220 h 229"/>
                  <a:gd name="T50" fmla="*/ 439 w 439"/>
                  <a:gd name="T51" fmla="*/ 214 h 229"/>
                  <a:gd name="T52" fmla="*/ 439 w 439"/>
                  <a:gd name="T53" fmla="*/ 208 h 229"/>
                  <a:gd name="T54" fmla="*/ 436 w 439"/>
                  <a:gd name="T55" fmla="*/ 202 h 229"/>
                  <a:gd name="T56" fmla="*/ 430 w 439"/>
                  <a:gd name="T57" fmla="*/ 196 h 229"/>
                  <a:gd name="T58" fmla="*/ 421 w 439"/>
                  <a:gd name="T59" fmla="*/ 190 h 229"/>
                  <a:gd name="T60" fmla="*/ 421 w 439"/>
                  <a:gd name="T61" fmla="*/ 190 h 229"/>
                  <a:gd name="T62" fmla="*/ 388 w 439"/>
                  <a:gd name="T63" fmla="*/ 178 h 229"/>
                  <a:gd name="T64" fmla="*/ 339 w 439"/>
                  <a:gd name="T65" fmla="*/ 160 h 229"/>
                  <a:gd name="T66" fmla="*/ 315 w 439"/>
                  <a:gd name="T67" fmla="*/ 151 h 229"/>
                  <a:gd name="T68" fmla="*/ 294 w 439"/>
                  <a:gd name="T69" fmla="*/ 140 h 229"/>
                  <a:gd name="T70" fmla="*/ 277 w 439"/>
                  <a:gd name="T71" fmla="*/ 131 h 229"/>
                  <a:gd name="T72" fmla="*/ 273 w 439"/>
                  <a:gd name="T73" fmla="*/ 128 h 229"/>
                  <a:gd name="T74" fmla="*/ 270 w 439"/>
                  <a:gd name="T75" fmla="*/ 124 h 229"/>
                  <a:gd name="T76" fmla="*/ 270 w 439"/>
                  <a:gd name="T77" fmla="*/ 124 h 229"/>
                  <a:gd name="T78" fmla="*/ 198 w 439"/>
                  <a:gd name="T79" fmla="*/ 0 h 229"/>
                  <a:gd name="T80" fmla="*/ 59 w 439"/>
                  <a:gd name="T81"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9" h="229">
                    <a:moveTo>
                      <a:pt x="59" y="4"/>
                    </a:moveTo>
                    <a:lnTo>
                      <a:pt x="59" y="4"/>
                    </a:lnTo>
                    <a:lnTo>
                      <a:pt x="51" y="21"/>
                    </a:lnTo>
                    <a:lnTo>
                      <a:pt x="33" y="57"/>
                    </a:lnTo>
                    <a:lnTo>
                      <a:pt x="14" y="100"/>
                    </a:lnTo>
                    <a:lnTo>
                      <a:pt x="5" y="121"/>
                    </a:lnTo>
                    <a:lnTo>
                      <a:pt x="0" y="137"/>
                    </a:lnTo>
                    <a:lnTo>
                      <a:pt x="131" y="185"/>
                    </a:lnTo>
                    <a:lnTo>
                      <a:pt x="144" y="154"/>
                    </a:lnTo>
                    <a:lnTo>
                      <a:pt x="144" y="154"/>
                    </a:lnTo>
                    <a:lnTo>
                      <a:pt x="174" y="175"/>
                    </a:lnTo>
                    <a:lnTo>
                      <a:pt x="202" y="191"/>
                    </a:lnTo>
                    <a:lnTo>
                      <a:pt x="219" y="200"/>
                    </a:lnTo>
                    <a:lnTo>
                      <a:pt x="234" y="208"/>
                    </a:lnTo>
                    <a:lnTo>
                      <a:pt x="234" y="208"/>
                    </a:lnTo>
                    <a:lnTo>
                      <a:pt x="241" y="211"/>
                    </a:lnTo>
                    <a:lnTo>
                      <a:pt x="253" y="212"/>
                    </a:lnTo>
                    <a:lnTo>
                      <a:pt x="282" y="218"/>
                    </a:lnTo>
                    <a:lnTo>
                      <a:pt x="315" y="221"/>
                    </a:lnTo>
                    <a:lnTo>
                      <a:pt x="349" y="224"/>
                    </a:lnTo>
                    <a:lnTo>
                      <a:pt x="409" y="229"/>
                    </a:lnTo>
                    <a:lnTo>
                      <a:pt x="436" y="229"/>
                    </a:lnTo>
                    <a:lnTo>
                      <a:pt x="436" y="229"/>
                    </a:lnTo>
                    <a:lnTo>
                      <a:pt x="437" y="224"/>
                    </a:lnTo>
                    <a:lnTo>
                      <a:pt x="439" y="220"/>
                    </a:lnTo>
                    <a:lnTo>
                      <a:pt x="439" y="214"/>
                    </a:lnTo>
                    <a:lnTo>
                      <a:pt x="439" y="208"/>
                    </a:lnTo>
                    <a:lnTo>
                      <a:pt x="436" y="202"/>
                    </a:lnTo>
                    <a:lnTo>
                      <a:pt x="430" y="196"/>
                    </a:lnTo>
                    <a:lnTo>
                      <a:pt x="421" y="190"/>
                    </a:lnTo>
                    <a:lnTo>
                      <a:pt x="421" y="190"/>
                    </a:lnTo>
                    <a:lnTo>
                      <a:pt x="388" y="178"/>
                    </a:lnTo>
                    <a:lnTo>
                      <a:pt x="339" y="160"/>
                    </a:lnTo>
                    <a:lnTo>
                      <a:pt x="315" y="151"/>
                    </a:lnTo>
                    <a:lnTo>
                      <a:pt x="294" y="140"/>
                    </a:lnTo>
                    <a:lnTo>
                      <a:pt x="277" y="131"/>
                    </a:lnTo>
                    <a:lnTo>
                      <a:pt x="273" y="128"/>
                    </a:lnTo>
                    <a:lnTo>
                      <a:pt x="270" y="124"/>
                    </a:lnTo>
                    <a:lnTo>
                      <a:pt x="270" y="124"/>
                    </a:lnTo>
                    <a:lnTo>
                      <a:pt x="198" y="0"/>
                    </a:lnTo>
                    <a:lnTo>
                      <a:pt x="59" y="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9">
                <a:extLst>
                  <a:ext uri="{FF2B5EF4-FFF2-40B4-BE49-F238E27FC236}">
                    <a16:creationId xmlns:a16="http://schemas.microsoft.com/office/drawing/2014/main" id="{372D4CF5-DF6A-DB47-9A03-C3320B0CEFC0}"/>
                  </a:ext>
                </a:extLst>
              </p:cNvPr>
              <p:cNvSpPr>
                <a:spLocks/>
              </p:cNvSpPr>
              <p:nvPr/>
            </p:nvSpPr>
            <p:spPr bwMode="auto">
              <a:xfrm>
                <a:off x="5113933" y="3866979"/>
                <a:ext cx="641608" cy="802889"/>
              </a:xfrm>
              <a:custGeom>
                <a:avLst/>
                <a:gdLst>
                  <a:gd name="T0" fmla="*/ 569 w 634"/>
                  <a:gd name="T1" fmla="*/ 18 h 798"/>
                  <a:gd name="T2" fmla="*/ 489 w 634"/>
                  <a:gd name="T3" fmla="*/ 3 h 798"/>
                  <a:gd name="T4" fmla="*/ 449 w 634"/>
                  <a:gd name="T5" fmla="*/ 0 h 798"/>
                  <a:gd name="T6" fmla="*/ 413 w 634"/>
                  <a:gd name="T7" fmla="*/ 10 h 798"/>
                  <a:gd name="T8" fmla="*/ 392 w 634"/>
                  <a:gd name="T9" fmla="*/ 31 h 798"/>
                  <a:gd name="T10" fmla="*/ 365 w 634"/>
                  <a:gd name="T11" fmla="*/ 52 h 798"/>
                  <a:gd name="T12" fmla="*/ 292 w 634"/>
                  <a:gd name="T13" fmla="*/ 96 h 798"/>
                  <a:gd name="T14" fmla="*/ 251 w 634"/>
                  <a:gd name="T15" fmla="*/ 106 h 798"/>
                  <a:gd name="T16" fmla="*/ 170 w 634"/>
                  <a:gd name="T17" fmla="*/ 120 h 798"/>
                  <a:gd name="T18" fmla="*/ 139 w 634"/>
                  <a:gd name="T19" fmla="*/ 129 h 798"/>
                  <a:gd name="T20" fmla="*/ 79 w 634"/>
                  <a:gd name="T21" fmla="*/ 151 h 798"/>
                  <a:gd name="T22" fmla="*/ 58 w 634"/>
                  <a:gd name="T23" fmla="*/ 166 h 798"/>
                  <a:gd name="T24" fmla="*/ 28 w 634"/>
                  <a:gd name="T25" fmla="*/ 189 h 798"/>
                  <a:gd name="T26" fmla="*/ 4 w 634"/>
                  <a:gd name="T27" fmla="*/ 208 h 798"/>
                  <a:gd name="T28" fmla="*/ 0 w 634"/>
                  <a:gd name="T29" fmla="*/ 226 h 798"/>
                  <a:gd name="T30" fmla="*/ 1 w 634"/>
                  <a:gd name="T31" fmla="*/ 241 h 798"/>
                  <a:gd name="T32" fmla="*/ 40 w 634"/>
                  <a:gd name="T33" fmla="*/ 403 h 798"/>
                  <a:gd name="T34" fmla="*/ 73 w 634"/>
                  <a:gd name="T35" fmla="*/ 518 h 798"/>
                  <a:gd name="T36" fmla="*/ 91 w 634"/>
                  <a:gd name="T37" fmla="*/ 554 h 798"/>
                  <a:gd name="T38" fmla="*/ 102 w 634"/>
                  <a:gd name="T39" fmla="*/ 563 h 798"/>
                  <a:gd name="T40" fmla="*/ 123 w 634"/>
                  <a:gd name="T41" fmla="*/ 564 h 798"/>
                  <a:gd name="T42" fmla="*/ 169 w 634"/>
                  <a:gd name="T43" fmla="*/ 543 h 798"/>
                  <a:gd name="T44" fmla="*/ 220 w 634"/>
                  <a:gd name="T45" fmla="*/ 533 h 798"/>
                  <a:gd name="T46" fmla="*/ 307 w 634"/>
                  <a:gd name="T47" fmla="*/ 519 h 798"/>
                  <a:gd name="T48" fmla="*/ 305 w 634"/>
                  <a:gd name="T49" fmla="*/ 518 h 798"/>
                  <a:gd name="T50" fmla="*/ 278 w 634"/>
                  <a:gd name="T51" fmla="*/ 488 h 798"/>
                  <a:gd name="T52" fmla="*/ 214 w 634"/>
                  <a:gd name="T53" fmla="*/ 388 h 798"/>
                  <a:gd name="T54" fmla="*/ 181 w 634"/>
                  <a:gd name="T55" fmla="*/ 317 h 798"/>
                  <a:gd name="T56" fmla="*/ 179 w 634"/>
                  <a:gd name="T57" fmla="*/ 305 h 798"/>
                  <a:gd name="T58" fmla="*/ 190 w 634"/>
                  <a:gd name="T59" fmla="*/ 293 h 798"/>
                  <a:gd name="T60" fmla="*/ 224 w 634"/>
                  <a:gd name="T61" fmla="*/ 280 h 798"/>
                  <a:gd name="T62" fmla="*/ 245 w 634"/>
                  <a:gd name="T63" fmla="*/ 277 h 798"/>
                  <a:gd name="T64" fmla="*/ 241 w 634"/>
                  <a:gd name="T65" fmla="*/ 516 h 798"/>
                  <a:gd name="T66" fmla="*/ 247 w 634"/>
                  <a:gd name="T67" fmla="*/ 654 h 798"/>
                  <a:gd name="T68" fmla="*/ 256 w 634"/>
                  <a:gd name="T69" fmla="*/ 695 h 798"/>
                  <a:gd name="T70" fmla="*/ 271 w 634"/>
                  <a:gd name="T71" fmla="*/ 768 h 798"/>
                  <a:gd name="T72" fmla="*/ 283 w 634"/>
                  <a:gd name="T73" fmla="*/ 795 h 798"/>
                  <a:gd name="T74" fmla="*/ 298 w 634"/>
                  <a:gd name="T75" fmla="*/ 796 h 798"/>
                  <a:gd name="T76" fmla="*/ 313 w 634"/>
                  <a:gd name="T77" fmla="*/ 784 h 798"/>
                  <a:gd name="T78" fmla="*/ 352 w 634"/>
                  <a:gd name="T79" fmla="*/ 769 h 798"/>
                  <a:gd name="T80" fmla="*/ 396 w 634"/>
                  <a:gd name="T81" fmla="*/ 768 h 798"/>
                  <a:gd name="T82" fmla="*/ 425 w 634"/>
                  <a:gd name="T83" fmla="*/ 771 h 798"/>
                  <a:gd name="T84" fmla="*/ 485 w 634"/>
                  <a:gd name="T85" fmla="*/ 787 h 798"/>
                  <a:gd name="T86" fmla="*/ 507 w 634"/>
                  <a:gd name="T87" fmla="*/ 784 h 798"/>
                  <a:gd name="T88" fmla="*/ 512 w 634"/>
                  <a:gd name="T89" fmla="*/ 775 h 798"/>
                  <a:gd name="T90" fmla="*/ 507 w 634"/>
                  <a:gd name="T91" fmla="*/ 754 h 798"/>
                  <a:gd name="T92" fmla="*/ 471 w 634"/>
                  <a:gd name="T93" fmla="*/ 710 h 798"/>
                  <a:gd name="T94" fmla="*/ 449 w 634"/>
                  <a:gd name="T95" fmla="*/ 680 h 798"/>
                  <a:gd name="T96" fmla="*/ 437 w 634"/>
                  <a:gd name="T97" fmla="*/ 653 h 798"/>
                  <a:gd name="T98" fmla="*/ 435 w 634"/>
                  <a:gd name="T99" fmla="*/ 620 h 798"/>
                  <a:gd name="T100" fmla="*/ 452 w 634"/>
                  <a:gd name="T101" fmla="*/ 549 h 798"/>
                  <a:gd name="T102" fmla="*/ 474 w 634"/>
                  <a:gd name="T103" fmla="*/ 506 h 798"/>
                  <a:gd name="T104" fmla="*/ 561 w 634"/>
                  <a:gd name="T105" fmla="*/ 359 h 798"/>
                  <a:gd name="T106" fmla="*/ 597 w 634"/>
                  <a:gd name="T107" fmla="*/ 298 h 798"/>
                  <a:gd name="T108" fmla="*/ 616 w 634"/>
                  <a:gd name="T109" fmla="*/ 248 h 798"/>
                  <a:gd name="T110" fmla="*/ 631 w 634"/>
                  <a:gd name="T111" fmla="*/ 187 h 798"/>
                  <a:gd name="T112" fmla="*/ 634 w 634"/>
                  <a:gd name="T113" fmla="*/ 123 h 798"/>
                  <a:gd name="T114" fmla="*/ 619 w 634"/>
                  <a:gd name="T115" fmla="*/ 64 h 798"/>
                  <a:gd name="T116" fmla="*/ 597 w 634"/>
                  <a:gd name="T117" fmla="*/ 34 h 798"/>
                  <a:gd name="T118" fmla="*/ 582 w 634"/>
                  <a:gd name="T119" fmla="*/ 22 h 798"/>
                  <a:gd name="connsiteX0" fmla="*/ 9180 w 10000"/>
                  <a:gd name="connsiteY0" fmla="*/ 276 h 10000"/>
                  <a:gd name="connsiteX1" fmla="*/ 9180 w 10000"/>
                  <a:gd name="connsiteY1" fmla="*/ 276 h 10000"/>
                  <a:gd name="connsiteX2" fmla="*/ 8975 w 10000"/>
                  <a:gd name="connsiteY2" fmla="*/ 226 h 10000"/>
                  <a:gd name="connsiteX3" fmla="*/ 8423 w 10000"/>
                  <a:gd name="connsiteY3" fmla="*/ 125 h 10000"/>
                  <a:gd name="connsiteX4" fmla="*/ 8076 w 10000"/>
                  <a:gd name="connsiteY4" fmla="*/ 75 h 10000"/>
                  <a:gd name="connsiteX5" fmla="*/ 7713 w 10000"/>
                  <a:gd name="connsiteY5" fmla="*/ 38 h 10000"/>
                  <a:gd name="connsiteX6" fmla="*/ 7382 w 10000"/>
                  <a:gd name="connsiteY6" fmla="*/ 0 h 10000"/>
                  <a:gd name="connsiteX7" fmla="*/ 7082 w 10000"/>
                  <a:gd name="connsiteY7" fmla="*/ 0 h 10000"/>
                  <a:gd name="connsiteX8" fmla="*/ 7082 w 10000"/>
                  <a:gd name="connsiteY8" fmla="*/ 0 h 10000"/>
                  <a:gd name="connsiteX9" fmla="*/ 6845 w 10000"/>
                  <a:gd name="connsiteY9" fmla="*/ 38 h 10000"/>
                  <a:gd name="connsiteX10" fmla="*/ 6656 w 10000"/>
                  <a:gd name="connsiteY10" fmla="*/ 75 h 10000"/>
                  <a:gd name="connsiteX11" fmla="*/ 6514 w 10000"/>
                  <a:gd name="connsiteY11" fmla="*/ 125 h 10000"/>
                  <a:gd name="connsiteX12" fmla="*/ 6420 w 10000"/>
                  <a:gd name="connsiteY12" fmla="*/ 188 h 10000"/>
                  <a:gd name="connsiteX13" fmla="*/ 6246 w 10000"/>
                  <a:gd name="connsiteY13" fmla="*/ 313 h 10000"/>
                  <a:gd name="connsiteX14" fmla="*/ 6183 w 10000"/>
                  <a:gd name="connsiteY14" fmla="*/ 388 h 10000"/>
                  <a:gd name="connsiteX15" fmla="*/ 6088 w 10000"/>
                  <a:gd name="connsiteY15" fmla="*/ 464 h 10000"/>
                  <a:gd name="connsiteX16" fmla="*/ 6088 w 10000"/>
                  <a:gd name="connsiteY16" fmla="*/ 464 h 10000"/>
                  <a:gd name="connsiteX17" fmla="*/ 5757 w 10000"/>
                  <a:gd name="connsiteY17" fmla="*/ 652 h 10000"/>
                  <a:gd name="connsiteX18" fmla="*/ 5315 w 10000"/>
                  <a:gd name="connsiteY18" fmla="*/ 902 h 10000"/>
                  <a:gd name="connsiteX19" fmla="*/ 4811 w 10000"/>
                  <a:gd name="connsiteY19" fmla="*/ 1128 h 10000"/>
                  <a:gd name="connsiteX20" fmla="*/ 4606 w 10000"/>
                  <a:gd name="connsiteY20" fmla="*/ 1203 h 10000"/>
                  <a:gd name="connsiteX21" fmla="*/ 4416 w 10000"/>
                  <a:gd name="connsiteY21" fmla="*/ 1253 h 10000"/>
                  <a:gd name="connsiteX22" fmla="*/ 4416 w 10000"/>
                  <a:gd name="connsiteY22" fmla="*/ 1253 h 10000"/>
                  <a:gd name="connsiteX23" fmla="*/ 3959 w 10000"/>
                  <a:gd name="connsiteY23" fmla="*/ 1328 h 10000"/>
                  <a:gd name="connsiteX24" fmla="*/ 3391 w 10000"/>
                  <a:gd name="connsiteY24" fmla="*/ 1391 h 10000"/>
                  <a:gd name="connsiteX25" fmla="*/ 2871 w 10000"/>
                  <a:gd name="connsiteY25" fmla="*/ 1466 h 10000"/>
                  <a:gd name="connsiteX26" fmla="*/ 2681 w 10000"/>
                  <a:gd name="connsiteY26" fmla="*/ 1504 h 10000"/>
                  <a:gd name="connsiteX27" fmla="*/ 2555 w 10000"/>
                  <a:gd name="connsiteY27" fmla="*/ 1541 h 10000"/>
                  <a:gd name="connsiteX28" fmla="*/ 2555 w 10000"/>
                  <a:gd name="connsiteY28" fmla="*/ 1541 h 10000"/>
                  <a:gd name="connsiteX29" fmla="*/ 2192 w 10000"/>
                  <a:gd name="connsiteY29" fmla="*/ 1617 h 10000"/>
                  <a:gd name="connsiteX30" fmla="*/ 1719 w 10000"/>
                  <a:gd name="connsiteY30" fmla="*/ 1742 h 10000"/>
                  <a:gd name="connsiteX31" fmla="*/ 1483 w 10000"/>
                  <a:gd name="connsiteY31" fmla="*/ 1817 h 10000"/>
                  <a:gd name="connsiteX32" fmla="*/ 1246 w 10000"/>
                  <a:gd name="connsiteY32" fmla="*/ 1892 h 10000"/>
                  <a:gd name="connsiteX33" fmla="*/ 1057 w 10000"/>
                  <a:gd name="connsiteY33" fmla="*/ 1992 h 10000"/>
                  <a:gd name="connsiteX34" fmla="*/ 915 w 10000"/>
                  <a:gd name="connsiteY34" fmla="*/ 2080 h 10000"/>
                  <a:gd name="connsiteX35" fmla="*/ 915 w 10000"/>
                  <a:gd name="connsiteY35" fmla="*/ 2080 h 10000"/>
                  <a:gd name="connsiteX36" fmla="*/ 773 w 10000"/>
                  <a:gd name="connsiteY36" fmla="*/ 2180 h 10000"/>
                  <a:gd name="connsiteX37" fmla="*/ 615 w 10000"/>
                  <a:gd name="connsiteY37" fmla="*/ 2268 h 10000"/>
                  <a:gd name="connsiteX38" fmla="*/ 442 w 10000"/>
                  <a:gd name="connsiteY38" fmla="*/ 2368 h 10000"/>
                  <a:gd name="connsiteX39" fmla="*/ 284 w 10000"/>
                  <a:gd name="connsiteY39" fmla="*/ 2444 h 10000"/>
                  <a:gd name="connsiteX40" fmla="*/ 142 w 10000"/>
                  <a:gd name="connsiteY40" fmla="*/ 2556 h 10000"/>
                  <a:gd name="connsiteX41" fmla="*/ 63 w 10000"/>
                  <a:gd name="connsiteY41" fmla="*/ 2607 h 10000"/>
                  <a:gd name="connsiteX42" fmla="*/ 16 w 10000"/>
                  <a:gd name="connsiteY42" fmla="*/ 2682 h 10000"/>
                  <a:gd name="connsiteX43" fmla="*/ 0 w 10000"/>
                  <a:gd name="connsiteY43" fmla="*/ 2744 h 10000"/>
                  <a:gd name="connsiteX44" fmla="*/ 0 w 10000"/>
                  <a:gd name="connsiteY44" fmla="*/ 2832 h 10000"/>
                  <a:gd name="connsiteX45" fmla="*/ 0 w 10000"/>
                  <a:gd name="connsiteY45" fmla="*/ 2907 h 10000"/>
                  <a:gd name="connsiteX46" fmla="*/ 16 w 10000"/>
                  <a:gd name="connsiteY46" fmla="*/ 3020 h 10000"/>
                  <a:gd name="connsiteX47" fmla="*/ 16 w 10000"/>
                  <a:gd name="connsiteY47" fmla="*/ 3020 h 10000"/>
                  <a:gd name="connsiteX48" fmla="*/ 142 w 10000"/>
                  <a:gd name="connsiteY48" fmla="*/ 3321 h 10000"/>
                  <a:gd name="connsiteX49" fmla="*/ 284 w 10000"/>
                  <a:gd name="connsiteY49" fmla="*/ 3810 h 10000"/>
                  <a:gd name="connsiteX50" fmla="*/ 631 w 10000"/>
                  <a:gd name="connsiteY50" fmla="*/ 5050 h 10000"/>
                  <a:gd name="connsiteX51" fmla="*/ 852 w 10000"/>
                  <a:gd name="connsiteY51" fmla="*/ 5689 h 10000"/>
                  <a:gd name="connsiteX52" fmla="*/ 1057 w 10000"/>
                  <a:gd name="connsiteY52" fmla="*/ 6241 h 10000"/>
                  <a:gd name="connsiteX53" fmla="*/ 1151 w 10000"/>
                  <a:gd name="connsiteY53" fmla="*/ 6491 h 10000"/>
                  <a:gd name="connsiteX54" fmla="*/ 1246 w 10000"/>
                  <a:gd name="connsiteY54" fmla="*/ 6692 h 10000"/>
                  <a:gd name="connsiteX55" fmla="*/ 1341 w 10000"/>
                  <a:gd name="connsiteY55" fmla="*/ 6842 h 10000"/>
                  <a:gd name="connsiteX56" fmla="*/ 1435 w 10000"/>
                  <a:gd name="connsiteY56" fmla="*/ 6942 h 10000"/>
                  <a:gd name="connsiteX57" fmla="*/ 1435 w 10000"/>
                  <a:gd name="connsiteY57" fmla="*/ 6942 h 10000"/>
                  <a:gd name="connsiteX58" fmla="*/ 1514 w 10000"/>
                  <a:gd name="connsiteY58" fmla="*/ 7018 h 10000"/>
                  <a:gd name="connsiteX59" fmla="*/ 1609 w 10000"/>
                  <a:gd name="connsiteY59" fmla="*/ 7055 h 10000"/>
                  <a:gd name="connsiteX60" fmla="*/ 1703 w 10000"/>
                  <a:gd name="connsiteY60" fmla="*/ 7068 h 10000"/>
                  <a:gd name="connsiteX61" fmla="*/ 1767 w 10000"/>
                  <a:gd name="connsiteY61" fmla="*/ 7093 h 10000"/>
                  <a:gd name="connsiteX62" fmla="*/ 1940 w 10000"/>
                  <a:gd name="connsiteY62" fmla="*/ 7068 h 10000"/>
                  <a:gd name="connsiteX63" fmla="*/ 2129 w 10000"/>
                  <a:gd name="connsiteY63" fmla="*/ 7030 h 10000"/>
                  <a:gd name="connsiteX64" fmla="*/ 2476 w 10000"/>
                  <a:gd name="connsiteY64" fmla="*/ 6880 h 10000"/>
                  <a:gd name="connsiteX65" fmla="*/ 2666 w 10000"/>
                  <a:gd name="connsiteY65" fmla="*/ 6805 h 10000"/>
                  <a:gd name="connsiteX66" fmla="*/ 2871 w 10000"/>
                  <a:gd name="connsiteY66" fmla="*/ 6767 h 10000"/>
                  <a:gd name="connsiteX67" fmla="*/ 2871 w 10000"/>
                  <a:gd name="connsiteY67" fmla="*/ 6767 h 10000"/>
                  <a:gd name="connsiteX68" fmla="*/ 3470 w 10000"/>
                  <a:gd name="connsiteY68" fmla="*/ 6679 h 10000"/>
                  <a:gd name="connsiteX69" fmla="*/ 4180 w 10000"/>
                  <a:gd name="connsiteY69" fmla="*/ 6604 h 10000"/>
                  <a:gd name="connsiteX70" fmla="*/ 4716 w 10000"/>
                  <a:gd name="connsiteY70" fmla="*/ 6529 h 10000"/>
                  <a:gd name="connsiteX71" fmla="*/ 4842 w 10000"/>
                  <a:gd name="connsiteY71" fmla="*/ 6504 h 10000"/>
                  <a:gd name="connsiteX72" fmla="*/ 4842 w 10000"/>
                  <a:gd name="connsiteY72" fmla="*/ 6491 h 10000"/>
                  <a:gd name="connsiteX73" fmla="*/ 4811 w 10000"/>
                  <a:gd name="connsiteY73" fmla="*/ 6491 h 10000"/>
                  <a:gd name="connsiteX74" fmla="*/ 4811 w 10000"/>
                  <a:gd name="connsiteY74" fmla="*/ 6491 h 10000"/>
                  <a:gd name="connsiteX75" fmla="*/ 4748 w 10000"/>
                  <a:gd name="connsiteY75" fmla="*/ 6454 h 10000"/>
                  <a:gd name="connsiteX76" fmla="*/ 4653 w 10000"/>
                  <a:gd name="connsiteY76" fmla="*/ 6378 h 10000"/>
                  <a:gd name="connsiteX77" fmla="*/ 4385 w 10000"/>
                  <a:gd name="connsiteY77" fmla="*/ 6115 h 10000"/>
                  <a:gd name="connsiteX78" fmla="*/ 4054 w 10000"/>
                  <a:gd name="connsiteY78" fmla="*/ 5739 h 10000"/>
                  <a:gd name="connsiteX79" fmla="*/ 3707 w 10000"/>
                  <a:gd name="connsiteY79" fmla="*/ 5313 h 10000"/>
                  <a:gd name="connsiteX80" fmla="*/ 3375 w 10000"/>
                  <a:gd name="connsiteY80" fmla="*/ 4862 h 10000"/>
                  <a:gd name="connsiteX81" fmla="*/ 3091 w 10000"/>
                  <a:gd name="connsiteY81" fmla="*/ 4449 h 10000"/>
                  <a:gd name="connsiteX82" fmla="*/ 2902 w 10000"/>
                  <a:gd name="connsiteY82" fmla="*/ 4110 h 10000"/>
                  <a:gd name="connsiteX83" fmla="*/ 2855 w 10000"/>
                  <a:gd name="connsiteY83" fmla="*/ 3972 h 10000"/>
                  <a:gd name="connsiteX84" fmla="*/ 2823 w 10000"/>
                  <a:gd name="connsiteY84" fmla="*/ 3897 h 10000"/>
                  <a:gd name="connsiteX85" fmla="*/ 2823 w 10000"/>
                  <a:gd name="connsiteY85" fmla="*/ 3897 h 10000"/>
                  <a:gd name="connsiteX86" fmla="*/ 2823 w 10000"/>
                  <a:gd name="connsiteY86" fmla="*/ 3822 h 10000"/>
                  <a:gd name="connsiteX87" fmla="*/ 2871 w 10000"/>
                  <a:gd name="connsiteY87" fmla="*/ 3772 h 10000"/>
                  <a:gd name="connsiteX88" fmla="*/ 2918 w 10000"/>
                  <a:gd name="connsiteY88" fmla="*/ 3709 h 10000"/>
                  <a:gd name="connsiteX89" fmla="*/ 2997 w 10000"/>
                  <a:gd name="connsiteY89" fmla="*/ 3672 h 10000"/>
                  <a:gd name="connsiteX90" fmla="*/ 3155 w 10000"/>
                  <a:gd name="connsiteY90" fmla="*/ 3596 h 10000"/>
                  <a:gd name="connsiteX91" fmla="*/ 3344 w 10000"/>
                  <a:gd name="connsiteY91" fmla="*/ 3546 h 10000"/>
                  <a:gd name="connsiteX92" fmla="*/ 3533 w 10000"/>
                  <a:gd name="connsiteY92" fmla="*/ 3509 h 10000"/>
                  <a:gd name="connsiteX93" fmla="*/ 3707 w 10000"/>
                  <a:gd name="connsiteY93" fmla="*/ 3484 h 10000"/>
                  <a:gd name="connsiteX94" fmla="*/ 3864 w 10000"/>
                  <a:gd name="connsiteY94" fmla="*/ 3471 h 10000"/>
                  <a:gd name="connsiteX95" fmla="*/ 3864 w 10000"/>
                  <a:gd name="connsiteY95" fmla="*/ 3471 h 10000"/>
                  <a:gd name="connsiteX96" fmla="*/ 3849 w 10000"/>
                  <a:gd name="connsiteY96" fmla="*/ 4123 h 10000"/>
                  <a:gd name="connsiteX97" fmla="*/ 4766 w 10000"/>
                  <a:gd name="connsiteY97" fmla="*/ 5288 h 10000"/>
                  <a:gd name="connsiteX98" fmla="*/ 3801 w 10000"/>
                  <a:gd name="connsiteY98" fmla="*/ 6466 h 10000"/>
                  <a:gd name="connsiteX99" fmla="*/ 3801 w 10000"/>
                  <a:gd name="connsiteY99" fmla="*/ 7256 h 10000"/>
                  <a:gd name="connsiteX100" fmla="*/ 3849 w 10000"/>
                  <a:gd name="connsiteY100" fmla="*/ 7932 h 10000"/>
                  <a:gd name="connsiteX101" fmla="*/ 3896 w 10000"/>
                  <a:gd name="connsiteY101" fmla="*/ 8195 h 10000"/>
                  <a:gd name="connsiteX102" fmla="*/ 3943 w 10000"/>
                  <a:gd name="connsiteY102" fmla="*/ 8383 h 10000"/>
                  <a:gd name="connsiteX103" fmla="*/ 3943 w 10000"/>
                  <a:gd name="connsiteY103" fmla="*/ 8383 h 10000"/>
                  <a:gd name="connsiteX104" fmla="*/ 4038 w 10000"/>
                  <a:gd name="connsiteY104" fmla="*/ 8709 h 10000"/>
                  <a:gd name="connsiteX105" fmla="*/ 4101 w 10000"/>
                  <a:gd name="connsiteY105" fmla="*/ 9023 h 10000"/>
                  <a:gd name="connsiteX106" fmla="*/ 4180 w 10000"/>
                  <a:gd name="connsiteY106" fmla="*/ 9336 h 10000"/>
                  <a:gd name="connsiteX107" fmla="*/ 4274 w 10000"/>
                  <a:gd name="connsiteY107" fmla="*/ 9624 h 10000"/>
                  <a:gd name="connsiteX108" fmla="*/ 4369 w 10000"/>
                  <a:gd name="connsiteY108" fmla="*/ 9825 h 10000"/>
                  <a:gd name="connsiteX109" fmla="*/ 4416 w 10000"/>
                  <a:gd name="connsiteY109" fmla="*/ 9900 h 10000"/>
                  <a:gd name="connsiteX110" fmla="*/ 4464 w 10000"/>
                  <a:gd name="connsiteY110" fmla="*/ 9962 h 10000"/>
                  <a:gd name="connsiteX111" fmla="*/ 4527 w 10000"/>
                  <a:gd name="connsiteY111" fmla="*/ 10000 h 10000"/>
                  <a:gd name="connsiteX112" fmla="*/ 4621 w 10000"/>
                  <a:gd name="connsiteY112" fmla="*/ 10000 h 10000"/>
                  <a:gd name="connsiteX113" fmla="*/ 4700 w 10000"/>
                  <a:gd name="connsiteY113" fmla="*/ 9975 h 10000"/>
                  <a:gd name="connsiteX114" fmla="*/ 4811 w 10000"/>
                  <a:gd name="connsiteY114" fmla="*/ 9900 h 10000"/>
                  <a:gd name="connsiteX115" fmla="*/ 4811 w 10000"/>
                  <a:gd name="connsiteY115" fmla="*/ 9900 h 10000"/>
                  <a:gd name="connsiteX116" fmla="*/ 4937 w 10000"/>
                  <a:gd name="connsiteY116" fmla="*/ 9825 h 10000"/>
                  <a:gd name="connsiteX117" fmla="*/ 5047 w 10000"/>
                  <a:gd name="connsiteY117" fmla="*/ 9774 h 10000"/>
                  <a:gd name="connsiteX118" fmla="*/ 5284 w 10000"/>
                  <a:gd name="connsiteY118" fmla="*/ 9699 h 10000"/>
                  <a:gd name="connsiteX119" fmla="*/ 5552 w 10000"/>
                  <a:gd name="connsiteY119" fmla="*/ 9637 h 10000"/>
                  <a:gd name="connsiteX120" fmla="*/ 5789 w 10000"/>
                  <a:gd name="connsiteY120" fmla="*/ 9624 h 10000"/>
                  <a:gd name="connsiteX121" fmla="*/ 6041 w 10000"/>
                  <a:gd name="connsiteY121" fmla="*/ 9599 h 10000"/>
                  <a:gd name="connsiteX122" fmla="*/ 6246 w 10000"/>
                  <a:gd name="connsiteY122" fmla="*/ 9624 h 10000"/>
                  <a:gd name="connsiteX123" fmla="*/ 6562 w 10000"/>
                  <a:gd name="connsiteY123" fmla="*/ 9637 h 10000"/>
                  <a:gd name="connsiteX124" fmla="*/ 6562 w 10000"/>
                  <a:gd name="connsiteY124" fmla="*/ 9637 h 10000"/>
                  <a:gd name="connsiteX125" fmla="*/ 6703 w 10000"/>
                  <a:gd name="connsiteY125" fmla="*/ 9662 h 10000"/>
                  <a:gd name="connsiteX126" fmla="*/ 6909 w 10000"/>
                  <a:gd name="connsiteY126" fmla="*/ 9699 h 10000"/>
                  <a:gd name="connsiteX127" fmla="*/ 7413 w 10000"/>
                  <a:gd name="connsiteY127" fmla="*/ 9812 h 10000"/>
                  <a:gd name="connsiteX128" fmla="*/ 7650 w 10000"/>
                  <a:gd name="connsiteY128" fmla="*/ 9862 h 10000"/>
                  <a:gd name="connsiteX129" fmla="*/ 7855 w 10000"/>
                  <a:gd name="connsiteY129" fmla="*/ 9862 h 10000"/>
                  <a:gd name="connsiteX130" fmla="*/ 7934 w 10000"/>
                  <a:gd name="connsiteY130" fmla="*/ 9850 h 10000"/>
                  <a:gd name="connsiteX131" fmla="*/ 7997 w 10000"/>
                  <a:gd name="connsiteY131" fmla="*/ 9825 h 10000"/>
                  <a:gd name="connsiteX132" fmla="*/ 8044 w 10000"/>
                  <a:gd name="connsiteY132" fmla="*/ 9787 h 10000"/>
                  <a:gd name="connsiteX133" fmla="*/ 8076 w 10000"/>
                  <a:gd name="connsiteY133" fmla="*/ 9712 h 10000"/>
                  <a:gd name="connsiteX134" fmla="*/ 8076 w 10000"/>
                  <a:gd name="connsiteY134" fmla="*/ 9712 h 10000"/>
                  <a:gd name="connsiteX135" fmla="*/ 8076 w 10000"/>
                  <a:gd name="connsiteY135" fmla="*/ 9662 h 10000"/>
                  <a:gd name="connsiteX136" fmla="*/ 8076 w 10000"/>
                  <a:gd name="connsiteY136" fmla="*/ 9586 h 10000"/>
                  <a:gd name="connsiteX137" fmla="*/ 7997 w 10000"/>
                  <a:gd name="connsiteY137" fmla="*/ 9449 h 10000"/>
                  <a:gd name="connsiteX138" fmla="*/ 7902 w 10000"/>
                  <a:gd name="connsiteY138" fmla="*/ 9323 h 10000"/>
                  <a:gd name="connsiteX139" fmla="*/ 7760 w 10000"/>
                  <a:gd name="connsiteY139" fmla="*/ 9185 h 10000"/>
                  <a:gd name="connsiteX140" fmla="*/ 7429 w 10000"/>
                  <a:gd name="connsiteY140" fmla="*/ 8897 h 10000"/>
                  <a:gd name="connsiteX141" fmla="*/ 7271 w 10000"/>
                  <a:gd name="connsiteY141" fmla="*/ 8722 h 10000"/>
                  <a:gd name="connsiteX142" fmla="*/ 7082 w 10000"/>
                  <a:gd name="connsiteY142" fmla="*/ 8521 h 10000"/>
                  <a:gd name="connsiteX143" fmla="*/ 7082 w 10000"/>
                  <a:gd name="connsiteY143" fmla="*/ 8521 h 10000"/>
                  <a:gd name="connsiteX144" fmla="*/ 7003 w 10000"/>
                  <a:gd name="connsiteY144" fmla="*/ 8409 h 10000"/>
                  <a:gd name="connsiteX145" fmla="*/ 6940 w 10000"/>
                  <a:gd name="connsiteY145" fmla="*/ 8296 h 10000"/>
                  <a:gd name="connsiteX146" fmla="*/ 6893 w 10000"/>
                  <a:gd name="connsiteY146" fmla="*/ 8183 h 10000"/>
                  <a:gd name="connsiteX147" fmla="*/ 6861 w 10000"/>
                  <a:gd name="connsiteY147" fmla="*/ 8045 h 10000"/>
                  <a:gd name="connsiteX148" fmla="*/ 6861 w 10000"/>
                  <a:gd name="connsiteY148" fmla="*/ 7895 h 10000"/>
                  <a:gd name="connsiteX149" fmla="*/ 6861 w 10000"/>
                  <a:gd name="connsiteY149" fmla="*/ 7769 h 10000"/>
                  <a:gd name="connsiteX150" fmla="*/ 6909 w 10000"/>
                  <a:gd name="connsiteY150" fmla="*/ 7469 h 10000"/>
                  <a:gd name="connsiteX151" fmla="*/ 7003 w 10000"/>
                  <a:gd name="connsiteY151" fmla="*/ 7168 h 10000"/>
                  <a:gd name="connsiteX152" fmla="*/ 7129 w 10000"/>
                  <a:gd name="connsiteY152" fmla="*/ 6880 h 10000"/>
                  <a:gd name="connsiteX153" fmla="*/ 7287 w 10000"/>
                  <a:gd name="connsiteY153" fmla="*/ 6604 h 10000"/>
                  <a:gd name="connsiteX154" fmla="*/ 7476 w 10000"/>
                  <a:gd name="connsiteY154" fmla="*/ 6341 h 10000"/>
                  <a:gd name="connsiteX155" fmla="*/ 7476 w 10000"/>
                  <a:gd name="connsiteY155" fmla="*/ 6341 h 10000"/>
                  <a:gd name="connsiteX156" fmla="*/ 7902 w 10000"/>
                  <a:gd name="connsiteY156" fmla="*/ 5802 h 10000"/>
                  <a:gd name="connsiteX157" fmla="*/ 8375 w 10000"/>
                  <a:gd name="connsiteY157" fmla="*/ 5163 h 10000"/>
                  <a:gd name="connsiteX158" fmla="*/ 8849 w 10000"/>
                  <a:gd name="connsiteY158" fmla="*/ 4499 h 10000"/>
                  <a:gd name="connsiteX159" fmla="*/ 9306 w 10000"/>
                  <a:gd name="connsiteY159" fmla="*/ 3897 h 10000"/>
                  <a:gd name="connsiteX160" fmla="*/ 9306 w 10000"/>
                  <a:gd name="connsiteY160" fmla="*/ 3897 h 10000"/>
                  <a:gd name="connsiteX161" fmla="*/ 9416 w 10000"/>
                  <a:gd name="connsiteY161" fmla="*/ 3734 h 10000"/>
                  <a:gd name="connsiteX162" fmla="*/ 9511 w 10000"/>
                  <a:gd name="connsiteY162" fmla="*/ 3546 h 10000"/>
                  <a:gd name="connsiteX163" fmla="*/ 9621 w 10000"/>
                  <a:gd name="connsiteY163" fmla="*/ 3333 h 10000"/>
                  <a:gd name="connsiteX164" fmla="*/ 9716 w 10000"/>
                  <a:gd name="connsiteY164" fmla="*/ 3108 h 10000"/>
                  <a:gd name="connsiteX165" fmla="*/ 9811 w 10000"/>
                  <a:gd name="connsiteY165" fmla="*/ 2870 h 10000"/>
                  <a:gd name="connsiteX166" fmla="*/ 9890 w 10000"/>
                  <a:gd name="connsiteY166" fmla="*/ 2607 h 10000"/>
                  <a:gd name="connsiteX167" fmla="*/ 9953 w 10000"/>
                  <a:gd name="connsiteY167" fmla="*/ 2343 h 10000"/>
                  <a:gd name="connsiteX168" fmla="*/ 10000 w 10000"/>
                  <a:gd name="connsiteY168" fmla="*/ 2068 h 10000"/>
                  <a:gd name="connsiteX169" fmla="*/ 10000 w 10000"/>
                  <a:gd name="connsiteY169" fmla="*/ 1805 h 10000"/>
                  <a:gd name="connsiteX170" fmla="*/ 10000 w 10000"/>
                  <a:gd name="connsiteY170" fmla="*/ 1541 h 10000"/>
                  <a:gd name="connsiteX171" fmla="*/ 9953 w 10000"/>
                  <a:gd name="connsiteY171" fmla="*/ 1278 h 10000"/>
                  <a:gd name="connsiteX172" fmla="*/ 9890 w 10000"/>
                  <a:gd name="connsiteY172" fmla="*/ 1028 h 10000"/>
                  <a:gd name="connsiteX173" fmla="*/ 9763 w 10000"/>
                  <a:gd name="connsiteY173" fmla="*/ 802 h 10000"/>
                  <a:gd name="connsiteX174" fmla="*/ 9621 w 10000"/>
                  <a:gd name="connsiteY174" fmla="*/ 602 h 10000"/>
                  <a:gd name="connsiteX175" fmla="*/ 9527 w 10000"/>
                  <a:gd name="connsiteY175" fmla="*/ 501 h 10000"/>
                  <a:gd name="connsiteX176" fmla="*/ 9416 w 10000"/>
                  <a:gd name="connsiteY176" fmla="*/ 426 h 10000"/>
                  <a:gd name="connsiteX177" fmla="*/ 9306 w 10000"/>
                  <a:gd name="connsiteY177" fmla="*/ 351 h 10000"/>
                  <a:gd name="connsiteX178" fmla="*/ 9180 w 10000"/>
                  <a:gd name="connsiteY178" fmla="*/ 276 h 10000"/>
                  <a:gd name="connsiteX179" fmla="*/ 9180 w 10000"/>
                  <a:gd name="connsiteY179" fmla="*/ 276 h 10000"/>
                  <a:gd name="connsiteX0" fmla="*/ 9180 w 10000"/>
                  <a:gd name="connsiteY0" fmla="*/ 276 h 10000"/>
                  <a:gd name="connsiteX1" fmla="*/ 9180 w 10000"/>
                  <a:gd name="connsiteY1" fmla="*/ 276 h 10000"/>
                  <a:gd name="connsiteX2" fmla="*/ 8975 w 10000"/>
                  <a:gd name="connsiteY2" fmla="*/ 226 h 10000"/>
                  <a:gd name="connsiteX3" fmla="*/ 8423 w 10000"/>
                  <a:gd name="connsiteY3" fmla="*/ 125 h 10000"/>
                  <a:gd name="connsiteX4" fmla="*/ 8076 w 10000"/>
                  <a:gd name="connsiteY4" fmla="*/ 75 h 10000"/>
                  <a:gd name="connsiteX5" fmla="*/ 7713 w 10000"/>
                  <a:gd name="connsiteY5" fmla="*/ 38 h 10000"/>
                  <a:gd name="connsiteX6" fmla="*/ 7382 w 10000"/>
                  <a:gd name="connsiteY6" fmla="*/ 0 h 10000"/>
                  <a:gd name="connsiteX7" fmla="*/ 7082 w 10000"/>
                  <a:gd name="connsiteY7" fmla="*/ 0 h 10000"/>
                  <a:gd name="connsiteX8" fmla="*/ 7082 w 10000"/>
                  <a:gd name="connsiteY8" fmla="*/ 0 h 10000"/>
                  <a:gd name="connsiteX9" fmla="*/ 6845 w 10000"/>
                  <a:gd name="connsiteY9" fmla="*/ 38 h 10000"/>
                  <a:gd name="connsiteX10" fmla="*/ 6656 w 10000"/>
                  <a:gd name="connsiteY10" fmla="*/ 75 h 10000"/>
                  <a:gd name="connsiteX11" fmla="*/ 6514 w 10000"/>
                  <a:gd name="connsiteY11" fmla="*/ 125 h 10000"/>
                  <a:gd name="connsiteX12" fmla="*/ 6420 w 10000"/>
                  <a:gd name="connsiteY12" fmla="*/ 188 h 10000"/>
                  <a:gd name="connsiteX13" fmla="*/ 6246 w 10000"/>
                  <a:gd name="connsiteY13" fmla="*/ 313 h 10000"/>
                  <a:gd name="connsiteX14" fmla="*/ 6183 w 10000"/>
                  <a:gd name="connsiteY14" fmla="*/ 388 h 10000"/>
                  <a:gd name="connsiteX15" fmla="*/ 6088 w 10000"/>
                  <a:gd name="connsiteY15" fmla="*/ 464 h 10000"/>
                  <a:gd name="connsiteX16" fmla="*/ 6088 w 10000"/>
                  <a:gd name="connsiteY16" fmla="*/ 464 h 10000"/>
                  <a:gd name="connsiteX17" fmla="*/ 5757 w 10000"/>
                  <a:gd name="connsiteY17" fmla="*/ 652 h 10000"/>
                  <a:gd name="connsiteX18" fmla="*/ 5315 w 10000"/>
                  <a:gd name="connsiteY18" fmla="*/ 902 h 10000"/>
                  <a:gd name="connsiteX19" fmla="*/ 4811 w 10000"/>
                  <a:gd name="connsiteY19" fmla="*/ 1128 h 10000"/>
                  <a:gd name="connsiteX20" fmla="*/ 4606 w 10000"/>
                  <a:gd name="connsiteY20" fmla="*/ 1203 h 10000"/>
                  <a:gd name="connsiteX21" fmla="*/ 4416 w 10000"/>
                  <a:gd name="connsiteY21" fmla="*/ 1253 h 10000"/>
                  <a:gd name="connsiteX22" fmla="*/ 4416 w 10000"/>
                  <a:gd name="connsiteY22" fmla="*/ 1253 h 10000"/>
                  <a:gd name="connsiteX23" fmla="*/ 3959 w 10000"/>
                  <a:gd name="connsiteY23" fmla="*/ 1328 h 10000"/>
                  <a:gd name="connsiteX24" fmla="*/ 3391 w 10000"/>
                  <a:gd name="connsiteY24" fmla="*/ 1391 h 10000"/>
                  <a:gd name="connsiteX25" fmla="*/ 2871 w 10000"/>
                  <a:gd name="connsiteY25" fmla="*/ 1466 h 10000"/>
                  <a:gd name="connsiteX26" fmla="*/ 2681 w 10000"/>
                  <a:gd name="connsiteY26" fmla="*/ 1504 h 10000"/>
                  <a:gd name="connsiteX27" fmla="*/ 2555 w 10000"/>
                  <a:gd name="connsiteY27" fmla="*/ 1541 h 10000"/>
                  <a:gd name="connsiteX28" fmla="*/ 2555 w 10000"/>
                  <a:gd name="connsiteY28" fmla="*/ 1541 h 10000"/>
                  <a:gd name="connsiteX29" fmla="*/ 2192 w 10000"/>
                  <a:gd name="connsiteY29" fmla="*/ 1617 h 10000"/>
                  <a:gd name="connsiteX30" fmla="*/ 1719 w 10000"/>
                  <a:gd name="connsiteY30" fmla="*/ 1742 h 10000"/>
                  <a:gd name="connsiteX31" fmla="*/ 1483 w 10000"/>
                  <a:gd name="connsiteY31" fmla="*/ 1817 h 10000"/>
                  <a:gd name="connsiteX32" fmla="*/ 1246 w 10000"/>
                  <a:gd name="connsiteY32" fmla="*/ 1892 h 10000"/>
                  <a:gd name="connsiteX33" fmla="*/ 1057 w 10000"/>
                  <a:gd name="connsiteY33" fmla="*/ 1992 h 10000"/>
                  <a:gd name="connsiteX34" fmla="*/ 915 w 10000"/>
                  <a:gd name="connsiteY34" fmla="*/ 2080 h 10000"/>
                  <a:gd name="connsiteX35" fmla="*/ 915 w 10000"/>
                  <a:gd name="connsiteY35" fmla="*/ 2080 h 10000"/>
                  <a:gd name="connsiteX36" fmla="*/ 773 w 10000"/>
                  <a:gd name="connsiteY36" fmla="*/ 2180 h 10000"/>
                  <a:gd name="connsiteX37" fmla="*/ 615 w 10000"/>
                  <a:gd name="connsiteY37" fmla="*/ 2268 h 10000"/>
                  <a:gd name="connsiteX38" fmla="*/ 442 w 10000"/>
                  <a:gd name="connsiteY38" fmla="*/ 2368 h 10000"/>
                  <a:gd name="connsiteX39" fmla="*/ 284 w 10000"/>
                  <a:gd name="connsiteY39" fmla="*/ 2444 h 10000"/>
                  <a:gd name="connsiteX40" fmla="*/ 142 w 10000"/>
                  <a:gd name="connsiteY40" fmla="*/ 2556 h 10000"/>
                  <a:gd name="connsiteX41" fmla="*/ 63 w 10000"/>
                  <a:gd name="connsiteY41" fmla="*/ 2607 h 10000"/>
                  <a:gd name="connsiteX42" fmla="*/ 16 w 10000"/>
                  <a:gd name="connsiteY42" fmla="*/ 2682 h 10000"/>
                  <a:gd name="connsiteX43" fmla="*/ 0 w 10000"/>
                  <a:gd name="connsiteY43" fmla="*/ 2744 h 10000"/>
                  <a:gd name="connsiteX44" fmla="*/ 0 w 10000"/>
                  <a:gd name="connsiteY44" fmla="*/ 2832 h 10000"/>
                  <a:gd name="connsiteX45" fmla="*/ 0 w 10000"/>
                  <a:gd name="connsiteY45" fmla="*/ 2907 h 10000"/>
                  <a:gd name="connsiteX46" fmla="*/ 16 w 10000"/>
                  <a:gd name="connsiteY46" fmla="*/ 3020 h 10000"/>
                  <a:gd name="connsiteX47" fmla="*/ 16 w 10000"/>
                  <a:gd name="connsiteY47" fmla="*/ 3020 h 10000"/>
                  <a:gd name="connsiteX48" fmla="*/ 142 w 10000"/>
                  <a:gd name="connsiteY48" fmla="*/ 3321 h 10000"/>
                  <a:gd name="connsiteX49" fmla="*/ 284 w 10000"/>
                  <a:gd name="connsiteY49" fmla="*/ 3810 h 10000"/>
                  <a:gd name="connsiteX50" fmla="*/ 631 w 10000"/>
                  <a:gd name="connsiteY50" fmla="*/ 5050 h 10000"/>
                  <a:gd name="connsiteX51" fmla="*/ 852 w 10000"/>
                  <a:gd name="connsiteY51" fmla="*/ 5689 h 10000"/>
                  <a:gd name="connsiteX52" fmla="*/ 1057 w 10000"/>
                  <a:gd name="connsiteY52" fmla="*/ 6241 h 10000"/>
                  <a:gd name="connsiteX53" fmla="*/ 1151 w 10000"/>
                  <a:gd name="connsiteY53" fmla="*/ 6491 h 10000"/>
                  <a:gd name="connsiteX54" fmla="*/ 1246 w 10000"/>
                  <a:gd name="connsiteY54" fmla="*/ 6692 h 10000"/>
                  <a:gd name="connsiteX55" fmla="*/ 1341 w 10000"/>
                  <a:gd name="connsiteY55" fmla="*/ 6842 h 10000"/>
                  <a:gd name="connsiteX56" fmla="*/ 1435 w 10000"/>
                  <a:gd name="connsiteY56" fmla="*/ 6942 h 10000"/>
                  <a:gd name="connsiteX57" fmla="*/ 1435 w 10000"/>
                  <a:gd name="connsiteY57" fmla="*/ 6942 h 10000"/>
                  <a:gd name="connsiteX58" fmla="*/ 1514 w 10000"/>
                  <a:gd name="connsiteY58" fmla="*/ 7018 h 10000"/>
                  <a:gd name="connsiteX59" fmla="*/ 1609 w 10000"/>
                  <a:gd name="connsiteY59" fmla="*/ 7055 h 10000"/>
                  <a:gd name="connsiteX60" fmla="*/ 1703 w 10000"/>
                  <a:gd name="connsiteY60" fmla="*/ 7068 h 10000"/>
                  <a:gd name="connsiteX61" fmla="*/ 1767 w 10000"/>
                  <a:gd name="connsiteY61" fmla="*/ 7093 h 10000"/>
                  <a:gd name="connsiteX62" fmla="*/ 1940 w 10000"/>
                  <a:gd name="connsiteY62" fmla="*/ 7068 h 10000"/>
                  <a:gd name="connsiteX63" fmla="*/ 2129 w 10000"/>
                  <a:gd name="connsiteY63" fmla="*/ 7030 h 10000"/>
                  <a:gd name="connsiteX64" fmla="*/ 2476 w 10000"/>
                  <a:gd name="connsiteY64" fmla="*/ 6880 h 10000"/>
                  <a:gd name="connsiteX65" fmla="*/ 2666 w 10000"/>
                  <a:gd name="connsiteY65" fmla="*/ 6805 h 10000"/>
                  <a:gd name="connsiteX66" fmla="*/ 2871 w 10000"/>
                  <a:gd name="connsiteY66" fmla="*/ 6767 h 10000"/>
                  <a:gd name="connsiteX67" fmla="*/ 2871 w 10000"/>
                  <a:gd name="connsiteY67" fmla="*/ 6767 h 10000"/>
                  <a:gd name="connsiteX68" fmla="*/ 3470 w 10000"/>
                  <a:gd name="connsiteY68" fmla="*/ 6679 h 10000"/>
                  <a:gd name="connsiteX69" fmla="*/ 4180 w 10000"/>
                  <a:gd name="connsiteY69" fmla="*/ 6604 h 10000"/>
                  <a:gd name="connsiteX70" fmla="*/ 4716 w 10000"/>
                  <a:gd name="connsiteY70" fmla="*/ 6529 h 10000"/>
                  <a:gd name="connsiteX71" fmla="*/ 4842 w 10000"/>
                  <a:gd name="connsiteY71" fmla="*/ 6504 h 10000"/>
                  <a:gd name="connsiteX72" fmla="*/ 4842 w 10000"/>
                  <a:gd name="connsiteY72" fmla="*/ 6491 h 10000"/>
                  <a:gd name="connsiteX73" fmla="*/ 4811 w 10000"/>
                  <a:gd name="connsiteY73" fmla="*/ 6491 h 10000"/>
                  <a:gd name="connsiteX74" fmla="*/ 4811 w 10000"/>
                  <a:gd name="connsiteY74" fmla="*/ 6491 h 10000"/>
                  <a:gd name="connsiteX75" fmla="*/ 4748 w 10000"/>
                  <a:gd name="connsiteY75" fmla="*/ 6454 h 10000"/>
                  <a:gd name="connsiteX76" fmla="*/ 4653 w 10000"/>
                  <a:gd name="connsiteY76" fmla="*/ 6378 h 10000"/>
                  <a:gd name="connsiteX77" fmla="*/ 5387 w 10000"/>
                  <a:gd name="connsiteY77" fmla="*/ 5878 h 10000"/>
                  <a:gd name="connsiteX78" fmla="*/ 4054 w 10000"/>
                  <a:gd name="connsiteY78" fmla="*/ 5739 h 10000"/>
                  <a:gd name="connsiteX79" fmla="*/ 3707 w 10000"/>
                  <a:gd name="connsiteY79" fmla="*/ 5313 h 10000"/>
                  <a:gd name="connsiteX80" fmla="*/ 3375 w 10000"/>
                  <a:gd name="connsiteY80" fmla="*/ 4862 h 10000"/>
                  <a:gd name="connsiteX81" fmla="*/ 3091 w 10000"/>
                  <a:gd name="connsiteY81" fmla="*/ 4449 h 10000"/>
                  <a:gd name="connsiteX82" fmla="*/ 2902 w 10000"/>
                  <a:gd name="connsiteY82" fmla="*/ 4110 h 10000"/>
                  <a:gd name="connsiteX83" fmla="*/ 2855 w 10000"/>
                  <a:gd name="connsiteY83" fmla="*/ 3972 h 10000"/>
                  <a:gd name="connsiteX84" fmla="*/ 2823 w 10000"/>
                  <a:gd name="connsiteY84" fmla="*/ 3897 h 10000"/>
                  <a:gd name="connsiteX85" fmla="*/ 2823 w 10000"/>
                  <a:gd name="connsiteY85" fmla="*/ 3897 h 10000"/>
                  <a:gd name="connsiteX86" fmla="*/ 2823 w 10000"/>
                  <a:gd name="connsiteY86" fmla="*/ 3822 h 10000"/>
                  <a:gd name="connsiteX87" fmla="*/ 2871 w 10000"/>
                  <a:gd name="connsiteY87" fmla="*/ 3772 h 10000"/>
                  <a:gd name="connsiteX88" fmla="*/ 2918 w 10000"/>
                  <a:gd name="connsiteY88" fmla="*/ 3709 h 10000"/>
                  <a:gd name="connsiteX89" fmla="*/ 2997 w 10000"/>
                  <a:gd name="connsiteY89" fmla="*/ 3672 h 10000"/>
                  <a:gd name="connsiteX90" fmla="*/ 3155 w 10000"/>
                  <a:gd name="connsiteY90" fmla="*/ 3596 h 10000"/>
                  <a:gd name="connsiteX91" fmla="*/ 3344 w 10000"/>
                  <a:gd name="connsiteY91" fmla="*/ 3546 h 10000"/>
                  <a:gd name="connsiteX92" fmla="*/ 3533 w 10000"/>
                  <a:gd name="connsiteY92" fmla="*/ 3509 h 10000"/>
                  <a:gd name="connsiteX93" fmla="*/ 3707 w 10000"/>
                  <a:gd name="connsiteY93" fmla="*/ 3484 h 10000"/>
                  <a:gd name="connsiteX94" fmla="*/ 3864 w 10000"/>
                  <a:gd name="connsiteY94" fmla="*/ 3471 h 10000"/>
                  <a:gd name="connsiteX95" fmla="*/ 3864 w 10000"/>
                  <a:gd name="connsiteY95" fmla="*/ 3471 h 10000"/>
                  <a:gd name="connsiteX96" fmla="*/ 3849 w 10000"/>
                  <a:gd name="connsiteY96" fmla="*/ 4123 h 10000"/>
                  <a:gd name="connsiteX97" fmla="*/ 4766 w 10000"/>
                  <a:gd name="connsiteY97" fmla="*/ 5288 h 10000"/>
                  <a:gd name="connsiteX98" fmla="*/ 3801 w 10000"/>
                  <a:gd name="connsiteY98" fmla="*/ 6466 h 10000"/>
                  <a:gd name="connsiteX99" fmla="*/ 3801 w 10000"/>
                  <a:gd name="connsiteY99" fmla="*/ 7256 h 10000"/>
                  <a:gd name="connsiteX100" fmla="*/ 3849 w 10000"/>
                  <a:gd name="connsiteY100" fmla="*/ 7932 h 10000"/>
                  <a:gd name="connsiteX101" fmla="*/ 3896 w 10000"/>
                  <a:gd name="connsiteY101" fmla="*/ 8195 h 10000"/>
                  <a:gd name="connsiteX102" fmla="*/ 3943 w 10000"/>
                  <a:gd name="connsiteY102" fmla="*/ 8383 h 10000"/>
                  <a:gd name="connsiteX103" fmla="*/ 3943 w 10000"/>
                  <a:gd name="connsiteY103" fmla="*/ 8383 h 10000"/>
                  <a:gd name="connsiteX104" fmla="*/ 4038 w 10000"/>
                  <a:gd name="connsiteY104" fmla="*/ 8709 h 10000"/>
                  <a:gd name="connsiteX105" fmla="*/ 4101 w 10000"/>
                  <a:gd name="connsiteY105" fmla="*/ 9023 h 10000"/>
                  <a:gd name="connsiteX106" fmla="*/ 4180 w 10000"/>
                  <a:gd name="connsiteY106" fmla="*/ 9336 h 10000"/>
                  <a:gd name="connsiteX107" fmla="*/ 4274 w 10000"/>
                  <a:gd name="connsiteY107" fmla="*/ 9624 h 10000"/>
                  <a:gd name="connsiteX108" fmla="*/ 4369 w 10000"/>
                  <a:gd name="connsiteY108" fmla="*/ 9825 h 10000"/>
                  <a:gd name="connsiteX109" fmla="*/ 4416 w 10000"/>
                  <a:gd name="connsiteY109" fmla="*/ 9900 h 10000"/>
                  <a:gd name="connsiteX110" fmla="*/ 4464 w 10000"/>
                  <a:gd name="connsiteY110" fmla="*/ 9962 h 10000"/>
                  <a:gd name="connsiteX111" fmla="*/ 4527 w 10000"/>
                  <a:gd name="connsiteY111" fmla="*/ 10000 h 10000"/>
                  <a:gd name="connsiteX112" fmla="*/ 4621 w 10000"/>
                  <a:gd name="connsiteY112" fmla="*/ 10000 h 10000"/>
                  <a:gd name="connsiteX113" fmla="*/ 4700 w 10000"/>
                  <a:gd name="connsiteY113" fmla="*/ 9975 h 10000"/>
                  <a:gd name="connsiteX114" fmla="*/ 4811 w 10000"/>
                  <a:gd name="connsiteY114" fmla="*/ 9900 h 10000"/>
                  <a:gd name="connsiteX115" fmla="*/ 4811 w 10000"/>
                  <a:gd name="connsiteY115" fmla="*/ 9900 h 10000"/>
                  <a:gd name="connsiteX116" fmla="*/ 4937 w 10000"/>
                  <a:gd name="connsiteY116" fmla="*/ 9825 h 10000"/>
                  <a:gd name="connsiteX117" fmla="*/ 5047 w 10000"/>
                  <a:gd name="connsiteY117" fmla="*/ 9774 h 10000"/>
                  <a:gd name="connsiteX118" fmla="*/ 5284 w 10000"/>
                  <a:gd name="connsiteY118" fmla="*/ 9699 h 10000"/>
                  <a:gd name="connsiteX119" fmla="*/ 5552 w 10000"/>
                  <a:gd name="connsiteY119" fmla="*/ 9637 h 10000"/>
                  <a:gd name="connsiteX120" fmla="*/ 5789 w 10000"/>
                  <a:gd name="connsiteY120" fmla="*/ 9624 h 10000"/>
                  <a:gd name="connsiteX121" fmla="*/ 6041 w 10000"/>
                  <a:gd name="connsiteY121" fmla="*/ 9599 h 10000"/>
                  <a:gd name="connsiteX122" fmla="*/ 6246 w 10000"/>
                  <a:gd name="connsiteY122" fmla="*/ 9624 h 10000"/>
                  <a:gd name="connsiteX123" fmla="*/ 6562 w 10000"/>
                  <a:gd name="connsiteY123" fmla="*/ 9637 h 10000"/>
                  <a:gd name="connsiteX124" fmla="*/ 6562 w 10000"/>
                  <a:gd name="connsiteY124" fmla="*/ 9637 h 10000"/>
                  <a:gd name="connsiteX125" fmla="*/ 6703 w 10000"/>
                  <a:gd name="connsiteY125" fmla="*/ 9662 h 10000"/>
                  <a:gd name="connsiteX126" fmla="*/ 6909 w 10000"/>
                  <a:gd name="connsiteY126" fmla="*/ 9699 h 10000"/>
                  <a:gd name="connsiteX127" fmla="*/ 7413 w 10000"/>
                  <a:gd name="connsiteY127" fmla="*/ 9812 h 10000"/>
                  <a:gd name="connsiteX128" fmla="*/ 7650 w 10000"/>
                  <a:gd name="connsiteY128" fmla="*/ 9862 h 10000"/>
                  <a:gd name="connsiteX129" fmla="*/ 7855 w 10000"/>
                  <a:gd name="connsiteY129" fmla="*/ 9862 h 10000"/>
                  <a:gd name="connsiteX130" fmla="*/ 7934 w 10000"/>
                  <a:gd name="connsiteY130" fmla="*/ 9850 h 10000"/>
                  <a:gd name="connsiteX131" fmla="*/ 7997 w 10000"/>
                  <a:gd name="connsiteY131" fmla="*/ 9825 h 10000"/>
                  <a:gd name="connsiteX132" fmla="*/ 8044 w 10000"/>
                  <a:gd name="connsiteY132" fmla="*/ 9787 h 10000"/>
                  <a:gd name="connsiteX133" fmla="*/ 8076 w 10000"/>
                  <a:gd name="connsiteY133" fmla="*/ 9712 h 10000"/>
                  <a:gd name="connsiteX134" fmla="*/ 8076 w 10000"/>
                  <a:gd name="connsiteY134" fmla="*/ 9712 h 10000"/>
                  <a:gd name="connsiteX135" fmla="*/ 8076 w 10000"/>
                  <a:gd name="connsiteY135" fmla="*/ 9662 h 10000"/>
                  <a:gd name="connsiteX136" fmla="*/ 8076 w 10000"/>
                  <a:gd name="connsiteY136" fmla="*/ 9586 h 10000"/>
                  <a:gd name="connsiteX137" fmla="*/ 7997 w 10000"/>
                  <a:gd name="connsiteY137" fmla="*/ 9449 h 10000"/>
                  <a:gd name="connsiteX138" fmla="*/ 7902 w 10000"/>
                  <a:gd name="connsiteY138" fmla="*/ 9323 h 10000"/>
                  <a:gd name="connsiteX139" fmla="*/ 7760 w 10000"/>
                  <a:gd name="connsiteY139" fmla="*/ 9185 h 10000"/>
                  <a:gd name="connsiteX140" fmla="*/ 7429 w 10000"/>
                  <a:gd name="connsiteY140" fmla="*/ 8897 h 10000"/>
                  <a:gd name="connsiteX141" fmla="*/ 7271 w 10000"/>
                  <a:gd name="connsiteY141" fmla="*/ 8722 h 10000"/>
                  <a:gd name="connsiteX142" fmla="*/ 7082 w 10000"/>
                  <a:gd name="connsiteY142" fmla="*/ 8521 h 10000"/>
                  <a:gd name="connsiteX143" fmla="*/ 7082 w 10000"/>
                  <a:gd name="connsiteY143" fmla="*/ 8521 h 10000"/>
                  <a:gd name="connsiteX144" fmla="*/ 7003 w 10000"/>
                  <a:gd name="connsiteY144" fmla="*/ 8409 h 10000"/>
                  <a:gd name="connsiteX145" fmla="*/ 6940 w 10000"/>
                  <a:gd name="connsiteY145" fmla="*/ 8296 h 10000"/>
                  <a:gd name="connsiteX146" fmla="*/ 6893 w 10000"/>
                  <a:gd name="connsiteY146" fmla="*/ 8183 h 10000"/>
                  <a:gd name="connsiteX147" fmla="*/ 6861 w 10000"/>
                  <a:gd name="connsiteY147" fmla="*/ 8045 h 10000"/>
                  <a:gd name="connsiteX148" fmla="*/ 6861 w 10000"/>
                  <a:gd name="connsiteY148" fmla="*/ 7895 h 10000"/>
                  <a:gd name="connsiteX149" fmla="*/ 6861 w 10000"/>
                  <a:gd name="connsiteY149" fmla="*/ 7769 h 10000"/>
                  <a:gd name="connsiteX150" fmla="*/ 6909 w 10000"/>
                  <a:gd name="connsiteY150" fmla="*/ 7469 h 10000"/>
                  <a:gd name="connsiteX151" fmla="*/ 7003 w 10000"/>
                  <a:gd name="connsiteY151" fmla="*/ 7168 h 10000"/>
                  <a:gd name="connsiteX152" fmla="*/ 7129 w 10000"/>
                  <a:gd name="connsiteY152" fmla="*/ 6880 h 10000"/>
                  <a:gd name="connsiteX153" fmla="*/ 7287 w 10000"/>
                  <a:gd name="connsiteY153" fmla="*/ 6604 h 10000"/>
                  <a:gd name="connsiteX154" fmla="*/ 7476 w 10000"/>
                  <a:gd name="connsiteY154" fmla="*/ 6341 h 10000"/>
                  <a:gd name="connsiteX155" fmla="*/ 7476 w 10000"/>
                  <a:gd name="connsiteY155" fmla="*/ 6341 h 10000"/>
                  <a:gd name="connsiteX156" fmla="*/ 7902 w 10000"/>
                  <a:gd name="connsiteY156" fmla="*/ 5802 h 10000"/>
                  <a:gd name="connsiteX157" fmla="*/ 8375 w 10000"/>
                  <a:gd name="connsiteY157" fmla="*/ 5163 h 10000"/>
                  <a:gd name="connsiteX158" fmla="*/ 8849 w 10000"/>
                  <a:gd name="connsiteY158" fmla="*/ 4499 h 10000"/>
                  <a:gd name="connsiteX159" fmla="*/ 9306 w 10000"/>
                  <a:gd name="connsiteY159" fmla="*/ 3897 h 10000"/>
                  <a:gd name="connsiteX160" fmla="*/ 9306 w 10000"/>
                  <a:gd name="connsiteY160" fmla="*/ 3897 h 10000"/>
                  <a:gd name="connsiteX161" fmla="*/ 9416 w 10000"/>
                  <a:gd name="connsiteY161" fmla="*/ 3734 h 10000"/>
                  <a:gd name="connsiteX162" fmla="*/ 9511 w 10000"/>
                  <a:gd name="connsiteY162" fmla="*/ 3546 h 10000"/>
                  <a:gd name="connsiteX163" fmla="*/ 9621 w 10000"/>
                  <a:gd name="connsiteY163" fmla="*/ 3333 h 10000"/>
                  <a:gd name="connsiteX164" fmla="*/ 9716 w 10000"/>
                  <a:gd name="connsiteY164" fmla="*/ 3108 h 10000"/>
                  <a:gd name="connsiteX165" fmla="*/ 9811 w 10000"/>
                  <a:gd name="connsiteY165" fmla="*/ 2870 h 10000"/>
                  <a:gd name="connsiteX166" fmla="*/ 9890 w 10000"/>
                  <a:gd name="connsiteY166" fmla="*/ 2607 h 10000"/>
                  <a:gd name="connsiteX167" fmla="*/ 9953 w 10000"/>
                  <a:gd name="connsiteY167" fmla="*/ 2343 h 10000"/>
                  <a:gd name="connsiteX168" fmla="*/ 10000 w 10000"/>
                  <a:gd name="connsiteY168" fmla="*/ 2068 h 10000"/>
                  <a:gd name="connsiteX169" fmla="*/ 10000 w 10000"/>
                  <a:gd name="connsiteY169" fmla="*/ 1805 h 10000"/>
                  <a:gd name="connsiteX170" fmla="*/ 10000 w 10000"/>
                  <a:gd name="connsiteY170" fmla="*/ 1541 h 10000"/>
                  <a:gd name="connsiteX171" fmla="*/ 9953 w 10000"/>
                  <a:gd name="connsiteY171" fmla="*/ 1278 h 10000"/>
                  <a:gd name="connsiteX172" fmla="*/ 9890 w 10000"/>
                  <a:gd name="connsiteY172" fmla="*/ 1028 h 10000"/>
                  <a:gd name="connsiteX173" fmla="*/ 9763 w 10000"/>
                  <a:gd name="connsiteY173" fmla="*/ 802 h 10000"/>
                  <a:gd name="connsiteX174" fmla="*/ 9621 w 10000"/>
                  <a:gd name="connsiteY174" fmla="*/ 602 h 10000"/>
                  <a:gd name="connsiteX175" fmla="*/ 9527 w 10000"/>
                  <a:gd name="connsiteY175" fmla="*/ 501 h 10000"/>
                  <a:gd name="connsiteX176" fmla="*/ 9416 w 10000"/>
                  <a:gd name="connsiteY176" fmla="*/ 426 h 10000"/>
                  <a:gd name="connsiteX177" fmla="*/ 9306 w 10000"/>
                  <a:gd name="connsiteY177" fmla="*/ 351 h 10000"/>
                  <a:gd name="connsiteX178" fmla="*/ 9180 w 10000"/>
                  <a:gd name="connsiteY178" fmla="*/ 276 h 10000"/>
                  <a:gd name="connsiteX179" fmla="*/ 9180 w 10000"/>
                  <a:gd name="connsiteY179" fmla="*/ 276 h 10000"/>
                  <a:gd name="connsiteX0" fmla="*/ 9180 w 10000"/>
                  <a:gd name="connsiteY0" fmla="*/ 276 h 10000"/>
                  <a:gd name="connsiteX1" fmla="*/ 9180 w 10000"/>
                  <a:gd name="connsiteY1" fmla="*/ 276 h 10000"/>
                  <a:gd name="connsiteX2" fmla="*/ 8975 w 10000"/>
                  <a:gd name="connsiteY2" fmla="*/ 226 h 10000"/>
                  <a:gd name="connsiteX3" fmla="*/ 8423 w 10000"/>
                  <a:gd name="connsiteY3" fmla="*/ 125 h 10000"/>
                  <a:gd name="connsiteX4" fmla="*/ 8076 w 10000"/>
                  <a:gd name="connsiteY4" fmla="*/ 75 h 10000"/>
                  <a:gd name="connsiteX5" fmla="*/ 7713 w 10000"/>
                  <a:gd name="connsiteY5" fmla="*/ 38 h 10000"/>
                  <a:gd name="connsiteX6" fmla="*/ 7382 w 10000"/>
                  <a:gd name="connsiteY6" fmla="*/ 0 h 10000"/>
                  <a:gd name="connsiteX7" fmla="*/ 7082 w 10000"/>
                  <a:gd name="connsiteY7" fmla="*/ 0 h 10000"/>
                  <a:gd name="connsiteX8" fmla="*/ 7082 w 10000"/>
                  <a:gd name="connsiteY8" fmla="*/ 0 h 10000"/>
                  <a:gd name="connsiteX9" fmla="*/ 6845 w 10000"/>
                  <a:gd name="connsiteY9" fmla="*/ 38 h 10000"/>
                  <a:gd name="connsiteX10" fmla="*/ 6656 w 10000"/>
                  <a:gd name="connsiteY10" fmla="*/ 75 h 10000"/>
                  <a:gd name="connsiteX11" fmla="*/ 6514 w 10000"/>
                  <a:gd name="connsiteY11" fmla="*/ 125 h 10000"/>
                  <a:gd name="connsiteX12" fmla="*/ 6420 w 10000"/>
                  <a:gd name="connsiteY12" fmla="*/ 188 h 10000"/>
                  <a:gd name="connsiteX13" fmla="*/ 6246 w 10000"/>
                  <a:gd name="connsiteY13" fmla="*/ 313 h 10000"/>
                  <a:gd name="connsiteX14" fmla="*/ 6183 w 10000"/>
                  <a:gd name="connsiteY14" fmla="*/ 388 h 10000"/>
                  <a:gd name="connsiteX15" fmla="*/ 6088 w 10000"/>
                  <a:gd name="connsiteY15" fmla="*/ 464 h 10000"/>
                  <a:gd name="connsiteX16" fmla="*/ 6088 w 10000"/>
                  <a:gd name="connsiteY16" fmla="*/ 464 h 10000"/>
                  <a:gd name="connsiteX17" fmla="*/ 5757 w 10000"/>
                  <a:gd name="connsiteY17" fmla="*/ 652 h 10000"/>
                  <a:gd name="connsiteX18" fmla="*/ 5315 w 10000"/>
                  <a:gd name="connsiteY18" fmla="*/ 902 h 10000"/>
                  <a:gd name="connsiteX19" fmla="*/ 4811 w 10000"/>
                  <a:gd name="connsiteY19" fmla="*/ 1128 h 10000"/>
                  <a:gd name="connsiteX20" fmla="*/ 4606 w 10000"/>
                  <a:gd name="connsiteY20" fmla="*/ 1203 h 10000"/>
                  <a:gd name="connsiteX21" fmla="*/ 4416 w 10000"/>
                  <a:gd name="connsiteY21" fmla="*/ 1253 h 10000"/>
                  <a:gd name="connsiteX22" fmla="*/ 4416 w 10000"/>
                  <a:gd name="connsiteY22" fmla="*/ 1253 h 10000"/>
                  <a:gd name="connsiteX23" fmla="*/ 3959 w 10000"/>
                  <a:gd name="connsiteY23" fmla="*/ 1328 h 10000"/>
                  <a:gd name="connsiteX24" fmla="*/ 3391 w 10000"/>
                  <a:gd name="connsiteY24" fmla="*/ 1391 h 10000"/>
                  <a:gd name="connsiteX25" fmla="*/ 2871 w 10000"/>
                  <a:gd name="connsiteY25" fmla="*/ 1466 h 10000"/>
                  <a:gd name="connsiteX26" fmla="*/ 2681 w 10000"/>
                  <a:gd name="connsiteY26" fmla="*/ 1504 h 10000"/>
                  <a:gd name="connsiteX27" fmla="*/ 2555 w 10000"/>
                  <a:gd name="connsiteY27" fmla="*/ 1541 h 10000"/>
                  <a:gd name="connsiteX28" fmla="*/ 2555 w 10000"/>
                  <a:gd name="connsiteY28" fmla="*/ 1541 h 10000"/>
                  <a:gd name="connsiteX29" fmla="*/ 2192 w 10000"/>
                  <a:gd name="connsiteY29" fmla="*/ 1617 h 10000"/>
                  <a:gd name="connsiteX30" fmla="*/ 1719 w 10000"/>
                  <a:gd name="connsiteY30" fmla="*/ 1742 h 10000"/>
                  <a:gd name="connsiteX31" fmla="*/ 1483 w 10000"/>
                  <a:gd name="connsiteY31" fmla="*/ 1817 h 10000"/>
                  <a:gd name="connsiteX32" fmla="*/ 1246 w 10000"/>
                  <a:gd name="connsiteY32" fmla="*/ 1892 h 10000"/>
                  <a:gd name="connsiteX33" fmla="*/ 1057 w 10000"/>
                  <a:gd name="connsiteY33" fmla="*/ 1992 h 10000"/>
                  <a:gd name="connsiteX34" fmla="*/ 915 w 10000"/>
                  <a:gd name="connsiteY34" fmla="*/ 2080 h 10000"/>
                  <a:gd name="connsiteX35" fmla="*/ 915 w 10000"/>
                  <a:gd name="connsiteY35" fmla="*/ 2080 h 10000"/>
                  <a:gd name="connsiteX36" fmla="*/ 773 w 10000"/>
                  <a:gd name="connsiteY36" fmla="*/ 2180 h 10000"/>
                  <a:gd name="connsiteX37" fmla="*/ 615 w 10000"/>
                  <a:gd name="connsiteY37" fmla="*/ 2268 h 10000"/>
                  <a:gd name="connsiteX38" fmla="*/ 442 w 10000"/>
                  <a:gd name="connsiteY38" fmla="*/ 2368 h 10000"/>
                  <a:gd name="connsiteX39" fmla="*/ 284 w 10000"/>
                  <a:gd name="connsiteY39" fmla="*/ 2444 h 10000"/>
                  <a:gd name="connsiteX40" fmla="*/ 142 w 10000"/>
                  <a:gd name="connsiteY40" fmla="*/ 2556 h 10000"/>
                  <a:gd name="connsiteX41" fmla="*/ 63 w 10000"/>
                  <a:gd name="connsiteY41" fmla="*/ 2607 h 10000"/>
                  <a:gd name="connsiteX42" fmla="*/ 16 w 10000"/>
                  <a:gd name="connsiteY42" fmla="*/ 2682 h 10000"/>
                  <a:gd name="connsiteX43" fmla="*/ 0 w 10000"/>
                  <a:gd name="connsiteY43" fmla="*/ 2744 h 10000"/>
                  <a:gd name="connsiteX44" fmla="*/ 0 w 10000"/>
                  <a:gd name="connsiteY44" fmla="*/ 2832 h 10000"/>
                  <a:gd name="connsiteX45" fmla="*/ 0 w 10000"/>
                  <a:gd name="connsiteY45" fmla="*/ 2907 h 10000"/>
                  <a:gd name="connsiteX46" fmla="*/ 16 w 10000"/>
                  <a:gd name="connsiteY46" fmla="*/ 3020 h 10000"/>
                  <a:gd name="connsiteX47" fmla="*/ 16 w 10000"/>
                  <a:gd name="connsiteY47" fmla="*/ 3020 h 10000"/>
                  <a:gd name="connsiteX48" fmla="*/ 142 w 10000"/>
                  <a:gd name="connsiteY48" fmla="*/ 3321 h 10000"/>
                  <a:gd name="connsiteX49" fmla="*/ 284 w 10000"/>
                  <a:gd name="connsiteY49" fmla="*/ 3810 h 10000"/>
                  <a:gd name="connsiteX50" fmla="*/ 631 w 10000"/>
                  <a:gd name="connsiteY50" fmla="*/ 5050 h 10000"/>
                  <a:gd name="connsiteX51" fmla="*/ 852 w 10000"/>
                  <a:gd name="connsiteY51" fmla="*/ 5689 h 10000"/>
                  <a:gd name="connsiteX52" fmla="*/ 1057 w 10000"/>
                  <a:gd name="connsiteY52" fmla="*/ 6241 h 10000"/>
                  <a:gd name="connsiteX53" fmla="*/ 1151 w 10000"/>
                  <a:gd name="connsiteY53" fmla="*/ 6491 h 10000"/>
                  <a:gd name="connsiteX54" fmla="*/ 1246 w 10000"/>
                  <a:gd name="connsiteY54" fmla="*/ 6692 h 10000"/>
                  <a:gd name="connsiteX55" fmla="*/ 1341 w 10000"/>
                  <a:gd name="connsiteY55" fmla="*/ 6842 h 10000"/>
                  <a:gd name="connsiteX56" fmla="*/ 1435 w 10000"/>
                  <a:gd name="connsiteY56" fmla="*/ 6942 h 10000"/>
                  <a:gd name="connsiteX57" fmla="*/ 1435 w 10000"/>
                  <a:gd name="connsiteY57" fmla="*/ 6942 h 10000"/>
                  <a:gd name="connsiteX58" fmla="*/ 1514 w 10000"/>
                  <a:gd name="connsiteY58" fmla="*/ 7018 h 10000"/>
                  <a:gd name="connsiteX59" fmla="*/ 1609 w 10000"/>
                  <a:gd name="connsiteY59" fmla="*/ 7055 h 10000"/>
                  <a:gd name="connsiteX60" fmla="*/ 1703 w 10000"/>
                  <a:gd name="connsiteY60" fmla="*/ 7068 h 10000"/>
                  <a:gd name="connsiteX61" fmla="*/ 1767 w 10000"/>
                  <a:gd name="connsiteY61" fmla="*/ 7093 h 10000"/>
                  <a:gd name="connsiteX62" fmla="*/ 1940 w 10000"/>
                  <a:gd name="connsiteY62" fmla="*/ 7068 h 10000"/>
                  <a:gd name="connsiteX63" fmla="*/ 2129 w 10000"/>
                  <a:gd name="connsiteY63" fmla="*/ 7030 h 10000"/>
                  <a:gd name="connsiteX64" fmla="*/ 2476 w 10000"/>
                  <a:gd name="connsiteY64" fmla="*/ 6880 h 10000"/>
                  <a:gd name="connsiteX65" fmla="*/ 2666 w 10000"/>
                  <a:gd name="connsiteY65" fmla="*/ 6805 h 10000"/>
                  <a:gd name="connsiteX66" fmla="*/ 2871 w 10000"/>
                  <a:gd name="connsiteY66" fmla="*/ 6767 h 10000"/>
                  <a:gd name="connsiteX67" fmla="*/ 2871 w 10000"/>
                  <a:gd name="connsiteY67" fmla="*/ 6767 h 10000"/>
                  <a:gd name="connsiteX68" fmla="*/ 3470 w 10000"/>
                  <a:gd name="connsiteY68" fmla="*/ 6679 h 10000"/>
                  <a:gd name="connsiteX69" fmla="*/ 4180 w 10000"/>
                  <a:gd name="connsiteY69" fmla="*/ 6604 h 10000"/>
                  <a:gd name="connsiteX70" fmla="*/ 4716 w 10000"/>
                  <a:gd name="connsiteY70" fmla="*/ 6529 h 10000"/>
                  <a:gd name="connsiteX71" fmla="*/ 4842 w 10000"/>
                  <a:gd name="connsiteY71" fmla="*/ 6504 h 10000"/>
                  <a:gd name="connsiteX72" fmla="*/ 4842 w 10000"/>
                  <a:gd name="connsiteY72" fmla="*/ 6491 h 10000"/>
                  <a:gd name="connsiteX73" fmla="*/ 4811 w 10000"/>
                  <a:gd name="connsiteY73" fmla="*/ 6491 h 10000"/>
                  <a:gd name="connsiteX74" fmla="*/ 4811 w 10000"/>
                  <a:gd name="connsiteY74" fmla="*/ 6491 h 10000"/>
                  <a:gd name="connsiteX75" fmla="*/ 4748 w 10000"/>
                  <a:gd name="connsiteY75" fmla="*/ 6454 h 10000"/>
                  <a:gd name="connsiteX76" fmla="*/ 5395 w 10000"/>
                  <a:gd name="connsiteY76" fmla="*/ 6378 h 10000"/>
                  <a:gd name="connsiteX77" fmla="*/ 5387 w 10000"/>
                  <a:gd name="connsiteY77" fmla="*/ 5878 h 10000"/>
                  <a:gd name="connsiteX78" fmla="*/ 4054 w 10000"/>
                  <a:gd name="connsiteY78" fmla="*/ 5739 h 10000"/>
                  <a:gd name="connsiteX79" fmla="*/ 3707 w 10000"/>
                  <a:gd name="connsiteY79" fmla="*/ 5313 h 10000"/>
                  <a:gd name="connsiteX80" fmla="*/ 3375 w 10000"/>
                  <a:gd name="connsiteY80" fmla="*/ 4862 h 10000"/>
                  <a:gd name="connsiteX81" fmla="*/ 3091 w 10000"/>
                  <a:gd name="connsiteY81" fmla="*/ 4449 h 10000"/>
                  <a:gd name="connsiteX82" fmla="*/ 2902 w 10000"/>
                  <a:gd name="connsiteY82" fmla="*/ 4110 h 10000"/>
                  <a:gd name="connsiteX83" fmla="*/ 2855 w 10000"/>
                  <a:gd name="connsiteY83" fmla="*/ 3972 h 10000"/>
                  <a:gd name="connsiteX84" fmla="*/ 2823 w 10000"/>
                  <a:gd name="connsiteY84" fmla="*/ 3897 h 10000"/>
                  <a:gd name="connsiteX85" fmla="*/ 2823 w 10000"/>
                  <a:gd name="connsiteY85" fmla="*/ 3897 h 10000"/>
                  <a:gd name="connsiteX86" fmla="*/ 2823 w 10000"/>
                  <a:gd name="connsiteY86" fmla="*/ 3822 h 10000"/>
                  <a:gd name="connsiteX87" fmla="*/ 2871 w 10000"/>
                  <a:gd name="connsiteY87" fmla="*/ 3772 h 10000"/>
                  <a:gd name="connsiteX88" fmla="*/ 2918 w 10000"/>
                  <a:gd name="connsiteY88" fmla="*/ 3709 h 10000"/>
                  <a:gd name="connsiteX89" fmla="*/ 2997 w 10000"/>
                  <a:gd name="connsiteY89" fmla="*/ 3672 h 10000"/>
                  <a:gd name="connsiteX90" fmla="*/ 3155 w 10000"/>
                  <a:gd name="connsiteY90" fmla="*/ 3596 h 10000"/>
                  <a:gd name="connsiteX91" fmla="*/ 3344 w 10000"/>
                  <a:gd name="connsiteY91" fmla="*/ 3546 h 10000"/>
                  <a:gd name="connsiteX92" fmla="*/ 3533 w 10000"/>
                  <a:gd name="connsiteY92" fmla="*/ 3509 h 10000"/>
                  <a:gd name="connsiteX93" fmla="*/ 3707 w 10000"/>
                  <a:gd name="connsiteY93" fmla="*/ 3484 h 10000"/>
                  <a:gd name="connsiteX94" fmla="*/ 3864 w 10000"/>
                  <a:gd name="connsiteY94" fmla="*/ 3471 h 10000"/>
                  <a:gd name="connsiteX95" fmla="*/ 3864 w 10000"/>
                  <a:gd name="connsiteY95" fmla="*/ 3471 h 10000"/>
                  <a:gd name="connsiteX96" fmla="*/ 3849 w 10000"/>
                  <a:gd name="connsiteY96" fmla="*/ 4123 h 10000"/>
                  <a:gd name="connsiteX97" fmla="*/ 4766 w 10000"/>
                  <a:gd name="connsiteY97" fmla="*/ 5288 h 10000"/>
                  <a:gd name="connsiteX98" fmla="*/ 3801 w 10000"/>
                  <a:gd name="connsiteY98" fmla="*/ 6466 h 10000"/>
                  <a:gd name="connsiteX99" fmla="*/ 3801 w 10000"/>
                  <a:gd name="connsiteY99" fmla="*/ 7256 h 10000"/>
                  <a:gd name="connsiteX100" fmla="*/ 3849 w 10000"/>
                  <a:gd name="connsiteY100" fmla="*/ 7932 h 10000"/>
                  <a:gd name="connsiteX101" fmla="*/ 3896 w 10000"/>
                  <a:gd name="connsiteY101" fmla="*/ 8195 h 10000"/>
                  <a:gd name="connsiteX102" fmla="*/ 3943 w 10000"/>
                  <a:gd name="connsiteY102" fmla="*/ 8383 h 10000"/>
                  <a:gd name="connsiteX103" fmla="*/ 3943 w 10000"/>
                  <a:gd name="connsiteY103" fmla="*/ 8383 h 10000"/>
                  <a:gd name="connsiteX104" fmla="*/ 4038 w 10000"/>
                  <a:gd name="connsiteY104" fmla="*/ 8709 h 10000"/>
                  <a:gd name="connsiteX105" fmla="*/ 4101 w 10000"/>
                  <a:gd name="connsiteY105" fmla="*/ 9023 h 10000"/>
                  <a:gd name="connsiteX106" fmla="*/ 4180 w 10000"/>
                  <a:gd name="connsiteY106" fmla="*/ 9336 h 10000"/>
                  <a:gd name="connsiteX107" fmla="*/ 4274 w 10000"/>
                  <a:gd name="connsiteY107" fmla="*/ 9624 h 10000"/>
                  <a:gd name="connsiteX108" fmla="*/ 4369 w 10000"/>
                  <a:gd name="connsiteY108" fmla="*/ 9825 h 10000"/>
                  <a:gd name="connsiteX109" fmla="*/ 4416 w 10000"/>
                  <a:gd name="connsiteY109" fmla="*/ 9900 h 10000"/>
                  <a:gd name="connsiteX110" fmla="*/ 4464 w 10000"/>
                  <a:gd name="connsiteY110" fmla="*/ 9962 h 10000"/>
                  <a:gd name="connsiteX111" fmla="*/ 4527 w 10000"/>
                  <a:gd name="connsiteY111" fmla="*/ 10000 h 10000"/>
                  <a:gd name="connsiteX112" fmla="*/ 4621 w 10000"/>
                  <a:gd name="connsiteY112" fmla="*/ 10000 h 10000"/>
                  <a:gd name="connsiteX113" fmla="*/ 4700 w 10000"/>
                  <a:gd name="connsiteY113" fmla="*/ 9975 h 10000"/>
                  <a:gd name="connsiteX114" fmla="*/ 4811 w 10000"/>
                  <a:gd name="connsiteY114" fmla="*/ 9900 h 10000"/>
                  <a:gd name="connsiteX115" fmla="*/ 4811 w 10000"/>
                  <a:gd name="connsiteY115" fmla="*/ 9900 h 10000"/>
                  <a:gd name="connsiteX116" fmla="*/ 4937 w 10000"/>
                  <a:gd name="connsiteY116" fmla="*/ 9825 h 10000"/>
                  <a:gd name="connsiteX117" fmla="*/ 5047 w 10000"/>
                  <a:gd name="connsiteY117" fmla="*/ 9774 h 10000"/>
                  <a:gd name="connsiteX118" fmla="*/ 5284 w 10000"/>
                  <a:gd name="connsiteY118" fmla="*/ 9699 h 10000"/>
                  <a:gd name="connsiteX119" fmla="*/ 5552 w 10000"/>
                  <a:gd name="connsiteY119" fmla="*/ 9637 h 10000"/>
                  <a:gd name="connsiteX120" fmla="*/ 5789 w 10000"/>
                  <a:gd name="connsiteY120" fmla="*/ 9624 h 10000"/>
                  <a:gd name="connsiteX121" fmla="*/ 6041 w 10000"/>
                  <a:gd name="connsiteY121" fmla="*/ 9599 h 10000"/>
                  <a:gd name="connsiteX122" fmla="*/ 6246 w 10000"/>
                  <a:gd name="connsiteY122" fmla="*/ 9624 h 10000"/>
                  <a:gd name="connsiteX123" fmla="*/ 6562 w 10000"/>
                  <a:gd name="connsiteY123" fmla="*/ 9637 h 10000"/>
                  <a:gd name="connsiteX124" fmla="*/ 6562 w 10000"/>
                  <a:gd name="connsiteY124" fmla="*/ 9637 h 10000"/>
                  <a:gd name="connsiteX125" fmla="*/ 6703 w 10000"/>
                  <a:gd name="connsiteY125" fmla="*/ 9662 h 10000"/>
                  <a:gd name="connsiteX126" fmla="*/ 6909 w 10000"/>
                  <a:gd name="connsiteY126" fmla="*/ 9699 h 10000"/>
                  <a:gd name="connsiteX127" fmla="*/ 7413 w 10000"/>
                  <a:gd name="connsiteY127" fmla="*/ 9812 h 10000"/>
                  <a:gd name="connsiteX128" fmla="*/ 7650 w 10000"/>
                  <a:gd name="connsiteY128" fmla="*/ 9862 h 10000"/>
                  <a:gd name="connsiteX129" fmla="*/ 7855 w 10000"/>
                  <a:gd name="connsiteY129" fmla="*/ 9862 h 10000"/>
                  <a:gd name="connsiteX130" fmla="*/ 7934 w 10000"/>
                  <a:gd name="connsiteY130" fmla="*/ 9850 h 10000"/>
                  <a:gd name="connsiteX131" fmla="*/ 7997 w 10000"/>
                  <a:gd name="connsiteY131" fmla="*/ 9825 h 10000"/>
                  <a:gd name="connsiteX132" fmla="*/ 8044 w 10000"/>
                  <a:gd name="connsiteY132" fmla="*/ 9787 h 10000"/>
                  <a:gd name="connsiteX133" fmla="*/ 8076 w 10000"/>
                  <a:gd name="connsiteY133" fmla="*/ 9712 h 10000"/>
                  <a:gd name="connsiteX134" fmla="*/ 8076 w 10000"/>
                  <a:gd name="connsiteY134" fmla="*/ 9712 h 10000"/>
                  <a:gd name="connsiteX135" fmla="*/ 8076 w 10000"/>
                  <a:gd name="connsiteY135" fmla="*/ 9662 h 10000"/>
                  <a:gd name="connsiteX136" fmla="*/ 8076 w 10000"/>
                  <a:gd name="connsiteY136" fmla="*/ 9586 h 10000"/>
                  <a:gd name="connsiteX137" fmla="*/ 7997 w 10000"/>
                  <a:gd name="connsiteY137" fmla="*/ 9449 h 10000"/>
                  <a:gd name="connsiteX138" fmla="*/ 7902 w 10000"/>
                  <a:gd name="connsiteY138" fmla="*/ 9323 h 10000"/>
                  <a:gd name="connsiteX139" fmla="*/ 7760 w 10000"/>
                  <a:gd name="connsiteY139" fmla="*/ 9185 h 10000"/>
                  <a:gd name="connsiteX140" fmla="*/ 7429 w 10000"/>
                  <a:gd name="connsiteY140" fmla="*/ 8897 h 10000"/>
                  <a:gd name="connsiteX141" fmla="*/ 7271 w 10000"/>
                  <a:gd name="connsiteY141" fmla="*/ 8722 h 10000"/>
                  <a:gd name="connsiteX142" fmla="*/ 7082 w 10000"/>
                  <a:gd name="connsiteY142" fmla="*/ 8521 h 10000"/>
                  <a:gd name="connsiteX143" fmla="*/ 7082 w 10000"/>
                  <a:gd name="connsiteY143" fmla="*/ 8521 h 10000"/>
                  <a:gd name="connsiteX144" fmla="*/ 7003 w 10000"/>
                  <a:gd name="connsiteY144" fmla="*/ 8409 h 10000"/>
                  <a:gd name="connsiteX145" fmla="*/ 6940 w 10000"/>
                  <a:gd name="connsiteY145" fmla="*/ 8296 h 10000"/>
                  <a:gd name="connsiteX146" fmla="*/ 6893 w 10000"/>
                  <a:gd name="connsiteY146" fmla="*/ 8183 h 10000"/>
                  <a:gd name="connsiteX147" fmla="*/ 6861 w 10000"/>
                  <a:gd name="connsiteY147" fmla="*/ 8045 h 10000"/>
                  <a:gd name="connsiteX148" fmla="*/ 6861 w 10000"/>
                  <a:gd name="connsiteY148" fmla="*/ 7895 h 10000"/>
                  <a:gd name="connsiteX149" fmla="*/ 6861 w 10000"/>
                  <a:gd name="connsiteY149" fmla="*/ 7769 h 10000"/>
                  <a:gd name="connsiteX150" fmla="*/ 6909 w 10000"/>
                  <a:gd name="connsiteY150" fmla="*/ 7469 h 10000"/>
                  <a:gd name="connsiteX151" fmla="*/ 7003 w 10000"/>
                  <a:gd name="connsiteY151" fmla="*/ 7168 h 10000"/>
                  <a:gd name="connsiteX152" fmla="*/ 7129 w 10000"/>
                  <a:gd name="connsiteY152" fmla="*/ 6880 h 10000"/>
                  <a:gd name="connsiteX153" fmla="*/ 7287 w 10000"/>
                  <a:gd name="connsiteY153" fmla="*/ 6604 h 10000"/>
                  <a:gd name="connsiteX154" fmla="*/ 7476 w 10000"/>
                  <a:gd name="connsiteY154" fmla="*/ 6341 h 10000"/>
                  <a:gd name="connsiteX155" fmla="*/ 7476 w 10000"/>
                  <a:gd name="connsiteY155" fmla="*/ 6341 h 10000"/>
                  <a:gd name="connsiteX156" fmla="*/ 7902 w 10000"/>
                  <a:gd name="connsiteY156" fmla="*/ 5802 h 10000"/>
                  <a:gd name="connsiteX157" fmla="*/ 8375 w 10000"/>
                  <a:gd name="connsiteY157" fmla="*/ 5163 h 10000"/>
                  <a:gd name="connsiteX158" fmla="*/ 8849 w 10000"/>
                  <a:gd name="connsiteY158" fmla="*/ 4499 h 10000"/>
                  <a:gd name="connsiteX159" fmla="*/ 9306 w 10000"/>
                  <a:gd name="connsiteY159" fmla="*/ 3897 h 10000"/>
                  <a:gd name="connsiteX160" fmla="*/ 9306 w 10000"/>
                  <a:gd name="connsiteY160" fmla="*/ 3897 h 10000"/>
                  <a:gd name="connsiteX161" fmla="*/ 9416 w 10000"/>
                  <a:gd name="connsiteY161" fmla="*/ 3734 h 10000"/>
                  <a:gd name="connsiteX162" fmla="*/ 9511 w 10000"/>
                  <a:gd name="connsiteY162" fmla="*/ 3546 h 10000"/>
                  <a:gd name="connsiteX163" fmla="*/ 9621 w 10000"/>
                  <a:gd name="connsiteY163" fmla="*/ 3333 h 10000"/>
                  <a:gd name="connsiteX164" fmla="*/ 9716 w 10000"/>
                  <a:gd name="connsiteY164" fmla="*/ 3108 h 10000"/>
                  <a:gd name="connsiteX165" fmla="*/ 9811 w 10000"/>
                  <a:gd name="connsiteY165" fmla="*/ 2870 h 10000"/>
                  <a:gd name="connsiteX166" fmla="*/ 9890 w 10000"/>
                  <a:gd name="connsiteY166" fmla="*/ 2607 h 10000"/>
                  <a:gd name="connsiteX167" fmla="*/ 9953 w 10000"/>
                  <a:gd name="connsiteY167" fmla="*/ 2343 h 10000"/>
                  <a:gd name="connsiteX168" fmla="*/ 10000 w 10000"/>
                  <a:gd name="connsiteY168" fmla="*/ 2068 h 10000"/>
                  <a:gd name="connsiteX169" fmla="*/ 10000 w 10000"/>
                  <a:gd name="connsiteY169" fmla="*/ 1805 h 10000"/>
                  <a:gd name="connsiteX170" fmla="*/ 10000 w 10000"/>
                  <a:gd name="connsiteY170" fmla="*/ 1541 h 10000"/>
                  <a:gd name="connsiteX171" fmla="*/ 9953 w 10000"/>
                  <a:gd name="connsiteY171" fmla="*/ 1278 h 10000"/>
                  <a:gd name="connsiteX172" fmla="*/ 9890 w 10000"/>
                  <a:gd name="connsiteY172" fmla="*/ 1028 h 10000"/>
                  <a:gd name="connsiteX173" fmla="*/ 9763 w 10000"/>
                  <a:gd name="connsiteY173" fmla="*/ 802 h 10000"/>
                  <a:gd name="connsiteX174" fmla="*/ 9621 w 10000"/>
                  <a:gd name="connsiteY174" fmla="*/ 602 h 10000"/>
                  <a:gd name="connsiteX175" fmla="*/ 9527 w 10000"/>
                  <a:gd name="connsiteY175" fmla="*/ 501 h 10000"/>
                  <a:gd name="connsiteX176" fmla="*/ 9416 w 10000"/>
                  <a:gd name="connsiteY176" fmla="*/ 426 h 10000"/>
                  <a:gd name="connsiteX177" fmla="*/ 9306 w 10000"/>
                  <a:gd name="connsiteY177" fmla="*/ 351 h 10000"/>
                  <a:gd name="connsiteX178" fmla="*/ 9180 w 10000"/>
                  <a:gd name="connsiteY178" fmla="*/ 276 h 10000"/>
                  <a:gd name="connsiteX179" fmla="*/ 9180 w 10000"/>
                  <a:gd name="connsiteY179" fmla="*/ 2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000" h="10000">
                    <a:moveTo>
                      <a:pt x="9180" y="276"/>
                    </a:moveTo>
                    <a:lnTo>
                      <a:pt x="9180" y="276"/>
                    </a:lnTo>
                    <a:lnTo>
                      <a:pt x="8975" y="226"/>
                    </a:lnTo>
                    <a:lnTo>
                      <a:pt x="8423" y="125"/>
                    </a:lnTo>
                    <a:lnTo>
                      <a:pt x="8076" y="75"/>
                    </a:lnTo>
                    <a:lnTo>
                      <a:pt x="7713" y="38"/>
                    </a:lnTo>
                    <a:lnTo>
                      <a:pt x="7382" y="0"/>
                    </a:lnTo>
                    <a:lnTo>
                      <a:pt x="7082" y="0"/>
                    </a:lnTo>
                    <a:lnTo>
                      <a:pt x="7082" y="0"/>
                    </a:lnTo>
                    <a:lnTo>
                      <a:pt x="6845" y="38"/>
                    </a:lnTo>
                    <a:lnTo>
                      <a:pt x="6656" y="75"/>
                    </a:lnTo>
                    <a:lnTo>
                      <a:pt x="6514" y="125"/>
                    </a:lnTo>
                    <a:lnTo>
                      <a:pt x="6420" y="188"/>
                    </a:lnTo>
                    <a:lnTo>
                      <a:pt x="6246" y="313"/>
                    </a:lnTo>
                    <a:lnTo>
                      <a:pt x="6183" y="388"/>
                    </a:lnTo>
                    <a:cubicBezTo>
                      <a:pt x="6151" y="413"/>
                      <a:pt x="6120" y="439"/>
                      <a:pt x="6088" y="464"/>
                    </a:cubicBezTo>
                    <a:lnTo>
                      <a:pt x="6088" y="464"/>
                    </a:lnTo>
                    <a:lnTo>
                      <a:pt x="5757" y="652"/>
                    </a:lnTo>
                    <a:lnTo>
                      <a:pt x="5315" y="902"/>
                    </a:lnTo>
                    <a:lnTo>
                      <a:pt x="4811" y="1128"/>
                    </a:lnTo>
                    <a:lnTo>
                      <a:pt x="4606" y="1203"/>
                    </a:lnTo>
                    <a:lnTo>
                      <a:pt x="4416" y="1253"/>
                    </a:lnTo>
                    <a:lnTo>
                      <a:pt x="4416" y="1253"/>
                    </a:lnTo>
                    <a:lnTo>
                      <a:pt x="3959" y="1328"/>
                    </a:lnTo>
                    <a:lnTo>
                      <a:pt x="3391" y="1391"/>
                    </a:lnTo>
                    <a:lnTo>
                      <a:pt x="2871" y="1466"/>
                    </a:lnTo>
                    <a:lnTo>
                      <a:pt x="2681" y="1504"/>
                    </a:lnTo>
                    <a:lnTo>
                      <a:pt x="2555" y="1541"/>
                    </a:lnTo>
                    <a:lnTo>
                      <a:pt x="2555" y="1541"/>
                    </a:lnTo>
                    <a:lnTo>
                      <a:pt x="2192" y="1617"/>
                    </a:lnTo>
                    <a:lnTo>
                      <a:pt x="1719" y="1742"/>
                    </a:lnTo>
                    <a:lnTo>
                      <a:pt x="1483" y="1817"/>
                    </a:lnTo>
                    <a:lnTo>
                      <a:pt x="1246" y="1892"/>
                    </a:lnTo>
                    <a:lnTo>
                      <a:pt x="1057" y="1992"/>
                    </a:lnTo>
                    <a:lnTo>
                      <a:pt x="915" y="2080"/>
                    </a:lnTo>
                    <a:lnTo>
                      <a:pt x="915" y="2080"/>
                    </a:lnTo>
                    <a:lnTo>
                      <a:pt x="773" y="2180"/>
                    </a:lnTo>
                    <a:lnTo>
                      <a:pt x="615" y="2268"/>
                    </a:lnTo>
                    <a:lnTo>
                      <a:pt x="442" y="2368"/>
                    </a:lnTo>
                    <a:lnTo>
                      <a:pt x="284" y="2444"/>
                    </a:lnTo>
                    <a:lnTo>
                      <a:pt x="142" y="2556"/>
                    </a:lnTo>
                    <a:lnTo>
                      <a:pt x="63" y="2607"/>
                    </a:lnTo>
                    <a:cubicBezTo>
                      <a:pt x="47" y="2632"/>
                      <a:pt x="32" y="2657"/>
                      <a:pt x="16" y="2682"/>
                    </a:cubicBezTo>
                    <a:cubicBezTo>
                      <a:pt x="11" y="2703"/>
                      <a:pt x="5" y="2723"/>
                      <a:pt x="0" y="2744"/>
                    </a:cubicBezTo>
                    <a:lnTo>
                      <a:pt x="0" y="2832"/>
                    </a:lnTo>
                    <a:lnTo>
                      <a:pt x="0" y="2907"/>
                    </a:lnTo>
                    <a:cubicBezTo>
                      <a:pt x="5" y="2945"/>
                      <a:pt x="11" y="2982"/>
                      <a:pt x="16" y="3020"/>
                    </a:cubicBezTo>
                    <a:lnTo>
                      <a:pt x="16" y="3020"/>
                    </a:lnTo>
                    <a:lnTo>
                      <a:pt x="142" y="3321"/>
                    </a:lnTo>
                    <a:cubicBezTo>
                      <a:pt x="189" y="3484"/>
                      <a:pt x="237" y="3647"/>
                      <a:pt x="284" y="3810"/>
                    </a:cubicBezTo>
                    <a:cubicBezTo>
                      <a:pt x="400" y="4223"/>
                      <a:pt x="515" y="4637"/>
                      <a:pt x="631" y="5050"/>
                    </a:cubicBezTo>
                    <a:cubicBezTo>
                      <a:pt x="705" y="5263"/>
                      <a:pt x="778" y="5476"/>
                      <a:pt x="852" y="5689"/>
                    </a:cubicBezTo>
                    <a:cubicBezTo>
                      <a:pt x="920" y="5873"/>
                      <a:pt x="989" y="6057"/>
                      <a:pt x="1057" y="6241"/>
                    </a:cubicBezTo>
                    <a:cubicBezTo>
                      <a:pt x="1088" y="6324"/>
                      <a:pt x="1120" y="6408"/>
                      <a:pt x="1151" y="6491"/>
                    </a:cubicBezTo>
                    <a:cubicBezTo>
                      <a:pt x="1183" y="6558"/>
                      <a:pt x="1214" y="6625"/>
                      <a:pt x="1246" y="6692"/>
                    </a:cubicBezTo>
                    <a:cubicBezTo>
                      <a:pt x="1278" y="6742"/>
                      <a:pt x="1309" y="6792"/>
                      <a:pt x="1341" y="6842"/>
                    </a:cubicBezTo>
                    <a:lnTo>
                      <a:pt x="1435" y="6942"/>
                    </a:lnTo>
                    <a:lnTo>
                      <a:pt x="1435" y="6942"/>
                    </a:lnTo>
                    <a:lnTo>
                      <a:pt x="1514" y="7018"/>
                    </a:lnTo>
                    <a:cubicBezTo>
                      <a:pt x="1546" y="7030"/>
                      <a:pt x="1577" y="7043"/>
                      <a:pt x="1609" y="7055"/>
                    </a:cubicBezTo>
                    <a:lnTo>
                      <a:pt x="1703" y="7068"/>
                    </a:lnTo>
                    <a:lnTo>
                      <a:pt x="1767" y="7093"/>
                    </a:lnTo>
                    <a:lnTo>
                      <a:pt x="1940" y="7068"/>
                    </a:lnTo>
                    <a:lnTo>
                      <a:pt x="2129" y="7030"/>
                    </a:lnTo>
                    <a:lnTo>
                      <a:pt x="2476" y="6880"/>
                    </a:lnTo>
                    <a:lnTo>
                      <a:pt x="2666" y="6805"/>
                    </a:lnTo>
                    <a:lnTo>
                      <a:pt x="2871" y="6767"/>
                    </a:lnTo>
                    <a:lnTo>
                      <a:pt x="2871" y="6767"/>
                    </a:lnTo>
                    <a:lnTo>
                      <a:pt x="3470" y="6679"/>
                    </a:lnTo>
                    <a:lnTo>
                      <a:pt x="4180" y="6604"/>
                    </a:lnTo>
                    <a:lnTo>
                      <a:pt x="4716" y="6529"/>
                    </a:lnTo>
                    <a:lnTo>
                      <a:pt x="4842" y="6504"/>
                    </a:lnTo>
                    <a:lnTo>
                      <a:pt x="4842" y="6491"/>
                    </a:lnTo>
                    <a:lnTo>
                      <a:pt x="4811" y="6491"/>
                    </a:lnTo>
                    <a:lnTo>
                      <a:pt x="4811" y="6491"/>
                    </a:lnTo>
                    <a:cubicBezTo>
                      <a:pt x="4790" y="6479"/>
                      <a:pt x="4769" y="6466"/>
                      <a:pt x="4748" y="6454"/>
                    </a:cubicBezTo>
                    <a:cubicBezTo>
                      <a:pt x="4716" y="6429"/>
                      <a:pt x="5427" y="6403"/>
                      <a:pt x="5395" y="6378"/>
                    </a:cubicBezTo>
                    <a:cubicBezTo>
                      <a:pt x="5392" y="6211"/>
                      <a:pt x="5390" y="6045"/>
                      <a:pt x="5387" y="5878"/>
                    </a:cubicBezTo>
                    <a:lnTo>
                      <a:pt x="4054" y="5739"/>
                    </a:lnTo>
                    <a:lnTo>
                      <a:pt x="3707" y="5313"/>
                    </a:lnTo>
                    <a:lnTo>
                      <a:pt x="3375" y="4862"/>
                    </a:lnTo>
                    <a:lnTo>
                      <a:pt x="3091" y="4449"/>
                    </a:lnTo>
                    <a:lnTo>
                      <a:pt x="2902" y="4110"/>
                    </a:lnTo>
                    <a:cubicBezTo>
                      <a:pt x="2886" y="4064"/>
                      <a:pt x="2871" y="4018"/>
                      <a:pt x="2855" y="3972"/>
                    </a:cubicBezTo>
                    <a:cubicBezTo>
                      <a:pt x="2844" y="3947"/>
                      <a:pt x="2834" y="3922"/>
                      <a:pt x="2823" y="3897"/>
                    </a:cubicBezTo>
                    <a:lnTo>
                      <a:pt x="2823" y="3897"/>
                    </a:lnTo>
                    <a:lnTo>
                      <a:pt x="2823" y="3822"/>
                    </a:lnTo>
                    <a:cubicBezTo>
                      <a:pt x="2839" y="3805"/>
                      <a:pt x="2855" y="3789"/>
                      <a:pt x="2871" y="3772"/>
                    </a:cubicBezTo>
                    <a:cubicBezTo>
                      <a:pt x="2887" y="3751"/>
                      <a:pt x="2902" y="3730"/>
                      <a:pt x="2918" y="3709"/>
                    </a:cubicBezTo>
                    <a:lnTo>
                      <a:pt x="2997" y="3672"/>
                    </a:lnTo>
                    <a:lnTo>
                      <a:pt x="3155" y="3596"/>
                    </a:lnTo>
                    <a:lnTo>
                      <a:pt x="3344" y="3546"/>
                    </a:lnTo>
                    <a:lnTo>
                      <a:pt x="3533" y="3509"/>
                    </a:lnTo>
                    <a:lnTo>
                      <a:pt x="3707" y="3484"/>
                    </a:lnTo>
                    <a:lnTo>
                      <a:pt x="3864" y="3471"/>
                    </a:lnTo>
                    <a:lnTo>
                      <a:pt x="3864" y="3471"/>
                    </a:lnTo>
                    <a:cubicBezTo>
                      <a:pt x="3859" y="3688"/>
                      <a:pt x="3854" y="3906"/>
                      <a:pt x="3849" y="4123"/>
                    </a:cubicBezTo>
                    <a:lnTo>
                      <a:pt x="4766" y="5288"/>
                    </a:lnTo>
                    <a:lnTo>
                      <a:pt x="3801" y="6466"/>
                    </a:lnTo>
                    <a:lnTo>
                      <a:pt x="3801" y="7256"/>
                    </a:lnTo>
                    <a:cubicBezTo>
                      <a:pt x="3817" y="7481"/>
                      <a:pt x="3833" y="7707"/>
                      <a:pt x="3849" y="7932"/>
                    </a:cubicBezTo>
                    <a:cubicBezTo>
                      <a:pt x="3865" y="8020"/>
                      <a:pt x="3880" y="8107"/>
                      <a:pt x="3896" y="8195"/>
                    </a:cubicBezTo>
                    <a:cubicBezTo>
                      <a:pt x="3912" y="8258"/>
                      <a:pt x="3927" y="8320"/>
                      <a:pt x="3943" y="8383"/>
                    </a:cubicBezTo>
                    <a:lnTo>
                      <a:pt x="3943" y="8383"/>
                    </a:lnTo>
                    <a:cubicBezTo>
                      <a:pt x="3975" y="8492"/>
                      <a:pt x="4006" y="8600"/>
                      <a:pt x="4038" y="8709"/>
                    </a:cubicBezTo>
                    <a:cubicBezTo>
                      <a:pt x="4059" y="8814"/>
                      <a:pt x="4080" y="8918"/>
                      <a:pt x="4101" y="9023"/>
                    </a:cubicBezTo>
                    <a:cubicBezTo>
                      <a:pt x="4127" y="9127"/>
                      <a:pt x="4154" y="9232"/>
                      <a:pt x="4180" y="9336"/>
                    </a:cubicBezTo>
                    <a:cubicBezTo>
                      <a:pt x="4211" y="9432"/>
                      <a:pt x="4243" y="9528"/>
                      <a:pt x="4274" y="9624"/>
                    </a:cubicBezTo>
                    <a:cubicBezTo>
                      <a:pt x="4306" y="9691"/>
                      <a:pt x="4337" y="9758"/>
                      <a:pt x="4369" y="9825"/>
                    </a:cubicBezTo>
                    <a:cubicBezTo>
                      <a:pt x="4385" y="9850"/>
                      <a:pt x="4400" y="9875"/>
                      <a:pt x="4416" y="9900"/>
                    </a:cubicBezTo>
                    <a:cubicBezTo>
                      <a:pt x="4432" y="9921"/>
                      <a:pt x="4448" y="9941"/>
                      <a:pt x="4464" y="9962"/>
                    </a:cubicBezTo>
                    <a:cubicBezTo>
                      <a:pt x="4485" y="9975"/>
                      <a:pt x="4506" y="9987"/>
                      <a:pt x="4527" y="10000"/>
                    </a:cubicBezTo>
                    <a:lnTo>
                      <a:pt x="4621" y="10000"/>
                    </a:lnTo>
                    <a:lnTo>
                      <a:pt x="4700" y="9975"/>
                    </a:lnTo>
                    <a:lnTo>
                      <a:pt x="4811" y="9900"/>
                    </a:lnTo>
                    <a:lnTo>
                      <a:pt x="4811" y="9900"/>
                    </a:lnTo>
                    <a:lnTo>
                      <a:pt x="4937" y="9825"/>
                    </a:lnTo>
                    <a:lnTo>
                      <a:pt x="5047" y="9774"/>
                    </a:lnTo>
                    <a:lnTo>
                      <a:pt x="5284" y="9699"/>
                    </a:lnTo>
                    <a:lnTo>
                      <a:pt x="5552" y="9637"/>
                    </a:lnTo>
                    <a:lnTo>
                      <a:pt x="5789" y="9624"/>
                    </a:lnTo>
                    <a:lnTo>
                      <a:pt x="6041" y="9599"/>
                    </a:lnTo>
                    <a:lnTo>
                      <a:pt x="6246" y="9624"/>
                    </a:lnTo>
                    <a:lnTo>
                      <a:pt x="6562" y="9637"/>
                    </a:lnTo>
                    <a:lnTo>
                      <a:pt x="6562" y="9637"/>
                    </a:lnTo>
                    <a:lnTo>
                      <a:pt x="6703" y="9662"/>
                    </a:lnTo>
                    <a:lnTo>
                      <a:pt x="6909" y="9699"/>
                    </a:lnTo>
                    <a:lnTo>
                      <a:pt x="7413" y="9812"/>
                    </a:lnTo>
                    <a:lnTo>
                      <a:pt x="7650" y="9862"/>
                    </a:lnTo>
                    <a:lnTo>
                      <a:pt x="7855" y="9862"/>
                    </a:lnTo>
                    <a:lnTo>
                      <a:pt x="7934" y="9850"/>
                    </a:lnTo>
                    <a:cubicBezTo>
                      <a:pt x="7955" y="9842"/>
                      <a:pt x="7976" y="9833"/>
                      <a:pt x="7997" y="9825"/>
                    </a:cubicBezTo>
                    <a:lnTo>
                      <a:pt x="8044" y="9787"/>
                    </a:lnTo>
                    <a:cubicBezTo>
                      <a:pt x="8055" y="9762"/>
                      <a:pt x="8065" y="9737"/>
                      <a:pt x="8076" y="9712"/>
                    </a:cubicBezTo>
                    <a:lnTo>
                      <a:pt x="8076" y="9712"/>
                    </a:lnTo>
                    <a:lnTo>
                      <a:pt x="8076" y="9662"/>
                    </a:lnTo>
                    <a:lnTo>
                      <a:pt x="8076" y="9586"/>
                    </a:lnTo>
                    <a:cubicBezTo>
                      <a:pt x="8050" y="9540"/>
                      <a:pt x="8023" y="9495"/>
                      <a:pt x="7997" y="9449"/>
                    </a:cubicBezTo>
                    <a:cubicBezTo>
                      <a:pt x="7965" y="9407"/>
                      <a:pt x="7934" y="9365"/>
                      <a:pt x="7902" y="9323"/>
                    </a:cubicBezTo>
                    <a:lnTo>
                      <a:pt x="7760" y="9185"/>
                    </a:lnTo>
                    <a:lnTo>
                      <a:pt x="7429" y="8897"/>
                    </a:lnTo>
                    <a:cubicBezTo>
                      <a:pt x="7376" y="8839"/>
                      <a:pt x="7324" y="8780"/>
                      <a:pt x="7271" y="8722"/>
                    </a:cubicBezTo>
                    <a:lnTo>
                      <a:pt x="7082" y="8521"/>
                    </a:lnTo>
                    <a:lnTo>
                      <a:pt x="7082" y="8521"/>
                    </a:lnTo>
                    <a:lnTo>
                      <a:pt x="7003" y="8409"/>
                    </a:lnTo>
                    <a:cubicBezTo>
                      <a:pt x="6982" y="8371"/>
                      <a:pt x="6961" y="8334"/>
                      <a:pt x="6940" y="8296"/>
                    </a:cubicBezTo>
                    <a:cubicBezTo>
                      <a:pt x="6924" y="8258"/>
                      <a:pt x="6909" y="8221"/>
                      <a:pt x="6893" y="8183"/>
                    </a:cubicBezTo>
                    <a:cubicBezTo>
                      <a:pt x="6882" y="8137"/>
                      <a:pt x="6872" y="8091"/>
                      <a:pt x="6861" y="8045"/>
                    </a:cubicBezTo>
                    <a:lnTo>
                      <a:pt x="6861" y="7895"/>
                    </a:lnTo>
                    <a:lnTo>
                      <a:pt x="6861" y="7769"/>
                    </a:lnTo>
                    <a:lnTo>
                      <a:pt x="6909" y="7469"/>
                    </a:lnTo>
                    <a:cubicBezTo>
                      <a:pt x="6940" y="7369"/>
                      <a:pt x="6972" y="7268"/>
                      <a:pt x="7003" y="7168"/>
                    </a:cubicBezTo>
                    <a:lnTo>
                      <a:pt x="7129" y="6880"/>
                    </a:lnTo>
                    <a:cubicBezTo>
                      <a:pt x="7182" y="6788"/>
                      <a:pt x="7234" y="6696"/>
                      <a:pt x="7287" y="6604"/>
                    </a:cubicBezTo>
                    <a:lnTo>
                      <a:pt x="7476" y="6341"/>
                    </a:lnTo>
                    <a:lnTo>
                      <a:pt x="7476" y="6341"/>
                    </a:lnTo>
                    <a:lnTo>
                      <a:pt x="7902" y="5802"/>
                    </a:lnTo>
                    <a:lnTo>
                      <a:pt x="8375" y="5163"/>
                    </a:lnTo>
                    <a:lnTo>
                      <a:pt x="8849" y="4499"/>
                    </a:lnTo>
                    <a:lnTo>
                      <a:pt x="9306" y="3897"/>
                    </a:lnTo>
                    <a:lnTo>
                      <a:pt x="9306" y="3897"/>
                    </a:lnTo>
                    <a:cubicBezTo>
                      <a:pt x="9343" y="3843"/>
                      <a:pt x="9379" y="3788"/>
                      <a:pt x="9416" y="3734"/>
                    </a:cubicBezTo>
                    <a:cubicBezTo>
                      <a:pt x="9448" y="3671"/>
                      <a:pt x="9479" y="3609"/>
                      <a:pt x="9511" y="3546"/>
                    </a:cubicBezTo>
                    <a:cubicBezTo>
                      <a:pt x="9548" y="3475"/>
                      <a:pt x="9584" y="3404"/>
                      <a:pt x="9621" y="3333"/>
                    </a:cubicBezTo>
                    <a:cubicBezTo>
                      <a:pt x="9653" y="3258"/>
                      <a:pt x="9684" y="3183"/>
                      <a:pt x="9716" y="3108"/>
                    </a:cubicBezTo>
                    <a:cubicBezTo>
                      <a:pt x="9748" y="3029"/>
                      <a:pt x="9779" y="2949"/>
                      <a:pt x="9811" y="2870"/>
                    </a:cubicBezTo>
                    <a:cubicBezTo>
                      <a:pt x="9837" y="2782"/>
                      <a:pt x="9864" y="2695"/>
                      <a:pt x="9890" y="2607"/>
                    </a:cubicBezTo>
                    <a:lnTo>
                      <a:pt x="9953" y="2343"/>
                    </a:lnTo>
                    <a:cubicBezTo>
                      <a:pt x="9969" y="2251"/>
                      <a:pt x="9984" y="2160"/>
                      <a:pt x="10000" y="2068"/>
                    </a:cubicBezTo>
                    <a:lnTo>
                      <a:pt x="10000" y="1805"/>
                    </a:lnTo>
                    <a:lnTo>
                      <a:pt x="10000" y="1541"/>
                    </a:lnTo>
                    <a:cubicBezTo>
                      <a:pt x="9984" y="1453"/>
                      <a:pt x="9969" y="1366"/>
                      <a:pt x="9953" y="1278"/>
                    </a:cubicBezTo>
                    <a:cubicBezTo>
                      <a:pt x="9932" y="1195"/>
                      <a:pt x="9911" y="1111"/>
                      <a:pt x="9890" y="1028"/>
                    </a:cubicBezTo>
                    <a:lnTo>
                      <a:pt x="9763" y="802"/>
                    </a:lnTo>
                    <a:cubicBezTo>
                      <a:pt x="9716" y="735"/>
                      <a:pt x="9668" y="669"/>
                      <a:pt x="9621" y="602"/>
                    </a:cubicBezTo>
                    <a:cubicBezTo>
                      <a:pt x="9590" y="568"/>
                      <a:pt x="9558" y="535"/>
                      <a:pt x="9527" y="501"/>
                    </a:cubicBezTo>
                    <a:lnTo>
                      <a:pt x="9416" y="426"/>
                    </a:lnTo>
                    <a:lnTo>
                      <a:pt x="9306" y="351"/>
                    </a:lnTo>
                    <a:lnTo>
                      <a:pt x="9180" y="276"/>
                    </a:lnTo>
                    <a:lnTo>
                      <a:pt x="9180" y="2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0">
                <a:extLst>
                  <a:ext uri="{FF2B5EF4-FFF2-40B4-BE49-F238E27FC236}">
                    <a16:creationId xmlns:a16="http://schemas.microsoft.com/office/drawing/2014/main" id="{4899D34F-4C2D-5A4A-B9ED-64202B987DD5}"/>
                  </a:ext>
                </a:extLst>
              </p:cNvPr>
              <p:cNvSpPr>
                <a:spLocks/>
              </p:cNvSpPr>
              <p:nvPr/>
            </p:nvSpPr>
            <p:spPr bwMode="auto">
              <a:xfrm>
                <a:off x="5735364" y="4000122"/>
                <a:ext cx="183605" cy="746405"/>
              </a:xfrm>
              <a:custGeom>
                <a:avLst/>
                <a:gdLst>
                  <a:gd name="T0" fmla="*/ 88 w 183"/>
                  <a:gd name="T1" fmla="*/ 15 h 740"/>
                  <a:gd name="T2" fmla="*/ 123 w 183"/>
                  <a:gd name="T3" fmla="*/ 0 h 740"/>
                  <a:gd name="T4" fmla="*/ 171 w 183"/>
                  <a:gd name="T5" fmla="*/ 26 h 740"/>
                  <a:gd name="T6" fmla="*/ 168 w 183"/>
                  <a:gd name="T7" fmla="*/ 68 h 740"/>
                  <a:gd name="T8" fmla="*/ 168 w 183"/>
                  <a:gd name="T9" fmla="*/ 68 h 740"/>
                  <a:gd name="T10" fmla="*/ 172 w 183"/>
                  <a:gd name="T11" fmla="*/ 101 h 740"/>
                  <a:gd name="T12" fmla="*/ 175 w 183"/>
                  <a:gd name="T13" fmla="*/ 135 h 740"/>
                  <a:gd name="T14" fmla="*/ 180 w 183"/>
                  <a:gd name="T15" fmla="*/ 178 h 740"/>
                  <a:gd name="T16" fmla="*/ 181 w 183"/>
                  <a:gd name="T17" fmla="*/ 225 h 740"/>
                  <a:gd name="T18" fmla="*/ 183 w 183"/>
                  <a:gd name="T19" fmla="*/ 271 h 740"/>
                  <a:gd name="T20" fmla="*/ 181 w 183"/>
                  <a:gd name="T21" fmla="*/ 292 h 740"/>
                  <a:gd name="T22" fmla="*/ 180 w 183"/>
                  <a:gd name="T23" fmla="*/ 313 h 740"/>
                  <a:gd name="T24" fmla="*/ 177 w 183"/>
                  <a:gd name="T25" fmla="*/ 331 h 740"/>
                  <a:gd name="T26" fmla="*/ 174 w 183"/>
                  <a:gd name="T27" fmla="*/ 348 h 740"/>
                  <a:gd name="T28" fmla="*/ 174 w 183"/>
                  <a:gd name="T29" fmla="*/ 348 h 740"/>
                  <a:gd name="T30" fmla="*/ 166 w 183"/>
                  <a:gd name="T31" fmla="*/ 379 h 740"/>
                  <a:gd name="T32" fmla="*/ 157 w 183"/>
                  <a:gd name="T33" fmla="*/ 412 h 740"/>
                  <a:gd name="T34" fmla="*/ 144 w 183"/>
                  <a:gd name="T35" fmla="*/ 478 h 740"/>
                  <a:gd name="T36" fmla="*/ 129 w 183"/>
                  <a:gd name="T37" fmla="*/ 551 h 740"/>
                  <a:gd name="T38" fmla="*/ 37 w 183"/>
                  <a:gd name="T39" fmla="*/ 732 h 740"/>
                  <a:gd name="T40" fmla="*/ 0 w 183"/>
                  <a:gd name="T41" fmla="*/ 740 h 740"/>
                  <a:gd name="T42" fmla="*/ 0 w 183"/>
                  <a:gd name="T43" fmla="*/ 740 h 740"/>
                  <a:gd name="T44" fmla="*/ 21 w 183"/>
                  <a:gd name="T45" fmla="*/ 663 h 740"/>
                  <a:gd name="T46" fmla="*/ 43 w 183"/>
                  <a:gd name="T47" fmla="*/ 583 h 740"/>
                  <a:gd name="T48" fmla="*/ 67 w 183"/>
                  <a:gd name="T49" fmla="*/ 487 h 740"/>
                  <a:gd name="T50" fmla="*/ 91 w 183"/>
                  <a:gd name="T51" fmla="*/ 386 h 740"/>
                  <a:gd name="T52" fmla="*/ 112 w 183"/>
                  <a:gd name="T53" fmla="*/ 291 h 740"/>
                  <a:gd name="T54" fmla="*/ 120 w 183"/>
                  <a:gd name="T55" fmla="*/ 247 h 740"/>
                  <a:gd name="T56" fmla="*/ 126 w 183"/>
                  <a:gd name="T57" fmla="*/ 208 h 740"/>
                  <a:gd name="T58" fmla="*/ 129 w 183"/>
                  <a:gd name="T59" fmla="*/ 177 h 740"/>
                  <a:gd name="T60" fmla="*/ 129 w 183"/>
                  <a:gd name="T61" fmla="*/ 151 h 740"/>
                  <a:gd name="T62" fmla="*/ 133 w 183"/>
                  <a:gd name="T63" fmla="*/ 63 h 740"/>
                  <a:gd name="T64" fmla="*/ 88 w 183"/>
                  <a:gd name="T65" fmla="*/ 1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740">
                    <a:moveTo>
                      <a:pt x="88" y="15"/>
                    </a:moveTo>
                    <a:lnTo>
                      <a:pt x="123" y="0"/>
                    </a:lnTo>
                    <a:lnTo>
                      <a:pt x="171" y="26"/>
                    </a:lnTo>
                    <a:lnTo>
                      <a:pt x="168" y="68"/>
                    </a:lnTo>
                    <a:lnTo>
                      <a:pt x="168" y="68"/>
                    </a:lnTo>
                    <a:lnTo>
                      <a:pt x="172" y="101"/>
                    </a:lnTo>
                    <a:lnTo>
                      <a:pt x="175" y="135"/>
                    </a:lnTo>
                    <a:lnTo>
                      <a:pt x="180" y="178"/>
                    </a:lnTo>
                    <a:lnTo>
                      <a:pt x="181" y="225"/>
                    </a:lnTo>
                    <a:lnTo>
                      <a:pt x="183" y="271"/>
                    </a:lnTo>
                    <a:lnTo>
                      <a:pt x="181" y="292"/>
                    </a:lnTo>
                    <a:lnTo>
                      <a:pt x="180" y="313"/>
                    </a:lnTo>
                    <a:lnTo>
                      <a:pt x="177" y="331"/>
                    </a:lnTo>
                    <a:lnTo>
                      <a:pt x="174" y="348"/>
                    </a:lnTo>
                    <a:lnTo>
                      <a:pt x="174" y="348"/>
                    </a:lnTo>
                    <a:lnTo>
                      <a:pt x="166" y="379"/>
                    </a:lnTo>
                    <a:lnTo>
                      <a:pt x="157" y="412"/>
                    </a:lnTo>
                    <a:lnTo>
                      <a:pt x="144" y="478"/>
                    </a:lnTo>
                    <a:lnTo>
                      <a:pt x="129" y="551"/>
                    </a:lnTo>
                    <a:lnTo>
                      <a:pt x="37" y="732"/>
                    </a:lnTo>
                    <a:lnTo>
                      <a:pt x="0" y="740"/>
                    </a:lnTo>
                    <a:lnTo>
                      <a:pt x="0" y="740"/>
                    </a:lnTo>
                    <a:lnTo>
                      <a:pt x="21" y="663"/>
                    </a:lnTo>
                    <a:lnTo>
                      <a:pt x="43" y="583"/>
                    </a:lnTo>
                    <a:lnTo>
                      <a:pt x="67" y="487"/>
                    </a:lnTo>
                    <a:lnTo>
                      <a:pt x="91" y="386"/>
                    </a:lnTo>
                    <a:lnTo>
                      <a:pt x="112" y="291"/>
                    </a:lnTo>
                    <a:lnTo>
                      <a:pt x="120" y="247"/>
                    </a:lnTo>
                    <a:lnTo>
                      <a:pt x="126" y="208"/>
                    </a:lnTo>
                    <a:lnTo>
                      <a:pt x="129" y="177"/>
                    </a:lnTo>
                    <a:lnTo>
                      <a:pt x="129" y="151"/>
                    </a:lnTo>
                    <a:lnTo>
                      <a:pt x="133" y="63"/>
                    </a:lnTo>
                    <a:lnTo>
                      <a:pt x="88" y="15"/>
                    </a:lnTo>
                    <a:close/>
                  </a:path>
                </a:pathLst>
              </a:custGeom>
              <a:solidFill>
                <a:srgbClr val="6F7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31">
                <a:extLst>
                  <a:ext uri="{FF2B5EF4-FFF2-40B4-BE49-F238E27FC236}">
                    <a16:creationId xmlns:a16="http://schemas.microsoft.com/office/drawing/2014/main" id="{4FD12308-5DB8-3F4F-BFBF-FB42DCA1601C}"/>
                  </a:ext>
                </a:extLst>
              </p:cNvPr>
              <p:cNvSpPr>
                <a:spLocks noEditPoints="1"/>
              </p:cNvSpPr>
              <p:nvPr/>
            </p:nvSpPr>
            <p:spPr bwMode="auto">
              <a:xfrm>
                <a:off x="4682159" y="3945654"/>
                <a:ext cx="1694813" cy="2073795"/>
              </a:xfrm>
              <a:custGeom>
                <a:avLst/>
                <a:gdLst>
                  <a:gd name="T0" fmla="*/ 1528 w 1681"/>
                  <a:gd name="T1" fmla="*/ 207 h 2056"/>
                  <a:gd name="T2" fmla="*/ 1467 w 1681"/>
                  <a:gd name="T3" fmla="*/ 183 h 2056"/>
                  <a:gd name="T4" fmla="*/ 1415 w 1681"/>
                  <a:gd name="T5" fmla="*/ 144 h 2056"/>
                  <a:gd name="T6" fmla="*/ 1319 w 1681"/>
                  <a:gd name="T7" fmla="*/ 9 h 2056"/>
                  <a:gd name="T8" fmla="*/ 1271 w 1681"/>
                  <a:gd name="T9" fmla="*/ 0 h 2056"/>
                  <a:gd name="T10" fmla="*/ 1219 w 1681"/>
                  <a:gd name="T11" fmla="*/ 122 h 2056"/>
                  <a:gd name="T12" fmla="*/ 1237 w 1681"/>
                  <a:gd name="T13" fmla="*/ 478 h 2056"/>
                  <a:gd name="T14" fmla="*/ 1183 w 1681"/>
                  <a:gd name="T15" fmla="*/ 595 h 2056"/>
                  <a:gd name="T16" fmla="*/ 1079 w 1681"/>
                  <a:gd name="T17" fmla="*/ 779 h 2056"/>
                  <a:gd name="T18" fmla="*/ 1045 w 1681"/>
                  <a:gd name="T19" fmla="*/ 779 h 2056"/>
                  <a:gd name="T20" fmla="*/ 990 w 1681"/>
                  <a:gd name="T21" fmla="*/ 807 h 2056"/>
                  <a:gd name="T22" fmla="*/ 942 w 1681"/>
                  <a:gd name="T23" fmla="*/ 801 h 2056"/>
                  <a:gd name="T24" fmla="*/ 879 w 1681"/>
                  <a:gd name="T25" fmla="*/ 792 h 2056"/>
                  <a:gd name="T26" fmla="*/ 870 w 1681"/>
                  <a:gd name="T27" fmla="*/ 768 h 2056"/>
                  <a:gd name="T28" fmla="*/ 665 w 1681"/>
                  <a:gd name="T29" fmla="*/ 887 h 2056"/>
                  <a:gd name="T30" fmla="*/ 657 w 1681"/>
                  <a:gd name="T31" fmla="*/ 987 h 2056"/>
                  <a:gd name="T32" fmla="*/ 671 w 1681"/>
                  <a:gd name="T33" fmla="*/ 1071 h 2056"/>
                  <a:gd name="T34" fmla="*/ 623 w 1681"/>
                  <a:gd name="T35" fmla="*/ 1162 h 2056"/>
                  <a:gd name="T36" fmla="*/ 508 w 1681"/>
                  <a:gd name="T37" fmla="*/ 1386 h 2056"/>
                  <a:gd name="T38" fmla="*/ 395 w 1681"/>
                  <a:gd name="T39" fmla="*/ 1502 h 2056"/>
                  <a:gd name="T40" fmla="*/ 273 w 1681"/>
                  <a:gd name="T41" fmla="*/ 1610 h 2056"/>
                  <a:gd name="T42" fmla="*/ 98 w 1681"/>
                  <a:gd name="T43" fmla="*/ 1753 h 2056"/>
                  <a:gd name="T44" fmla="*/ 0 w 1681"/>
                  <a:gd name="T45" fmla="*/ 1951 h 2056"/>
                  <a:gd name="T46" fmla="*/ 30 w 1681"/>
                  <a:gd name="T47" fmla="*/ 2029 h 2056"/>
                  <a:gd name="T48" fmla="*/ 81 w 1681"/>
                  <a:gd name="T49" fmla="*/ 2056 h 2056"/>
                  <a:gd name="T50" fmla="*/ 333 w 1681"/>
                  <a:gd name="T51" fmla="*/ 1767 h 2056"/>
                  <a:gd name="T52" fmla="*/ 488 w 1681"/>
                  <a:gd name="T53" fmla="*/ 1635 h 2056"/>
                  <a:gd name="T54" fmla="*/ 657 w 1681"/>
                  <a:gd name="T55" fmla="*/ 1506 h 2056"/>
                  <a:gd name="T56" fmla="*/ 753 w 1681"/>
                  <a:gd name="T57" fmla="*/ 1416 h 2056"/>
                  <a:gd name="T58" fmla="*/ 975 w 1681"/>
                  <a:gd name="T59" fmla="*/ 1129 h 2056"/>
                  <a:gd name="T60" fmla="*/ 1323 w 1681"/>
                  <a:gd name="T61" fmla="*/ 1128 h 2056"/>
                  <a:gd name="T62" fmla="*/ 1400 w 1681"/>
                  <a:gd name="T63" fmla="*/ 1148 h 2056"/>
                  <a:gd name="T64" fmla="*/ 1397 w 1681"/>
                  <a:gd name="T65" fmla="*/ 1339 h 2056"/>
                  <a:gd name="T66" fmla="*/ 1379 w 1681"/>
                  <a:gd name="T67" fmla="*/ 1605 h 2056"/>
                  <a:gd name="T68" fmla="*/ 1340 w 1681"/>
                  <a:gd name="T69" fmla="*/ 1746 h 2056"/>
                  <a:gd name="T70" fmla="*/ 1434 w 1681"/>
                  <a:gd name="T71" fmla="*/ 1770 h 2056"/>
                  <a:gd name="T72" fmla="*/ 1492 w 1681"/>
                  <a:gd name="T73" fmla="*/ 1741 h 2056"/>
                  <a:gd name="T74" fmla="*/ 1507 w 1681"/>
                  <a:gd name="T75" fmla="*/ 1571 h 2056"/>
                  <a:gd name="T76" fmla="*/ 1578 w 1681"/>
                  <a:gd name="T77" fmla="*/ 1268 h 2056"/>
                  <a:gd name="T78" fmla="*/ 1630 w 1681"/>
                  <a:gd name="T79" fmla="*/ 1053 h 2056"/>
                  <a:gd name="T80" fmla="*/ 1621 w 1681"/>
                  <a:gd name="T81" fmla="*/ 1003 h 2056"/>
                  <a:gd name="T82" fmla="*/ 1416 w 1681"/>
                  <a:gd name="T83" fmla="*/ 907 h 2056"/>
                  <a:gd name="T84" fmla="*/ 1404 w 1681"/>
                  <a:gd name="T85" fmla="*/ 873 h 2056"/>
                  <a:gd name="T86" fmla="*/ 1388 w 1681"/>
                  <a:gd name="T87" fmla="*/ 783 h 2056"/>
                  <a:gd name="T88" fmla="*/ 1380 w 1681"/>
                  <a:gd name="T89" fmla="*/ 707 h 2056"/>
                  <a:gd name="T90" fmla="*/ 1407 w 1681"/>
                  <a:gd name="T91" fmla="*/ 541 h 2056"/>
                  <a:gd name="T92" fmla="*/ 1379 w 1681"/>
                  <a:gd name="T93" fmla="*/ 349 h 2056"/>
                  <a:gd name="T94" fmla="*/ 1449 w 1681"/>
                  <a:gd name="T95" fmla="*/ 355 h 2056"/>
                  <a:gd name="T96" fmla="*/ 1596 w 1681"/>
                  <a:gd name="T97" fmla="*/ 416 h 2056"/>
                  <a:gd name="T98" fmla="*/ 1656 w 1681"/>
                  <a:gd name="T99" fmla="*/ 412 h 2056"/>
                  <a:gd name="T100" fmla="*/ 1679 w 1681"/>
                  <a:gd name="T101" fmla="*/ 376 h 2056"/>
                  <a:gd name="T102" fmla="*/ 1673 w 1681"/>
                  <a:gd name="T103" fmla="*/ 328 h 2056"/>
                  <a:gd name="T104" fmla="*/ 1603 w 1681"/>
                  <a:gd name="T105" fmla="*/ 23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1" h="2056">
                    <a:moveTo>
                      <a:pt x="1603" y="238"/>
                    </a:moveTo>
                    <a:lnTo>
                      <a:pt x="1603" y="238"/>
                    </a:lnTo>
                    <a:lnTo>
                      <a:pt x="1594" y="234"/>
                    </a:lnTo>
                    <a:lnTo>
                      <a:pt x="1584" y="228"/>
                    </a:lnTo>
                    <a:lnTo>
                      <a:pt x="1557" y="216"/>
                    </a:lnTo>
                    <a:lnTo>
                      <a:pt x="1528" y="207"/>
                    </a:lnTo>
                    <a:lnTo>
                      <a:pt x="1503" y="202"/>
                    </a:lnTo>
                    <a:lnTo>
                      <a:pt x="1503" y="202"/>
                    </a:lnTo>
                    <a:lnTo>
                      <a:pt x="1492" y="199"/>
                    </a:lnTo>
                    <a:lnTo>
                      <a:pt x="1483" y="195"/>
                    </a:lnTo>
                    <a:lnTo>
                      <a:pt x="1474" y="189"/>
                    </a:lnTo>
                    <a:lnTo>
                      <a:pt x="1467" y="183"/>
                    </a:lnTo>
                    <a:lnTo>
                      <a:pt x="1452" y="169"/>
                    </a:lnTo>
                    <a:lnTo>
                      <a:pt x="1445" y="162"/>
                    </a:lnTo>
                    <a:lnTo>
                      <a:pt x="1437" y="158"/>
                    </a:lnTo>
                    <a:lnTo>
                      <a:pt x="1437" y="158"/>
                    </a:lnTo>
                    <a:lnTo>
                      <a:pt x="1427" y="152"/>
                    </a:lnTo>
                    <a:lnTo>
                      <a:pt x="1415" y="144"/>
                    </a:lnTo>
                    <a:lnTo>
                      <a:pt x="1386" y="122"/>
                    </a:lnTo>
                    <a:lnTo>
                      <a:pt x="1352" y="95"/>
                    </a:lnTo>
                    <a:lnTo>
                      <a:pt x="1352" y="95"/>
                    </a:lnTo>
                    <a:lnTo>
                      <a:pt x="1338" y="59"/>
                    </a:lnTo>
                    <a:lnTo>
                      <a:pt x="1326" y="30"/>
                    </a:lnTo>
                    <a:lnTo>
                      <a:pt x="1319" y="9"/>
                    </a:lnTo>
                    <a:lnTo>
                      <a:pt x="1319" y="9"/>
                    </a:lnTo>
                    <a:lnTo>
                      <a:pt x="1316" y="8"/>
                    </a:lnTo>
                    <a:lnTo>
                      <a:pt x="1313" y="5"/>
                    </a:lnTo>
                    <a:lnTo>
                      <a:pt x="1301" y="3"/>
                    </a:lnTo>
                    <a:lnTo>
                      <a:pt x="1287" y="2"/>
                    </a:lnTo>
                    <a:lnTo>
                      <a:pt x="1271" y="0"/>
                    </a:lnTo>
                    <a:lnTo>
                      <a:pt x="1242" y="2"/>
                    </a:lnTo>
                    <a:lnTo>
                      <a:pt x="1229" y="3"/>
                    </a:lnTo>
                    <a:lnTo>
                      <a:pt x="1219" y="62"/>
                    </a:lnTo>
                    <a:lnTo>
                      <a:pt x="1219" y="62"/>
                    </a:lnTo>
                    <a:lnTo>
                      <a:pt x="1219" y="122"/>
                    </a:lnTo>
                    <a:lnTo>
                      <a:pt x="1219" y="122"/>
                    </a:lnTo>
                    <a:lnTo>
                      <a:pt x="1225" y="174"/>
                    </a:lnTo>
                    <a:lnTo>
                      <a:pt x="1235" y="276"/>
                    </a:lnTo>
                    <a:lnTo>
                      <a:pt x="1251" y="419"/>
                    </a:lnTo>
                    <a:lnTo>
                      <a:pt x="1251" y="419"/>
                    </a:lnTo>
                    <a:lnTo>
                      <a:pt x="1248" y="437"/>
                    </a:lnTo>
                    <a:lnTo>
                      <a:pt x="1237" y="478"/>
                    </a:lnTo>
                    <a:lnTo>
                      <a:pt x="1229" y="502"/>
                    </a:lnTo>
                    <a:lnTo>
                      <a:pt x="1219" y="527"/>
                    </a:lnTo>
                    <a:lnTo>
                      <a:pt x="1208" y="551"/>
                    </a:lnTo>
                    <a:lnTo>
                      <a:pt x="1196" y="572"/>
                    </a:lnTo>
                    <a:lnTo>
                      <a:pt x="1196" y="572"/>
                    </a:lnTo>
                    <a:lnTo>
                      <a:pt x="1183" y="595"/>
                    </a:lnTo>
                    <a:lnTo>
                      <a:pt x="1166" y="626"/>
                    </a:lnTo>
                    <a:lnTo>
                      <a:pt x="1130" y="699"/>
                    </a:lnTo>
                    <a:lnTo>
                      <a:pt x="1112" y="732"/>
                    </a:lnTo>
                    <a:lnTo>
                      <a:pt x="1096" y="761"/>
                    </a:lnTo>
                    <a:lnTo>
                      <a:pt x="1087" y="771"/>
                    </a:lnTo>
                    <a:lnTo>
                      <a:pt x="1079" y="779"/>
                    </a:lnTo>
                    <a:lnTo>
                      <a:pt x="1073" y="782"/>
                    </a:lnTo>
                    <a:lnTo>
                      <a:pt x="1070" y="783"/>
                    </a:lnTo>
                    <a:lnTo>
                      <a:pt x="1067" y="782"/>
                    </a:lnTo>
                    <a:lnTo>
                      <a:pt x="1067" y="782"/>
                    </a:lnTo>
                    <a:lnTo>
                      <a:pt x="1057" y="779"/>
                    </a:lnTo>
                    <a:lnTo>
                      <a:pt x="1045" y="779"/>
                    </a:lnTo>
                    <a:lnTo>
                      <a:pt x="1034" y="782"/>
                    </a:lnTo>
                    <a:lnTo>
                      <a:pt x="1024" y="785"/>
                    </a:lnTo>
                    <a:lnTo>
                      <a:pt x="1015" y="791"/>
                    </a:lnTo>
                    <a:lnTo>
                      <a:pt x="1006" y="797"/>
                    </a:lnTo>
                    <a:lnTo>
                      <a:pt x="990" y="807"/>
                    </a:lnTo>
                    <a:lnTo>
                      <a:pt x="990" y="807"/>
                    </a:lnTo>
                    <a:lnTo>
                      <a:pt x="987" y="810"/>
                    </a:lnTo>
                    <a:lnTo>
                      <a:pt x="982" y="812"/>
                    </a:lnTo>
                    <a:lnTo>
                      <a:pt x="975" y="812"/>
                    </a:lnTo>
                    <a:lnTo>
                      <a:pt x="964" y="810"/>
                    </a:lnTo>
                    <a:lnTo>
                      <a:pt x="954" y="806"/>
                    </a:lnTo>
                    <a:lnTo>
                      <a:pt x="942" y="801"/>
                    </a:lnTo>
                    <a:lnTo>
                      <a:pt x="928" y="798"/>
                    </a:lnTo>
                    <a:lnTo>
                      <a:pt x="912" y="794"/>
                    </a:lnTo>
                    <a:lnTo>
                      <a:pt x="894" y="794"/>
                    </a:lnTo>
                    <a:lnTo>
                      <a:pt x="894" y="794"/>
                    </a:lnTo>
                    <a:lnTo>
                      <a:pt x="885" y="792"/>
                    </a:lnTo>
                    <a:lnTo>
                      <a:pt x="879" y="792"/>
                    </a:lnTo>
                    <a:lnTo>
                      <a:pt x="873" y="789"/>
                    </a:lnTo>
                    <a:lnTo>
                      <a:pt x="870" y="788"/>
                    </a:lnTo>
                    <a:lnTo>
                      <a:pt x="867" y="785"/>
                    </a:lnTo>
                    <a:lnTo>
                      <a:pt x="867" y="782"/>
                    </a:lnTo>
                    <a:lnTo>
                      <a:pt x="867" y="774"/>
                    </a:lnTo>
                    <a:lnTo>
                      <a:pt x="870" y="768"/>
                    </a:lnTo>
                    <a:lnTo>
                      <a:pt x="874" y="762"/>
                    </a:lnTo>
                    <a:lnTo>
                      <a:pt x="879" y="756"/>
                    </a:lnTo>
                    <a:lnTo>
                      <a:pt x="675" y="860"/>
                    </a:lnTo>
                    <a:lnTo>
                      <a:pt x="675" y="860"/>
                    </a:lnTo>
                    <a:lnTo>
                      <a:pt x="671" y="872"/>
                    </a:lnTo>
                    <a:lnTo>
                      <a:pt x="665" y="887"/>
                    </a:lnTo>
                    <a:lnTo>
                      <a:pt x="660" y="904"/>
                    </a:lnTo>
                    <a:lnTo>
                      <a:pt x="656" y="927"/>
                    </a:lnTo>
                    <a:lnTo>
                      <a:pt x="654" y="949"/>
                    </a:lnTo>
                    <a:lnTo>
                      <a:pt x="654" y="963"/>
                    </a:lnTo>
                    <a:lnTo>
                      <a:pt x="656" y="975"/>
                    </a:lnTo>
                    <a:lnTo>
                      <a:pt x="657" y="987"/>
                    </a:lnTo>
                    <a:lnTo>
                      <a:pt x="660" y="1000"/>
                    </a:lnTo>
                    <a:lnTo>
                      <a:pt x="660" y="1000"/>
                    </a:lnTo>
                    <a:lnTo>
                      <a:pt x="668" y="1023"/>
                    </a:lnTo>
                    <a:lnTo>
                      <a:pt x="671" y="1042"/>
                    </a:lnTo>
                    <a:lnTo>
                      <a:pt x="672" y="1059"/>
                    </a:lnTo>
                    <a:lnTo>
                      <a:pt x="671" y="1071"/>
                    </a:lnTo>
                    <a:lnTo>
                      <a:pt x="669" y="1081"/>
                    </a:lnTo>
                    <a:lnTo>
                      <a:pt x="668" y="1087"/>
                    </a:lnTo>
                    <a:lnTo>
                      <a:pt x="665" y="1092"/>
                    </a:lnTo>
                    <a:lnTo>
                      <a:pt x="665" y="1092"/>
                    </a:lnTo>
                    <a:lnTo>
                      <a:pt x="645" y="1123"/>
                    </a:lnTo>
                    <a:lnTo>
                      <a:pt x="623" y="1162"/>
                    </a:lnTo>
                    <a:lnTo>
                      <a:pt x="599" y="1208"/>
                    </a:lnTo>
                    <a:lnTo>
                      <a:pt x="574" y="1256"/>
                    </a:lnTo>
                    <a:lnTo>
                      <a:pt x="535" y="1339"/>
                    </a:lnTo>
                    <a:lnTo>
                      <a:pt x="517" y="1373"/>
                    </a:lnTo>
                    <a:lnTo>
                      <a:pt x="517" y="1373"/>
                    </a:lnTo>
                    <a:lnTo>
                      <a:pt x="508" y="1386"/>
                    </a:lnTo>
                    <a:lnTo>
                      <a:pt x="481" y="1421"/>
                    </a:lnTo>
                    <a:lnTo>
                      <a:pt x="463" y="1442"/>
                    </a:lnTo>
                    <a:lnTo>
                      <a:pt x="442" y="1463"/>
                    </a:lnTo>
                    <a:lnTo>
                      <a:pt x="419" y="1484"/>
                    </a:lnTo>
                    <a:lnTo>
                      <a:pt x="395" y="1502"/>
                    </a:lnTo>
                    <a:lnTo>
                      <a:pt x="395" y="1502"/>
                    </a:lnTo>
                    <a:lnTo>
                      <a:pt x="375" y="1518"/>
                    </a:lnTo>
                    <a:lnTo>
                      <a:pt x="358" y="1530"/>
                    </a:lnTo>
                    <a:lnTo>
                      <a:pt x="333" y="1556"/>
                    </a:lnTo>
                    <a:lnTo>
                      <a:pt x="318" y="1571"/>
                    </a:lnTo>
                    <a:lnTo>
                      <a:pt x="298" y="1589"/>
                    </a:lnTo>
                    <a:lnTo>
                      <a:pt x="273" y="1610"/>
                    </a:lnTo>
                    <a:lnTo>
                      <a:pt x="237" y="1635"/>
                    </a:lnTo>
                    <a:lnTo>
                      <a:pt x="237" y="1635"/>
                    </a:lnTo>
                    <a:lnTo>
                      <a:pt x="196" y="1665"/>
                    </a:lnTo>
                    <a:lnTo>
                      <a:pt x="159" y="1696"/>
                    </a:lnTo>
                    <a:lnTo>
                      <a:pt x="126" y="1725"/>
                    </a:lnTo>
                    <a:lnTo>
                      <a:pt x="98" y="1753"/>
                    </a:lnTo>
                    <a:lnTo>
                      <a:pt x="56" y="1795"/>
                    </a:lnTo>
                    <a:lnTo>
                      <a:pt x="41" y="1813"/>
                    </a:lnTo>
                    <a:lnTo>
                      <a:pt x="81" y="1854"/>
                    </a:lnTo>
                    <a:lnTo>
                      <a:pt x="0" y="1931"/>
                    </a:lnTo>
                    <a:lnTo>
                      <a:pt x="0" y="1931"/>
                    </a:lnTo>
                    <a:lnTo>
                      <a:pt x="0" y="1951"/>
                    </a:lnTo>
                    <a:lnTo>
                      <a:pt x="2" y="1969"/>
                    </a:lnTo>
                    <a:lnTo>
                      <a:pt x="5" y="1985"/>
                    </a:lnTo>
                    <a:lnTo>
                      <a:pt x="9" y="1999"/>
                    </a:lnTo>
                    <a:lnTo>
                      <a:pt x="15" y="2011"/>
                    </a:lnTo>
                    <a:lnTo>
                      <a:pt x="23" y="2021"/>
                    </a:lnTo>
                    <a:lnTo>
                      <a:pt x="30" y="2029"/>
                    </a:lnTo>
                    <a:lnTo>
                      <a:pt x="38" y="2036"/>
                    </a:lnTo>
                    <a:lnTo>
                      <a:pt x="45" y="2042"/>
                    </a:lnTo>
                    <a:lnTo>
                      <a:pt x="54" y="2047"/>
                    </a:lnTo>
                    <a:lnTo>
                      <a:pt x="68" y="2053"/>
                    </a:lnTo>
                    <a:lnTo>
                      <a:pt x="78" y="2056"/>
                    </a:lnTo>
                    <a:lnTo>
                      <a:pt x="81" y="2056"/>
                    </a:lnTo>
                    <a:lnTo>
                      <a:pt x="81" y="2056"/>
                    </a:lnTo>
                    <a:lnTo>
                      <a:pt x="126" y="2002"/>
                    </a:lnTo>
                    <a:lnTo>
                      <a:pt x="174" y="1943"/>
                    </a:lnTo>
                    <a:lnTo>
                      <a:pt x="234" y="1874"/>
                    </a:lnTo>
                    <a:lnTo>
                      <a:pt x="300" y="1803"/>
                    </a:lnTo>
                    <a:lnTo>
                      <a:pt x="333" y="1767"/>
                    </a:lnTo>
                    <a:lnTo>
                      <a:pt x="367" y="1734"/>
                    </a:lnTo>
                    <a:lnTo>
                      <a:pt x="400" y="1702"/>
                    </a:lnTo>
                    <a:lnTo>
                      <a:pt x="431" y="1675"/>
                    </a:lnTo>
                    <a:lnTo>
                      <a:pt x="460" y="1653"/>
                    </a:lnTo>
                    <a:lnTo>
                      <a:pt x="488" y="1635"/>
                    </a:lnTo>
                    <a:lnTo>
                      <a:pt x="488" y="1635"/>
                    </a:lnTo>
                    <a:lnTo>
                      <a:pt x="532" y="1608"/>
                    </a:lnTo>
                    <a:lnTo>
                      <a:pt x="566" y="1586"/>
                    </a:lnTo>
                    <a:lnTo>
                      <a:pt x="592" y="1568"/>
                    </a:lnTo>
                    <a:lnTo>
                      <a:pt x="609" y="1551"/>
                    </a:lnTo>
                    <a:lnTo>
                      <a:pt x="641" y="1521"/>
                    </a:lnTo>
                    <a:lnTo>
                      <a:pt x="657" y="1506"/>
                    </a:lnTo>
                    <a:lnTo>
                      <a:pt x="680" y="1491"/>
                    </a:lnTo>
                    <a:lnTo>
                      <a:pt x="680" y="1491"/>
                    </a:lnTo>
                    <a:lnTo>
                      <a:pt x="693" y="1479"/>
                    </a:lnTo>
                    <a:lnTo>
                      <a:pt x="711" y="1463"/>
                    </a:lnTo>
                    <a:lnTo>
                      <a:pt x="732" y="1442"/>
                    </a:lnTo>
                    <a:lnTo>
                      <a:pt x="753" y="1416"/>
                    </a:lnTo>
                    <a:lnTo>
                      <a:pt x="803" y="1357"/>
                    </a:lnTo>
                    <a:lnTo>
                      <a:pt x="852" y="1294"/>
                    </a:lnTo>
                    <a:lnTo>
                      <a:pt x="898" y="1232"/>
                    </a:lnTo>
                    <a:lnTo>
                      <a:pt x="939" y="1180"/>
                    </a:lnTo>
                    <a:lnTo>
                      <a:pt x="975" y="1129"/>
                    </a:lnTo>
                    <a:lnTo>
                      <a:pt x="975" y="1129"/>
                    </a:lnTo>
                    <a:lnTo>
                      <a:pt x="1040" y="1132"/>
                    </a:lnTo>
                    <a:lnTo>
                      <a:pt x="1102" y="1134"/>
                    </a:lnTo>
                    <a:lnTo>
                      <a:pt x="1159" y="1132"/>
                    </a:lnTo>
                    <a:lnTo>
                      <a:pt x="1210" y="1131"/>
                    </a:lnTo>
                    <a:lnTo>
                      <a:pt x="1293" y="1128"/>
                    </a:lnTo>
                    <a:lnTo>
                      <a:pt x="1323" y="1128"/>
                    </a:lnTo>
                    <a:lnTo>
                      <a:pt x="1344" y="1129"/>
                    </a:lnTo>
                    <a:lnTo>
                      <a:pt x="1344" y="1129"/>
                    </a:lnTo>
                    <a:lnTo>
                      <a:pt x="1361" y="1134"/>
                    </a:lnTo>
                    <a:lnTo>
                      <a:pt x="1376" y="1138"/>
                    </a:lnTo>
                    <a:lnTo>
                      <a:pt x="1388" y="1142"/>
                    </a:lnTo>
                    <a:lnTo>
                      <a:pt x="1400" y="1148"/>
                    </a:lnTo>
                    <a:lnTo>
                      <a:pt x="1416" y="1159"/>
                    </a:lnTo>
                    <a:lnTo>
                      <a:pt x="1422" y="1162"/>
                    </a:lnTo>
                    <a:lnTo>
                      <a:pt x="1422" y="1162"/>
                    </a:lnTo>
                    <a:lnTo>
                      <a:pt x="1412" y="1216"/>
                    </a:lnTo>
                    <a:lnTo>
                      <a:pt x="1403" y="1276"/>
                    </a:lnTo>
                    <a:lnTo>
                      <a:pt x="1397" y="1339"/>
                    </a:lnTo>
                    <a:lnTo>
                      <a:pt x="1391" y="1401"/>
                    </a:lnTo>
                    <a:lnTo>
                      <a:pt x="1386" y="1461"/>
                    </a:lnTo>
                    <a:lnTo>
                      <a:pt x="1383" y="1514"/>
                    </a:lnTo>
                    <a:lnTo>
                      <a:pt x="1382" y="1584"/>
                    </a:lnTo>
                    <a:lnTo>
                      <a:pt x="1382" y="1584"/>
                    </a:lnTo>
                    <a:lnTo>
                      <a:pt x="1379" y="1605"/>
                    </a:lnTo>
                    <a:lnTo>
                      <a:pt x="1374" y="1630"/>
                    </a:lnTo>
                    <a:lnTo>
                      <a:pt x="1368" y="1657"/>
                    </a:lnTo>
                    <a:lnTo>
                      <a:pt x="1361" y="1684"/>
                    </a:lnTo>
                    <a:lnTo>
                      <a:pt x="1347" y="1728"/>
                    </a:lnTo>
                    <a:lnTo>
                      <a:pt x="1340" y="1746"/>
                    </a:lnTo>
                    <a:lnTo>
                      <a:pt x="1340" y="1746"/>
                    </a:lnTo>
                    <a:lnTo>
                      <a:pt x="1359" y="1756"/>
                    </a:lnTo>
                    <a:lnTo>
                      <a:pt x="1376" y="1762"/>
                    </a:lnTo>
                    <a:lnTo>
                      <a:pt x="1392" y="1767"/>
                    </a:lnTo>
                    <a:lnTo>
                      <a:pt x="1407" y="1770"/>
                    </a:lnTo>
                    <a:lnTo>
                      <a:pt x="1421" y="1771"/>
                    </a:lnTo>
                    <a:lnTo>
                      <a:pt x="1434" y="1770"/>
                    </a:lnTo>
                    <a:lnTo>
                      <a:pt x="1445" y="1768"/>
                    </a:lnTo>
                    <a:lnTo>
                      <a:pt x="1455" y="1765"/>
                    </a:lnTo>
                    <a:lnTo>
                      <a:pt x="1464" y="1761"/>
                    </a:lnTo>
                    <a:lnTo>
                      <a:pt x="1473" y="1756"/>
                    </a:lnTo>
                    <a:lnTo>
                      <a:pt x="1485" y="1749"/>
                    </a:lnTo>
                    <a:lnTo>
                      <a:pt x="1492" y="1741"/>
                    </a:lnTo>
                    <a:lnTo>
                      <a:pt x="1495" y="1738"/>
                    </a:lnTo>
                    <a:lnTo>
                      <a:pt x="1488" y="1613"/>
                    </a:lnTo>
                    <a:lnTo>
                      <a:pt x="1507" y="1605"/>
                    </a:lnTo>
                    <a:lnTo>
                      <a:pt x="1507" y="1605"/>
                    </a:lnTo>
                    <a:lnTo>
                      <a:pt x="1506" y="1590"/>
                    </a:lnTo>
                    <a:lnTo>
                      <a:pt x="1507" y="1571"/>
                    </a:lnTo>
                    <a:lnTo>
                      <a:pt x="1510" y="1547"/>
                    </a:lnTo>
                    <a:lnTo>
                      <a:pt x="1515" y="1520"/>
                    </a:lnTo>
                    <a:lnTo>
                      <a:pt x="1527" y="1460"/>
                    </a:lnTo>
                    <a:lnTo>
                      <a:pt x="1543" y="1394"/>
                    </a:lnTo>
                    <a:lnTo>
                      <a:pt x="1561" y="1328"/>
                    </a:lnTo>
                    <a:lnTo>
                      <a:pt x="1578" y="1268"/>
                    </a:lnTo>
                    <a:lnTo>
                      <a:pt x="1603" y="1184"/>
                    </a:lnTo>
                    <a:lnTo>
                      <a:pt x="1603" y="1184"/>
                    </a:lnTo>
                    <a:lnTo>
                      <a:pt x="1617" y="1132"/>
                    </a:lnTo>
                    <a:lnTo>
                      <a:pt x="1623" y="1104"/>
                    </a:lnTo>
                    <a:lnTo>
                      <a:pt x="1627" y="1078"/>
                    </a:lnTo>
                    <a:lnTo>
                      <a:pt x="1630" y="1053"/>
                    </a:lnTo>
                    <a:lnTo>
                      <a:pt x="1630" y="1032"/>
                    </a:lnTo>
                    <a:lnTo>
                      <a:pt x="1629" y="1023"/>
                    </a:lnTo>
                    <a:lnTo>
                      <a:pt x="1627" y="1015"/>
                    </a:lnTo>
                    <a:lnTo>
                      <a:pt x="1624" y="1009"/>
                    </a:lnTo>
                    <a:lnTo>
                      <a:pt x="1621" y="1003"/>
                    </a:lnTo>
                    <a:lnTo>
                      <a:pt x="1621" y="1003"/>
                    </a:lnTo>
                    <a:lnTo>
                      <a:pt x="1615" y="999"/>
                    </a:lnTo>
                    <a:lnTo>
                      <a:pt x="1605" y="993"/>
                    </a:lnTo>
                    <a:lnTo>
                      <a:pt x="1575" y="976"/>
                    </a:lnTo>
                    <a:lnTo>
                      <a:pt x="1536" y="958"/>
                    </a:lnTo>
                    <a:lnTo>
                      <a:pt x="1492" y="940"/>
                    </a:lnTo>
                    <a:lnTo>
                      <a:pt x="1416" y="907"/>
                    </a:lnTo>
                    <a:lnTo>
                      <a:pt x="1382" y="893"/>
                    </a:lnTo>
                    <a:lnTo>
                      <a:pt x="1382" y="893"/>
                    </a:lnTo>
                    <a:lnTo>
                      <a:pt x="1389" y="890"/>
                    </a:lnTo>
                    <a:lnTo>
                      <a:pt x="1395" y="885"/>
                    </a:lnTo>
                    <a:lnTo>
                      <a:pt x="1400" y="879"/>
                    </a:lnTo>
                    <a:lnTo>
                      <a:pt x="1404" y="873"/>
                    </a:lnTo>
                    <a:lnTo>
                      <a:pt x="1406" y="867"/>
                    </a:lnTo>
                    <a:lnTo>
                      <a:pt x="1406" y="860"/>
                    </a:lnTo>
                    <a:lnTo>
                      <a:pt x="1404" y="843"/>
                    </a:lnTo>
                    <a:lnTo>
                      <a:pt x="1400" y="825"/>
                    </a:lnTo>
                    <a:lnTo>
                      <a:pt x="1394" y="804"/>
                    </a:lnTo>
                    <a:lnTo>
                      <a:pt x="1388" y="783"/>
                    </a:lnTo>
                    <a:lnTo>
                      <a:pt x="1382" y="759"/>
                    </a:lnTo>
                    <a:lnTo>
                      <a:pt x="1382" y="759"/>
                    </a:lnTo>
                    <a:lnTo>
                      <a:pt x="1379" y="747"/>
                    </a:lnTo>
                    <a:lnTo>
                      <a:pt x="1379" y="735"/>
                    </a:lnTo>
                    <a:lnTo>
                      <a:pt x="1379" y="720"/>
                    </a:lnTo>
                    <a:lnTo>
                      <a:pt x="1380" y="707"/>
                    </a:lnTo>
                    <a:lnTo>
                      <a:pt x="1383" y="677"/>
                    </a:lnTo>
                    <a:lnTo>
                      <a:pt x="1389" y="647"/>
                    </a:lnTo>
                    <a:lnTo>
                      <a:pt x="1397" y="616"/>
                    </a:lnTo>
                    <a:lnTo>
                      <a:pt x="1403" y="584"/>
                    </a:lnTo>
                    <a:lnTo>
                      <a:pt x="1406" y="554"/>
                    </a:lnTo>
                    <a:lnTo>
                      <a:pt x="1407" y="541"/>
                    </a:lnTo>
                    <a:lnTo>
                      <a:pt x="1407" y="527"/>
                    </a:lnTo>
                    <a:lnTo>
                      <a:pt x="1407" y="527"/>
                    </a:lnTo>
                    <a:lnTo>
                      <a:pt x="1404" y="499"/>
                    </a:lnTo>
                    <a:lnTo>
                      <a:pt x="1400" y="466"/>
                    </a:lnTo>
                    <a:lnTo>
                      <a:pt x="1389" y="402"/>
                    </a:lnTo>
                    <a:lnTo>
                      <a:pt x="1379" y="349"/>
                    </a:lnTo>
                    <a:lnTo>
                      <a:pt x="1374" y="328"/>
                    </a:lnTo>
                    <a:lnTo>
                      <a:pt x="1374" y="328"/>
                    </a:lnTo>
                    <a:lnTo>
                      <a:pt x="1386" y="330"/>
                    </a:lnTo>
                    <a:lnTo>
                      <a:pt x="1398" y="334"/>
                    </a:lnTo>
                    <a:lnTo>
                      <a:pt x="1424" y="343"/>
                    </a:lnTo>
                    <a:lnTo>
                      <a:pt x="1449" y="355"/>
                    </a:lnTo>
                    <a:lnTo>
                      <a:pt x="1474" y="369"/>
                    </a:lnTo>
                    <a:lnTo>
                      <a:pt x="1503" y="384"/>
                    </a:lnTo>
                    <a:lnTo>
                      <a:pt x="1531" y="397"/>
                    </a:lnTo>
                    <a:lnTo>
                      <a:pt x="1561" y="408"/>
                    </a:lnTo>
                    <a:lnTo>
                      <a:pt x="1578" y="412"/>
                    </a:lnTo>
                    <a:lnTo>
                      <a:pt x="1596" y="416"/>
                    </a:lnTo>
                    <a:lnTo>
                      <a:pt x="1596" y="416"/>
                    </a:lnTo>
                    <a:lnTo>
                      <a:pt x="1612" y="419"/>
                    </a:lnTo>
                    <a:lnTo>
                      <a:pt x="1626" y="419"/>
                    </a:lnTo>
                    <a:lnTo>
                      <a:pt x="1638" y="418"/>
                    </a:lnTo>
                    <a:lnTo>
                      <a:pt x="1648" y="416"/>
                    </a:lnTo>
                    <a:lnTo>
                      <a:pt x="1656" y="412"/>
                    </a:lnTo>
                    <a:lnTo>
                      <a:pt x="1663" y="408"/>
                    </a:lnTo>
                    <a:lnTo>
                      <a:pt x="1668" y="403"/>
                    </a:lnTo>
                    <a:lnTo>
                      <a:pt x="1672" y="397"/>
                    </a:lnTo>
                    <a:lnTo>
                      <a:pt x="1675" y="391"/>
                    </a:lnTo>
                    <a:lnTo>
                      <a:pt x="1678" y="387"/>
                    </a:lnTo>
                    <a:lnTo>
                      <a:pt x="1679" y="376"/>
                    </a:lnTo>
                    <a:lnTo>
                      <a:pt x="1681" y="364"/>
                    </a:lnTo>
                    <a:lnTo>
                      <a:pt x="1681" y="364"/>
                    </a:lnTo>
                    <a:lnTo>
                      <a:pt x="1681" y="357"/>
                    </a:lnTo>
                    <a:lnTo>
                      <a:pt x="1679" y="348"/>
                    </a:lnTo>
                    <a:lnTo>
                      <a:pt x="1678" y="337"/>
                    </a:lnTo>
                    <a:lnTo>
                      <a:pt x="1673" y="328"/>
                    </a:lnTo>
                    <a:lnTo>
                      <a:pt x="1665" y="309"/>
                    </a:lnTo>
                    <a:lnTo>
                      <a:pt x="1651" y="291"/>
                    </a:lnTo>
                    <a:lnTo>
                      <a:pt x="1638" y="274"/>
                    </a:lnTo>
                    <a:lnTo>
                      <a:pt x="1624" y="259"/>
                    </a:lnTo>
                    <a:lnTo>
                      <a:pt x="1612" y="247"/>
                    </a:lnTo>
                    <a:lnTo>
                      <a:pt x="1603" y="238"/>
                    </a:lnTo>
                    <a:lnTo>
                      <a:pt x="1603" y="238"/>
                    </a:lnTo>
                    <a:close/>
                    <a:moveTo>
                      <a:pt x="1271" y="878"/>
                    </a:moveTo>
                    <a:lnTo>
                      <a:pt x="1208" y="852"/>
                    </a:lnTo>
                    <a:lnTo>
                      <a:pt x="1274" y="842"/>
                    </a:lnTo>
                    <a:lnTo>
                      <a:pt x="1271" y="8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Shape 237">
                <a:extLst>
                  <a:ext uri="{FF2B5EF4-FFF2-40B4-BE49-F238E27FC236}">
                    <a16:creationId xmlns:a16="http://schemas.microsoft.com/office/drawing/2014/main" id="{8B51D607-0B7D-D34C-8379-B5B95126E12D}"/>
                  </a:ext>
                </a:extLst>
              </p:cNvPr>
              <p:cNvSpPr>
                <a:spLocks/>
              </p:cNvSpPr>
              <p:nvPr/>
            </p:nvSpPr>
            <p:spPr bwMode="auto">
              <a:xfrm>
                <a:off x="5287449" y="4070728"/>
                <a:ext cx="330892" cy="377237"/>
              </a:xfrm>
              <a:custGeom>
                <a:avLst/>
                <a:gdLst>
                  <a:gd name="connsiteX0" fmla="*/ 183612 w 330892"/>
                  <a:gd name="connsiteY0" fmla="*/ 0 h 377237"/>
                  <a:gd name="connsiteX1" fmla="*/ 330892 w 330892"/>
                  <a:gd name="connsiteY1" fmla="*/ 313333 h 377237"/>
                  <a:gd name="connsiteX2" fmla="*/ 204789 w 330892"/>
                  <a:gd name="connsiteY2" fmla="*/ 377237 h 377237"/>
                  <a:gd name="connsiteX3" fmla="*/ 130140 w 330892"/>
                  <a:gd name="connsiteY3" fmla="*/ 318426 h 377237"/>
                  <a:gd name="connsiteX4" fmla="*/ 116844 w 330892"/>
                  <a:gd name="connsiteY4" fmla="*/ 298817 h 377237"/>
                  <a:gd name="connsiteX5" fmla="*/ 115795 w 330892"/>
                  <a:gd name="connsiteY5" fmla="*/ 299894 h 377237"/>
                  <a:gd name="connsiteX6" fmla="*/ 93540 w 330892"/>
                  <a:gd name="connsiteY6" fmla="*/ 303841 h 377237"/>
                  <a:gd name="connsiteX7" fmla="*/ 89084 w 330892"/>
                  <a:gd name="connsiteY7" fmla="*/ 281682 h 377237"/>
                  <a:gd name="connsiteX8" fmla="*/ 95542 w 330892"/>
                  <a:gd name="connsiteY8" fmla="*/ 267401 h 377237"/>
                  <a:gd name="connsiteX9" fmla="*/ 69620 w 330892"/>
                  <a:gd name="connsiteY9" fmla="*/ 229172 h 377237"/>
                  <a:gd name="connsiteX10" fmla="*/ 47417 w 330892"/>
                  <a:gd name="connsiteY10" fmla="*/ 192693 h 377237"/>
                  <a:gd name="connsiteX11" fmla="*/ 24222 w 330892"/>
                  <a:gd name="connsiteY11" fmla="*/ 153121 h 377237"/>
                  <a:gd name="connsiteX12" fmla="*/ 0 w 330892"/>
                  <a:gd name="connsiteY12" fmla="*/ 110531 h 377237"/>
                  <a:gd name="connsiteX0" fmla="*/ 183612 w 330892"/>
                  <a:gd name="connsiteY0" fmla="*/ 0 h 377237"/>
                  <a:gd name="connsiteX1" fmla="*/ 330892 w 330892"/>
                  <a:gd name="connsiteY1" fmla="*/ 313333 h 377237"/>
                  <a:gd name="connsiteX2" fmla="*/ 204789 w 330892"/>
                  <a:gd name="connsiteY2" fmla="*/ 377237 h 377237"/>
                  <a:gd name="connsiteX3" fmla="*/ 130140 w 330892"/>
                  <a:gd name="connsiteY3" fmla="*/ 318426 h 377237"/>
                  <a:gd name="connsiteX4" fmla="*/ 116844 w 330892"/>
                  <a:gd name="connsiteY4" fmla="*/ 298817 h 377237"/>
                  <a:gd name="connsiteX5" fmla="*/ 115795 w 330892"/>
                  <a:gd name="connsiteY5" fmla="*/ 299894 h 377237"/>
                  <a:gd name="connsiteX6" fmla="*/ 93540 w 330892"/>
                  <a:gd name="connsiteY6" fmla="*/ 303841 h 377237"/>
                  <a:gd name="connsiteX7" fmla="*/ 89084 w 330892"/>
                  <a:gd name="connsiteY7" fmla="*/ 281682 h 377237"/>
                  <a:gd name="connsiteX8" fmla="*/ 69620 w 330892"/>
                  <a:gd name="connsiteY8" fmla="*/ 229172 h 377237"/>
                  <a:gd name="connsiteX9" fmla="*/ 47417 w 330892"/>
                  <a:gd name="connsiteY9" fmla="*/ 192693 h 377237"/>
                  <a:gd name="connsiteX10" fmla="*/ 24222 w 330892"/>
                  <a:gd name="connsiteY10" fmla="*/ 153121 h 377237"/>
                  <a:gd name="connsiteX11" fmla="*/ 0 w 330892"/>
                  <a:gd name="connsiteY11" fmla="*/ 110531 h 377237"/>
                  <a:gd name="connsiteX12" fmla="*/ 183612 w 330892"/>
                  <a:gd name="connsiteY12" fmla="*/ 0 h 3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92" h="377237">
                    <a:moveTo>
                      <a:pt x="183612" y="0"/>
                    </a:moveTo>
                    <a:lnTo>
                      <a:pt x="330892" y="313333"/>
                    </a:lnTo>
                    <a:lnTo>
                      <a:pt x="204789" y="377237"/>
                    </a:lnTo>
                    <a:lnTo>
                      <a:pt x="130140" y="318426"/>
                    </a:lnTo>
                    <a:lnTo>
                      <a:pt x="116844" y="298817"/>
                    </a:lnTo>
                    <a:lnTo>
                      <a:pt x="115795" y="299894"/>
                    </a:lnTo>
                    <a:cubicBezTo>
                      <a:pt x="106878" y="305628"/>
                      <a:pt x="98755" y="307397"/>
                      <a:pt x="93540" y="303841"/>
                    </a:cubicBezTo>
                    <a:cubicBezTo>
                      <a:pt x="88324" y="300285"/>
                      <a:pt x="87004" y="292077"/>
                      <a:pt x="89084" y="281682"/>
                    </a:cubicBezTo>
                    <a:lnTo>
                      <a:pt x="69620" y="229172"/>
                    </a:lnTo>
                    <a:lnTo>
                      <a:pt x="47417" y="192693"/>
                    </a:lnTo>
                    <a:lnTo>
                      <a:pt x="24222" y="153121"/>
                    </a:lnTo>
                    <a:lnTo>
                      <a:pt x="0" y="110531"/>
                    </a:lnTo>
                    <a:lnTo>
                      <a:pt x="183612" y="0"/>
                    </a:lnTo>
                    <a:close/>
                  </a:path>
                </a:pathLst>
              </a:custGeom>
              <a:solidFill>
                <a:srgbClr val="6F707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endParaRPr lang="en-US"/>
              </a:p>
            </p:txBody>
          </p:sp>
          <p:sp>
            <p:nvSpPr>
              <p:cNvPr id="26" name="Freeform 33">
                <a:extLst>
                  <a:ext uri="{FF2B5EF4-FFF2-40B4-BE49-F238E27FC236}">
                    <a16:creationId xmlns:a16="http://schemas.microsoft.com/office/drawing/2014/main" id="{37EB5729-D47C-9A46-9490-12DA04ED1B5E}"/>
                  </a:ext>
                </a:extLst>
              </p:cNvPr>
              <p:cNvSpPr>
                <a:spLocks/>
              </p:cNvSpPr>
              <p:nvPr/>
            </p:nvSpPr>
            <p:spPr bwMode="auto">
              <a:xfrm>
                <a:off x="5299555" y="4387445"/>
                <a:ext cx="209834" cy="163402"/>
              </a:xfrm>
              <a:custGeom>
                <a:avLst/>
                <a:gdLst>
                  <a:gd name="T0" fmla="*/ 0 w 210"/>
                  <a:gd name="T1" fmla="*/ 22 h 160"/>
                  <a:gd name="T2" fmla="*/ 0 w 210"/>
                  <a:gd name="T3" fmla="*/ 22 h 160"/>
                  <a:gd name="T4" fmla="*/ 0 w 210"/>
                  <a:gd name="T5" fmla="*/ 37 h 160"/>
                  <a:gd name="T6" fmla="*/ 0 w 210"/>
                  <a:gd name="T7" fmla="*/ 54 h 160"/>
                  <a:gd name="T8" fmla="*/ 3 w 210"/>
                  <a:gd name="T9" fmla="*/ 75 h 160"/>
                  <a:gd name="T10" fmla="*/ 8 w 210"/>
                  <a:gd name="T11" fmla="*/ 96 h 160"/>
                  <a:gd name="T12" fmla="*/ 12 w 210"/>
                  <a:gd name="T13" fmla="*/ 106 h 160"/>
                  <a:gd name="T14" fmla="*/ 17 w 210"/>
                  <a:gd name="T15" fmla="*/ 117 h 160"/>
                  <a:gd name="T16" fmla="*/ 23 w 210"/>
                  <a:gd name="T17" fmla="*/ 126 h 160"/>
                  <a:gd name="T18" fmla="*/ 29 w 210"/>
                  <a:gd name="T19" fmla="*/ 135 h 160"/>
                  <a:gd name="T20" fmla="*/ 38 w 210"/>
                  <a:gd name="T21" fmla="*/ 141 h 160"/>
                  <a:gd name="T22" fmla="*/ 47 w 210"/>
                  <a:gd name="T23" fmla="*/ 147 h 160"/>
                  <a:gd name="T24" fmla="*/ 47 w 210"/>
                  <a:gd name="T25" fmla="*/ 147 h 160"/>
                  <a:gd name="T26" fmla="*/ 65 w 210"/>
                  <a:gd name="T27" fmla="*/ 156 h 160"/>
                  <a:gd name="T28" fmla="*/ 77 w 210"/>
                  <a:gd name="T29" fmla="*/ 159 h 160"/>
                  <a:gd name="T30" fmla="*/ 86 w 210"/>
                  <a:gd name="T31" fmla="*/ 160 h 160"/>
                  <a:gd name="T32" fmla="*/ 90 w 210"/>
                  <a:gd name="T33" fmla="*/ 157 h 160"/>
                  <a:gd name="T34" fmla="*/ 92 w 210"/>
                  <a:gd name="T35" fmla="*/ 154 h 160"/>
                  <a:gd name="T36" fmla="*/ 92 w 210"/>
                  <a:gd name="T37" fmla="*/ 151 h 160"/>
                  <a:gd name="T38" fmla="*/ 92 w 210"/>
                  <a:gd name="T39" fmla="*/ 147 h 160"/>
                  <a:gd name="T40" fmla="*/ 92 w 210"/>
                  <a:gd name="T41" fmla="*/ 147 h 160"/>
                  <a:gd name="T42" fmla="*/ 105 w 210"/>
                  <a:gd name="T43" fmla="*/ 147 h 160"/>
                  <a:gd name="T44" fmla="*/ 117 w 210"/>
                  <a:gd name="T45" fmla="*/ 145 h 160"/>
                  <a:gd name="T46" fmla="*/ 128 w 210"/>
                  <a:gd name="T47" fmla="*/ 142 h 160"/>
                  <a:gd name="T48" fmla="*/ 128 w 210"/>
                  <a:gd name="T49" fmla="*/ 142 h 160"/>
                  <a:gd name="T50" fmla="*/ 138 w 210"/>
                  <a:gd name="T51" fmla="*/ 138 h 160"/>
                  <a:gd name="T52" fmla="*/ 153 w 210"/>
                  <a:gd name="T53" fmla="*/ 136 h 160"/>
                  <a:gd name="T54" fmla="*/ 159 w 210"/>
                  <a:gd name="T55" fmla="*/ 133 h 160"/>
                  <a:gd name="T56" fmla="*/ 164 w 210"/>
                  <a:gd name="T57" fmla="*/ 132 h 160"/>
                  <a:gd name="T58" fmla="*/ 168 w 210"/>
                  <a:gd name="T59" fmla="*/ 129 h 160"/>
                  <a:gd name="T60" fmla="*/ 170 w 210"/>
                  <a:gd name="T61" fmla="*/ 126 h 160"/>
                  <a:gd name="T62" fmla="*/ 170 w 210"/>
                  <a:gd name="T63" fmla="*/ 126 h 160"/>
                  <a:gd name="T64" fmla="*/ 167 w 210"/>
                  <a:gd name="T65" fmla="*/ 109 h 160"/>
                  <a:gd name="T66" fmla="*/ 161 w 210"/>
                  <a:gd name="T67" fmla="*/ 87 h 160"/>
                  <a:gd name="T68" fmla="*/ 153 w 210"/>
                  <a:gd name="T69" fmla="*/ 55 h 160"/>
                  <a:gd name="T70" fmla="*/ 153 w 210"/>
                  <a:gd name="T71" fmla="*/ 55 h 160"/>
                  <a:gd name="T72" fmla="*/ 176 w 210"/>
                  <a:gd name="T73" fmla="*/ 72 h 160"/>
                  <a:gd name="T74" fmla="*/ 194 w 210"/>
                  <a:gd name="T75" fmla="*/ 84 h 160"/>
                  <a:gd name="T76" fmla="*/ 201 w 210"/>
                  <a:gd name="T77" fmla="*/ 88 h 160"/>
                  <a:gd name="T78" fmla="*/ 205 w 210"/>
                  <a:gd name="T79" fmla="*/ 90 h 160"/>
                  <a:gd name="T80" fmla="*/ 205 w 210"/>
                  <a:gd name="T81" fmla="*/ 90 h 160"/>
                  <a:gd name="T82" fmla="*/ 208 w 210"/>
                  <a:gd name="T83" fmla="*/ 88 h 160"/>
                  <a:gd name="T84" fmla="*/ 210 w 210"/>
                  <a:gd name="T85" fmla="*/ 84 h 160"/>
                  <a:gd name="T86" fmla="*/ 210 w 210"/>
                  <a:gd name="T87" fmla="*/ 76 h 160"/>
                  <a:gd name="T88" fmla="*/ 205 w 210"/>
                  <a:gd name="T89" fmla="*/ 66 h 160"/>
                  <a:gd name="T90" fmla="*/ 195 w 210"/>
                  <a:gd name="T91" fmla="*/ 52 h 160"/>
                  <a:gd name="T92" fmla="*/ 180 w 210"/>
                  <a:gd name="T93" fmla="*/ 37 h 160"/>
                  <a:gd name="T94" fmla="*/ 156 w 210"/>
                  <a:gd name="T95" fmla="*/ 19 h 160"/>
                  <a:gd name="T96" fmla="*/ 123 w 210"/>
                  <a:gd name="T97" fmla="*/ 0 h 160"/>
                  <a:gd name="T98" fmla="*/ 0 w 210"/>
                  <a:gd name="T99"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60">
                    <a:moveTo>
                      <a:pt x="0" y="22"/>
                    </a:moveTo>
                    <a:lnTo>
                      <a:pt x="0" y="22"/>
                    </a:lnTo>
                    <a:lnTo>
                      <a:pt x="0" y="37"/>
                    </a:lnTo>
                    <a:lnTo>
                      <a:pt x="0" y="54"/>
                    </a:lnTo>
                    <a:lnTo>
                      <a:pt x="3" y="75"/>
                    </a:lnTo>
                    <a:lnTo>
                      <a:pt x="8" y="96"/>
                    </a:lnTo>
                    <a:lnTo>
                      <a:pt x="12" y="106"/>
                    </a:lnTo>
                    <a:lnTo>
                      <a:pt x="17" y="117"/>
                    </a:lnTo>
                    <a:lnTo>
                      <a:pt x="23" y="126"/>
                    </a:lnTo>
                    <a:lnTo>
                      <a:pt x="29" y="135"/>
                    </a:lnTo>
                    <a:lnTo>
                      <a:pt x="38" y="141"/>
                    </a:lnTo>
                    <a:lnTo>
                      <a:pt x="47" y="147"/>
                    </a:lnTo>
                    <a:lnTo>
                      <a:pt x="47" y="147"/>
                    </a:lnTo>
                    <a:lnTo>
                      <a:pt x="65" y="156"/>
                    </a:lnTo>
                    <a:lnTo>
                      <a:pt x="77" y="159"/>
                    </a:lnTo>
                    <a:lnTo>
                      <a:pt x="86" y="160"/>
                    </a:lnTo>
                    <a:lnTo>
                      <a:pt x="90" y="157"/>
                    </a:lnTo>
                    <a:lnTo>
                      <a:pt x="92" y="154"/>
                    </a:lnTo>
                    <a:lnTo>
                      <a:pt x="92" y="151"/>
                    </a:lnTo>
                    <a:lnTo>
                      <a:pt x="92" y="147"/>
                    </a:lnTo>
                    <a:lnTo>
                      <a:pt x="92" y="147"/>
                    </a:lnTo>
                    <a:lnTo>
                      <a:pt x="105" y="147"/>
                    </a:lnTo>
                    <a:lnTo>
                      <a:pt x="117" y="145"/>
                    </a:lnTo>
                    <a:lnTo>
                      <a:pt x="128" y="142"/>
                    </a:lnTo>
                    <a:lnTo>
                      <a:pt x="128" y="142"/>
                    </a:lnTo>
                    <a:lnTo>
                      <a:pt x="138" y="138"/>
                    </a:lnTo>
                    <a:lnTo>
                      <a:pt x="153" y="136"/>
                    </a:lnTo>
                    <a:lnTo>
                      <a:pt x="159" y="133"/>
                    </a:lnTo>
                    <a:lnTo>
                      <a:pt x="164" y="132"/>
                    </a:lnTo>
                    <a:lnTo>
                      <a:pt x="168" y="129"/>
                    </a:lnTo>
                    <a:lnTo>
                      <a:pt x="170" y="126"/>
                    </a:lnTo>
                    <a:lnTo>
                      <a:pt x="170" y="126"/>
                    </a:lnTo>
                    <a:lnTo>
                      <a:pt x="167" y="109"/>
                    </a:lnTo>
                    <a:lnTo>
                      <a:pt x="161" y="87"/>
                    </a:lnTo>
                    <a:lnTo>
                      <a:pt x="153" y="55"/>
                    </a:lnTo>
                    <a:lnTo>
                      <a:pt x="153" y="55"/>
                    </a:lnTo>
                    <a:lnTo>
                      <a:pt x="176" y="72"/>
                    </a:lnTo>
                    <a:lnTo>
                      <a:pt x="194" y="84"/>
                    </a:lnTo>
                    <a:lnTo>
                      <a:pt x="201" y="88"/>
                    </a:lnTo>
                    <a:lnTo>
                      <a:pt x="205" y="90"/>
                    </a:lnTo>
                    <a:lnTo>
                      <a:pt x="205" y="90"/>
                    </a:lnTo>
                    <a:lnTo>
                      <a:pt x="208" y="88"/>
                    </a:lnTo>
                    <a:lnTo>
                      <a:pt x="210" y="84"/>
                    </a:lnTo>
                    <a:lnTo>
                      <a:pt x="210" y="76"/>
                    </a:lnTo>
                    <a:lnTo>
                      <a:pt x="205" y="66"/>
                    </a:lnTo>
                    <a:lnTo>
                      <a:pt x="195" y="52"/>
                    </a:lnTo>
                    <a:lnTo>
                      <a:pt x="180" y="37"/>
                    </a:lnTo>
                    <a:lnTo>
                      <a:pt x="156" y="19"/>
                    </a:lnTo>
                    <a:lnTo>
                      <a:pt x="123" y="0"/>
                    </a:lnTo>
                    <a:lnTo>
                      <a:pt x="0" y="22"/>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34">
                <a:extLst>
                  <a:ext uri="{FF2B5EF4-FFF2-40B4-BE49-F238E27FC236}">
                    <a16:creationId xmlns:a16="http://schemas.microsoft.com/office/drawing/2014/main" id="{ABABE2ED-B040-3046-BECA-5A64917D5640}"/>
                  </a:ext>
                </a:extLst>
              </p:cNvPr>
              <p:cNvSpPr>
                <a:spLocks noChangeShapeType="1"/>
              </p:cNvSpPr>
              <p:nvPr/>
            </p:nvSpPr>
            <p:spPr bwMode="auto">
              <a:xfrm>
                <a:off x="5963357" y="3701560"/>
                <a:ext cx="2018" cy="2017"/>
              </a:xfrm>
              <a:prstGeom prst="line">
                <a:avLst/>
              </a:prstGeom>
              <a:noFill/>
              <a:ln w="4763">
                <a:solidFill>
                  <a:srgbClr val="FCD6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Freeform 35">
                <a:extLst>
                  <a:ext uri="{FF2B5EF4-FFF2-40B4-BE49-F238E27FC236}">
                    <a16:creationId xmlns:a16="http://schemas.microsoft.com/office/drawing/2014/main" id="{5E58FA56-30C9-2F4E-A2DD-63B7C30DAE0D}"/>
                  </a:ext>
                </a:extLst>
              </p:cNvPr>
              <p:cNvSpPr>
                <a:spLocks/>
              </p:cNvSpPr>
              <p:nvPr/>
            </p:nvSpPr>
            <p:spPr bwMode="auto">
              <a:xfrm>
                <a:off x="5703082" y="3667266"/>
                <a:ext cx="290539" cy="336891"/>
              </a:xfrm>
              <a:custGeom>
                <a:avLst/>
                <a:gdLst>
                  <a:gd name="T0" fmla="*/ 257 w 287"/>
                  <a:gd name="T1" fmla="*/ 33 h 334"/>
                  <a:gd name="T2" fmla="*/ 257 w 287"/>
                  <a:gd name="T3" fmla="*/ 33 h 334"/>
                  <a:gd name="T4" fmla="*/ 258 w 287"/>
                  <a:gd name="T5" fmla="*/ 61 h 334"/>
                  <a:gd name="T6" fmla="*/ 260 w 287"/>
                  <a:gd name="T7" fmla="*/ 87 h 334"/>
                  <a:gd name="T8" fmla="*/ 263 w 287"/>
                  <a:gd name="T9" fmla="*/ 111 h 334"/>
                  <a:gd name="T10" fmla="*/ 263 w 287"/>
                  <a:gd name="T11" fmla="*/ 111 h 334"/>
                  <a:gd name="T12" fmla="*/ 267 w 287"/>
                  <a:gd name="T13" fmla="*/ 129 h 334"/>
                  <a:gd name="T14" fmla="*/ 273 w 287"/>
                  <a:gd name="T15" fmla="*/ 145 h 334"/>
                  <a:gd name="T16" fmla="*/ 279 w 287"/>
                  <a:gd name="T17" fmla="*/ 157 h 334"/>
                  <a:gd name="T18" fmla="*/ 282 w 287"/>
                  <a:gd name="T19" fmla="*/ 166 h 334"/>
                  <a:gd name="T20" fmla="*/ 282 w 287"/>
                  <a:gd name="T21" fmla="*/ 166 h 334"/>
                  <a:gd name="T22" fmla="*/ 285 w 287"/>
                  <a:gd name="T23" fmla="*/ 177 h 334"/>
                  <a:gd name="T24" fmla="*/ 287 w 287"/>
                  <a:gd name="T25" fmla="*/ 190 h 334"/>
                  <a:gd name="T26" fmla="*/ 285 w 287"/>
                  <a:gd name="T27" fmla="*/ 196 h 334"/>
                  <a:gd name="T28" fmla="*/ 284 w 287"/>
                  <a:gd name="T29" fmla="*/ 201 h 334"/>
                  <a:gd name="T30" fmla="*/ 279 w 287"/>
                  <a:gd name="T31" fmla="*/ 203 h 334"/>
                  <a:gd name="T32" fmla="*/ 273 w 287"/>
                  <a:gd name="T33" fmla="*/ 205 h 334"/>
                  <a:gd name="T34" fmla="*/ 273 w 287"/>
                  <a:gd name="T35" fmla="*/ 205 h 334"/>
                  <a:gd name="T36" fmla="*/ 275 w 287"/>
                  <a:gd name="T37" fmla="*/ 227 h 334"/>
                  <a:gd name="T38" fmla="*/ 275 w 287"/>
                  <a:gd name="T39" fmla="*/ 247 h 334"/>
                  <a:gd name="T40" fmla="*/ 273 w 287"/>
                  <a:gd name="T41" fmla="*/ 256 h 334"/>
                  <a:gd name="T42" fmla="*/ 270 w 287"/>
                  <a:gd name="T43" fmla="*/ 263 h 334"/>
                  <a:gd name="T44" fmla="*/ 270 w 287"/>
                  <a:gd name="T45" fmla="*/ 263 h 334"/>
                  <a:gd name="T46" fmla="*/ 269 w 287"/>
                  <a:gd name="T47" fmla="*/ 269 h 334"/>
                  <a:gd name="T48" fmla="*/ 269 w 287"/>
                  <a:gd name="T49" fmla="*/ 278 h 334"/>
                  <a:gd name="T50" fmla="*/ 269 w 287"/>
                  <a:gd name="T51" fmla="*/ 296 h 334"/>
                  <a:gd name="T52" fmla="*/ 270 w 287"/>
                  <a:gd name="T53" fmla="*/ 313 h 334"/>
                  <a:gd name="T54" fmla="*/ 269 w 287"/>
                  <a:gd name="T55" fmla="*/ 320 h 334"/>
                  <a:gd name="T56" fmla="*/ 266 w 287"/>
                  <a:gd name="T57" fmla="*/ 326 h 334"/>
                  <a:gd name="T58" fmla="*/ 266 w 287"/>
                  <a:gd name="T59" fmla="*/ 326 h 334"/>
                  <a:gd name="T60" fmla="*/ 263 w 287"/>
                  <a:gd name="T61" fmla="*/ 329 h 334"/>
                  <a:gd name="T62" fmla="*/ 257 w 287"/>
                  <a:gd name="T63" fmla="*/ 331 h 334"/>
                  <a:gd name="T64" fmla="*/ 243 w 287"/>
                  <a:gd name="T65" fmla="*/ 332 h 334"/>
                  <a:gd name="T66" fmla="*/ 226 w 287"/>
                  <a:gd name="T67" fmla="*/ 334 h 334"/>
                  <a:gd name="T68" fmla="*/ 205 w 287"/>
                  <a:gd name="T69" fmla="*/ 334 h 334"/>
                  <a:gd name="T70" fmla="*/ 169 w 287"/>
                  <a:gd name="T71" fmla="*/ 331 h 334"/>
                  <a:gd name="T72" fmla="*/ 154 w 287"/>
                  <a:gd name="T73" fmla="*/ 329 h 334"/>
                  <a:gd name="T74" fmla="*/ 41 w 287"/>
                  <a:gd name="T75" fmla="*/ 221 h 334"/>
                  <a:gd name="T76" fmla="*/ 0 w 287"/>
                  <a:gd name="T77" fmla="*/ 88 h 334"/>
                  <a:gd name="T78" fmla="*/ 74 w 287"/>
                  <a:gd name="T79" fmla="*/ 27 h 334"/>
                  <a:gd name="T80" fmla="*/ 178 w 287"/>
                  <a:gd name="T81" fmla="*/ 0 h 334"/>
                  <a:gd name="T82" fmla="*/ 257 w 287"/>
                  <a:gd name="T83" fmla="*/ 3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334">
                    <a:moveTo>
                      <a:pt x="257" y="33"/>
                    </a:moveTo>
                    <a:lnTo>
                      <a:pt x="257" y="33"/>
                    </a:lnTo>
                    <a:lnTo>
                      <a:pt x="258" y="61"/>
                    </a:lnTo>
                    <a:lnTo>
                      <a:pt x="260" y="87"/>
                    </a:lnTo>
                    <a:lnTo>
                      <a:pt x="263" y="111"/>
                    </a:lnTo>
                    <a:lnTo>
                      <a:pt x="263" y="111"/>
                    </a:lnTo>
                    <a:lnTo>
                      <a:pt x="267" y="129"/>
                    </a:lnTo>
                    <a:lnTo>
                      <a:pt x="273" y="145"/>
                    </a:lnTo>
                    <a:lnTo>
                      <a:pt x="279" y="157"/>
                    </a:lnTo>
                    <a:lnTo>
                      <a:pt x="282" y="166"/>
                    </a:lnTo>
                    <a:lnTo>
                      <a:pt x="282" y="166"/>
                    </a:lnTo>
                    <a:lnTo>
                      <a:pt x="285" y="177"/>
                    </a:lnTo>
                    <a:lnTo>
                      <a:pt x="287" y="190"/>
                    </a:lnTo>
                    <a:lnTo>
                      <a:pt x="285" y="196"/>
                    </a:lnTo>
                    <a:lnTo>
                      <a:pt x="284" y="201"/>
                    </a:lnTo>
                    <a:lnTo>
                      <a:pt x="279" y="203"/>
                    </a:lnTo>
                    <a:lnTo>
                      <a:pt x="273" y="205"/>
                    </a:lnTo>
                    <a:lnTo>
                      <a:pt x="273" y="205"/>
                    </a:lnTo>
                    <a:lnTo>
                      <a:pt x="275" y="227"/>
                    </a:lnTo>
                    <a:lnTo>
                      <a:pt x="275" y="247"/>
                    </a:lnTo>
                    <a:lnTo>
                      <a:pt x="273" y="256"/>
                    </a:lnTo>
                    <a:lnTo>
                      <a:pt x="270" y="263"/>
                    </a:lnTo>
                    <a:lnTo>
                      <a:pt x="270" y="263"/>
                    </a:lnTo>
                    <a:lnTo>
                      <a:pt x="269" y="269"/>
                    </a:lnTo>
                    <a:lnTo>
                      <a:pt x="269" y="278"/>
                    </a:lnTo>
                    <a:lnTo>
                      <a:pt x="269" y="296"/>
                    </a:lnTo>
                    <a:lnTo>
                      <a:pt x="270" y="313"/>
                    </a:lnTo>
                    <a:lnTo>
                      <a:pt x="269" y="320"/>
                    </a:lnTo>
                    <a:lnTo>
                      <a:pt x="266" y="326"/>
                    </a:lnTo>
                    <a:lnTo>
                      <a:pt x="266" y="326"/>
                    </a:lnTo>
                    <a:lnTo>
                      <a:pt x="263" y="329"/>
                    </a:lnTo>
                    <a:lnTo>
                      <a:pt x="257" y="331"/>
                    </a:lnTo>
                    <a:lnTo>
                      <a:pt x="243" y="332"/>
                    </a:lnTo>
                    <a:lnTo>
                      <a:pt x="226" y="334"/>
                    </a:lnTo>
                    <a:lnTo>
                      <a:pt x="205" y="334"/>
                    </a:lnTo>
                    <a:lnTo>
                      <a:pt x="169" y="331"/>
                    </a:lnTo>
                    <a:lnTo>
                      <a:pt x="154" y="329"/>
                    </a:lnTo>
                    <a:lnTo>
                      <a:pt x="41" y="221"/>
                    </a:lnTo>
                    <a:lnTo>
                      <a:pt x="0" y="88"/>
                    </a:lnTo>
                    <a:lnTo>
                      <a:pt x="74" y="27"/>
                    </a:lnTo>
                    <a:lnTo>
                      <a:pt x="178" y="0"/>
                    </a:lnTo>
                    <a:lnTo>
                      <a:pt x="257" y="33"/>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6">
                <a:extLst>
                  <a:ext uri="{FF2B5EF4-FFF2-40B4-BE49-F238E27FC236}">
                    <a16:creationId xmlns:a16="http://schemas.microsoft.com/office/drawing/2014/main" id="{68BB0B10-3DEA-6747-8466-05F433A54DEE}"/>
                  </a:ext>
                </a:extLst>
              </p:cNvPr>
              <p:cNvSpPr>
                <a:spLocks/>
              </p:cNvSpPr>
              <p:nvPr/>
            </p:nvSpPr>
            <p:spPr bwMode="auto">
              <a:xfrm>
                <a:off x="5925022" y="4098970"/>
                <a:ext cx="256240" cy="173489"/>
              </a:xfrm>
              <a:custGeom>
                <a:avLst/>
                <a:gdLst>
                  <a:gd name="T0" fmla="*/ 238 w 254"/>
                  <a:gd name="T1" fmla="*/ 74 h 172"/>
                  <a:gd name="T2" fmla="*/ 238 w 254"/>
                  <a:gd name="T3" fmla="*/ 74 h 172"/>
                  <a:gd name="T4" fmla="*/ 216 w 254"/>
                  <a:gd name="T5" fmla="*/ 67 h 172"/>
                  <a:gd name="T6" fmla="*/ 196 w 254"/>
                  <a:gd name="T7" fmla="*/ 59 h 172"/>
                  <a:gd name="T8" fmla="*/ 186 w 254"/>
                  <a:gd name="T9" fmla="*/ 55 h 172"/>
                  <a:gd name="T10" fmla="*/ 178 w 254"/>
                  <a:gd name="T11" fmla="*/ 49 h 172"/>
                  <a:gd name="T12" fmla="*/ 178 w 254"/>
                  <a:gd name="T13" fmla="*/ 49 h 172"/>
                  <a:gd name="T14" fmla="*/ 111 w 254"/>
                  <a:gd name="T15" fmla="*/ 3 h 172"/>
                  <a:gd name="T16" fmla="*/ 67 w 254"/>
                  <a:gd name="T17" fmla="*/ 0 h 172"/>
                  <a:gd name="T18" fmla="*/ 67 w 254"/>
                  <a:gd name="T19" fmla="*/ 0 h 172"/>
                  <a:gd name="T20" fmla="*/ 34 w 254"/>
                  <a:gd name="T21" fmla="*/ 25 h 172"/>
                  <a:gd name="T22" fmla="*/ 12 w 254"/>
                  <a:gd name="T23" fmla="*/ 46 h 172"/>
                  <a:gd name="T24" fmla="*/ 5 w 254"/>
                  <a:gd name="T25" fmla="*/ 55 h 172"/>
                  <a:gd name="T26" fmla="*/ 0 w 254"/>
                  <a:gd name="T27" fmla="*/ 61 h 172"/>
                  <a:gd name="T28" fmla="*/ 0 w 254"/>
                  <a:gd name="T29" fmla="*/ 61 h 172"/>
                  <a:gd name="T30" fmla="*/ 0 w 254"/>
                  <a:gd name="T31" fmla="*/ 65 h 172"/>
                  <a:gd name="T32" fmla="*/ 3 w 254"/>
                  <a:gd name="T33" fmla="*/ 70 h 172"/>
                  <a:gd name="T34" fmla="*/ 10 w 254"/>
                  <a:gd name="T35" fmla="*/ 79 h 172"/>
                  <a:gd name="T36" fmla="*/ 19 w 254"/>
                  <a:gd name="T37" fmla="*/ 85 h 172"/>
                  <a:gd name="T38" fmla="*/ 22 w 254"/>
                  <a:gd name="T39" fmla="*/ 88 h 172"/>
                  <a:gd name="T40" fmla="*/ 22 w 254"/>
                  <a:gd name="T41" fmla="*/ 88 h 172"/>
                  <a:gd name="T42" fmla="*/ 22 w 254"/>
                  <a:gd name="T43" fmla="*/ 92 h 172"/>
                  <a:gd name="T44" fmla="*/ 22 w 254"/>
                  <a:gd name="T45" fmla="*/ 103 h 172"/>
                  <a:gd name="T46" fmla="*/ 24 w 254"/>
                  <a:gd name="T47" fmla="*/ 109 h 172"/>
                  <a:gd name="T48" fmla="*/ 25 w 254"/>
                  <a:gd name="T49" fmla="*/ 113 h 172"/>
                  <a:gd name="T50" fmla="*/ 30 w 254"/>
                  <a:gd name="T51" fmla="*/ 118 h 172"/>
                  <a:gd name="T52" fmla="*/ 34 w 254"/>
                  <a:gd name="T53" fmla="*/ 121 h 172"/>
                  <a:gd name="T54" fmla="*/ 34 w 254"/>
                  <a:gd name="T55" fmla="*/ 121 h 172"/>
                  <a:gd name="T56" fmla="*/ 45 w 254"/>
                  <a:gd name="T57" fmla="*/ 127 h 172"/>
                  <a:gd name="T58" fmla="*/ 55 w 254"/>
                  <a:gd name="T59" fmla="*/ 134 h 172"/>
                  <a:gd name="T60" fmla="*/ 60 w 254"/>
                  <a:gd name="T61" fmla="*/ 136 h 172"/>
                  <a:gd name="T62" fmla="*/ 64 w 254"/>
                  <a:gd name="T63" fmla="*/ 137 h 172"/>
                  <a:gd name="T64" fmla="*/ 67 w 254"/>
                  <a:gd name="T65" fmla="*/ 136 h 172"/>
                  <a:gd name="T66" fmla="*/ 70 w 254"/>
                  <a:gd name="T67" fmla="*/ 133 h 172"/>
                  <a:gd name="T68" fmla="*/ 70 w 254"/>
                  <a:gd name="T69" fmla="*/ 133 h 172"/>
                  <a:gd name="T70" fmla="*/ 73 w 254"/>
                  <a:gd name="T71" fmla="*/ 122 h 172"/>
                  <a:gd name="T72" fmla="*/ 79 w 254"/>
                  <a:gd name="T73" fmla="*/ 113 h 172"/>
                  <a:gd name="T74" fmla="*/ 82 w 254"/>
                  <a:gd name="T75" fmla="*/ 112 h 172"/>
                  <a:gd name="T76" fmla="*/ 85 w 254"/>
                  <a:gd name="T77" fmla="*/ 109 h 172"/>
                  <a:gd name="T78" fmla="*/ 90 w 254"/>
                  <a:gd name="T79" fmla="*/ 109 h 172"/>
                  <a:gd name="T80" fmla="*/ 94 w 254"/>
                  <a:gd name="T81" fmla="*/ 110 h 172"/>
                  <a:gd name="T82" fmla="*/ 94 w 254"/>
                  <a:gd name="T83" fmla="*/ 110 h 172"/>
                  <a:gd name="T84" fmla="*/ 112 w 254"/>
                  <a:gd name="T85" fmla="*/ 118 h 172"/>
                  <a:gd name="T86" fmla="*/ 139 w 254"/>
                  <a:gd name="T87" fmla="*/ 124 h 172"/>
                  <a:gd name="T88" fmla="*/ 139 w 254"/>
                  <a:gd name="T89" fmla="*/ 124 h 172"/>
                  <a:gd name="T90" fmla="*/ 159 w 254"/>
                  <a:gd name="T91" fmla="*/ 130 h 172"/>
                  <a:gd name="T92" fmla="*/ 177 w 254"/>
                  <a:gd name="T93" fmla="*/ 136 h 172"/>
                  <a:gd name="T94" fmla="*/ 195 w 254"/>
                  <a:gd name="T95" fmla="*/ 143 h 172"/>
                  <a:gd name="T96" fmla="*/ 253 w 254"/>
                  <a:gd name="T97" fmla="*/ 172 h 172"/>
                  <a:gd name="T98" fmla="*/ 253 w 254"/>
                  <a:gd name="T99" fmla="*/ 172 h 172"/>
                  <a:gd name="T100" fmla="*/ 253 w 254"/>
                  <a:gd name="T101" fmla="*/ 163 h 172"/>
                  <a:gd name="T102" fmla="*/ 254 w 254"/>
                  <a:gd name="T103" fmla="*/ 142 h 172"/>
                  <a:gd name="T104" fmla="*/ 253 w 254"/>
                  <a:gd name="T105" fmla="*/ 128 h 172"/>
                  <a:gd name="T106" fmla="*/ 250 w 254"/>
                  <a:gd name="T107" fmla="*/ 112 h 172"/>
                  <a:gd name="T108" fmla="*/ 245 w 254"/>
                  <a:gd name="T109" fmla="*/ 94 h 172"/>
                  <a:gd name="T110" fmla="*/ 238 w 254"/>
                  <a:gd name="T111" fmla="*/ 74 h 172"/>
                  <a:gd name="T112" fmla="*/ 238 w 254"/>
                  <a:gd name="T113" fmla="*/ 7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172">
                    <a:moveTo>
                      <a:pt x="238" y="74"/>
                    </a:moveTo>
                    <a:lnTo>
                      <a:pt x="238" y="74"/>
                    </a:lnTo>
                    <a:lnTo>
                      <a:pt x="216" y="67"/>
                    </a:lnTo>
                    <a:lnTo>
                      <a:pt x="196" y="59"/>
                    </a:lnTo>
                    <a:lnTo>
                      <a:pt x="186" y="55"/>
                    </a:lnTo>
                    <a:lnTo>
                      <a:pt x="178" y="49"/>
                    </a:lnTo>
                    <a:lnTo>
                      <a:pt x="178" y="49"/>
                    </a:lnTo>
                    <a:lnTo>
                      <a:pt x="111" y="3"/>
                    </a:lnTo>
                    <a:lnTo>
                      <a:pt x="67" y="0"/>
                    </a:lnTo>
                    <a:lnTo>
                      <a:pt x="67" y="0"/>
                    </a:lnTo>
                    <a:lnTo>
                      <a:pt x="34" y="25"/>
                    </a:lnTo>
                    <a:lnTo>
                      <a:pt x="12" y="46"/>
                    </a:lnTo>
                    <a:lnTo>
                      <a:pt x="5" y="55"/>
                    </a:lnTo>
                    <a:lnTo>
                      <a:pt x="0" y="61"/>
                    </a:lnTo>
                    <a:lnTo>
                      <a:pt x="0" y="61"/>
                    </a:lnTo>
                    <a:lnTo>
                      <a:pt x="0" y="65"/>
                    </a:lnTo>
                    <a:lnTo>
                      <a:pt x="3" y="70"/>
                    </a:lnTo>
                    <a:lnTo>
                      <a:pt x="10" y="79"/>
                    </a:lnTo>
                    <a:lnTo>
                      <a:pt x="19" y="85"/>
                    </a:lnTo>
                    <a:lnTo>
                      <a:pt x="22" y="88"/>
                    </a:lnTo>
                    <a:lnTo>
                      <a:pt x="22" y="88"/>
                    </a:lnTo>
                    <a:lnTo>
                      <a:pt x="22" y="92"/>
                    </a:lnTo>
                    <a:lnTo>
                      <a:pt x="22" y="103"/>
                    </a:lnTo>
                    <a:lnTo>
                      <a:pt x="24" y="109"/>
                    </a:lnTo>
                    <a:lnTo>
                      <a:pt x="25" y="113"/>
                    </a:lnTo>
                    <a:lnTo>
                      <a:pt x="30" y="118"/>
                    </a:lnTo>
                    <a:lnTo>
                      <a:pt x="34" y="121"/>
                    </a:lnTo>
                    <a:lnTo>
                      <a:pt x="34" y="121"/>
                    </a:lnTo>
                    <a:lnTo>
                      <a:pt x="45" y="127"/>
                    </a:lnTo>
                    <a:lnTo>
                      <a:pt x="55" y="134"/>
                    </a:lnTo>
                    <a:lnTo>
                      <a:pt x="60" y="136"/>
                    </a:lnTo>
                    <a:lnTo>
                      <a:pt x="64" y="137"/>
                    </a:lnTo>
                    <a:lnTo>
                      <a:pt x="67" y="136"/>
                    </a:lnTo>
                    <a:lnTo>
                      <a:pt x="70" y="133"/>
                    </a:lnTo>
                    <a:lnTo>
                      <a:pt x="70" y="133"/>
                    </a:lnTo>
                    <a:lnTo>
                      <a:pt x="73" y="122"/>
                    </a:lnTo>
                    <a:lnTo>
                      <a:pt x="79" y="113"/>
                    </a:lnTo>
                    <a:lnTo>
                      <a:pt x="82" y="112"/>
                    </a:lnTo>
                    <a:lnTo>
                      <a:pt x="85" y="109"/>
                    </a:lnTo>
                    <a:lnTo>
                      <a:pt x="90" y="109"/>
                    </a:lnTo>
                    <a:lnTo>
                      <a:pt x="94" y="110"/>
                    </a:lnTo>
                    <a:lnTo>
                      <a:pt x="94" y="110"/>
                    </a:lnTo>
                    <a:lnTo>
                      <a:pt x="112" y="118"/>
                    </a:lnTo>
                    <a:lnTo>
                      <a:pt x="139" y="124"/>
                    </a:lnTo>
                    <a:lnTo>
                      <a:pt x="139" y="124"/>
                    </a:lnTo>
                    <a:lnTo>
                      <a:pt x="159" y="130"/>
                    </a:lnTo>
                    <a:lnTo>
                      <a:pt x="177" y="136"/>
                    </a:lnTo>
                    <a:lnTo>
                      <a:pt x="195" y="143"/>
                    </a:lnTo>
                    <a:lnTo>
                      <a:pt x="253" y="172"/>
                    </a:lnTo>
                    <a:lnTo>
                      <a:pt x="253" y="172"/>
                    </a:lnTo>
                    <a:lnTo>
                      <a:pt x="253" y="163"/>
                    </a:lnTo>
                    <a:lnTo>
                      <a:pt x="254" y="142"/>
                    </a:lnTo>
                    <a:lnTo>
                      <a:pt x="253" y="128"/>
                    </a:lnTo>
                    <a:lnTo>
                      <a:pt x="250" y="112"/>
                    </a:lnTo>
                    <a:lnTo>
                      <a:pt x="245" y="94"/>
                    </a:lnTo>
                    <a:lnTo>
                      <a:pt x="238" y="74"/>
                    </a:lnTo>
                    <a:lnTo>
                      <a:pt x="238" y="74"/>
                    </a:lnTo>
                    <a:close/>
                  </a:path>
                </a:pathLst>
              </a:custGeom>
              <a:solidFill>
                <a:srgbClr val="F0C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7">
                <a:extLst>
                  <a:ext uri="{FF2B5EF4-FFF2-40B4-BE49-F238E27FC236}">
                    <a16:creationId xmlns:a16="http://schemas.microsoft.com/office/drawing/2014/main" id="{54FDDC01-3FC7-E641-BCE5-ECA573844238}"/>
                  </a:ext>
                </a:extLst>
              </p:cNvPr>
              <p:cNvSpPr>
                <a:spLocks/>
              </p:cNvSpPr>
              <p:nvPr/>
            </p:nvSpPr>
            <p:spPr bwMode="auto">
              <a:xfrm>
                <a:off x="5672818" y="3630954"/>
                <a:ext cx="296592" cy="276371"/>
              </a:xfrm>
              <a:custGeom>
                <a:avLst/>
                <a:gdLst>
                  <a:gd name="T0" fmla="*/ 21 w 295"/>
                  <a:gd name="T1" fmla="*/ 250 h 274"/>
                  <a:gd name="T2" fmla="*/ 8 w 295"/>
                  <a:gd name="T3" fmla="*/ 213 h 274"/>
                  <a:gd name="T4" fmla="*/ 0 w 295"/>
                  <a:gd name="T5" fmla="*/ 161 h 274"/>
                  <a:gd name="T6" fmla="*/ 0 w 295"/>
                  <a:gd name="T7" fmla="*/ 132 h 274"/>
                  <a:gd name="T8" fmla="*/ 8 w 295"/>
                  <a:gd name="T9" fmla="*/ 104 h 274"/>
                  <a:gd name="T10" fmla="*/ 21 w 295"/>
                  <a:gd name="T11" fmla="*/ 80 h 274"/>
                  <a:gd name="T12" fmla="*/ 38 w 295"/>
                  <a:gd name="T13" fmla="*/ 57 h 274"/>
                  <a:gd name="T14" fmla="*/ 63 w 295"/>
                  <a:gd name="T15" fmla="*/ 29 h 274"/>
                  <a:gd name="T16" fmla="*/ 82 w 295"/>
                  <a:gd name="T17" fmla="*/ 15 h 274"/>
                  <a:gd name="T18" fmla="*/ 106 w 295"/>
                  <a:gd name="T19" fmla="*/ 5 h 274"/>
                  <a:gd name="T20" fmla="*/ 138 w 295"/>
                  <a:gd name="T21" fmla="*/ 0 h 274"/>
                  <a:gd name="T22" fmla="*/ 177 w 295"/>
                  <a:gd name="T23" fmla="*/ 2 h 274"/>
                  <a:gd name="T24" fmla="*/ 226 w 295"/>
                  <a:gd name="T25" fmla="*/ 11 h 274"/>
                  <a:gd name="T26" fmla="*/ 256 w 295"/>
                  <a:gd name="T27" fmla="*/ 18 h 274"/>
                  <a:gd name="T28" fmla="*/ 281 w 295"/>
                  <a:gd name="T29" fmla="*/ 44 h 274"/>
                  <a:gd name="T30" fmla="*/ 293 w 295"/>
                  <a:gd name="T31" fmla="*/ 62 h 274"/>
                  <a:gd name="T32" fmla="*/ 295 w 295"/>
                  <a:gd name="T33" fmla="*/ 68 h 274"/>
                  <a:gd name="T34" fmla="*/ 289 w 295"/>
                  <a:gd name="T35" fmla="*/ 71 h 274"/>
                  <a:gd name="T36" fmla="*/ 280 w 295"/>
                  <a:gd name="T37" fmla="*/ 71 h 274"/>
                  <a:gd name="T38" fmla="*/ 243 w 295"/>
                  <a:gd name="T39" fmla="*/ 62 h 274"/>
                  <a:gd name="T40" fmla="*/ 217 w 295"/>
                  <a:gd name="T41" fmla="*/ 57 h 274"/>
                  <a:gd name="T42" fmla="*/ 204 w 295"/>
                  <a:gd name="T43" fmla="*/ 59 h 274"/>
                  <a:gd name="T44" fmla="*/ 201 w 295"/>
                  <a:gd name="T45" fmla="*/ 60 h 274"/>
                  <a:gd name="T46" fmla="*/ 192 w 295"/>
                  <a:gd name="T47" fmla="*/ 72 h 274"/>
                  <a:gd name="T48" fmla="*/ 177 w 295"/>
                  <a:gd name="T49" fmla="*/ 108 h 274"/>
                  <a:gd name="T50" fmla="*/ 171 w 295"/>
                  <a:gd name="T51" fmla="*/ 123 h 274"/>
                  <a:gd name="T52" fmla="*/ 166 w 295"/>
                  <a:gd name="T53" fmla="*/ 140 h 274"/>
                  <a:gd name="T54" fmla="*/ 165 w 295"/>
                  <a:gd name="T55" fmla="*/ 182 h 274"/>
                  <a:gd name="T56" fmla="*/ 142 w 295"/>
                  <a:gd name="T57" fmla="*/ 185 h 274"/>
                  <a:gd name="T58" fmla="*/ 139 w 295"/>
                  <a:gd name="T59" fmla="*/ 174 h 274"/>
                  <a:gd name="T60" fmla="*/ 129 w 295"/>
                  <a:gd name="T61" fmla="*/ 161 h 274"/>
                  <a:gd name="T62" fmla="*/ 109 w 295"/>
                  <a:gd name="T63" fmla="*/ 150 h 274"/>
                  <a:gd name="T64" fmla="*/ 96 w 295"/>
                  <a:gd name="T65" fmla="*/ 149 h 274"/>
                  <a:gd name="T66" fmla="*/ 82 w 295"/>
                  <a:gd name="T67" fmla="*/ 150 h 274"/>
                  <a:gd name="T68" fmla="*/ 75 w 295"/>
                  <a:gd name="T69" fmla="*/ 158 h 274"/>
                  <a:gd name="T70" fmla="*/ 70 w 295"/>
                  <a:gd name="T71" fmla="*/ 167 h 274"/>
                  <a:gd name="T72" fmla="*/ 70 w 295"/>
                  <a:gd name="T73" fmla="*/ 192 h 274"/>
                  <a:gd name="T74" fmla="*/ 76 w 295"/>
                  <a:gd name="T75" fmla="*/ 218 h 274"/>
                  <a:gd name="T76" fmla="*/ 78 w 295"/>
                  <a:gd name="T77" fmla="*/ 230 h 274"/>
                  <a:gd name="T78" fmla="*/ 85 w 295"/>
                  <a:gd name="T7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5" h="274">
                    <a:moveTo>
                      <a:pt x="21" y="250"/>
                    </a:moveTo>
                    <a:lnTo>
                      <a:pt x="21" y="250"/>
                    </a:lnTo>
                    <a:lnTo>
                      <a:pt x="14" y="233"/>
                    </a:lnTo>
                    <a:lnTo>
                      <a:pt x="8" y="213"/>
                    </a:lnTo>
                    <a:lnTo>
                      <a:pt x="3" y="188"/>
                    </a:lnTo>
                    <a:lnTo>
                      <a:pt x="0" y="161"/>
                    </a:lnTo>
                    <a:lnTo>
                      <a:pt x="0" y="146"/>
                    </a:lnTo>
                    <a:lnTo>
                      <a:pt x="0" y="132"/>
                    </a:lnTo>
                    <a:lnTo>
                      <a:pt x="3" y="117"/>
                    </a:lnTo>
                    <a:lnTo>
                      <a:pt x="8" y="104"/>
                    </a:lnTo>
                    <a:lnTo>
                      <a:pt x="14" y="92"/>
                    </a:lnTo>
                    <a:lnTo>
                      <a:pt x="21" y="80"/>
                    </a:lnTo>
                    <a:lnTo>
                      <a:pt x="21" y="80"/>
                    </a:lnTo>
                    <a:lnTo>
                      <a:pt x="38" y="57"/>
                    </a:lnTo>
                    <a:lnTo>
                      <a:pt x="54" y="38"/>
                    </a:lnTo>
                    <a:lnTo>
                      <a:pt x="63" y="29"/>
                    </a:lnTo>
                    <a:lnTo>
                      <a:pt x="72" y="21"/>
                    </a:lnTo>
                    <a:lnTo>
                      <a:pt x="82" y="15"/>
                    </a:lnTo>
                    <a:lnTo>
                      <a:pt x="94" y="9"/>
                    </a:lnTo>
                    <a:lnTo>
                      <a:pt x="106" y="5"/>
                    </a:lnTo>
                    <a:lnTo>
                      <a:pt x="121" y="2"/>
                    </a:lnTo>
                    <a:lnTo>
                      <a:pt x="138" y="0"/>
                    </a:lnTo>
                    <a:lnTo>
                      <a:pt x="156" y="0"/>
                    </a:lnTo>
                    <a:lnTo>
                      <a:pt x="177" y="2"/>
                    </a:lnTo>
                    <a:lnTo>
                      <a:pt x="201" y="6"/>
                    </a:lnTo>
                    <a:lnTo>
                      <a:pt x="226" y="11"/>
                    </a:lnTo>
                    <a:lnTo>
                      <a:pt x="256" y="18"/>
                    </a:lnTo>
                    <a:lnTo>
                      <a:pt x="256" y="18"/>
                    </a:lnTo>
                    <a:lnTo>
                      <a:pt x="265" y="26"/>
                    </a:lnTo>
                    <a:lnTo>
                      <a:pt x="281" y="44"/>
                    </a:lnTo>
                    <a:lnTo>
                      <a:pt x="289" y="53"/>
                    </a:lnTo>
                    <a:lnTo>
                      <a:pt x="293" y="62"/>
                    </a:lnTo>
                    <a:lnTo>
                      <a:pt x="295" y="65"/>
                    </a:lnTo>
                    <a:lnTo>
                      <a:pt x="295" y="68"/>
                    </a:lnTo>
                    <a:lnTo>
                      <a:pt x="292" y="69"/>
                    </a:lnTo>
                    <a:lnTo>
                      <a:pt x="289" y="71"/>
                    </a:lnTo>
                    <a:lnTo>
                      <a:pt x="289" y="71"/>
                    </a:lnTo>
                    <a:lnTo>
                      <a:pt x="280" y="71"/>
                    </a:lnTo>
                    <a:lnTo>
                      <a:pt x="268" y="69"/>
                    </a:lnTo>
                    <a:lnTo>
                      <a:pt x="243" y="62"/>
                    </a:lnTo>
                    <a:lnTo>
                      <a:pt x="229" y="59"/>
                    </a:lnTo>
                    <a:lnTo>
                      <a:pt x="217" y="57"/>
                    </a:lnTo>
                    <a:lnTo>
                      <a:pt x="208" y="57"/>
                    </a:lnTo>
                    <a:lnTo>
                      <a:pt x="204" y="59"/>
                    </a:lnTo>
                    <a:lnTo>
                      <a:pt x="201" y="60"/>
                    </a:lnTo>
                    <a:lnTo>
                      <a:pt x="201" y="60"/>
                    </a:lnTo>
                    <a:lnTo>
                      <a:pt x="196" y="65"/>
                    </a:lnTo>
                    <a:lnTo>
                      <a:pt x="192" y="72"/>
                    </a:lnTo>
                    <a:lnTo>
                      <a:pt x="183" y="90"/>
                    </a:lnTo>
                    <a:lnTo>
                      <a:pt x="177" y="108"/>
                    </a:lnTo>
                    <a:lnTo>
                      <a:pt x="171" y="123"/>
                    </a:lnTo>
                    <a:lnTo>
                      <a:pt x="171" y="123"/>
                    </a:lnTo>
                    <a:lnTo>
                      <a:pt x="168" y="131"/>
                    </a:lnTo>
                    <a:lnTo>
                      <a:pt x="166" y="140"/>
                    </a:lnTo>
                    <a:lnTo>
                      <a:pt x="165" y="159"/>
                    </a:lnTo>
                    <a:lnTo>
                      <a:pt x="165" y="182"/>
                    </a:lnTo>
                    <a:lnTo>
                      <a:pt x="142" y="185"/>
                    </a:lnTo>
                    <a:lnTo>
                      <a:pt x="142" y="185"/>
                    </a:lnTo>
                    <a:lnTo>
                      <a:pt x="141" y="179"/>
                    </a:lnTo>
                    <a:lnTo>
                      <a:pt x="139" y="174"/>
                    </a:lnTo>
                    <a:lnTo>
                      <a:pt x="135" y="168"/>
                    </a:lnTo>
                    <a:lnTo>
                      <a:pt x="129" y="161"/>
                    </a:lnTo>
                    <a:lnTo>
                      <a:pt x="120" y="155"/>
                    </a:lnTo>
                    <a:lnTo>
                      <a:pt x="109" y="150"/>
                    </a:lnTo>
                    <a:lnTo>
                      <a:pt x="96" y="149"/>
                    </a:lnTo>
                    <a:lnTo>
                      <a:pt x="96" y="149"/>
                    </a:lnTo>
                    <a:lnTo>
                      <a:pt x="88" y="149"/>
                    </a:lnTo>
                    <a:lnTo>
                      <a:pt x="82" y="150"/>
                    </a:lnTo>
                    <a:lnTo>
                      <a:pt x="78" y="153"/>
                    </a:lnTo>
                    <a:lnTo>
                      <a:pt x="75" y="158"/>
                    </a:lnTo>
                    <a:lnTo>
                      <a:pt x="72" y="162"/>
                    </a:lnTo>
                    <a:lnTo>
                      <a:pt x="70" y="167"/>
                    </a:lnTo>
                    <a:lnTo>
                      <a:pt x="69" y="179"/>
                    </a:lnTo>
                    <a:lnTo>
                      <a:pt x="70" y="192"/>
                    </a:lnTo>
                    <a:lnTo>
                      <a:pt x="72" y="203"/>
                    </a:lnTo>
                    <a:lnTo>
                      <a:pt x="76" y="218"/>
                    </a:lnTo>
                    <a:lnTo>
                      <a:pt x="76" y="218"/>
                    </a:lnTo>
                    <a:lnTo>
                      <a:pt x="78" y="230"/>
                    </a:lnTo>
                    <a:lnTo>
                      <a:pt x="82" y="249"/>
                    </a:lnTo>
                    <a:lnTo>
                      <a:pt x="85" y="274"/>
                    </a:lnTo>
                    <a:lnTo>
                      <a:pt x="21" y="25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8">
                <a:extLst>
                  <a:ext uri="{FF2B5EF4-FFF2-40B4-BE49-F238E27FC236}">
                    <a16:creationId xmlns:a16="http://schemas.microsoft.com/office/drawing/2014/main" id="{88A3CDC1-99FB-FB46-897E-D4FD02041601}"/>
                  </a:ext>
                </a:extLst>
              </p:cNvPr>
              <p:cNvSpPr>
                <a:spLocks/>
              </p:cNvSpPr>
              <p:nvPr/>
            </p:nvSpPr>
            <p:spPr bwMode="auto">
              <a:xfrm>
                <a:off x="6138891" y="4165541"/>
                <a:ext cx="102899" cy="137177"/>
              </a:xfrm>
              <a:custGeom>
                <a:avLst/>
                <a:gdLst>
                  <a:gd name="T0" fmla="*/ 0 w 103"/>
                  <a:gd name="T1" fmla="*/ 1 h 135"/>
                  <a:gd name="T2" fmla="*/ 0 w 103"/>
                  <a:gd name="T3" fmla="*/ 1 h 135"/>
                  <a:gd name="T4" fmla="*/ 4 w 103"/>
                  <a:gd name="T5" fmla="*/ 1 h 135"/>
                  <a:gd name="T6" fmla="*/ 16 w 103"/>
                  <a:gd name="T7" fmla="*/ 0 h 135"/>
                  <a:gd name="T8" fmla="*/ 23 w 103"/>
                  <a:gd name="T9" fmla="*/ 0 h 135"/>
                  <a:gd name="T10" fmla="*/ 31 w 103"/>
                  <a:gd name="T11" fmla="*/ 1 h 135"/>
                  <a:gd name="T12" fmla="*/ 40 w 103"/>
                  <a:gd name="T13" fmla="*/ 4 h 135"/>
                  <a:gd name="T14" fmla="*/ 47 w 103"/>
                  <a:gd name="T15" fmla="*/ 9 h 135"/>
                  <a:gd name="T16" fmla="*/ 47 w 103"/>
                  <a:gd name="T17" fmla="*/ 9 h 135"/>
                  <a:gd name="T18" fmla="*/ 55 w 103"/>
                  <a:gd name="T19" fmla="*/ 16 h 135"/>
                  <a:gd name="T20" fmla="*/ 64 w 103"/>
                  <a:gd name="T21" fmla="*/ 27 h 135"/>
                  <a:gd name="T22" fmla="*/ 74 w 103"/>
                  <a:gd name="T23" fmla="*/ 40 h 135"/>
                  <a:gd name="T24" fmla="*/ 85 w 103"/>
                  <a:gd name="T25" fmla="*/ 55 h 135"/>
                  <a:gd name="T26" fmla="*/ 92 w 103"/>
                  <a:gd name="T27" fmla="*/ 70 h 135"/>
                  <a:gd name="T28" fmla="*/ 100 w 103"/>
                  <a:gd name="T29" fmla="*/ 85 h 135"/>
                  <a:gd name="T30" fmla="*/ 103 w 103"/>
                  <a:gd name="T31" fmla="*/ 100 h 135"/>
                  <a:gd name="T32" fmla="*/ 103 w 103"/>
                  <a:gd name="T33" fmla="*/ 106 h 135"/>
                  <a:gd name="T34" fmla="*/ 103 w 103"/>
                  <a:gd name="T35" fmla="*/ 112 h 135"/>
                  <a:gd name="T36" fmla="*/ 103 w 103"/>
                  <a:gd name="T37" fmla="*/ 112 h 135"/>
                  <a:gd name="T38" fmla="*/ 100 w 103"/>
                  <a:gd name="T39" fmla="*/ 118 h 135"/>
                  <a:gd name="T40" fmla="*/ 97 w 103"/>
                  <a:gd name="T41" fmla="*/ 121 h 135"/>
                  <a:gd name="T42" fmla="*/ 94 w 103"/>
                  <a:gd name="T43" fmla="*/ 126 h 135"/>
                  <a:gd name="T44" fmla="*/ 89 w 103"/>
                  <a:gd name="T45" fmla="*/ 129 h 135"/>
                  <a:gd name="T46" fmla="*/ 79 w 103"/>
                  <a:gd name="T47" fmla="*/ 133 h 135"/>
                  <a:gd name="T48" fmla="*/ 68 w 103"/>
                  <a:gd name="T49" fmla="*/ 135 h 135"/>
                  <a:gd name="T50" fmla="*/ 58 w 103"/>
                  <a:gd name="T51" fmla="*/ 135 h 135"/>
                  <a:gd name="T52" fmla="*/ 49 w 103"/>
                  <a:gd name="T53" fmla="*/ 135 h 135"/>
                  <a:gd name="T54" fmla="*/ 40 w 103"/>
                  <a:gd name="T55" fmla="*/ 135 h 135"/>
                  <a:gd name="T56" fmla="*/ 40 w 103"/>
                  <a:gd name="T57" fmla="*/ 135 h 135"/>
                  <a:gd name="T58" fmla="*/ 41 w 103"/>
                  <a:gd name="T59" fmla="*/ 117 h 135"/>
                  <a:gd name="T60" fmla="*/ 43 w 103"/>
                  <a:gd name="T61" fmla="*/ 99 h 135"/>
                  <a:gd name="T62" fmla="*/ 43 w 103"/>
                  <a:gd name="T63" fmla="*/ 76 h 135"/>
                  <a:gd name="T64" fmla="*/ 41 w 103"/>
                  <a:gd name="T65" fmla="*/ 64 h 135"/>
                  <a:gd name="T66" fmla="*/ 40 w 103"/>
                  <a:gd name="T67" fmla="*/ 54 h 135"/>
                  <a:gd name="T68" fmla="*/ 35 w 103"/>
                  <a:gd name="T69" fmla="*/ 42 h 135"/>
                  <a:gd name="T70" fmla="*/ 32 w 103"/>
                  <a:gd name="T71" fmla="*/ 31 h 135"/>
                  <a:gd name="T72" fmla="*/ 26 w 103"/>
                  <a:gd name="T73" fmla="*/ 22 h 135"/>
                  <a:gd name="T74" fmla="*/ 19 w 103"/>
                  <a:gd name="T75" fmla="*/ 13 h 135"/>
                  <a:gd name="T76" fmla="*/ 10 w 103"/>
                  <a:gd name="T77" fmla="*/ 7 h 135"/>
                  <a:gd name="T78" fmla="*/ 0 w 103"/>
                  <a:gd name="T79" fmla="*/ 1 h 135"/>
                  <a:gd name="T80" fmla="*/ 0 w 103"/>
                  <a:gd name="T81" fmla="*/ 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5">
                    <a:moveTo>
                      <a:pt x="0" y="1"/>
                    </a:moveTo>
                    <a:lnTo>
                      <a:pt x="0" y="1"/>
                    </a:lnTo>
                    <a:lnTo>
                      <a:pt x="4" y="1"/>
                    </a:lnTo>
                    <a:lnTo>
                      <a:pt x="16" y="0"/>
                    </a:lnTo>
                    <a:lnTo>
                      <a:pt x="23" y="0"/>
                    </a:lnTo>
                    <a:lnTo>
                      <a:pt x="31" y="1"/>
                    </a:lnTo>
                    <a:lnTo>
                      <a:pt x="40" y="4"/>
                    </a:lnTo>
                    <a:lnTo>
                      <a:pt x="47" y="9"/>
                    </a:lnTo>
                    <a:lnTo>
                      <a:pt x="47" y="9"/>
                    </a:lnTo>
                    <a:lnTo>
                      <a:pt x="55" y="16"/>
                    </a:lnTo>
                    <a:lnTo>
                      <a:pt x="64" y="27"/>
                    </a:lnTo>
                    <a:lnTo>
                      <a:pt x="74" y="40"/>
                    </a:lnTo>
                    <a:lnTo>
                      <a:pt x="85" y="55"/>
                    </a:lnTo>
                    <a:lnTo>
                      <a:pt x="92" y="70"/>
                    </a:lnTo>
                    <a:lnTo>
                      <a:pt x="100" y="85"/>
                    </a:lnTo>
                    <a:lnTo>
                      <a:pt x="103" y="100"/>
                    </a:lnTo>
                    <a:lnTo>
                      <a:pt x="103" y="106"/>
                    </a:lnTo>
                    <a:lnTo>
                      <a:pt x="103" y="112"/>
                    </a:lnTo>
                    <a:lnTo>
                      <a:pt x="103" y="112"/>
                    </a:lnTo>
                    <a:lnTo>
                      <a:pt x="100" y="118"/>
                    </a:lnTo>
                    <a:lnTo>
                      <a:pt x="97" y="121"/>
                    </a:lnTo>
                    <a:lnTo>
                      <a:pt x="94" y="126"/>
                    </a:lnTo>
                    <a:lnTo>
                      <a:pt x="89" y="129"/>
                    </a:lnTo>
                    <a:lnTo>
                      <a:pt x="79" y="133"/>
                    </a:lnTo>
                    <a:lnTo>
                      <a:pt x="68" y="135"/>
                    </a:lnTo>
                    <a:lnTo>
                      <a:pt x="58" y="135"/>
                    </a:lnTo>
                    <a:lnTo>
                      <a:pt x="49" y="135"/>
                    </a:lnTo>
                    <a:lnTo>
                      <a:pt x="40" y="135"/>
                    </a:lnTo>
                    <a:lnTo>
                      <a:pt x="40" y="135"/>
                    </a:lnTo>
                    <a:lnTo>
                      <a:pt x="41" y="117"/>
                    </a:lnTo>
                    <a:lnTo>
                      <a:pt x="43" y="99"/>
                    </a:lnTo>
                    <a:lnTo>
                      <a:pt x="43" y="76"/>
                    </a:lnTo>
                    <a:lnTo>
                      <a:pt x="41" y="64"/>
                    </a:lnTo>
                    <a:lnTo>
                      <a:pt x="40" y="54"/>
                    </a:lnTo>
                    <a:lnTo>
                      <a:pt x="35" y="42"/>
                    </a:lnTo>
                    <a:lnTo>
                      <a:pt x="32" y="31"/>
                    </a:lnTo>
                    <a:lnTo>
                      <a:pt x="26" y="22"/>
                    </a:lnTo>
                    <a:lnTo>
                      <a:pt x="19" y="13"/>
                    </a:lnTo>
                    <a:lnTo>
                      <a:pt x="10" y="7"/>
                    </a:lnTo>
                    <a:lnTo>
                      <a:pt x="0" y="1"/>
                    </a:lnTo>
                    <a:lnTo>
                      <a:pt x="0" y="1"/>
                    </a:lnTo>
                    <a:close/>
                  </a:path>
                </a:pathLst>
              </a:custGeom>
              <a:solidFill>
                <a:srgbClr val="147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2" name="Rechteck 51">
              <a:extLst>
                <a:ext uri="{FF2B5EF4-FFF2-40B4-BE49-F238E27FC236}">
                  <a16:creationId xmlns:a16="http://schemas.microsoft.com/office/drawing/2014/main" id="{BDD28D52-405B-2C4A-85B3-497D2995B0DE}"/>
                </a:ext>
              </a:extLst>
            </p:cNvPr>
            <p:cNvSpPr>
              <a:spLocks noChangeAspect="1"/>
            </p:cNvSpPr>
            <p:nvPr/>
          </p:nvSpPr>
          <p:spPr>
            <a:xfrm>
              <a:off x="5765156" y="59841"/>
              <a:ext cx="3312000" cy="965606"/>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a:solidFill>
                    <a:prstClr val="black"/>
                  </a:solidFill>
                  <a:latin typeface="Roboto"/>
                </a:rPr>
                <a:t>A current public servant stealing information, intellectual property, or other resources to develop their own business and/or to enhance employment prospects with other agencies and organizations (Independent Commission Against Corruption (New South Wales) n. y.).</a:t>
              </a:r>
            </a:p>
          </p:txBody>
        </p:sp>
      </p:grpSp>
    </p:spTree>
    <p:extLst>
      <p:ext uri="{BB962C8B-B14F-4D97-AF65-F5344CB8AC3E}">
        <p14:creationId xmlns:p14="http://schemas.microsoft.com/office/powerpoint/2010/main" val="3529850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sz="2800" b="1"/>
              <a:t>Post-employment regulations - Further implications</a:t>
            </a:r>
            <a:endParaRPr lang="de-DE" sz="2800" b="1"/>
          </a:p>
        </p:txBody>
      </p:sp>
      <p:sp>
        <p:nvSpPr>
          <p:cNvPr id="2" name="Inhaltsplatzhalter 1"/>
          <p:cNvSpPr>
            <a:spLocks noGrp="1"/>
          </p:cNvSpPr>
          <p:nvPr>
            <p:ph sz="half" idx="1"/>
          </p:nvPr>
        </p:nvSpPr>
        <p:spPr>
          <a:ln>
            <a:solidFill>
              <a:srgbClr val="00B0F0"/>
            </a:solidFill>
          </a:ln>
        </p:spPr>
        <p:txBody>
          <a:bodyPr>
            <a:normAutofit lnSpcReduction="10000"/>
          </a:bodyPr>
          <a:lstStyle/>
          <a:p>
            <a:pPr fontAlgn="base">
              <a:spcBef>
                <a:spcPts val="400"/>
              </a:spcBef>
            </a:pPr>
            <a:r>
              <a:rPr lang="en-US" sz="1600"/>
              <a:t>Ensure that public sector decisions are made only on their merits and not compromised by extraneous considerations or personal interests;</a:t>
            </a:r>
          </a:p>
          <a:p>
            <a:pPr fontAlgn="base">
              <a:spcBef>
                <a:spcPts val="400"/>
              </a:spcBef>
            </a:pPr>
            <a:r>
              <a:rPr lang="en-US" sz="1600"/>
              <a:t>The type of employment which may be cause for concern is that which bears a close or sensitive relationship with the person’s former position as a public servant;</a:t>
            </a:r>
          </a:p>
          <a:p>
            <a:pPr fontAlgn="base">
              <a:spcBef>
                <a:spcPts val="400"/>
              </a:spcBef>
            </a:pPr>
            <a:r>
              <a:rPr lang="en-US" sz="1600"/>
              <a:t>The risk of corruption is higher if the post-separation work involves contact with the former department, colleagues or staff of the former public servant;</a:t>
            </a:r>
          </a:p>
          <a:p>
            <a:pPr fontAlgn="base">
              <a:spcBef>
                <a:spcPts val="400"/>
              </a:spcBef>
            </a:pPr>
            <a:r>
              <a:rPr lang="en-US" sz="1600"/>
              <a:t>Cooling-off period.</a:t>
            </a:r>
          </a:p>
        </p:txBody>
      </p:sp>
      <p:pic>
        <p:nvPicPr>
          <p:cNvPr id="8" name="Inhaltsplatzhalter 7" descr="Hände ziehen an einem Tau">
            <a:extLst>
              <a:ext uri="{FF2B5EF4-FFF2-40B4-BE49-F238E27FC236}">
                <a16:creationId xmlns:a16="http://schemas.microsoft.com/office/drawing/2014/main" id="{8EC9902E-DE87-5F4F-9096-8C26FF0808A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894260"/>
            <a:ext cx="3886200" cy="2213818"/>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27</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40596222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chemeClr val="bg1"/>
                  </a:solidFill>
                  <a:latin typeface="Roboto"/>
                  <a:cs typeface="Roboto"/>
                </a:rPr>
                <a:t>Developing capacities for integrity</a:t>
              </a:r>
              <a:endParaRPr lang="en-US" altLang="ko-KR" sz="1200" b="1">
                <a:solidFill>
                  <a:schemeClr val="bg1"/>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E285EFA9-37FD-594A-ABA7-D99D5CCCAA75}"/>
              </a:ext>
            </a:extLst>
          </p:cNvPr>
          <p:cNvSpPr>
            <a:spLocks noGrp="1"/>
          </p:cNvSpPr>
          <p:nvPr>
            <p:ph type="sldNum" sz="quarter" idx="12"/>
          </p:nvPr>
        </p:nvSpPr>
        <p:spPr/>
        <p:txBody>
          <a:bodyPr/>
          <a:lstStyle/>
          <a:p>
            <a:fld id="{961E0DA8-AC27-403E-90E8-404BCA9BAC80}" type="slidenum">
              <a:rPr lang="en-US" smtClean="0"/>
              <a:pPr/>
              <a:t>28</a:t>
            </a:fld>
            <a:endParaRPr lang="en-US"/>
          </a:p>
        </p:txBody>
      </p:sp>
    </p:spTree>
    <p:extLst>
      <p:ext uri="{BB962C8B-B14F-4D97-AF65-F5344CB8AC3E}">
        <p14:creationId xmlns:p14="http://schemas.microsoft.com/office/powerpoint/2010/main" val="1916274274"/>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b="1"/>
              <a:t>Module 11 – Staff management and developing capacities for integrity  </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29</a:t>
            </a:fld>
            <a:endParaRPr lang="en-US"/>
          </a:p>
        </p:txBody>
      </p:sp>
      <p:sp>
        <p:nvSpPr>
          <p:cNvPr id="69634" name="Title 1">
            <a:extLst>
              <a:ext uri="{FF2B5EF4-FFF2-40B4-BE49-F238E27FC236}">
                <a16:creationId xmlns:a16="http://schemas.microsoft.com/office/drawing/2014/main" id="{45677298-1A86-470B-86E7-79D522115825}"/>
              </a:ext>
            </a:extLst>
          </p:cNvPr>
          <p:cNvSpPr>
            <a:spLocks noGrp="1" noChangeArrowheads="1"/>
          </p:cNvSpPr>
          <p:nvPr>
            <p:ph type="title"/>
          </p:nvPr>
        </p:nvSpPr>
        <p:spPr/>
        <p:txBody>
          <a:bodyPr>
            <a:noAutofit/>
          </a:bodyPr>
          <a:lstStyle/>
          <a:p>
            <a:r>
              <a:rPr lang="de-DE" altLang="en-US" sz="3200" b="1" dirty="0">
                <a:latin typeface="Montserat"/>
                <a:cs typeface="Montserat"/>
              </a:rPr>
              <a:t>Awareness-</a:t>
            </a:r>
            <a:r>
              <a:rPr lang="de-DE" altLang="en-US" sz="3200" b="1" dirty="0" err="1">
                <a:latin typeface="Montserat"/>
                <a:cs typeface="Montserat"/>
              </a:rPr>
              <a:t>raising</a:t>
            </a:r>
            <a:r>
              <a:rPr lang="de-DE" altLang="en-US" sz="3200" b="1" dirty="0">
                <a:latin typeface="Montserat"/>
                <a:cs typeface="Montserat"/>
              </a:rPr>
              <a:t>, </a:t>
            </a:r>
            <a:r>
              <a:rPr lang="de-DE" altLang="en-US" sz="3200" b="1" dirty="0" err="1">
                <a:latin typeface="Montserat"/>
                <a:cs typeface="Montserat"/>
              </a:rPr>
              <a:t>guidance</a:t>
            </a:r>
            <a:r>
              <a:rPr lang="de-DE" altLang="en-US" sz="3200" b="1" dirty="0">
                <a:latin typeface="Montserat"/>
                <a:cs typeface="Montserat"/>
              </a:rPr>
              <a:t> </a:t>
            </a:r>
            <a:r>
              <a:rPr lang="de-DE" altLang="en-US" sz="3200" b="1" dirty="0" err="1">
                <a:latin typeface="Montserat"/>
                <a:cs typeface="Montserat"/>
              </a:rPr>
              <a:t>and</a:t>
            </a:r>
            <a:r>
              <a:rPr lang="de-DE" altLang="en-US" sz="3200" b="1" dirty="0">
                <a:latin typeface="Montserat"/>
                <a:cs typeface="Montserat"/>
              </a:rPr>
              <a:t> </a:t>
            </a:r>
            <a:r>
              <a:rPr lang="de-DE" altLang="en-US" sz="3200" b="1" dirty="0" err="1">
                <a:latin typeface="Montserat"/>
                <a:cs typeface="Montserat"/>
              </a:rPr>
              <a:t>training</a:t>
            </a:r>
            <a:endParaRPr lang="en-US" altLang="en-US" sz="3200" b="1" dirty="0">
              <a:latin typeface="Montserat"/>
              <a:cs typeface="Montserat"/>
            </a:endParaRPr>
          </a:p>
        </p:txBody>
      </p:sp>
      <p:grpSp>
        <p:nvGrpSpPr>
          <p:cNvPr id="7" name="Gruppierung 6"/>
          <p:cNvGrpSpPr/>
          <p:nvPr/>
        </p:nvGrpSpPr>
        <p:grpSpPr>
          <a:xfrm>
            <a:off x="690752" y="1257014"/>
            <a:ext cx="6955441" cy="3257622"/>
            <a:chOff x="690752" y="1257014"/>
            <a:chExt cx="6955441" cy="3257622"/>
          </a:xfrm>
        </p:grpSpPr>
        <p:graphicFrame>
          <p:nvGraphicFramePr>
            <p:cNvPr id="4" name="Diagramm 3"/>
            <p:cNvGraphicFramePr/>
            <p:nvPr>
              <p:extLst>
                <p:ext uri="{D42A27DB-BD31-4B8C-83A1-F6EECF244321}">
                  <p14:modId xmlns:p14="http://schemas.microsoft.com/office/powerpoint/2010/main" val="1203505617"/>
                </p:ext>
              </p:extLst>
            </p:nvPr>
          </p:nvGraphicFramePr>
          <p:xfrm>
            <a:off x="690752" y="1258722"/>
            <a:ext cx="6416615" cy="325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eschweifte Klammer rechts 4"/>
            <p:cNvSpPr/>
            <p:nvPr/>
          </p:nvSpPr>
          <p:spPr>
            <a:xfrm>
              <a:off x="7133026" y="1257014"/>
              <a:ext cx="513167" cy="3206671"/>
            </a:xfrm>
            <a:prstGeom prst="rightBrace">
              <a:avLst/>
            </a:prstGeom>
            <a:ln w="285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6" name="Textfeld 5"/>
          <p:cNvSpPr txBox="1"/>
          <p:nvPr/>
        </p:nvSpPr>
        <p:spPr>
          <a:xfrm>
            <a:off x="7659022" y="2398590"/>
            <a:ext cx="1347064" cy="938719"/>
          </a:xfrm>
          <a:prstGeom prst="rect">
            <a:avLst/>
          </a:prstGeom>
          <a:solidFill>
            <a:schemeClr val="bg1"/>
          </a:solidFill>
          <a:ln>
            <a:solidFill>
              <a:srgbClr val="00B0F0"/>
            </a:solidFill>
          </a:ln>
        </p:spPr>
        <p:txBody>
          <a:bodyPr wrap="square" rtlCol="0">
            <a:spAutoFit/>
          </a:bodyPr>
          <a:lstStyle/>
          <a:p>
            <a:r>
              <a:rPr lang="en-US" altLang="de-DE" sz="1100" b="1">
                <a:latin typeface="Roboto"/>
                <a:cs typeface="Roboto"/>
              </a:rPr>
              <a:t>Ensure wide publication and understanding of the conflict-of-interest policy</a:t>
            </a:r>
          </a:p>
        </p:txBody>
      </p:sp>
    </p:spTree>
    <p:extLst>
      <p:ext uri="{BB962C8B-B14F-4D97-AF65-F5344CB8AC3E}">
        <p14:creationId xmlns:p14="http://schemas.microsoft.com/office/powerpoint/2010/main" val="7868336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1508105"/>
            <a:chOff x="5028571" y="636207"/>
            <a:chExt cx="3488205" cy="1508105"/>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1508105"/>
            </a:xfrm>
            <a:prstGeom prst="rect">
              <a:avLst/>
            </a:prstGeom>
            <a:noFill/>
          </p:spPr>
          <p:txBody>
            <a:bodyPr wrap="square" rtlCol="0" anchor="t">
              <a:spAutoFit/>
            </a:bodyPr>
            <a:lstStyle/>
            <a:p>
              <a:r>
                <a:rPr lang="en-US" altLang="ko-KR" sz="1600" b="1">
                  <a:solidFill>
                    <a:schemeClr val="bg1"/>
                  </a:solidFill>
                  <a:latin typeface="Roboto"/>
                  <a:cs typeface="Roboto"/>
                </a:rPr>
                <a:t>Integrity throughout the employment cycle</a:t>
              </a:r>
            </a:p>
            <a:p>
              <a:pPr marL="342900" indent="-342900">
                <a:buAutoNum type="arabicPeriod"/>
              </a:pPr>
              <a:r>
                <a:rPr lang="en-US" altLang="ko-KR" sz="1200" b="1">
                  <a:solidFill>
                    <a:schemeClr val="bg1"/>
                  </a:solidFill>
                  <a:latin typeface="Roboto"/>
                  <a:cs typeface="Roboto"/>
                </a:rPr>
                <a:t>Recruitment</a:t>
              </a:r>
            </a:p>
            <a:p>
              <a:pPr marL="342900" indent="-342900">
                <a:buAutoNum type="arabicPeriod"/>
              </a:pPr>
              <a:r>
                <a:rPr lang="de-DE" altLang="ko-KR" sz="1200" b="1">
                  <a:solidFill>
                    <a:schemeClr val="bg1"/>
                  </a:solidFill>
                  <a:latin typeface="Roboto"/>
                  <a:cs typeface="Roboto"/>
                </a:rPr>
                <a:t>Training</a:t>
              </a:r>
            </a:p>
            <a:p>
              <a:pPr marL="342900" indent="-342900">
                <a:buAutoNum type="arabicPeriod"/>
              </a:pPr>
              <a:r>
                <a:rPr lang="de-DE" altLang="ko-KR" sz="1200" b="1" err="1">
                  <a:solidFill>
                    <a:schemeClr val="bg1"/>
                  </a:solidFill>
                  <a:latin typeface="Roboto"/>
                  <a:cs typeface="Roboto"/>
                </a:rPr>
                <a:t>Staff</a:t>
              </a:r>
              <a:r>
                <a:rPr lang="de-DE" altLang="ko-KR" sz="1200" b="1">
                  <a:solidFill>
                    <a:schemeClr val="bg1"/>
                  </a:solidFill>
                  <a:latin typeface="Roboto"/>
                  <a:cs typeface="Roboto"/>
                </a:rPr>
                <a:t> </a:t>
              </a:r>
              <a:r>
                <a:rPr lang="de-DE" altLang="ko-KR" sz="1200" b="1" err="1">
                  <a:solidFill>
                    <a:schemeClr val="bg1"/>
                  </a:solidFill>
                  <a:latin typeface="Roboto"/>
                  <a:cs typeface="Roboto"/>
                </a:rPr>
                <a:t>rotation</a:t>
              </a:r>
              <a:endParaRPr lang="de-DE" altLang="ko-KR" sz="1200" b="1">
                <a:solidFill>
                  <a:schemeClr val="bg1"/>
                </a:solidFill>
                <a:latin typeface="Roboto"/>
                <a:cs typeface="Roboto"/>
              </a:endParaRPr>
            </a:p>
            <a:p>
              <a:pPr marL="342900" indent="-342900">
                <a:buAutoNum type="arabicPeriod"/>
              </a:pPr>
              <a:r>
                <a:rPr lang="de-DE" altLang="ko-KR" sz="1200" b="1">
                  <a:solidFill>
                    <a:schemeClr val="bg1"/>
                  </a:solidFill>
                  <a:latin typeface="Roboto"/>
                  <a:cs typeface="Roboto"/>
                </a:rPr>
                <a:t>Promotion </a:t>
              </a:r>
              <a:r>
                <a:rPr lang="de-DE" altLang="ko-KR" sz="1200" b="1" err="1">
                  <a:solidFill>
                    <a:schemeClr val="bg1"/>
                  </a:solidFill>
                  <a:latin typeface="Roboto"/>
                  <a:cs typeface="Roboto"/>
                </a:rPr>
                <a:t>and</a:t>
              </a:r>
              <a:r>
                <a:rPr lang="de-DE" altLang="ko-KR" sz="1200" b="1">
                  <a:solidFill>
                    <a:schemeClr val="bg1"/>
                  </a:solidFill>
                  <a:latin typeface="Roboto"/>
                  <a:cs typeface="Roboto"/>
                </a:rPr>
                <a:t> </a:t>
              </a:r>
              <a:r>
                <a:rPr lang="de-DE" altLang="ko-KR" sz="1200" b="1" err="1">
                  <a:solidFill>
                    <a:schemeClr val="bg1"/>
                  </a:solidFill>
                  <a:latin typeface="Roboto"/>
                  <a:cs typeface="Roboto"/>
                </a:rPr>
                <a:t>rewards</a:t>
              </a:r>
              <a:endParaRPr lang="de-DE" altLang="ko-KR" sz="1200" b="1">
                <a:solidFill>
                  <a:schemeClr val="bg1"/>
                </a:solidFill>
                <a:latin typeface="Roboto"/>
                <a:cs typeface="Roboto"/>
              </a:endParaRPr>
            </a:p>
            <a:p>
              <a:pPr marL="342900" indent="-342900">
                <a:buAutoNum type="arabicPeriod"/>
              </a:pPr>
              <a:r>
                <a:rPr lang="de-DE" altLang="ko-KR" sz="1200" b="1">
                  <a:solidFill>
                    <a:schemeClr val="bg1"/>
                  </a:solidFill>
                  <a:latin typeface="Roboto"/>
                  <a:cs typeface="Roboto"/>
                </a:rPr>
                <a:t>Post-</a:t>
              </a:r>
              <a:r>
                <a:rPr lang="de-DE" altLang="ko-KR" sz="1200" b="1" err="1">
                  <a:solidFill>
                    <a:schemeClr val="bg1"/>
                  </a:solidFill>
                  <a:latin typeface="Roboto"/>
                  <a:cs typeface="Roboto"/>
                </a:rPr>
                <a:t>employment</a:t>
              </a:r>
              <a:r>
                <a:rPr lang="de-DE" altLang="ko-KR" sz="1200" b="1">
                  <a:solidFill>
                    <a:schemeClr val="bg1"/>
                  </a:solidFill>
                  <a:latin typeface="Roboto"/>
                  <a:cs typeface="Roboto"/>
                </a:rPr>
                <a:t> </a:t>
              </a:r>
              <a:r>
                <a:rPr lang="de-DE" altLang="ko-KR" sz="1200" b="1" err="1">
                  <a:solidFill>
                    <a:schemeClr val="bg1"/>
                  </a:solidFill>
                  <a:latin typeface="Roboto"/>
                  <a:cs typeface="Roboto"/>
                </a:rPr>
                <a:t>regulations</a:t>
              </a:r>
              <a:endParaRPr lang="de-DE" altLang="ko-KR" sz="1200" b="1">
                <a:solidFill>
                  <a:schemeClr val="bg1"/>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chemeClr val="bg1"/>
                  </a:solidFill>
                  <a:latin typeface="Roboto"/>
                  <a:cs typeface="Roboto"/>
                </a:rPr>
                <a:t>Developing capacities for integrity</a:t>
              </a:r>
              <a:endParaRPr lang="en-US" altLang="ko-KR" sz="1200" b="1">
                <a:solidFill>
                  <a:schemeClr val="bg1"/>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solidFill>
                  <a:latin typeface="Roboto"/>
                  <a:cs typeface="Roboto"/>
                </a:rPr>
                <a:t>Activity: Working groups on HR management for integrity </a:t>
              </a:r>
              <a:endParaRPr lang="en-US" altLang="ko-KR" sz="12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DCBF39A9-D8D1-B745-BB33-F4EA3365E7DF}"/>
              </a:ext>
            </a:extLst>
          </p:cNvPr>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1502520255"/>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a:extLst>
              <a:ext uri="{FF2B5EF4-FFF2-40B4-BE49-F238E27FC236}">
                <a16:creationId xmlns:a16="http://schemas.microsoft.com/office/drawing/2014/main" id="{585E3A99-553A-A742-9CB5-5D0EEE43A94C}"/>
              </a:ext>
            </a:extLst>
          </p:cNvPr>
          <p:cNvSpPr>
            <a:spLocks noGrp="1"/>
          </p:cNvSpPr>
          <p:nvPr>
            <p:ph idx="1"/>
          </p:nvPr>
        </p:nvSpPr>
        <p:spPr>
          <a:xfrm>
            <a:off x="628650" y="1369219"/>
            <a:ext cx="7886700" cy="3263504"/>
          </a:xfrm>
          <a:ln>
            <a:solidFill>
              <a:srgbClr val="00B0F0"/>
            </a:solidFill>
          </a:ln>
        </p:spPr>
        <p:txBody>
          <a:bodyPr>
            <a:noAutofit/>
          </a:bodyPr>
          <a:lstStyle/>
          <a:p>
            <a:pPr marL="0" indent="0">
              <a:buNone/>
            </a:pPr>
            <a:endParaRPr lang="de-DE" sz="1400" dirty="0"/>
          </a:p>
        </p:txBody>
      </p:sp>
      <p:sp>
        <p:nvSpPr>
          <p:cNvPr id="2" name="Fußzeilenplatzhalter 1"/>
          <p:cNvSpPr>
            <a:spLocks noGrp="1"/>
          </p:cNvSpPr>
          <p:nvPr>
            <p:ph type="ftr" sz="quarter" idx="3"/>
          </p:nvPr>
        </p:nvSpPr>
        <p:spPr/>
        <p:txBody>
          <a:bodyPr/>
          <a:lstStyle/>
          <a:p>
            <a:r>
              <a:rPr lang="en-US" b="1"/>
              <a:t>Module 11 – Staff management and developing capacities for integrity  </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30</a:t>
            </a:fld>
            <a:endParaRPr lang="en-US"/>
          </a:p>
        </p:txBody>
      </p:sp>
      <p:sp>
        <p:nvSpPr>
          <p:cNvPr id="74754" name="Title 1">
            <a:extLst>
              <a:ext uri="{FF2B5EF4-FFF2-40B4-BE49-F238E27FC236}">
                <a16:creationId xmlns:a16="http://schemas.microsoft.com/office/drawing/2014/main" id="{EF9ED3DA-064B-46D1-AD74-B9290E963D86}"/>
              </a:ext>
            </a:extLst>
          </p:cNvPr>
          <p:cNvSpPr>
            <a:spLocks noGrp="1" noChangeArrowheads="1"/>
          </p:cNvSpPr>
          <p:nvPr>
            <p:ph type="title"/>
          </p:nvPr>
        </p:nvSpPr>
        <p:spPr/>
        <p:txBody>
          <a:bodyPr>
            <a:normAutofit/>
          </a:bodyPr>
          <a:lstStyle/>
          <a:p>
            <a:r>
              <a:rPr lang="en-US" altLang="en-US" sz="4000" b="1">
                <a:solidFill>
                  <a:srgbClr val="000000"/>
                </a:solidFill>
              </a:rPr>
              <a:t>Other preventive measures</a:t>
            </a:r>
          </a:p>
        </p:txBody>
      </p:sp>
      <p:graphicFrame>
        <p:nvGraphicFramePr>
          <p:cNvPr id="4" name="Diagramm 3"/>
          <p:cNvGraphicFramePr/>
          <p:nvPr>
            <p:extLst>
              <p:ext uri="{D42A27DB-BD31-4B8C-83A1-F6EECF244321}">
                <p14:modId xmlns:p14="http://schemas.microsoft.com/office/powerpoint/2010/main" val="800186955"/>
              </p:ext>
            </p:extLst>
          </p:nvPr>
        </p:nvGraphicFramePr>
        <p:xfrm>
          <a:off x="2102951" y="1011356"/>
          <a:ext cx="6915964" cy="4010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Bild 12" descr="rbm2_3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833" y="1125054"/>
            <a:ext cx="3007456" cy="4214174"/>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rot="21275236">
            <a:off x="969269" y="1727596"/>
            <a:ext cx="2038809" cy="1077218"/>
          </a:xfrm>
          <a:prstGeom prst="rect">
            <a:avLst/>
          </a:prstGeom>
          <a:noFill/>
        </p:spPr>
        <p:txBody>
          <a:bodyPr wrap="square" rtlCol="0">
            <a:spAutoFit/>
          </a:bodyPr>
          <a:lstStyle/>
          <a:p>
            <a:pPr algn="ctr"/>
            <a:r>
              <a:rPr lang="de-DE" sz="1600" b="1">
                <a:solidFill>
                  <a:schemeClr val="bg1"/>
                </a:solidFill>
                <a:latin typeface="Arial Black"/>
                <a:cs typeface="Arial Black"/>
              </a:rPr>
              <a:t>'</a:t>
            </a:r>
            <a:r>
              <a:rPr lang="de-DE" sz="1600" b="1" i="1">
                <a:solidFill>
                  <a:schemeClr val="bg1"/>
                </a:solidFill>
                <a:latin typeface="Arial Black"/>
                <a:cs typeface="Arial Black"/>
              </a:rPr>
              <a:t>An </a:t>
            </a:r>
            <a:r>
              <a:rPr lang="de-DE" sz="1600" b="1" i="1" err="1">
                <a:solidFill>
                  <a:schemeClr val="bg1"/>
                </a:solidFill>
                <a:latin typeface="Arial Black"/>
                <a:cs typeface="Arial Black"/>
              </a:rPr>
              <a:t>ounce</a:t>
            </a:r>
            <a:r>
              <a:rPr lang="de-DE" sz="1600" b="1" i="1">
                <a:solidFill>
                  <a:schemeClr val="bg1"/>
                </a:solidFill>
                <a:latin typeface="Arial Black"/>
                <a:cs typeface="Arial Black"/>
              </a:rPr>
              <a:t> </a:t>
            </a:r>
            <a:r>
              <a:rPr lang="de-DE" sz="1600" b="1" i="1" err="1">
                <a:solidFill>
                  <a:schemeClr val="bg1"/>
                </a:solidFill>
                <a:latin typeface="Arial Black"/>
                <a:cs typeface="Arial Black"/>
              </a:rPr>
              <a:t>of</a:t>
            </a:r>
            <a:r>
              <a:rPr lang="de-DE" sz="1600" b="1" i="1">
                <a:solidFill>
                  <a:schemeClr val="bg1"/>
                </a:solidFill>
                <a:latin typeface="Arial Black"/>
                <a:cs typeface="Arial Black"/>
              </a:rPr>
              <a:t> </a:t>
            </a:r>
            <a:r>
              <a:rPr lang="de-DE" sz="1600" b="1" i="1" err="1">
                <a:solidFill>
                  <a:schemeClr val="bg1"/>
                </a:solidFill>
                <a:latin typeface="Arial Black"/>
                <a:cs typeface="Arial Black"/>
              </a:rPr>
              <a:t>prevention</a:t>
            </a:r>
            <a:r>
              <a:rPr lang="de-DE" sz="1600" b="1" i="1">
                <a:solidFill>
                  <a:schemeClr val="bg1"/>
                </a:solidFill>
                <a:latin typeface="Arial Black"/>
                <a:cs typeface="Arial Black"/>
              </a:rPr>
              <a:t> </a:t>
            </a:r>
            <a:r>
              <a:rPr lang="de-DE" sz="1600" b="1" i="1" err="1">
                <a:solidFill>
                  <a:schemeClr val="bg1"/>
                </a:solidFill>
                <a:latin typeface="Arial Black"/>
                <a:cs typeface="Arial Black"/>
              </a:rPr>
              <a:t>is</a:t>
            </a:r>
            <a:r>
              <a:rPr lang="de-DE" sz="1600" b="1" i="1">
                <a:solidFill>
                  <a:schemeClr val="bg1"/>
                </a:solidFill>
                <a:latin typeface="Arial Black"/>
                <a:cs typeface="Arial Black"/>
              </a:rPr>
              <a:t> </a:t>
            </a:r>
            <a:r>
              <a:rPr lang="de-DE" sz="1600" b="1" i="1" err="1">
                <a:solidFill>
                  <a:schemeClr val="bg1"/>
                </a:solidFill>
                <a:latin typeface="Arial Black"/>
                <a:cs typeface="Arial Black"/>
              </a:rPr>
              <a:t>worth</a:t>
            </a:r>
            <a:r>
              <a:rPr lang="de-DE" sz="1600" b="1" i="1">
                <a:solidFill>
                  <a:schemeClr val="bg1"/>
                </a:solidFill>
                <a:latin typeface="Arial Black"/>
                <a:cs typeface="Arial Black"/>
              </a:rPr>
              <a:t> a </a:t>
            </a:r>
            <a:r>
              <a:rPr lang="de-DE" sz="1600" b="1" i="1" err="1">
                <a:solidFill>
                  <a:schemeClr val="bg1"/>
                </a:solidFill>
                <a:latin typeface="Arial Black"/>
                <a:cs typeface="Arial Black"/>
              </a:rPr>
              <a:t>pound</a:t>
            </a:r>
            <a:r>
              <a:rPr lang="de-DE" sz="1600" b="1" i="1">
                <a:solidFill>
                  <a:schemeClr val="bg1"/>
                </a:solidFill>
                <a:latin typeface="Arial Black"/>
                <a:cs typeface="Arial Black"/>
              </a:rPr>
              <a:t> </a:t>
            </a:r>
            <a:r>
              <a:rPr lang="de-DE" sz="1600" b="1" i="1" err="1">
                <a:solidFill>
                  <a:schemeClr val="bg1"/>
                </a:solidFill>
                <a:latin typeface="Arial Black"/>
                <a:cs typeface="Arial Black"/>
              </a:rPr>
              <a:t>of</a:t>
            </a:r>
            <a:r>
              <a:rPr lang="de-DE" sz="1600" b="1" i="1">
                <a:solidFill>
                  <a:schemeClr val="bg1"/>
                </a:solidFill>
                <a:latin typeface="Arial Black"/>
                <a:cs typeface="Arial Black"/>
              </a:rPr>
              <a:t> </a:t>
            </a:r>
            <a:r>
              <a:rPr lang="de-DE" sz="1600" b="1" i="1" err="1">
                <a:solidFill>
                  <a:schemeClr val="bg1"/>
                </a:solidFill>
                <a:latin typeface="Arial Black"/>
                <a:cs typeface="Arial Black"/>
              </a:rPr>
              <a:t>cure</a:t>
            </a:r>
            <a:r>
              <a:rPr lang="de-DE" sz="1600" b="1">
                <a:solidFill>
                  <a:schemeClr val="bg1"/>
                </a:solidFill>
                <a:latin typeface="Arial Black"/>
                <a:cs typeface="Arial Black"/>
              </a:rPr>
              <a:t>.'</a:t>
            </a:r>
          </a:p>
        </p:txBody>
      </p:sp>
      <p:sp>
        <p:nvSpPr>
          <p:cNvPr id="8" name="Textfeld 7">
            <a:extLst>
              <a:ext uri="{FF2B5EF4-FFF2-40B4-BE49-F238E27FC236}">
                <a16:creationId xmlns:a16="http://schemas.microsoft.com/office/drawing/2014/main" id="{DD3111E7-4728-4A43-9A15-0FE89F40BE8D}"/>
              </a:ext>
            </a:extLst>
          </p:cNvPr>
          <p:cNvSpPr txBox="1"/>
          <p:nvPr/>
        </p:nvSpPr>
        <p:spPr>
          <a:xfrm>
            <a:off x="1428751" y="4444999"/>
            <a:ext cx="1280583" cy="200055"/>
          </a:xfrm>
          <a:prstGeom prst="rect">
            <a:avLst/>
          </a:prstGeom>
          <a:noFill/>
        </p:spPr>
        <p:txBody>
          <a:bodyPr wrap="square" rtlCol="0">
            <a:spAutoFit/>
          </a:bodyPr>
          <a:lstStyle/>
          <a:p>
            <a:r>
              <a:rPr lang="de-DE" sz="700" dirty="0">
                <a:latin typeface="Roboto"/>
                <a:cs typeface="Roboto"/>
              </a:rPr>
              <a:t>OECD 2005</a:t>
            </a:r>
          </a:p>
        </p:txBody>
      </p:sp>
    </p:spTree>
    <p:extLst>
      <p:ext uri="{BB962C8B-B14F-4D97-AF65-F5344CB8AC3E}">
        <p14:creationId xmlns:p14="http://schemas.microsoft.com/office/powerpoint/2010/main" val="2665397618"/>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a:extLst>
              <a:ext uri="{FF2B5EF4-FFF2-40B4-BE49-F238E27FC236}">
                <a16:creationId xmlns:a16="http://schemas.microsoft.com/office/drawing/2014/main" id="{DA32947B-17D4-164D-BE34-6D71622D7619}"/>
              </a:ext>
            </a:extLst>
          </p:cNvPr>
          <p:cNvSpPr>
            <a:spLocks noGrp="1"/>
          </p:cNvSpPr>
          <p:nvPr>
            <p:ph idx="1"/>
          </p:nvPr>
        </p:nvSpPr>
        <p:spPr>
          <a:xfrm>
            <a:off x="628650" y="1369219"/>
            <a:ext cx="7886700" cy="3263504"/>
          </a:xfrm>
          <a:ln>
            <a:solidFill>
              <a:srgbClr val="00B0F0"/>
            </a:solidFill>
          </a:ln>
        </p:spPr>
        <p:txBody>
          <a:bodyPr>
            <a:noAutofit/>
          </a:bodyPr>
          <a:lstStyle/>
          <a:p>
            <a:pPr marL="0" indent="0">
              <a:buNone/>
            </a:pPr>
            <a:endParaRPr lang="de-DE" sz="1400" dirty="0"/>
          </a:p>
        </p:txBody>
      </p:sp>
      <p:sp>
        <p:nvSpPr>
          <p:cNvPr id="16" name="Wolkenförmige Legende 15"/>
          <p:cNvSpPr/>
          <p:nvPr/>
        </p:nvSpPr>
        <p:spPr>
          <a:xfrm flipH="1">
            <a:off x="6632007" y="1293593"/>
            <a:ext cx="2400581" cy="2143290"/>
          </a:xfrm>
          <a:prstGeom prst="cloudCallout">
            <a:avLst>
              <a:gd name="adj1" fmla="val 101412"/>
              <a:gd name="adj2" fmla="val -31874"/>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defRPr/>
            </a:pPr>
            <a:r>
              <a:rPr lang="en-GB" altLang="zh-CN" sz="1100" b="1">
                <a:solidFill>
                  <a:srgbClr val="FF0000"/>
                </a:solidFill>
                <a:latin typeface="Roboto"/>
                <a:ea typeface="SimSun" pitchFamily="2" charset="-122"/>
                <a:cs typeface="Roboto"/>
              </a:rPr>
              <a:t>F</a:t>
            </a:r>
            <a:r>
              <a:rPr lang="en-GB" altLang="zh-CN" sz="1100" b="1">
                <a:solidFill>
                  <a:srgbClr val="000000"/>
                </a:solidFill>
                <a:latin typeface="Roboto"/>
                <a:ea typeface="SimSun" pitchFamily="2" charset="-122"/>
                <a:cs typeface="Roboto"/>
              </a:rPr>
              <a:t>ree: </a:t>
            </a:r>
            <a:r>
              <a:rPr lang="en-GB" altLang="zh-CN" sz="1100">
                <a:solidFill>
                  <a:srgbClr val="000000"/>
                </a:solidFill>
                <a:latin typeface="Roboto"/>
                <a:ea typeface="SimSun" pitchFamily="2" charset="-122"/>
                <a:cs typeface="Roboto"/>
              </a:rPr>
              <a:t>If I accepted this gift, would I feel </a:t>
            </a:r>
            <a:r>
              <a:rPr lang="en-GB" altLang="zh-CN" sz="1100" u="sng">
                <a:solidFill>
                  <a:srgbClr val="000000"/>
                </a:solidFill>
                <a:latin typeface="Roboto"/>
                <a:ea typeface="SimSun" pitchFamily="2" charset="-122"/>
                <a:cs typeface="Roboto"/>
              </a:rPr>
              <a:t>free</a:t>
            </a:r>
            <a:r>
              <a:rPr lang="en-GB" altLang="zh-CN" sz="1100">
                <a:solidFill>
                  <a:srgbClr val="000000"/>
                </a:solidFill>
                <a:latin typeface="Roboto"/>
                <a:ea typeface="SimSun" pitchFamily="2" charset="-122"/>
                <a:cs typeface="Roboto"/>
              </a:rPr>
              <a:t> of any obligation to do something in return for the person responsible for the gift or for his/her family or friends/associates?</a:t>
            </a:r>
          </a:p>
        </p:txBody>
      </p:sp>
      <p:sp>
        <p:nvSpPr>
          <p:cNvPr id="72706" name="Title 1">
            <a:extLst>
              <a:ext uri="{FF2B5EF4-FFF2-40B4-BE49-F238E27FC236}">
                <a16:creationId xmlns:a16="http://schemas.microsoft.com/office/drawing/2014/main" id="{30ECF83D-5BDC-4DE6-A6B1-A5237A0BB7D6}"/>
              </a:ext>
            </a:extLst>
          </p:cNvPr>
          <p:cNvSpPr>
            <a:spLocks noGrp="1" noChangeArrowheads="1"/>
          </p:cNvSpPr>
          <p:nvPr>
            <p:ph type="title"/>
          </p:nvPr>
        </p:nvSpPr>
        <p:spPr/>
        <p:txBody>
          <a:bodyPr>
            <a:noAutofit/>
          </a:bodyPr>
          <a:lstStyle/>
          <a:p>
            <a:r>
              <a:rPr lang="en-GB" altLang="zh-CN" sz="3000" b="1" dirty="0">
                <a:ea typeface="SimSun" panose="02010600030101010101" pitchFamily="2" charset="-122"/>
              </a:rPr>
              <a:t>Checklist example: Receiving gifts and gratuities</a:t>
            </a:r>
          </a:p>
        </p:txBody>
      </p:sp>
      <p:pic>
        <p:nvPicPr>
          <p:cNvPr id="6" name="Inhaltsplatzhalter 5" descr="Unbenannt.png"/>
          <p:cNvPicPr>
            <a:picLocks noGrp="1" noChangeAspect="1"/>
          </p:cNvPicPr>
          <p:nvPr>
            <p:ph sz="half" idx="2"/>
          </p:nvPr>
        </p:nvPicPr>
        <p:blipFill>
          <a:blip r:embed="rId3">
            <a:extLst>
              <a:ext uri="{28A0092B-C50C-407E-A947-70E740481C1C}">
                <a14:useLocalDpi xmlns:a14="http://schemas.microsoft.com/office/drawing/2010/main" val="0"/>
              </a:ext>
            </a:extLst>
          </a:blip>
          <a:srcRect l="-9446" r="-9446"/>
          <a:stretch>
            <a:fillRect/>
          </a:stretch>
        </p:blipFill>
        <p:spPr>
          <a:xfrm rot="540453">
            <a:off x="5133548" y="1983315"/>
            <a:ext cx="1286728" cy="1080157"/>
          </a:xfrm>
          <a:prstGeom prst="rect">
            <a:avLst/>
          </a:prstGeom>
          <a:ln>
            <a:noFill/>
          </a:ln>
          <a:effectLst>
            <a:outerShdw blurRad="292100" dist="139700" dir="2700000" algn="tl" rotWithShape="0">
              <a:srgbClr val="333333">
                <a:alpha val="65000"/>
              </a:srgbClr>
            </a:outerShdw>
          </a:effectLst>
        </p:spPr>
      </p:pic>
      <p:sp>
        <p:nvSpPr>
          <p:cNvPr id="3" name="Foliennummernplatzhalter 2"/>
          <p:cNvSpPr>
            <a:spLocks noGrp="1"/>
          </p:cNvSpPr>
          <p:nvPr>
            <p:ph type="sldNum" sz="quarter" idx="12"/>
          </p:nvPr>
        </p:nvSpPr>
        <p:spPr/>
        <p:txBody>
          <a:bodyPr/>
          <a:lstStyle/>
          <a:p>
            <a:fld id="{961E0DA8-AC27-403E-90E8-404BCA9BAC80}" type="slidenum">
              <a:rPr lang="en-US" smtClean="0"/>
              <a:pPr/>
              <a:t>31</a:t>
            </a:fld>
            <a:endParaRPr lang="en-US"/>
          </a:p>
        </p:txBody>
      </p:sp>
      <p:sp>
        <p:nvSpPr>
          <p:cNvPr id="2" name="Fußzeilenplatzhalter 1"/>
          <p:cNvSpPr>
            <a:spLocks noGrp="1"/>
          </p:cNvSpPr>
          <p:nvPr>
            <p:ph type="ftr" sz="quarter" idx="3"/>
          </p:nvPr>
        </p:nvSpPr>
        <p:spPr/>
        <p:txBody>
          <a:bodyPr/>
          <a:lstStyle/>
          <a:p>
            <a:r>
              <a:rPr lang="en-US" b="1"/>
              <a:t>Module 11 – Staff management and developing capacities for integrity  </a:t>
            </a:r>
            <a:endParaRPr lang="en-US"/>
          </a:p>
        </p:txBody>
      </p:sp>
      <p:pic>
        <p:nvPicPr>
          <p:cNvPr id="9" name="Bild 8" descr="AA0538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55" y="1293593"/>
            <a:ext cx="2199475" cy="3979337"/>
          </a:xfrm>
          <a:prstGeom prst="rect">
            <a:avLst/>
          </a:prstGeom>
          <a:ln>
            <a:noFill/>
          </a:ln>
          <a:effectLst>
            <a:outerShdw blurRad="292100" dist="139700" dir="2700000" algn="tl" rotWithShape="0">
              <a:srgbClr val="333333">
                <a:alpha val="65000"/>
              </a:srgbClr>
            </a:outerShdw>
          </a:effectLst>
        </p:spPr>
      </p:pic>
      <p:sp>
        <p:nvSpPr>
          <p:cNvPr id="11" name="Wolkenförmige Legende 10"/>
          <p:cNvSpPr/>
          <p:nvPr/>
        </p:nvSpPr>
        <p:spPr>
          <a:xfrm>
            <a:off x="-1" y="1158472"/>
            <a:ext cx="2629283" cy="1668811"/>
          </a:xfrm>
          <a:prstGeom prst="cloudCallout">
            <a:avLst>
              <a:gd name="adj1" fmla="val 67403"/>
              <a:gd name="adj2" fmla="val -1379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tLang="zh-CN" sz="1100" b="1">
              <a:solidFill>
                <a:srgbClr val="FF0000"/>
              </a:solidFill>
              <a:latin typeface="Roboto"/>
              <a:ea typeface="SimSun" pitchFamily="2" charset="-122"/>
              <a:cs typeface="Roboto"/>
            </a:endParaRPr>
          </a:p>
          <a:p>
            <a:pPr algn="ctr"/>
            <a:r>
              <a:rPr lang="en-GB" altLang="zh-CN" sz="1100" b="1">
                <a:solidFill>
                  <a:srgbClr val="FF0000"/>
                </a:solidFill>
                <a:latin typeface="Roboto"/>
                <a:ea typeface="SimSun" pitchFamily="2" charset="-122"/>
                <a:cs typeface="Roboto"/>
              </a:rPr>
              <a:t>G</a:t>
            </a:r>
            <a:r>
              <a:rPr lang="en-GB" altLang="zh-CN" sz="1100" b="1">
                <a:solidFill>
                  <a:srgbClr val="000000"/>
                </a:solidFill>
                <a:latin typeface="Roboto"/>
                <a:ea typeface="SimSun" pitchFamily="2" charset="-122"/>
                <a:cs typeface="Roboto"/>
              </a:rPr>
              <a:t>enuine: </a:t>
            </a:r>
            <a:r>
              <a:rPr lang="en-GB" altLang="zh-CN" sz="1100">
                <a:solidFill>
                  <a:srgbClr val="000000"/>
                </a:solidFill>
                <a:latin typeface="Roboto"/>
                <a:ea typeface="SimSun" pitchFamily="2" charset="-122"/>
                <a:cs typeface="Roboto"/>
              </a:rPr>
              <a:t>Is this gift </a:t>
            </a:r>
            <a:r>
              <a:rPr lang="en-GB" altLang="zh-CN" sz="1100" u="sng">
                <a:solidFill>
                  <a:srgbClr val="000000"/>
                </a:solidFill>
                <a:latin typeface="Roboto"/>
                <a:ea typeface="SimSun" pitchFamily="2" charset="-122"/>
                <a:cs typeface="Roboto"/>
              </a:rPr>
              <a:t>genuine</a:t>
            </a:r>
            <a:r>
              <a:rPr lang="en-GB" altLang="zh-CN" sz="1100">
                <a:solidFill>
                  <a:srgbClr val="000000"/>
                </a:solidFill>
                <a:latin typeface="Roboto"/>
                <a:ea typeface="SimSun" pitchFamily="2" charset="-122"/>
                <a:cs typeface="Roboto"/>
              </a:rPr>
              <a:t>, in appreciation for something I have done in my role as a public servant, and not sought or encouraged by me?</a:t>
            </a:r>
          </a:p>
          <a:p>
            <a:pPr algn="ctr"/>
            <a:endParaRPr lang="en-GB" altLang="zh-CN" sz="1100">
              <a:solidFill>
                <a:srgbClr val="0C2590"/>
              </a:solidFill>
              <a:latin typeface="Roboto"/>
              <a:ea typeface="SimSun" pitchFamily="2" charset="-122"/>
              <a:cs typeface="Roboto"/>
            </a:endParaRPr>
          </a:p>
        </p:txBody>
      </p:sp>
      <p:sp>
        <p:nvSpPr>
          <p:cNvPr id="14" name="Wolkenförmige Legende 13"/>
          <p:cNvSpPr/>
          <p:nvPr/>
        </p:nvSpPr>
        <p:spPr>
          <a:xfrm>
            <a:off x="111410" y="2827283"/>
            <a:ext cx="3028223" cy="1962549"/>
          </a:xfrm>
          <a:prstGeom prst="cloudCallout">
            <a:avLst>
              <a:gd name="adj1" fmla="val 39370"/>
              <a:gd name="adj2" fmla="val -78799"/>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tLang="zh-CN" sz="1100" b="1">
              <a:solidFill>
                <a:srgbClr val="FF0000"/>
              </a:solidFill>
              <a:latin typeface="Roboto"/>
              <a:ea typeface="SimSun" pitchFamily="2" charset="-122"/>
              <a:cs typeface="Roboto"/>
            </a:endParaRPr>
          </a:p>
          <a:p>
            <a:pPr algn="ctr">
              <a:spcBef>
                <a:spcPts val="600"/>
              </a:spcBef>
              <a:defRPr/>
            </a:pPr>
            <a:r>
              <a:rPr lang="en-GB" altLang="zh-CN" sz="1100" b="1">
                <a:solidFill>
                  <a:srgbClr val="FF0000"/>
                </a:solidFill>
                <a:latin typeface="Roboto"/>
                <a:ea typeface="SimSun" pitchFamily="2" charset="-122"/>
                <a:cs typeface="Roboto"/>
              </a:rPr>
              <a:t>I</a:t>
            </a:r>
            <a:r>
              <a:rPr lang="en-GB" altLang="zh-CN" sz="1100" b="1">
                <a:solidFill>
                  <a:srgbClr val="000000"/>
                </a:solidFill>
                <a:latin typeface="Roboto"/>
                <a:ea typeface="SimSun" pitchFamily="2" charset="-122"/>
                <a:cs typeface="Roboto"/>
              </a:rPr>
              <a:t>ndependent: </a:t>
            </a:r>
            <a:r>
              <a:rPr lang="en-GB" altLang="zh-CN" sz="1100">
                <a:solidFill>
                  <a:srgbClr val="000000"/>
                </a:solidFill>
                <a:latin typeface="Roboto"/>
                <a:ea typeface="SimSun" pitchFamily="2" charset="-122"/>
                <a:cs typeface="Roboto"/>
              </a:rPr>
              <a:t>If I accepted this gift, would a reasonable person have any doubt that I would be </a:t>
            </a:r>
            <a:r>
              <a:rPr lang="en-GB" altLang="zh-CN" sz="1100" u="sng">
                <a:solidFill>
                  <a:srgbClr val="000000"/>
                </a:solidFill>
                <a:latin typeface="Roboto"/>
                <a:ea typeface="SimSun" pitchFamily="2" charset="-122"/>
                <a:cs typeface="Roboto"/>
              </a:rPr>
              <a:t>independent</a:t>
            </a:r>
            <a:r>
              <a:rPr lang="en-GB" altLang="zh-CN" sz="1100">
                <a:solidFill>
                  <a:srgbClr val="000000"/>
                </a:solidFill>
                <a:latin typeface="Roboto"/>
                <a:ea typeface="SimSun" pitchFamily="2" charset="-122"/>
                <a:cs typeface="Roboto"/>
              </a:rPr>
              <a:t> in doing my job in the future, when the person responsible for this gift is involved or affected?</a:t>
            </a:r>
          </a:p>
          <a:p>
            <a:pPr algn="ctr">
              <a:spcBef>
                <a:spcPts val="600"/>
              </a:spcBef>
              <a:defRPr/>
            </a:pPr>
            <a:endParaRPr lang="en-GB" altLang="zh-CN" sz="1100">
              <a:solidFill>
                <a:srgbClr val="0C2590"/>
              </a:solidFill>
              <a:latin typeface="Roboto"/>
              <a:ea typeface="SimSun" pitchFamily="2" charset="-122"/>
              <a:cs typeface="Roboto"/>
            </a:endParaRPr>
          </a:p>
        </p:txBody>
      </p:sp>
      <p:sp>
        <p:nvSpPr>
          <p:cNvPr id="15" name="Wolkenförmige Legende 14"/>
          <p:cNvSpPr/>
          <p:nvPr/>
        </p:nvSpPr>
        <p:spPr>
          <a:xfrm flipH="1">
            <a:off x="4512110" y="3231117"/>
            <a:ext cx="3242046" cy="1812131"/>
          </a:xfrm>
          <a:prstGeom prst="cloudCallout">
            <a:avLst>
              <a:gd name="adj1" fmla="val 46574"/>
              <a:gd name="adj2" fmla="val -85053"/>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defRPr/>
            </a:pPr>
            <a:endParaRPr lang="en-GB" altLang="zh-CN" sz="1100" b="1" dirty="0">
              <a:solidFill>
                <a:srgbClr val="FF0000"/>
              </a:solidFill>
              <a:latin typeface="Roboto"/>
              <a:ea typeface="SimSun" pitchFamily="2" charset="-122"/>
              <a:cs typeface="Roboto"/>
            </a:endParaRPr>
          </a:p>
          <a:p>
            <a:pPr algn="ctr">
              <a:spcBef>
                <a:spcPts val="600"/>
              </a:spcBef>
              <a:defRPr/>
            </a:pPr>
            <a:r>
              <a:rPr lang="en-GB" altLang="zh-CN" sz="1100" b="1" dirty="0">
                <a:solidFill>
                  <a:srgbClr val="FF0000"/>
                </a:solidFill>
                <a:latin typeface="Roboto"/>
                <a:ea typeface="SimSun" pitchFamily="2" charset="-122"/>
                <a:cs typeface="Roboto"/>
              </a:rPr>
              <a:t>T</a:t>
            </a:r>
            <a:r>
              <a:rPr lang="en-GB" altLang="zh-CN" sz="1100" b="1" dirty="0">
                <a:solidFill>
                  <a:srgbClr val="000000"/>
                </a:solidFill>
                <a:latin typeface="Roboto"/>
                <a:ea typeface="SimSun" pitchFamily="2" charset="-122"/>
                <a:cs typeface="Roboto"/>
              </a:rPr>
              <a:t>ransparent: </a:t>
            </a:r>
            <a:r>
              <a:rPr lang="en-GB" altLang="zh-CN" sz="1100" dirty="0">
                <a:solidFill>
                  <a:srgbClr val="000000"/>
                </a:solidFill>
                <a:latin typeface="Roboto"/>
                <a:ea typeface="SimSun" pitchFamily="2" charset="-122"/>
                <a:cs typeface="Roboto"/>
              </a:rPr>
              <a:t>Am I prepared to declare this gift and its source </a:t>
            </a:r>
            <a:r>
              <a:rPr lang="en-GB" altLang="zh-CN" sz="1100" u="sng" dirty="0">
                <a:solidFill>
                  <a:srgbClr val="000000"/>
                </a:solidFill>
                <a:latin typeface="Roboto"/>
                <a:ea typeface="SimSun" pitchFamily="2" charset="-122"/>
                <a:cs typeface="Roboto"/>
              </a:rPr>
              <a:t>transparently</a:t>
            </a:r>
            <a:r>
              <a:rPr lang="en-GB" altLang="zh-CN" sz="1100" dirty="0">
                <a:solidFill>
                  <a:srgbClr val="000000"/>
                </a:solidFill>
                <a:latin typeface="Roboto"/>
                <a:ea typeface="SimSun" pitchFamily="2" charset="-122"/>
                <a:cs typeface="Roboto"/>
              </a:rPr>
              <a:t> - to my organization and its clients, to my professional colleagues, and to the media and the public generally? (</a:t>
            </a:r>
            <a:r>
              <a:rPr lang="en-GB" altLang="zh-CN" sz="1100" dirty="0" err="1">
                <a:solidFill>
                  <a:srgbClr val="000000"/>
                </a:solidFill>
                <a:latin typeface="Roboto"/>
                <a:ea typeface="SimSun" pitchFamily="2" charset="-122"/>
                <a:cs typeface="Roboto"/>
              </a:rPr>
              <a:t>Bertók</a:t>
            </a:r>
            <a:r>
              <a:rPr lang="en-GB" altLang="zh-CN" sz="1100" dirty="0">
                <a:solidFill>
                  <a:srgbClr val="000000"/>
                </a:solidFill>
                <a:latin typeface="Roboto"/>
                <a:ea typeface="SimSun" pitchFamily="2" charset="-122"/>
                <a:cs typeface="Roboto"/>
              </a:rPr>
              <a:t> 2007: 13) </a:t>
            </a:r>
            <a:endParaRPr lang="en-US" sz="1100" dirty="0">
              <a:solidFill>
                <a:srgbClr val="000000"/>
              </a:solidFill>
              <a:effectLst>
                <a:outerShdw blurRad="38100" dist="38100" dir="2700000" algn="tl">
                  <a:srgbClr val="C0C0C0"/>
                </a:outerShdw>
              </a:effectLst>
              <a:latin typeface="Roboto"/>
              <a:cs typeface="Roboto"/>
            </a:endParaRPr>
          </a:p>
        </p:txBody>
      </p:sp>
    </p:spTree>
    <p:extLst>
      <p:ext uri="{BB962C8B-B14F-4D97-AF65-F5344CB8AC3E}">
        <p14:creationId xmlns:p14="http://schemas.microsoft.com/office/powerpoint/2010/main" val="19521642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dirty="0">
                  <a:solidFill>
                    <a:schemeClr val="bg1">
                      <a:lumMod val="65000"/>
                    </a:schemeClr>
                  </a:solidFill>
                  <a:latin typeface="Roboto"/>
                  <a:cs typeface="Roboto"/>
                </a:rPr>
                <a:t>02</a:t>
              </a:r>
              <a:endParaRPr lang="ko-KR" altLang="en-US" sz="2400" b="1" dirty="0">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endParaRPr lang="ko-KR" altLang="en-US" sz="1200" b="1">
                <a:solidFill>
                  <a:schemeClr val="bg1"/>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Developing capacities for integrity</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DD612040-9C83-C744-8B92-BE4825C6F75A}"/>
              </a:ext>
            </a:extLst>
          </p:cNvPr>
          <p:cNvSpPr>
            <a:spLocks noGrp="1"/>
          </p:cNvSpPr>
          <p:nvPr>
            <p:ph type="sldNum" sz="quarter" idx="12"/>
          </p:nvPr>
        </p:nvSpPr>
        <p:spPr/>
        <p:txBody>
          <a:bodyPr/>
          <a:lstStyle/>
          <a:p>
            <a:fld id="{961E0DA8-AC27-403E-90E8-404BCA9BAC80}" type="slidenum">
              <a:rPr lang="en-US" smtClean="0"/>
              <a:pPr/>
              <a:t>32</a:t>
            </a:fld>
            <a:endParaRPr lang="en-US"/>
          </a:p>
        </p:txBody>
      </p:sp>
    </p:spTree>
    <p:extLst>
      <p:ext uri="{BB962C8B-B14F-4D97-AF65-F5344CB8AC3E}">
        <p14:creationId xmlns:p14="http://schemas.microsoft.com/office/powerpoint/2010/main" val="3210436225"/>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33</a:t>
            </a:fld>
            <a:endParaRPr lang="en-US"/>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9" name="Google Shape;31;p7"/>
          <p:cNvGrpSpPr>
            <a:grpSpLocks/>
          </p:cNvGrpSpPr>
          <p:nvPr/>
        </p:nvGrpSpPr>
        <p:grpSpPr>
          <a:xfrm>
            <a:off x="1353766" y="604224"/>
            <a:ext cx="7056000" cy="4006781"/>
            <a:chOff x="238125" y="1072500"/>
            <a:chExt cx="7143750" cy="3569975"/>
          </a:xfrm>
        </p:grpSpPr>
        <p:sp>
          <p:nvSpPr>
            <p:cNvPr id="10" name="Google Shape;32;p7"/>
            <p:cNvSpPr/>
            <p:nvPr/>
          </p:nvSpPr>
          <p:spPr>
            <a:xfrm>
              <a:off x="6570850" y="3084850"/>
              <a:ext cx="56875" cy="98575"/>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6309350" y="2861275"/>
              <a:ext cx="87200" cy="83400"/>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6358625" y="3115175"/>
              <a:ext cx="181925" cy="21225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2079950" y="1110375"/>
              <a:ext cx="113725" cy="64450"/>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6578425" y="3228875"/>
              <a:ext cx="83400" cy="45500"/>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6593575" y="1959300"/>
              <a:ext cx="121300" cy="113725"/>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6491275" y="2065400"/>
              <a:ext cx="227400" cy="272900"/>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6464725" y="3380475"/>
              <a:ext cx="121300" cy="68225"/>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6032700" y="3319825"/>
              <a:ext cx="265300" cy="94775"/>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6362400" y="3372875"/>
              <a:ext cx="102350" cy="75825"/>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6127450" y="2982550"/>
              <a:ext cx="238775" cy="28425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6669375" y="3172025"/>
              <a:ext cx="485125" cy="291850"/>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6078175" y="2626300"/>
              <a:ext cx="60650" cy="68250"/>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6449575" y="2899175"/>
              <a:ext cx="117500" cy="128875"/>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6320725" y="2486075"/>
              <a:ext cx="75825" cy="94775"/>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6358625" y="2664200"/>
              <a:ext cx="193300" cy="272875"/>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2015525" y="4562875"/>
              <a:ext cx="151625" cy="79600"/>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1443275" y="2531550"/>
              <a:ext cx="231200" cy="113725"/>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1655500" y="2626300"/>
              <a:ext cx="151600" cy="60650"/>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1545600" y="2649025"/>
              <a:ext cx="83400" cy="53100"/>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1814675" y="2656625"/>
              <a:ext cx="53075" cy="3792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238125" y="1072500"/>
              <a:ext cx="2387575" cy="3494200"/>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4490250" y="3497950"/>
              <a:ext cx="212250" cy="356275"/>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3038775" y="1197550"/>
              <a:ext cx="3994450" cy="2895425"/>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3076675" y="1421150"/>
              <a:ext cx="204650" cy="98550"/>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2405875" y="1076275"/>
              <a:ext cx="951250" cy="504075"/>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5782575" y="3005275"/>
              <a:ext cx="280475" cy="329725"/>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7097625" y="3228875"/>
              <a:ext cx="140250" cy="128875"/>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1359900" y="1243025"/>
              <a:ext cx="390375" cy="151625"/>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4206025" y="2205625"/>
              <a:ext cx="68225" cy="49300"/>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1750250" y="1337775"/>
              <a:ext cx="79600" cy="60650"/>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3512500" y="2088150"/>
              <a:ext cx="53075" cy="49300"/>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6002375" y="3475200"/>
              <a:ext cx="974000" cy="731450"/>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7253000" y="4104325"/>
              <a:ext cx="128875" cy="189500"/>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6980150" y="4271075"/>
              <a:ext cx="250150" cy="166775"/>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4107475" y="3933775"/>
              <a:ext cx="56875" cy="49300"/>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3846000" y="3767025"/>
              <a:ext cx="405525" cy="31457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1621375" y="2031300"/>
              <a:ext cx="87200" cy="26550"/>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662575" y="1864550"/>
              <a:ext cx="1352975" cy="625350"/>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2216375" y="1807700"/>
              <a:ext cx="140250" cy="87200"/>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730775" y="2296575"/>
              <a:ext cx="625350" cy="473750"/>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3088025" y="1428725"/>
              <a:ext cx="181950" cy="79600"/>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3777775" y="2201850"/>
              <a:ext cx="37925" cy="34125"/>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2417250" y="1087650"/>
              <a:ext cx="932300" cy="481325"/>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6332100" y="2493650"/>
              <a:ext cx="53075" cy="75825"/>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5369475" y="1784975"/>
              <a:ext cx="708725" cy="250150"/>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6089550" y="2637675"/>
              <a:ext cx="37925" cy="49275"/>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5161050" y="1747075"/>
              <a:ext cx="1235500" cy="867875"/>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6604950" y="1966875"/>
              <a:ext cx="98575" cy="94775"/>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6510200" y="2076775"/>
              <a:ext cx="197100" cy="204675"/>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6498850" y="2277650"/>
              <a:ext cx="49275" cy="56850"/>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6555700" y="2262475"/>
              <a:ext cx="37900" cy="34125"/>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6370000" y="2675575"/>
              <a:ext cx="117500" cy="144025"/>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6316925" y="2868850"/>
              <a:ext cx="68250" cy="64450"/>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6457150" y="2902950"/>
              <a:ext cx="98575" cy="113725"/>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6396525" y="2815775"/>
              <a:ext cx="30325" cy="3792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6426825" y="2853675"/>
              <a:ext cx="34150" cy="34150"/>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6491275" y="2834725"/>
              <a:ext cx="53075" cy="41725"/>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6476100" y="2872625"/>
              <a:ext cx="30350" cy="3792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6449575" y="2895375"/>
              <a:ext cx="26550" cy="34125"/>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6510200" y="3391825"/>
              <a:ext cx="64450" cy="22775"/>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6138800" y="3043175"/>
              <a:ext cx="216050" cy="21225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5790150" y="3016650"/>
              <a:ext cx="261525" cy="310775"/>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6040275" y="3331200"/>
              <a:ext cx="246375" cy="72025"/>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6400300" y="3384250"/>
              <a:ext cx="56875" cy="26550"/>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6370000" y="3418375"/>
              <a:ext cx="37900" cy="18950"/>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6472325" y="3391825"/>
              <a:ext cx="53075" cy="45500"/>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6370000" y="3126550"/>
              <a:ext cx="162975" cy="193300"/>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6589800" y="3240250"/>
              <a:ext cx="60650" cy="22750"/>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6582225" y="3092450"/>
              <a:ext cx="37925" cy="79600"/>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6676950" y="3183400"/>
              <a:ext cx="75825" cy="45500"/>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6711075" y="3206125"/>
              <a:ext cx="204675" cy="200900"/>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6366200" y="2133625"/>
              <a:ext cx="94775" cy="113725"/>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6301775" y="2031300"/>
              <a:ext cx="102350" cy="128875"/>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6138800" y="2993900"/>
              <a:ext cx="216050" cy="144050"/>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5911425" y="2993900"/>
              <a:ext cx="113725" cy="147825"/>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6915725" y="3244025"/>
              <a:ext cx="231200" cy="208475"/>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7101425" y="3285725"/>
              <a:ext cx="83400" cy="60650"/>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7146900" y="3240250"/>
              <a:ext cx="83400" cy="45500"/>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5706775" y="2421650"/>
              <a:ext cx="178150" cy="485125"/>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5865950" y="2577025"/>
              <a:ext cx="208450" cy="21225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5831850" y="2618725"/>
              <a:ext cx="189500" cy="379000"/>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5964475" y="2789250"/>
              <a:ext cx="109925" cy="94775"/>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5900050" y="2535350"/>
              <a:ext cx="219850" cy="397950"/>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5574125" y="2470925"/>
              <a:ext cx="136475" cy="155400"/>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5096625" y="2213200"/>
              <a:ext cx="682175" cy="720100"/>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5361900" y="2342075"/>
              <a:ext cx="204675" cy="121300"/>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5574125" y="2417850"/>
              <a:ext cx="60675" cy="4552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4501625" y="1705375"/>
              <a:ext cx="867875" cy="360050"/>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4494050" y="2114675"/>
              <a:ext cx="466175" cy="382800"/>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4638050" y="2023725"/>
              <a:ext cx="352475" cy="193300"/>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4918500" y="2179100"/>
              <a:ext cx="356275" cy="356275"/>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4721425" y="1955500"/>
              <a:ext cx="375225" cy="227425"/>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4876825" y="2145000"/>
              <a:ext cx="250150" cy="23497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5020825" y="2107100"/>
              <a:ext cx="181925" cy="83400"/>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5039775" y="2019925"/>
              <a:ext cx="235000" cy="106150"/>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4501625" y="2050250"/>
              <a:ext cx="90975" cy="72025"/>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4406875" y="2012350"/>
              <a:ext cx="117500" cy="68250"/>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4471300" y="2080575"/>
              <a:ext cx="75825" cy="45500"/>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3933150" y="1629575"/>
              <a:ext cx="132675" cy="75825"/>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3933150" y="1667475"/>
              <a:ext cx="113725" cy="87200"/>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3990000" y="1686425"/>
              <a:ext cx="189525" cy="11752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3963475" y="1587900"/>
              <a:ext cx="94775" cy="60650"/>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3971050" y="1784975"/>
              <a:ext cx="375225" cy="189500"/>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3728500" y="1375675"/>
              <a:ext cx="227425" cy="31457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3603450" y="1349150"/>
              <a:ext cx="382775" cy="280450"/>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3921775" y="1345350"/>
              <a:ext cx="189525" cy="235000"/>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6453375" y="1762225"/>
              <a:ext cx="151600" cy="178150"/>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3933150" y="1697800"/>
              <a:ext cx="49300" cy="34125"/>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4031700" y="1208925"/>
              <a:ext cx="2990150" cy="848925"/>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3827050" y="1872125"/>
              <a:ext cx="159175" cy="68250"/>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3838400" y="1841825"/>
              <a:ext cx="128900" cy="49275"/>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3637550" y="1902450"/>
              <a:ext cx="64450" cy="3792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3743675" y="1815275"/>
              <a:ext cx="128875" cy="49300"/>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3277525" y="2038875"/>
              <a:ext cx="56875" cy="144050"/>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4073375" y="1883500"/>
              <a:ext cx="56875" cy="64450"/>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3796725" y="1712950"/>
              <a:ext cx="212250" cy="14025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3940725" y="1883500"/>
              <a:ext cx="185725" cy="117500"/>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3626175" y="1712950"/>
              <a:ext cx="178150" cy="197100"/>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3664075" y="1648525"/>
              <a:ext cx="49300" cy="64450"/>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3717150" y="1675075"/>
              <a:ext cx="37900" cy="34125"/>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3690600" y="1864550"/>
              <a:ext cx="174375" cy="68250"/>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3758825" y="2148775"/>
              <a:ext cx="56875" cy="34150"/>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3664075" y="2065400"/>
              <a:ext cx="26550" cy="60675"/>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3633775" y="1921400"/>
              <a:ext cx="257725" cy="231200"/>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3679250" y="2023725"/>
              <a:ext cx="18975" cy="30350"/>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3398800" y="1803925"/>
              <a:ext cx="269100" cy="250150"/>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3557975" y="1784975"/>
              <a:ext cx="72025" cy="45500"/>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3584500" y="1758450"/>
              <a:ext cx="45500" cy="49275"/>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3611025" y="1822875"/>
              <a:ext cx="18975" cy="15175"/>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3383625" y="1640950"/>
              <a:ext cx="140250" cy="189525"/>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3338150" y="1705375"/>
              <a:ext cx="45500" cy="34150"/>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3292675" y="1705375"/>
              <a:ext cx="75825" cy="98575"/>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3281300" y="2004775"/>
              <a:ext cx="246375" cy="185725"/>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3520075" y="2095725"/>
              <a:ext cx="34125" cy="30350"/>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3940725" y="2031300"/>
              <a:ext cx="72050" cy="60675"/>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3902825" y="1928975"/>
              <a:ext cx="94775" cy="113725"/>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3762625" y="1921400"/>
              <a:ext cx="75800" cy="45500"/>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4073375" y="2065400"/>
              <a:ext cx="420700" cy="128900"/>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4073375" y="2038875"/>
              <a:ext cx="45500" cy="41725"/>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3834625" y="1955500"/>
              <a:ext cx="79600" cy="75825"/>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3918000" y="2050250"/>
              <a:ext cx="155400" cy="14025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3792925" y="1925200"/>
              <a:ext cx="109925" cy="102350"/>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3880100" y="2004775"/>
              <a:ext cx="64450" cy="94775"/>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3982425" y="1989625"/>
              <a:ext cx="132675" cy="79600"/>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4675950" y="2463350"/>
              <a:ext cx="34125" cy="45500"/>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4209800" y="2217000"/>
              <a:ext cx="53100" cy="26550"/>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4296975" y="2277650"/>
              <a:ext cx="87200" cy="106125"/>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4296975" y="2304175"/>
              <a:ext cx="504075" cy="420675"/>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4554675" y="2357225"/>
              <a:ext cx="60675" cy="45500"/>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4376550" y="2156375"/>
              <a:ext cx="235000" cy="227400"/>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4710050" y="2486075"/>
              <a:ext cx="117525" cy="79600"/>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4736600" y="2508825"/>
              <a:ext cx="159175" cy="216025"/>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4296975" y="2167725"/>
              <a:ext cx="140250" cy="136475"/>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4490250" y="2656625"/>
              <a:ext cx="280475" cy="178125"/>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4289400" y="2235950"/>
              <a:ext cx="30350" cy="49300"/>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4270450" y="2277650"/>
              <a:ext cx="26550" cy="106125"/>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4501625" y="3505525"/>
              <a:ext cx="193300" cy="337325"/>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3671650" y="2808200"/>
              <a:ext cx="181950" cy="291850"/>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3690600" y="3100025"/>
              <a:ext cx="125100" cy="18192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3520075" y="2808200"/>
              <a:ext cx="276675" cy="238800"/>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3239625" y="2887800"/>
              <a:ext cx="147825" cy="18192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3171400" y="2933275"/>
              <a:ext cx="87200" cy="136450"/>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3743675" y="3338775"/>
              <a:ext cx="295625" cy="299425"/>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3387425" y="2876425"/>
              <a:ext cx="87200" cy="155400"/>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3743675" y="3081075"/>
              <a:ext cx="178125" cy="238775"/>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4334875" y="2649025"/>
              <a:ext cx="159200" cy="197100"/>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3129725" y="2887800"/>
              <a:ext cx="83400" cy="87175"/>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4463725" y="2830950"/>
              <a:ext cx="53075" cy="56875"/>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4202225" y="3452475"/>
              <a:ext cx="242575" cy="413100"/>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4456150" y="2857475"/>
              <a:ext cx="265300" cy="360050"/>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3747450" y="3638175"/>
              <a:ext cx="333525" cy="28425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4285600" y="3039375"/>
              <a:ext cx="219850" cy="231200"/>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4179500" y="3179600"/>
              <a:ext cx="250150" cy="299425"/>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3057725" y="2429225"/>
              <a:ext cx="306975" cy="3449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4171900" y="3179600"/>
              <a:ext cx="53100" cy="53100"/>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4164325" y="3225075"/>
              <a:ext cx="41725" cy="68250"/>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3084250" y="2842325"/>
              <a:ext cx="178150" cy="125075"/>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3171400" y="2508825"/>
              <a:ext cx="394175" cy="390375"/>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3982425" y="3388050"/>
              <a:ext cx="280475" cy="250150"/>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3948325" y="3664700"/>
              <a:ext cx="204675" cy="21225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3326800" y="2781675"/>
              <a:ext cx="204675" cy="128875"/>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4262875" y="3414575"/>
              <a:ext cx="64450" cy="204675"/>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4262875" y="2777900"/>
              <a:ext cx="363825" cy="276675"/>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4183275" y="3046975"/>
              <a:ext cx="132675" cy="13265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3459425" y="2550500"/>
              <a:ext cx="390375" cy="299425"/>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3061500" y="2414075"/>
              <a:ext cx="193300" cy="178150"/>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3050125" y="2690725"/>
              <a:ext cx="151625" cy="151625"/>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3053925" y="2785475"/>
              <a:ext cx="72025" cy="22750"/>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3796725" y="2550500"/>
              <a:ext cx="246350" cy="401750"/>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3683025" y="2281425"/>
              <a:ext cx="375225" cy="371425"/>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3171400" y="2228375"/>
              <a:ext cx="269100" cy="185725"/>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3254775" y="2182900"/>
              <a:ext cx="469975" cy="473750"/>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3648925" y="2186675"/>
              <a:ext cx="98550" cy="163000"/>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4065800" y="3577525"/>
              <a:ext cx="197100" cy="189525"/>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4107475" y="3933775"/>
              <a:ext cx="56875" cy="49300"/>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4198450" y="3857975"/>
              <a:ext cx="26550" cy="41725"/>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4046850" y="2311750"/>
              <a:ext cx="280475" cy="257725"/>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4001375" y="2542925"/>
              <a:ext cx="390375" cy="515425"/>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3773975" y="3031800"/>
              <a:ext cx="469975" cy="48890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3808100" y="2868850"/>
              <a:ext cx="329725" cy="21225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3485950" y="2842325"/>
              <a:ext cx="64450" cy="155400"/>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3455650" y="2865050"/>
              <a:ext cx="53075" cy="14025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3050125" y="2842325"/>
              <a:ext cx="72050" cy="3792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245700" y="1337775"/>
              <a:ext cx="773125" cy="356250"/>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772475" y="1811500"/>
              <a:ext cx="56875" cy="53075"/>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2212600" y="1807700"/>
              <a:ext cx="144025" cy="87200"/>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1970050" y="1273350"/>
              <a:ext cx="394150" cy="265300"/>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780050" y="1318825"/>
              <a:ext cx="1565200" cy="682175"/>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1890450" y="1459050"/>
              <a:ext cx="98575" cy="45500"/>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1761600" y="1349150"/>
              <a:ext cx="56875" cy="41700"/>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1791925" y="1265775"/>
              <a:ext cx="98550" cy="56875"/>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1901825" y="1265775"/>
              <a:ext cx="87200" cy="41700"/>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2015525" y="1208925"/>
              <a:ext cx="212250" cy="49275"/>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2121625" y="1083850"/>
              <a:ext cx="477550" cy="14025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2083750" y="1121750"/>
              <a:ext cx="102350" cy="41725"/>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1371250" y="1254400"/>
              <a:ext cx="178150" cy="68250"/>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1458425" y="1280925"/>
              <a:ext cx="288050" cy="102350"/>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1450850" y="2542925"/>
              <a:ext cx="216025" cy="90975"/>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1556950" y="2660400"/>
              <a:ext cx="60675" cy="30350"/>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1826025" y="2667975"/>
              <a:ext cx="34150" cy="1520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1212100" y="2686925"/>
              <a:ext cx="102325" cy="109950"/>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1287875" y="2740000"/>
              <a:ext cx="140250" cy="83400"/>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1272725" y="2774100"/>
              <a:ext cx="49300" cy="45500"/>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1306825" y="2649025"/>
              <a:ext cx="45500" cy="75825"/>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1325775" y="2740000"/>
              <a:ext cx="106150" cy="14025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1469800" y="3126550"/>
              <a:ext cx="151600" cy="174350"/>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1522850" y="2857475"/>
              <a:ext cx="276675" cy="397950"/>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2023100" y="4574250"/>
              <a:ext cx="136450" cy="56875"/>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1818450" y="3748075"/>
              <a:ext cx="367650" cy="807250"/>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2110275" y="3960300"/>
              <a:ext cx="125075" cy="147825"/>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1670650" y="2857475"/>
              <a:ext cx="307000" cy="288050"/>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1363675" y="2876425"/>
              <a:ext cx="83400" cy="64450"/>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1954875" y="2929475"/>
              <a:ext cx="102350" cy="189525"/>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1788125" y="3452475"/>
              <a:ext cx="276700" cy="307000"/>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2125425" y="3009075"/>
              <a:ext cx="64450" cy="94750"/>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1954875" y="3687450"/>
              <a:ext cx="227425" cy="197075"/>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2030675" y="3005275"/>
              <a:ext cx="94775" cy="106150"/>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1651700" y="3028025"/>
              <a:ext cx="962625" cy="1019475"/>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1424325" y="2902950"/>
              <a:ext cx="144025" cy="75825"/>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1469800" y="3183400"/>
              <a:ext cx="318350" cy="492700"/>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1772975" y="3645750"/>
              <a:ext cx="235000" cy="909575"/>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1723700" y="2637675"/>
              <a:ext cx="75825" cy="41700"/>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1666875" y="2637675"/>
              <a:ext cx="56850" cy="3032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6013750" y="3486575"/>
              <a:ext cx="1360550" cy="939900"/>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ruppierung 269"/>
          <p:cNvGrpSpPr/>
          <p:nvPr/>
        </p:nvGrpSpPr>
        <p:grpSpPr>
          <a:xfrm>
            <a:off x="7076617" y="3485271"/>
            <a:ext cx="1095956" cy="1063067"/>
            <a:chOff x="-821001" y="1167552"/>
            <a:chExt cx="1095956" cy="1063067"/>
          </a:xfrm>
        </p:grpSpPr>
        <p:pic>
          <p:nvPicPr>
            <p:cNvPr id="267" name="Bild 266"/>
            <p:cNvPicPr>
              <a:picLocks noChangeAspect="1"/>
            </p:cNvPicPr>
            <p:nvPr/>
          </p:nvPicPr>
          <p:blipFill>
            <a:blip r:embed="rId2"/>
            <a:stretch>
              <a:fillRect/>
            </a:stretch>
          </p:blipFill>
          <p:spPr>
            <a:xfrm>
              <a:off x="-821001" y="1167552"/>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9" name="Textfeld 268"/>
            <p:cNvSpPr txBox="1"/>
            <p:nvPr/>
          </p:nvSpPr>
          <p:spPr>
            <a:xfrm rot="21067465">
              <a:off x="-742940" y="1405710"/>
              <a:ext cx="1017895" cy="646331"/>
            </a:xfrm>
            <a:prstGeom prst="rect">
              <a:avLst/>
            </a:prstGeom>
            <a:noFill/>
          </p:spPr>
          <p:txBody>
            <a:bodyPr wrap="square" rtlCol="0">
              <a:spAutoFit/>
            </a:bodyPr>
            <a:lstStyle/>
            <a:p>
              <a:r>
                <a:rPr lang="de-DE" sz="1200" err="1">
                  <a:latin typeface="Apple Chancery"/>
                  <a:cs typeface="Apple Chancery"/>
                </a:rPr>
                <a:t>Australia</a:t>
              </a:r>
              <a:r>
                <a:rPr lang="de-DE" sz="1200">
                  <a:latin typeface="Apple Chancery"/>
                  <a:cs typeface="Apple Chancery"/>
                </a:rPr>
                <a:t>:</a:t>
              </a:r>
            </a:p>
            <a:p>
              <a:r>
                <a:rPr lang="de-DE" sz="1200" err="1">
                  <a:latin typeface="Apple Chancery"/>
                  <a:cs typeface="Apple Chancery"/>
                </a:rPr>
                <a:t>Staff</a:t>
              </a:r>
              <a:r>
                <a:rPr lang="de-DE" sz="1200">
                  <a:latin typeface="Apple Chancery"/>
                  <a:cs typeface="Apple Chancery"/>
                </a:rPr>
                <a:t> </a:t>
              </a:r>
              <a:r>
                <a:rPr lang="de-DE" sz="1200" err="1">
                  <a:latin typeface="Apple Chancery"/>
                  <a:cs typeface="Apple Chancery"/>
                </a:rPr>
                <a:t>recruitment</a:t>
              </a:r>
              <a:r>
                <a:rPr lang="de-DE" sz="1200">
                  <a:latin typeface="Apple Chancery"/>
                  <a:cs typeface="Apple Chancery"/>
                </a:rPr>
                <a:t> </a:t>
              </a:r>
            </a:p>
          </p:txBody>
        </p:sp>
      </p:grpSp>
      <p:sp>
        <p:nvSpPr>
          <p:cNvPr id="268" name="Freeform 12"/>
          <p:cNvSpPr/>
          <p:nvPr/>
        </p:nvSpPr>
        <p:spPr>
          <a:xfrm flipV="1">
            <a:off x="7548295" y="324967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6" name="Gruppierung 269">
            <a:extLst>
              <a:ext uri="{FF2B5EF4-FFF2-40B4-BE49-F238E27FC236}">
                <a16:creationId xmlns:a16="http://schemas.microsoft.com/office/drawing/2014/main" id="{BC2533DB-1601-3D49-898D-8FCD74283556}"/>
              </a:ext>
            </a:extLst>
          </p:cNvPr>
          <p:cNvGrpSpPr/>
          <p:nvPr/>
        </p:nvGrpSpPr>
        <p:grpSpPr>
          <a:xfrm>
            <a:off x="1493114" y="2040216"/>
            <a:ext cx="1138841" cy="1063067"/>
            <a:chOff x="-3652211" y="1914928"/>
            <a:chExt cx="1138841" cy="1063067"/>
          </a:xfrm>
        </p:grpSpPr>
        <p:pic>
          <p:nvPicPr>
            <p:cNvPr id="257" name="Bild 266">
              <a:extLst>
                <a:ext uri="{FF2B5EF4-FFF2-40B4-BE49-F238E27FC236}">
                  <a16:creationId xmlns:a16="http://schemas.microsoft.com/office/drawing/2014/main" id="{FFDDF8B2-3C20-EB47-85F5-857E04867B76}"/>
                </a:ext>
              </a:extLst>
            </p:cNvPr>
            <p:cNvPicPr>
              <a:picLocks noChangeAspect="1"/>
            </p:cNvPicPr>
            <p:nvPr/>
          </p:nvPicPr>
          <p:blipFill>
            <a:blip r:embed="rId2"/>
            <a:stretch>
              <a:fillRect/>
            </a:stretch>
          </p:blipFill>
          <p:spPr>
            <a:xfrm>
              <a:off x="-3652211" y="1914928"/>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8" name="Textfeld 257">
              <a:extLst>
                <a:ext uri="{FF2B5EF4-FFF2-40B4-BE49-F238E27FC236}">
                  <a16:creationId xmlns:a16="http://schemas.microsoft.com/office/drawing/2014/main" id="{179CA753-43B2-2E43-BBAF-316905C43FB0}"/>
                </a:ext>
              </a:extLst>
            </p:cNvPr>
            <p:cNvSpPr txBox="1"/>
            <p:nvPr/>
          </p:nvSpPr>
          <p:spPr>
            <a:xfrm rot="21067465">
              <a:off x="-3531265" y="2117939"/>
              <a:ext cx="1017895" cy="646331"/>
            </a:xfrm>
            <a:prstGeom prst="rect">
              <a:avLst/>
            </a:prstGeom>
            <a:noFill/>
          </p:spPr>
          <p:txBody>
            <a:bodyPr wrap="square" rtlCol="0">
              <a:spAutoFit/>
            </a:bodyPr>
            <a:lstStyle/>
            <a:p>
              <a:r>
                <a:rPr lang="de-DE" sz="1200">
                  <a:latin typeface="Apple Chancery"/>
                  <a:cs typeface="Apple Chancery"/>
                </a:rPr>
                <a:t>Mexico:</a:t>
              </a:r>
            </a:p>
            <a:p>
              <a:r>
                <a:rPr lang="de-DE" sz="1200">
                  <a:latin typeface="Apple Chancery"/>
                  <a:cs typeface="Apple Chancery"/>
                </a:rPr>
                <a:t>Moral </a:t>
              </a:r>
              <a:r>
                <a:rPr lang="de-DE" sz="1200" err="1">
                  <a:latin typeface="Apple Chancery"/>
                  <a:cs typeface="Apple Chancery"/>
                </a:rPr>
                <a:t>reminders</a:t>
              </a:r>
              <a:r>
                <a:rPr lang="de-DE" sz="1200">
                  <a:latin typeface="Apple Chancery"/>
                  <a:cs typeface="Apple Chancery"/>
                </a:rPr>
                <a:t> </a:t>
              </a:r>
            </a:p>
          </p:txBody>
        </p:sp>
      </p:grpSp>
      <p:sp>
        <p:nvSpPr>
          <p:cNvPr id="259" name="Freeform 12">
            <a:extLst>
              <a:ext uri="{FF2B5EF4-FFF2-40B4-BE49-F238E27FC236}">
                <a16:creationId xmlns:a16="http://schemas.microsoft.com/office/drawing/2014/main" id="{1A465735-1B2F-4742-BD05-2704A5285A39}"/>
              </a:ext>
            </a:extLst>
          </p:cNvPr>
          <p:cNvSpPr/>
          <p:nvPr/>
        </p:nvSpPr>
        <p:spPr>
          <a:xfrm flipV="1">
            <a:off x="1981418" y="1824459"/>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7577061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Scale>
                                      <p:cBhvr>
                                        <p:cTn id="7" dur="1000" decel="50000" fill="hold">
                                          <p:stCondLst>
                                            <p:cond delay="0"/>
                                          </p:stCondLst>
                                        </p:cTn>
                                        <p:tgtEl>
                                          <p:spTgt spid="2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
                                        </p:tgtEl>
                                        <p:attrNameLst>
                                          <p:attrName>ppt_x</p:attrName>
                                          <p:attrName>ppt_y</p:attrName>
                                        </p:attrNameLst>
                                      </p:cBhvr>
                                    </p:animMotion>
                                    <p:animEffect transition="in" filter="fade">
                                      <p:cBhvr>
                                        <p:cTn id="9" dur="1000"/>
                                        <p:tgtEl>
                                          <p:spTgt spid="25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59"/>
                                        </p:tgtEl>
                                        <p:attrNameLst>
                                          <p:attrName>style.visibility</p:attrName>
                                        </p:attrNameLst>
                                      </p:cBhvr>
                                      <p:to>
                                        <p:strVal val="visible"/>
                                      </p:to>
                                    </p:set>
                                    <p:animScale>
                                      <p:cBhvr>
                                        <p:cTn id="12" dur="1500" decel="50000" fill="hold">
                                          <p:stCondLst>
                                            <p:cond delay="0"/>
                                          </p:stCondLst>
                                        </p:cTn>
                                        <p:tgtEl>
                                          <p:spTgt spid="2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259"/>
                                        </p:tgtEl>
                                        <p:attrNameLst>
                                          <p:attrName>ppt_x</p:attrName>
                                          <p:attrName>ppt_y</p:attrName>
                                        </p:attrNameLst>
                                      </p:cBhvr>
                                    </p:animMotion>
                                    <p:animEffect transition="in" filter="fade">
                                      <p:cBhvr>
                                        <p:cTn id="14" dur="1500"/>
                                        <p:tgtEl>
                                          <p:spTgt spid="25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animScale>
                                      <p:cBhvr>
                                        <p:cTn id="19" dur="1000" decel="50000" fill="hold">
                                          <p:stCondLst>
                                            <p:cond delay="0"/>
                                          </p:stCondLst>
                                        </p:cTn>
                                        <p:tgtEl>
                                          <p:spTgt spid="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70"/>
                                        </p:tgtEl>
                                        <p:attrNameLst>
                                          <p:attrName>ppt_x</p:attrName>
                                          <p:attrName>ppt_y</p:attrName>
                                        </p:attrNameLst>
                                      </p:cBhvr>
                                    </p:animMotion>
                                    <p:animEffect transition="in" filter="fade">
                                      <p:cBhvr>
                                        <p:cTn id="21" dur="1000"/>
                                        <p:tgtEl>
                                          <p:spTgt spid="270"/>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68"/>
                                        </p:tgtEl>
                                        <p:attrNameLst>
                                          <p:attrName>style.visibility</p:attrName>
                                        </p:attrNameLst>
                                      </p:cBhvr>
                                      <p:to>
                                        <p:strVal val="visible"/>
                                      </p:to>
                                    </p:set>
                                    <p:animScale>
                                      <p:cBhvr>
                                        <p:cTn id="24" dur="1500" decel="50000" fill="hold">
                                          <p:stCondLst>
                                            <p:cond delay="0"/>
                                          </p:stCondLst>
                                        </p:cTn>
                                        <p:tgtEl>
                                          <p:spTgt spid="2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268"/>
                                        </p:tgtEl>
                                        <p:attrNameLst>
                                          <p:attrName>ppt_x</p:attrName>
                                          <p:attrName>ppt_y</p:attrName>
                                        </p:attrNameLst>
                                      </p:cBhvr>
                                    </p:animMotion>
                                    <p:animEffect transition="in" filter="fade">
                                      <p:cBhvr>
                                        <p:cTn id="26" dur="1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49E0CDAB-8B38-3749-A2FE-CE561E07AD3C}"/>
              </a:ext>
            </a:extLst>
          </p:cNvPr>
          <p:cNvSpPr>
            <a:spLocks noGrp="1"/>
          </p:cNvSpPr>
          <p:nvPr>
            <p:ph type="body" idx="1"/>
          </p:nvPr>
        </p:nvSpPr>
        <p:spPr>
          <a:solidFill>
            <a:srgbClr val="00B0F0"/>
          </a:solidFill>
          <a:ln>
            <a:solidFill>
              <a:srgbClr val="00B0F0"/>
            </a:solidFill>
          </a:ln>
        </p:spPr>
        <p:txBody>
          <a:bodyPr/>
          <a:lstStyle/>
          <a:p>
            <a:r>
              <a:rPr lang="de-DE">
                <a:solidFill>
                  <a:schemeClr val="bg1"/>
                </a:solidFill>
              </a:rPr>
              <a:t>The </a:t>
            </a:r>
            <a:r>
              <a:rPr lang="de-DE" err="1">
                <a:solidFill>
                  <a:schemeClr val="bg1"/>
                </a:solidFill>
              </a:rPr>
              <a:t>project</a:t>
            </a:r>
            <a:endParaRPr lang="de-DE">
              <a:solidFill>
                <a:schemeClr val="bg1"/>
              </a:solidFill>
            </a:endParaRPr>
          </a:p>
        </p:txBody>
      </p:sp>
      <p:sp>
        <p:nvSpPr>
          <p:cNvPr id="2" name="Inhaltsplatzhalter 1"/>
          <p:cNvSpPr>
            <a:spLocks noGrp="1"/>
          </p:cNvSpPr>
          <p:nvPr>
            <p:ph sz="half" idx="2"/>
          </p:nvPr>
        </p:nvSpPr>
        <p:spPr>
          <a:ln>
            <a:solidFill>
              <a:srgbClr val="00B0F0"/>
            </a:solidFill>
          </a:ln>
        </p:spPr>
        <p:txBody>
          <a:bodyPr>
            <a:noAutofit/>
          </a:bodyPr>
          <a:lstStyle/>
          <a:p>
            <a:pPr marL="0" indent="0" fontAlgn="base">
              <a:lnSpc>
                <a:spcPct val="100000"/>
              </a:lnSpc>
              <a:spcBef>
                <a:spcPts val="200"/>
              </a:spcBef>
              <a:buNone/>
            </a:pPr>
            <a:r>
              <a:rPr lang="en-US" sz="1000" b="1"/>
              <a:t>What?</a:t>
            </a:r>
          </a:p>
          <a:p>
            <a:pPr marL="0" indent="0" fontAlgn="base">
              <a:lnSpc>
                <a:spcPct val="100000"/>
              </a:lnSpc>
              <a:spcBef>
                <a:spcPts val="200"/>
              </a:spcBef>
              <a:buNone/>
            </a:pPr>
            <a:r>
              <a:rPr lang="en-US" sz="1000"/>
              <a:t>Behavioral project to achieve compliance with gift registration policy​.</a:t>
            </a:r>
          </a:p>
          <a:p>
            <a:pPr marL="0" indent="0" fontAlgn="base">
              <a:lnSpc>
                <a:spcPct val="100000"/>
              </a:lnSpc>
              <a:spcBef>
                <a:spcPts val="200"/>
              </a:spcBef>
              <a:buNone/>
            </a:pPr>
            <a:r>
              <a:rPr lang="en-US" sz="1000" b="1"/>
              <a:t>Who?</a:t>
            </a:r>
          </a:p>
          <a:p>
            <a:pPr marL="0" indent="0" fontAlgn="base">
              <a:lnSpc>
                <a:spcPct val="100000"/>
              </a:lnSpc>
              <a:spcBef>
                <a:spcPts val="200"/>
              </a:spcBef>
              <a:buNone/>
            </a:pPr>
            <a:r>
              <a:rPr lang="en-US" sz="1000"/>
              <a:t>Cooperation between </a:t>
            </a:r>
            <a:r>
              <a:rPr lang="en-US" sz="1000" err="1"/>
              <a:t>Secretaría</a:t>
            </a:r>
            <a:r>
              <a:rPr lang="en-US" sz="1000"/>
              <a:t> de la Function </a:t>
            </a:r>
            <a:r>
              <a:rPr lang="en-US" sz="1000" err="1"/>
              <a:t>Pública</a:t>
            </a:r>
            <a:r>
              <a:rPr lang="en-US" sz="1000"/>
              <a:t> (SFP) and Centro de </a:t>
            </a:r>
            <a:r>
              <a:rPr lang="en-US" sz="1000" err="1"/>
              <a:t>Investigación</a:t>
            </a:r>
            <a:r>
              <a:rPr lang="en-US" sz="1000"/>
              <a:t> y </a:t>
            </a:r>
            <a:r>
              <a:rPr lang="en-US" sz="1000" err="1"/>
              <a:t>Docencia</a:t>
            </a:r>
            <a:r>
              <a:rPr lang="en-US" sz="1000"/>
              <a:t> </a:t>
            </a:r>
            <a:r>
              <a:rPr lang="en-US" sz="1000" err="1"/>
              <a:t>Económicas</a:t>
            </a:r>
            <a:r>
              <a:rPr lang="en-US" sz="1000"/>
              <a:t>.</a:t>
            </a:r>
          </a:p>
          <a:p>
            <a:pPr marL="0" indent="0" fontAlgn="base">
              <a:lnSpc>
                <a:spcPct val="100000"/>
              </a:lnSpc>
              <a:spcBef>
                <a:spcPts val="200"/>
              </a:spcBef>
              <a:buNone/>
            </a:pPr>
            <a:r>
              <a:rPr lang="en-US" sz="1000" b="1"/>
              <a:t>How?</a:t>
            </a:r>
          </a:p>
          <a:p>
            <a:pPr marL="0" indent="0" fontAlgn="base">
              <a:lnSpc>
                <a:spcPct val="100000"/>
              </a:lnSpc>
              <a:spcBef>
                <a:spcPts val="200"/>
              </a:spcBef>
              <a:buNone/>
            </a:pPr>
            <a:r>
              <a:rPr lang="en-US" sz="1000"/>
              <a:t>Emails reminding staff to register received gifts, incl. random variation of the text message.</a:t>
            </a:r>
          </a:p>
          <a:p>
            <a:pPr marL="0" indent="0" fontAlgn="base">
              <a:lnSpc>
                <a:spcPct val="100000"/>
              </a:lnSpc>
              <a:spcBef>
                <a:spcPts val="200"/>
              </a:spcBef>
              <a:buNone/>
            </a:pPr>
            <a:r>
              <a:rPr lang="en-US" sz="1000" b="1"/>
              <a:t>Results:</a:t>
            </a:r>
          </a:p>
          <a:p>
            <a:pPr fontAlgn="base">
              <a:lnSpc>
                <a:spcPct val="100000"/>
              </a:lnSpc>
              <a:spcBef>
                <a:spcPts val="200"/>
              </a:spcBef>
            </a:pPr>
            <a:r>
              <a:rPr lang="en-US" sz="1000"/>
              <a:t>Reminders increased the number of gifts registered​;</a:t>
            </a:r>
          </a:p>
          <a:p>
            <a:pPr fontAlgn="base">
              <a:lnSpc>
                <a:spcPct val="100000"/>
              </a:lnSpc>
              <a:spcBef>
                <a:spcPts val="200"/>
              </a:spcBef>
            </a:pPr>
            <a:r>
              <a:rPr lang="en-US" sz="1000"/>
              <a:t>Some messages were more effective than others​;</a:t>
            </a:r>
          </a:p>
          <a:p>
            <a:pPr fontAlgn="base">
              <a:lnSpc>
                <a:spcPct val="100000"/>
              </a:lnSpc>
              <a:spcBef>
                <a:spcPts val="200"/>
              </a:spcBef>
            </a:pPr>
            <a:r>
              <a:rPr lang="en-US" sz="1000"/>
              <a:t>Reminders of legal obligations, appeals to impartiality and honesty triggered more registrations than referring to sanctions or registrations made by colleagues (OECD 2018: 15-16).</a:t>
            </a:r>
          </a:p>
        </p:txBody>
      </p:sp>
      <p:sp>
        <p:nvSpPr>
          <p:cNvPr id="7" name="Textplatzhalter 6">
            <a:extLst>
              <a:ext uri="{FF2B5EF4-FFF2-40B4-BE49-F238E27FC236}">
                <a16:creationId xmlns:a16="http://schemas.microsoft.com/office/drawing/2014/main" id="{7A9FF07B-1738-9446-A3C9-DC7C33857DED}"/>
              </a:ext>
            </a:extLst>
          </p:cNvPr>
          <p:cNvSpPr>
            <a:spLocks noGrp="1"/>
          </p:cNvSpPr>
          <p:nvPr>
            <p:ph type="body" sz="quarter" idx="3"/>
          </p:nvPr>
        </p:nvSpPr>
        <p:spPr>
          <a:solidFill>
            <a:srgbClr val="00B0F0"/>
          </a:solidFill>
          <a:ln>
            <a:solidFill>
              <a:srgbClr val="00B0F0"/>
            </a:solidFill>
          </a:ln>
        </p:spPr>
        <p:txBody>
          <a:bodyPr/>
          <a:lstStyle/>
          <a:p>
            <a:r>
              <a:rPr lang="de-DE" err="1">
                <a:solidFill>
                  <a:schemeClr val="bg1"/>
                </a:solidFill>
              </a:rPr>
              <a:t>Types</a:t>
            </a:r>
            <a:r>
              <a:rPr lang="de-DE">
                <a:solidFill>
                  <a:schemeClr val="bg1"/>
                </a:solidFill>
              </a:rPr>
              <a:t> </a:t>
            </a:r>
            <a:r>
              <a:rPr lang="de-DE" err="1">
                <a:solidFill>
                  <a:schemeClr val="bg1"/>
                </a:solidFill>
              </a:rPr>
              <a:t>of</a:t>
            </a:r>
            <a:r>
              <a:rPr lang="de-DE">
                <a:solidFill>
                  <a:schemeClr val="bg1"/>
                </a:solidFill>
              </a:rPr>
              <a:t> </a:t>
            </a:r>
            <a:r>
              <a:rPr lang="de-DE" err="1">
                <a:solidFill>
                  <a:schemeClr val="bg1"/>
                </a:solidFill>
              </a:rPr>
              <a:t>reminders</a:t>
            </a:r>
            <a:r>
              <a:rPr lang="de-DE">
                <a:solidFill>
                  <a:schemeClr val="bg1"/>
                </a:solidFill>
              </a:rPr>
              <a:t> </a:t>
            </a:r>
            <a:r>
              <a:rPr lang="de-DE" err="1">
                <a:solidFill>
                  <a:schemeClr val="bg1"/>
                </a:solidFill>
              </a:rPr>
              <a:t>used</a:t>
            </a:r>
            <a:endParaRPr lang="de-DE">
              <a:solidFill>
                <a:schemeClr val="bg1"/>
              </a:solidFill>
            </a:endParaRPr>
          </a:p>
        </p:txBody>
      </p:sp>
      <p:sp>
        <p:nvSpPr>
          <p:cNvPr id="8" name="Inhaltsplatzhalter 7">
            <a:extLst>
              <a:ext uri="{FF2B5EF4-FFF2-40B4-BE49-F238E27FC236}">
                <a16:creationId xmlns:a16="http://schemas.microsoft.com/office/drawing/2014/main" id="{7D187235-DD0F-334C-9B74-3BCB27998F0F}"/>
              </a:ext>
            </a:extLst>
          </p:cNvPr>
          <p:cNvSpPr>
            <a:spLocks noGrp="1"/>
          </p:cNvSpPr>
          <p:nvPr>
            <p:ph sz="quarter" idx="4"/>
          </p:nvPr>
        </p:nvSpPr>
        <p:spPr>
          <a:ln>
            <a:solidFill>
              <a:srgbClr val="00B0F0"/>
            </a:solidFill>
          </a:ln>
        </p:spPr>
        <p:txBody>
          <a:bodyPr>
            <a:normAutofit fontScale="92500" lnSpcReduction="10000"/>
          </a:bodyPr>
          <a:lstStyle/>
          <a:p>
            <a:pPr fontAlgn="base"/>
            <a:r>
              <a:rPr lang="en-US" sz="1400" b="1"/>
              <a:t>Legal: </a:t>
            </a:r>
            <a:r>
              <a:rPr lang="en-US" sz="1400" i="1"/>
              <a:t>It is your legal obligation to register received gifts. </a:t>
            </a:r>
            <a:r>
              <a:rPr lang="de-DE" sz="1400"/>
              <a:t>​</a:t>
            </a:r>
          </a:p>
          <a:p>
            <a:pPr fontAlgn="base"/>
            <a:r>
              <a:rPr lang="en-US" sz="1400" b="1"/>
              <a:t>Honesty: </a:t>
            </a:r>
            <a:r>
              <a:rPr lang="en-US" sz="1400" i="1"/>
              <a:t>We recognize your honesty as a public official. You are required to register gifts. Show your honesty. </a:t>
            </a:r>
            <a:r>
              <a:rPr lang="de-DE" sz="1400"/>
              <a:t>​</a:t>
            </a:r>
          </a:p>
          <a:p>
            <a:pPr fontAlgn="base"/>
            <a:r>
              <a:rPr lang="en-US" sz="1400" b="1"/>
              <a:t>Impartiality: </a:t>
            </a:r>
            <a:r>
              <a:rPr lang="en-US" sz="1400" i="1"/>
              <a:t>Receiving gifts can compromise your impartiality. When you receive a gift, register it. </a:t>
            </a:r>
            <a:r>
              <a:rPr lang="de-DE" sz="1400"/>
              <a:t>​</a:t>
            </a:r>
          </a:p>
          <a:p>
            <a:pPr fontAlgn="base"/>
            <a:r>
              <a:rPr lang="en-US" sz="1400" b="1"/>
              <a:t>Social: </a:t>
            </a:r>
            <a:r>
              <a:rPr lang="en-US" sz="1400" i="1"/>
              <a:t>More than 1000 registrations per year are made by your colleagues. </a:t>
            </a:r>
            <a:r>
              <a:rPr lang="de-DE" sz="1400" i="1"/>
              <a:t>Do </a:t>
            </a:r>
            <a:r>
              <a:rPr lang="de-DE" sz="1400" i="1" err="1"/>
              <a:t>the</a:t>
            </a:r>
            <a:r>
              <a:rPr lang="de-DE" sz="1400" i="1"/>
              <a:t> same! </a:t>
            </a:r>
            <a:r>
              <a:rPr lang="de-DE" sz="1400"/>
              <a:t>​</a:t>
            </a:r>
          </a:p>
          <a:p>
            <a:pPr fontAlgn="base"/>
            <a:r>
              <a:rPr lang="en-US" sz="1400" b="1"/>
              <a:t>Sanction: </a:t>
            </a:r>
            <a:r>
              <a:rPr lang="en-US" sz="1400" i="1"/>
              <a:t>If you receive a gift and you do not inform us, someone else might. Don’t get yourself punished. Register your gifts.</a:t>
            </a:r>
            <a:endParaRPr lang="de-DE" sz="1400"/>
          </a:p>
        </p:txBody>
      </p:sp>
      <p:sp>
        <p:nvSpPr>
          <p:cNvPr id="4" name="Foliennummernplatzhalter 3"/>
          <p:cNvSpPr>
            <a:spLocks noGrp="1"/>
          </p:cNvSpPr>
          <p:nvPr>
            <p:ph type="sldNum" sz="quarter" idx="12"/>
          </p:nvPr>
        </p:nvSpPr>
        <p:spPr/>
        <p:txBody>
          <a:bodyPr/>
          <a:lstStyle/>
          <a:p>
            <a:fld id="{961E0DA8-AC27-403E-90E8-404BCA9BAC80}" type="slidenum">
              <a:rPr lang="en-US" smtClean="0"/>
              <a:pPr/>
              <a:t>34</a:t>
            </a:fld>
            <a:endParaRPr lang="en-US"/>
          </a:p>
        </p:txBody>
      </p:sp>
      <p:sp>
        <p:nvSpPr>
          <p:cNvPr id="3" name="Fußzeilenplatzhalter 2"/>
          <p:cNvSpPr>
            <a:spLocks noGrp="1"/>
          </p:cNvSpPr>
          <p:nvPr>
            <p:ph type="ftr" sz="quarter" idx="13"/>
          </p:nvPr>
        </p:nvSpPr>
        <p:spPr/>
        <p:txBody>
          <a:bodyPr/>
          <a:lstStyle/>
          <a:p>
            <a:r>
              <a:rPr lang="en-US" b="1"/>
              <a:t>Module 11 – Staff management and developing capacities for integrity  </a:t>
            </a:r>
            <a:endParaRPr lang="en-US"/>
          </a:p>
        </p:txBody>
      </p:sp>
      <p:sp>
        <p:nvSpPr>
          <p:cNvPr id="5" name="Titel 4"/>
          <p:cNvSpPr>
            <a:spLocks noGrp="1"/>
          </p:cNvSpPr>
          <p:nvPr>
            <p:ph type="title"/>
          </p:nvPr>
        </p:nvSpPr>
        <p:spPr/>
        <p:txBody>
          <a:bodyPr>
            <a:normAutofit fontScale="90000"/>
          </a:bodyPr>
          <a:lstStyle/>
          <a:p>
            <a:r>
              <a:rPr lang="en-US" b="1" dirty="0"/>
              <a:t>Mexico: Moral reminders</a:t>
            </a:r>
            <a:endParaRPr lang="de-DE" b="1" dirty="0"/>
          </a:p>
        </p:txBody>
      </p:sp>
    </p:spTree>
    <p:extLst>
      <p:ext uri="{BB962C8B-B14F-4D97-AF65-F5344CB8AC3E}">
        <p14:creationId xmlns:p14="http://schemas.microsoft.com/office/powerpoint/2010/main" val="3456318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 calcmode="lin" valueType="num">
                                      <p:cBhvr additive="base">
                                        <p:cTn id="4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additive="base">
                                        <p:cTn id="5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 calcmode="lin" valueType="num">
                                      <p:cBhvr additive="base">
                                        <p:cTn id="5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 calcmode="lin" valueType="num">
                                      <p:cBhvr additive="base">
                                        <p:cTn id="6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a:bodyPr>
          <a:lstStyle/>
          <a:p>
            <a:pPr marL="0" indent="0" fontAlgn="base">
              <a:buNone/>
            </a:pPr>
            <a:endParaRPr lang="en-US" sz="1400"/>
          </a:p>
          <a:p>
            <a:pPr marL="0" indent="0">
              <a:buNone/>
            </a:pPr>
            <a:endParaRPr lang="de-DE" sz="1400"/>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35</a:t>
            </a:fld>
            <a:endParaRPr lang="en-US"/>
          </a:p>
        </p:txBody>
      </p:sp>
      <p:sp>
        <p:nvSpPr>
          <p:cNvPr id="5" name="Titel 4"/>
          <p:cNvSpPr>
            <a:spLocks noGrp="1"/>
          </p:cNvSpPr>
          <p:nvPr>
            <p:ph type="title"/>
          </p:nvPr>
        </p:nvSpPr>
        <p:spPr/>
        <p:txBody>
          <a:bodyPr>
            <a:normAutofit fontScale="90000"/>
          </a:bodyPr>
          <a:lstStyle/>
          <a:p>
            <a:r>
              <a:rPr lang="it-CH" b="1" dirty="0"/>
              <a:t>Australia: Staff recruitment</a:t>
            </a:r>
            <a:endParaRPr lang="de-DE" b="1" dirty="0"/>
          </a:p>
        </p:txBody>
      </p:sp>
      <p:sp>
        <p:nvSpPr>
          <p:cNvPr id="30" name="TextBox 19">
            <a:extLst>
              <a:ext uri="{FF2B5EF4-FFF2-40B4-BE49-F238E27FC236}">
                <a16:creationId xmlns:a16="http://schemas.microsoft.com/office/drawing/2014/main" id="{7917AE87-547E-E14A-BAAE-B5FE16B9871F}"/>
              </a:ext>
            </a:extLst>
          </p:cNvPr>
          <p:cNvSpPr txBox="1"/>
          <p:nvPr/>
        </p:nvSpPr>
        <p:spPr>
          <a:xfrm>
            <a:off x="5233210" y="1506041"/>
            <a:ext cx="32821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oboto"/>
              </a:rPr>
              <a:t>Self-filtering</a:t>
            </a:r>
            <a:endParaRPr kumimoji="0" lang="en-US" sz="1600" b="0" i="0" u="none" strike="noStrike" kern="0" cap="none" spc="0" normalizeH="0" baseline="0" noProof="0">
              <a:ln>
                <a:noFill/>
              </a:ln>
              <a:solidFill>
                <a:prstClr val="black"/>
              </a:solidFill>
              <a:effectLst/>
              <a:uLnTx/>
              <a:uFillTx/>
            </a:endParaRPr>
          </a:p>
        </p:txBody>
      </p:sp>
      <p:sp>
        <p:nvSpPr>
          <p:cNvPr id="31" name="TextBox 20">
            <a:extLst>
              <a:ext uri="{FF2B5EF4-FFF2-40B4-BE49-F238E27FC236}">
                <a16:creationId xmlns:a16="http://schemas.microsoft.com/office/drawing/2014/main" id="{57AA4EC6-2A84-E347-83C3-5235D1A294FD}"/>
              </a:ext>
            </a:extLst>
          </p:cNvPr>
          <p:cNvSpPr txBox="1"/>
          <p:nvPr/>
        </p:nvSpPr>
        <p:spPr>
          <a:xfrm>
            <a:off x="5233210" y="1743281"/>
            <a:ext cx="3282140" cy="590931"/>
          </a:xfrm>
          <a:prstGeom prst="rect">
            <a:avLst/>
          </a:prstGeom>
          <a:noFill/>
        </p:spPr>
        <p:txBody>
          <a:bodyPr wrap="square" rtlCol="0">
            <a:spAutoFit/>
          </a:bodyPr>
          <a:lstStyle/>
          <a:p>
            <a:pPr marL="0" marR="0" lvl="0" indent="0" defTabSz="914400" eaLnBrk="1" fontAlgn="base" latinLnBrk="0" hangingPunct="1">
              <a:lnSpc>
                <a:spcPct val="90000"/>
              </a:lnSpc>
              <a:spcBef>
                <a:spcPts val="1000"/>
              </a:spcBef>
              <a:spcAft>
                <a:spcPts val="0"/>
              </a:spcAft>
              <a:buClrTx/>
              <a:buSzTx/>
              <a:buFontTx/>
              <a:buNone/>
              <a:tabLst/>
              <a:defRPr/>
            </a:pPr>
            <a:r>
              <a:rPr kumimoji="0" lang="en-US" sz="900" b="0" i="0" u="none" strike="noStrike" kern="0" cap="none" spc="0" normalizeH="0" baseline="0" noProof="0">
                <a:ln>
                  <a:noFill/>
                </a:ln>
                <a:solidFill>
                  <a:prstClr val="white">
                    <a:lumMod val="50000"/>
                  </a:prstClr>
                </a:solidFill>
                <a:effectLst/>
                <a:uLnTx/>
                <a:uFillTx/>
                <a:latin typeface="Roboto"/>
              </a:rPr>
              <a:t>Q&amp;A survey for potential applicants to identify how candidates felt about certain working conditions and interactions. Based on an indicative score, candidates were encouraged to proceed or reconsider their interest.​</a:t>
            </a:r>
          </a:p>
        </p:txBody>
      </p:sp>
      <p:sp>
        <p:nvSpPr>
          <p:cNvPr id="32" name="TextBox 23">
            <a:extLst>
              <a:ext uri="{FF2B5EF4-FFF2-40B4-BE49-F238E27FC236}">
                <a16:creationId xmlns:a16="http://schemas.microsoft.com/office/drawing/2014/main" id="{6AF1EF6F-FA21-DA4F-A5CF-A56C14BB0299}"/>
              </a:ext>
            </a:extLst>
          </p:cNvPr>
          <p:cNvSpPr txBox="1"/>
          <p:nvPr/>
        </p:nvSpPr>
        <p:spPr>
          <a:xfrm>
            <a:off x="5233210" y="2253224"/>
            <a:ext cx="32821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oboto"/>
              </a:rPr>
              <a:t>Comparison between candidates</a:t>
            </a:r>
            <a:endParaRPr kumimoji="0" lang="en-US" sz="1600" b="0" i="0" u="none" strike="noStrike" kern="0" cap="none" spc="0" normalizeH="0" baseline="0" noProof="0">
              <a:ln>
                <a:noFill/>
              </a:ln>
              <a:solidFill>
                <a:prstClr val="black"/>
              </a:solidFill>
              <a:effectLst/>
              <a:uLnTx/>
              <a:uFillTx/>
            </a:endParaRPr>
          </a:p>
        </p:txBody>
      </p:sp>
      <p:sp>
        <p:nvSpPr>
          <p:cNvPr id="33" name="TextBox 24">
            <a:extLst>
              <a:ext uri="{FF2B5EF4-FFF2-40B4-BE49-F238E27FC236}">
                <a16:creationId xmlns:a16="http://schemas.microsoft.com/office/drawing/2014/main" id="{A29724B6-46CA-3343-A2D3-62176FB5CBF2}"/>
              </a:ext>
            </a:extLst>
          </p:cNvPr>
          <p:cNvSpPr txBox="1"/>
          <p:nvPr/>
        </p:nvSpPr>
        <p:spPr>
          <a:xfrm>
            <a:off x="5233210" y="2490464"/>
            <a:ext cx="3282140" cy="590931"/>
          </a:xfrm>
          <a:prstGeom prst="rect">
            <a:avLst/>
          </a:prstGeom>
          <a:noFill/>
        </p:spPr>
        <p:txBody>
          <a:bodyPr wrap="square" rtlCol="0">
            <a:spAutoFit/>
          </a:bodyPr>
          <a:lstStyle/>
          <a:p>
            <a:pPr marL="0" marR="0" lvl="0" indent="0" defTabSz="914400" eaLnBrk="1" fontAlgn="base" latinLnBrk="0" hangingPunct="1">
              <a:lnSpc>
                <a:spcPct val="90000"/>
              </a:lnSpc>
              <a:spcBef>
                <a:spcPts val="1000"/>
              </a:spcBef>
              <a:spcAft>
                <a:spcPts val="0"/>
              </a:spcAft>
              <a:buClrTx/>
              <a:buSzTx/>
              <a:buFontTx/>
              <a:buNone/>
              <a:tabLst/>
              <a:defRPr/>
            </a:pPr>
            <a:r>
              <a:rPr kumimoji="0" lang="en-US" sz="900" b="0" i="0" u="none" strike="noStrike" kern="0" cap="none" spc="0" normalizeH="0" baseline="0" noProof="0">
                <a:ln>
                  <a:noFill/>
                </a:ln>
                <a:solidFill>
                  <a:prstClr val="white">
                    <a:lumMod val="50000"/>
                  </a:prstClr>
                </a:solidFill>
                <a:effectLst/>
                <a:uLnTx/>
                <a:uFillTx/>
                <a:latin typeface="Roboto"/>
              </a:rPr>
              <a:t>The application asked more targeted integrity questions about the background and experiences of applicants (e.g. dealing with authority, diverse cultures and financial management). ​</a:t>
            </a:r>
          </a:p>
        </p:txBody>
      </p:sp>
      <p:sp>
        <p:nvSpPr>
          <p:cNvPr id="34" name="TextBox 27">
            <a:extLst>
              <a:ext uri="{FF2B5EF4-FFF2-40B4-BE49-F238E27FC236}">
                <a16:creationId xmlns:a16="http://schemas.microsoft.com/office/drawing/2014/main" id="{73B3FF94-13EB-7B4B-913A-F35A7EFB375F}"/>
              </a:ext>
            </a:extLst>
          </p:cNvPr>
          <p:cNvSpPr txBox="1"/>
          <p:nvPr/>
        </p:nvSpPr>
        <p:spPr>
          <a:xfrm>
            <a:off x="5233210" y="3747591"/>
            <a:ext cx="32821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oboto"/>
              </a:rPr>
              <a:t>Scenarios</a:t>
            </a:r>
            <a:endParaRPr kumimoji="0" lang="en-US" sz="1600" b="0" i="0" u="none" strike="noStrike" kern="0" cap="none" spc="0" normalizeH="0" baseline="0" noProof="0">
              <a:ln>
                <a:noFill/>
              </a:ln>
              <a:solidFill>
                <a:prstClr val="black"/>
              </a:solidFill>
              <a:effectLst/>
              <a:uLnTx/>
              <a:uFillTx/>
            </a:endParaRPr>
          </a:p>
        </p:txBody>
      </p:sp>
      <p:sp>
        <p:nvSpPr>
          <p:cNvPr id="35" name="TextBox 28">
            <a:extLst>
              <a:ext uri="{FF2B5EF4-FFF2-40B4-BE49-F238E27FC236}">
                <a16:creationId xmlns:a16="http://schemas.microsoft.com/office/drawing/2014/main" id="{4B81B25A-4E95-6E43-9493-CDD3F9EA8EFD}"/>
              </a:ext>
            </a:extLst>
          </p:cNvPr>
          <p:cNvSpPr txBox="1"/>
          <p:nvPr/>
        </p:nvSpPr>
        <p:spPr>
          <a:xfrm>
            <a:off x="5233210" y="3984831"/>
            <a:ext cx="3282140" cy="341632"/>
          </a:xfrm>
          <a:prstGeom prst="rect">
            <a:avLst/>
          </a:prstGeom>
          <a:noFill/>
        </p:spPr>
        <p:txBody>
          <a:bodyPr wrap="square" rtlCol="0">
            <a:spAutoFit/>
          </a:bodyPr>
          <a:lstStyle/>
          <a:p>
            <a:pPr marL="0" marR="0" lvl="0" indent="0" defTabSz="914400" eaLnBrk="1" fontAlgn="base" latinLnBrk="0" hangingPunct="1">
              <a:lnSpc>
                <a:spcPct val="90000"/>
              </a:lnSpc>
              <a:spcBef>
                <a:spcPts val="1000"/>
              </a:spcBef>
              <a:spcAft>
                <a:spcPts val="0"/>
              </a:spcAft>
              <a:buClrTx/>
              <a:buSzTx/>
              <a:buFontTx/>
              <a:buNone/>
              <a:tabLst/>
              <a:defRPr/>
            </a:pPr>
            <a:r>
              <a:rPr kumimoji="0" lang="en-US" sz="900" b="0" i="0" u="none" strike="noStrike" kern="0" cap="none" spc="0" normalizeH="0" baseline="0" noProof="0">
                <a:ln>
                  <a:noFill/>
                </a:ln>
                <a:solidFill>
                  <a:prstClr val="white">
                    <a:lumMod val="50000"/>
                  </a:prstClr>
                </a:solidFill>
                <a:effectLst/>
                <a:uLnTx/>
                <a:uFillTx/>
                <a:latin typeface="Roboto"/>
              </a:rPr>
              <a:t>Interviews with final candidates included an integrity role play (OECD 2018: 39).</a:t>
            </a:r>
          </a:p>
        </p:txBody>
      </p:sp>
      <p:cxnSp>
        <p:nvCxnSpPr>
          <p:cNvPr id="36" name="Straight Arrow Connector 31">
            <a:extLst>
              <a:ext uri="{FF2B5EF4-FFF2-40B4-BE49-F238E27FC236}">
                <a16:creationId xmlns:a16="http://schemas.microsoft.com/office/drawing/2014/main" id="{2CE1BA56-77D6-404E-A73E-7EE76E7229D5}"/>
              </a:ext>
            </a:extLst>
          </p:cNvPr>
          <p:cNvCxnSpPr/>
          <p:nvPr/>
        </p:nvCxnSpPr>
        <p:spPr>
          <a:xfrm>
            <a:off x="4800141" y="1402559"/>
            <a:ext cx="0" cy="3230164"/>
          </a:xfrm>
          <a:prstGeom prst="straightConnector1">
            <a:avLst/>
          </a:prstGeom>
          <a:noFill/>
          <a:ln w="19050" cap="flat" cmpd="sng" algn="ctr">
            <a:solidFill>
              <a:srgbClr val="E7E6E6">
                <a:lumMod val="50000"/>
              </a:srgbClr>
            </a:solidFill>
            <a:prstDash val="solid"/>
            <a:miter lim="800000"/>
            <a:tailEnd type="triangle"/>
          </a:ln>
          <a:effectLst/>
        </p:spPr>
      </p:cxnSp>
      <p:sp>
        <p:nvSpPr>
          <p:cNvPr id="37" name="Oval 36">
            <a:extLst>
              <a:ext uri="{FF2B5EF4-FFF2-40B4-BE49-F238E27FC236}">
                <a16:creationId xmlns:a16="http://schemas.microsoft.com/office/drawing/2014/main" id="{0F9C4316-3A02-134C-9D34-AE00202E5BF6}"/>
              </a:ext>
            </a:extLst>
          </p:cNvPr>
          <p:cNvSpPr/>
          <p:nvPr/>
        </p:nvSpPr>
        <p:spPr>
          <a:xfrm>
            <a:off x="4474840" y="1536305"/>
            <a:ext cx="650601" cy="536573"/>
          </a:xfrm>
          <a:prstGeom prst="ellipse">
            <a:avLst/>
          </a:prstGeom>
          <a:solidFill>
            <a:srgbClr val="CB2332"/>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38" name="Oval 37">
            <a:extLst>
              <a:ext uri="{FF2B5EF4-FFF2-40B4-BE49-F238E27FC236}">
                <a16:creationId xmlns:a16="http://schemas.microsoft.com/office/drawing/2014/main" id="{29991348-425F-C746-964B-FFAAFD0B3CB3}"/>
              </a:ext>
            </a:extLst>
          </p:cNvPr>
          <p:cNvSpPr/>
          <p:nvPr/>
        </p:nvSpPr>
        <p:spPr>
          <a:xfrm>
            <a:off x="4474840" y="2283488"/>
            <a:ext cx="650601" cy="536573"/>
          </a:xfrm>
          <a:prstGeom prst="ellipse">
            <a:avLst/>
          </a:prstGeom>
          <a:solidFill>
            <a:srgbClr val="FA7902"/>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39" name="Oval 38">
            <a:extLst>
              <a:ext uri="{FF2B5EF4-FFF2-40B4-BE49-F238E27FC236}">
                <a16:creationId xmlns:a16="http://schemas.microsoft.com/office/drawing/2014/main" id="{A13841B8-47CD-C444-865F-A5D95919924A}"/>
              </a:ext>
            </a:extLst>
          </p:cNvPr>
          <p:cNvSpPr/>
          <p:nvPr/>
        </p:nvSpPr>
        <p:spPr>
          <a:xfrm>
            <a:off x="4474840" y="3777855"/>
            <a:ext cx="650601" cy="536573"/>
          </a:xfrm>
          <a:prstGeom prst="ellipse">
            <a:avLst/>
          </a:prstGeom>
          <a:solidFill>
            <a:srgbClr val="0B4366"/>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a:t>
            </a:r>
          </a:p>
        </p:txBody>
      </p:sp>
      <p:sp>
        <p:nvSpPr>
          <p:cNvPr id="40" name="Oval 39">
            <a:extLst>
              <a:ext uri="{FF2B5EF4-FFF2-40B4-BE49-F238E27FC236}">
                <a16:creationId xmlns:a16="http://schemas.microsoft.com/office/drawing/2014/main" id="{EE5CE467-6CC5-0E4C-8FA2-5EB78DAAB6A5}"/>
              </a:ext>
            </a:extLst>
          </p:cNvPr>
          <p:cNvSpPr/>
          <p:nvPr/>
        </p:nvSpPr>
        <p:spPr>
          <a:xfrm>
            <a:off x="4474840" y="3030671"/>
            <a:ext cx="650601" cy="536573"/>
          </a:xfrm>
          <a:prstGeom prst="ellipse">
            <a:avLst/>
          </a:prstGeom>
          <a:solidFill>
            <a:srgbClr val="0499D3"/>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41" name="TextBox 33">
            <a:extLst>
              <a:ext uri="{FF2B5EF4-FFF2-40B4-BE49-F238E27FC236}">
                <a16:creationId xmlns:a16="http://schemas.microsoft.com/office/drawing/2014/main" id="{3EADF528-36EF-8E44-A790-98D573DE9A17}"/>
              </a:ext>
            </a:extLst>
          </p:cNvPr>
          <p:cNvSpPr txBox="1"/>
          <p:nvPr/>
        </p:nvSpPr>
        <p:spPr>
          <a:xfrm>
            <a:off x="5233210" y="3000408"/>
            <a:ext cx="328214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oboto"/>
              </a:rPr>
              <a:t>Validation</a:t>
            </a:r>
            <a:endParaRPr kumimoji="0" lang="en-US" sz="1600" b="0" i="0" u="none" strike="noStrike" kern="0" cap="none" spc="0" normalizeH="0" baseline="0" noProof="0">
              <a:ln>
                <a:noFill/>
              </a:ln>
              <a:solidFill>
                <a:prstClr val="black"/>
              </a:solidFill>
              <a:effectLst/>
              <a:uLnTx/>
              <a:uFillTx/>
            </a:endParaRPr>
          </a:p>
        </p:txBody>
      </p:sp>
      <p:sp>
        <p:nvSpPr>
          <p:cNvPr id="42" name="TextBox 34">
            <a:extLst>
              <a:ext uri="{FF2B5EF4-FFF2-40B4-BE49-F238E27FC236}">
                <a16:creationId xmlns:a16="http://schemas.microsoft.com/office/drawing/2014/main" id="{942C5ACE-9CFC-544B-9AF0-D46F8AC2066D}"/>
              </a:ext>
            </a:extLst>
          </p:cNvPr>
          <p:cNvSpPr txBox="1"/>
          <p:nvPr/>
        </p:nvSpPr>
        <p:spPr>
          <a:xfrm>
            <a:off x="5233210" y="3237647"/>
            <a:ext cx="3282140" cy="466281"/>
          </a:xfrm>
          <a:prstGeom prst="rect">
            <a:avLst/>
          </a:prstGeom>
          <a:noFill/>
        </p:spPr>
        <p:txBody>
          <a:bodyPr wrap="square" rtlCol="0">
            <a:spAutoFit/>
          </a:bodyPr>
          <a:lstStyle/>
          <a:p>
            <a:pPr marL="0" marR="0" lvl="0" indent="0" defTabSz="914400" eaLnBrk="1" fontAlgn="base" latinLnBrk="0" hangingPunct="1">
              <a:lnSpc>
                <a:spcPct val="90000"/>
              </a:lnSpc>
              <a:spcBef>
                <a:spcPts val="1000"/>
              </a:spcBef>
              <a:spcAft>
                <a:spcPts val="0"/>
              </a:spcAft>
              <a:buClrTx/>
              <a:buSzTx/>
              <a:buFontTx/>
              <a:buNone/>
              <a:tabLst/>
              <a:defRPr/>
            </a:pPr>
            <a:r>
              <a:rPr kumimoji="0" lang="en-US" sz="900" b="0" i="0" u="none" strike="noStrike" kern="0" cap="none" spc="0" normalizeH="0" baseline="0" noProof="0">
                <a:ln>
                  <a:noFill/>
                </a:ln>
                <a:solidFill>
                  <a:prstClr val="white">
                    <a:lumMod val="50000"/>
                  </a:prstClr>
                </a:solidFill>
                <a:effectLst/>
                <a:uLnTx/>
                <a:uFillTx/>
                <a:latin typeface="Roboto"/>
              </a:rPr>
              <a:t>In the next stage, applicants were asked to retake the integrity questions, in order to identify discrepancies or anomalies.​</a:t>
            </a:r>
          </a:p>
        </p:txBody>
      </p:sp>
      <p:grpSp>
        <p:nvGrpSpPr>
          <p:cNvPr id="43" name="Gruppieren 42">
            <a:extLst>
              <a:ext uri="{FF2B5EF4-FFF2-40B4-BE49-F238E27FC236}">
                <a16:creationId xmlns:a16="http://schemas.microsoft.com/office/drawing/2014/main" id="{E17529B8-11E9-604A-A832-8C48159726D7}"/>
              </a:ext>
            </a:extLst>
          </p:cNvPr>
          <p:cNvGrpSpPr/>
          <p:nvPr/>
        </p:nvGrpSpPr>
        <p:grpSpPr>
          <a:xfrm rot="16200000">
            <a:off x="1633976" y="2804390"/>
            <a:ext cx="1835539" cy="1677662"/>
            <a:chOff x="484065" y="1388916"/>
            <a:chExt cx="3388915" cy="4473981"/>
          </a:xfrm>
        </p:grpSpPr>
        <p:grpSp>
          <p:nvGrpSpPr>
            <p:cNvPr id="44" name="Group 15">
              <a:extLst>
                <a:ext uri="{FF2B5EF4-FFF2-40B4-BE49-F238E27FC236}">
                  <a16:creationId xmlns:a16="http://schemas.microsoft.com/office/drawing/2014/main" id="{2B3998C7-5F1B-2A4C-9639-9A521B85403C}"/>
                </a:ext>
              </a:extLst>
            </p:cNvPr>
            <p:cNvGrpSpPr/>
            <p:nvPr/>
          </p:nvGrpSpPr>
          <p:grpSpPr>
            <a:xfrm>
              <a:off x="484065" y="1388916"/>
              <a:ext cx="3388915" cy="4473981"/>
              <a:chOff x="2877542" y="1362283"/>
              <a:chExt cx="3388915" cy="4473981"/>
            </a:xfrm>
          </p:grpSpPr>
          <p:sp>
            <p:nvSpPr>
              <p:cNvPr id="46" name="Freeform 3">
                <a:extLst>
                  <a:ext uri="{FF2B5EF4-FFF2-40B4-BE49-F238E27FC236}">
                    <a16:creationId xmlns:a16="http://schemas.microsoft.com/office/drawing/2014/main" id="{30E21041-8705-524C-B7A6-D2087129572D}"/>
                  </a:ext>
                </a:extLst>
              </p:cNvPr>
              <p:cNvSpPr/>
              <p:nvPr/>
            </p:nvSpPr>
            <p:spPr>
              <a:xfrm>
                <a:off x="3769613" y="3677877"/>
                <a:ext cx="1604774" cy="1183661"/>
              </a:xfrm>
              <a:custGeom>
                <a:avLst/>
                <a:gdLst>
                  <a:gd name="connsiteX0" fmla="*/ 0 w 2147688"/>
                  <a:gd name="connsiteY0" fmla="*/ 0 h 1584107"/>
                  <a:gd name="connsiteX1" fmla="*/ 375 w 2147688"/>
                  <a:gd name="connsiteY1" fmla="*/ 0 h 1584107"/>
                  <a:gd name="connsiteX2" fmla="*/ 21252 w 2147688"/>
                  <a:gd name="connsiteY2" fmla="*/ 62665 h 1584107"/>
                  <a:gd name="connsiteX3" fmla="*/ 1073843 w 2147688"/>
                  <a:gd name="connsiteY3" fmla="*/ 322262 h 1584107"/>
                  <a:gd name="connsiteX4" fmla="*/ 2126435 w 2147688"/>
                  <a:gd name="connsiteY4" fmla="*/ 62665 h 1584107"/>
                  <a:gd name="connsiteX5" fmla="*/ 2147311 w 2147688"/>
                  <a:gd name="connsiteY5" fmla="*/ 0 h 1584107"/>
                  <a:gd name="connsiteX6" fmla="*/ 2147688 w 2147688"/>
                  <a:gd name="connsiteY6" fmla="*/ 0 h 1584107"/>
                  <a:gd name="connsiteX7" fmla="*/ 2122086 w 2147688"/>
                  <a:gd name="connsiteY7" fmla="*/ 89335 h 1584107"/>
                  <a:gd name="connsiteX8" fmla="*/ 1894679 w 2147688"/>
                  <a:gd name="connsiteY8" fmla="*/ 1123290 h 1584107"/>
                  <a:gd name="connsiteX9" fmla="*/ 1860495 w 2147688"/>
                  <a:gd name="connsiteY9" fmla="*/ 1344494 h 1584107"/>
                  <a:gd name="connsiteX10" fmla="*/ 1858853 w 2147688"/>
                  <a:gd name="connsiteY10" fmla="*/ 1344494 h 1584107"/>
                  <a:gd name="connsiteX11" fmla="*/ 1844251 w 2147688"/>
                  <a:gd name="connsiteY11" fmla="*/ 1389409 h 1584107"/>
                  <a:gd name="connsiteX12" fmla="*/ 1073843 w 2147688"/>
                  <a:gd name="connsiteY12" fmla="*/ 1584107 h 1584107"/>
                  <a:gd name="connsiteX13" fmla="*/ 303436 w 2147688"/>
                  <a:gd name="connsiteY13" fmla="*/ 1389409 h 1584107"/>
                  <a:gd name="connsiteX14" fmla="*/ 288833 w 2147688"/>
                  <a:gd name="connsiteY14" fmla="*/ 1344494 h 1584107"/>
                  <a:gd name="connsiteX15" fmla="*/ 287193 w 2147688"/>
                  <a:gd name="connsiteY15" fmla="*/ 1344494 h 1584107"/>
                  <a:gd name="connsiteX16" fmla="*/ 253009 w 2147688"/>
                  <a:gd name="connsiteY16" fmla="*/ 1123290 h 1584107"/>
                  <a:gd name="connsiteX17" fmla="*/ 25602 w 2147688"/>
                  <a:gd name="connsiteY17" fmla="*/ 89335 h 158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7688" h="1584107">
                    <a:moveTo>
                      <a:pt x="0" y="0"/>
                    </a:moveTo>
                    <a:lnTo>
                      <a:pt x="375" y="0"/>
                    </a:lnTo>
                    <a:lnTo>
                      <a:pt x="21252" y="62665"/>
                    </a:lnTo>
                    <a:cubicBezTo>
                      <a:pt x="121437" y="210817"/>
                      <a:pt x="554630" y="322262"/>
                      <a:pt x="1073843" y="322262"/>
                    </a:cubicBezTo>
                    <a:cubicBezTo>
                      <a:pt x="1593056" y="322262"/>
                      <a:pt x="2026249" y="210817"/>
                      <a:pt x="2126435" y="62665"/>
                    </a:cubicBezTo>
                    <a:lnTo>
                      <a:pt x="2147311" y="0"/>
                    </a:lnTo>
                    <a:lnTo>
                      <a:pt x="2147688" y="0"/>
                    </a:lnTo>
                    <a:lnTo>
                      <a:pt x="2122086" y="89335"/>
                    </a:lnTo>
                    <a:cubicBezTo>
                      <a:pt x="2027375" y="442800"/>
                      <a:pt x="1951720" y="789604"/>
                      <a:pt x="1894679" y="1123290"/>
                    </a:cubicBezTo>
                    <a:lnTo>
                      <a:pt x="1860495" y="1344494"/>
                    </a:lnTo>
                    <a:lnTo>
                      <a:pt x="1858853" y="1344494"/>
                    </a:lnTo>
                    <a:lnTo>
                      <a:pt x="1844251" y="1389409"/>
                    </a:lnTo>
                    <a:cubicBezTo>
                      <a:pt x="1770923" y="1500523"/>
                      <a:pt x="1453863" y="1584107"/>
                      <a:pt x="1073843" y="1584107"/>
                    </a:cubicBezTo>
                    <a:cubicBezTo>
                      <a:pt x="693824" y="1584107"/>
                      <a:pt x="376763" y="1500523"/>
                      <a:pt x="303436" y="1389409"/>
                    </a:cubicBezTo>
                    <a:lnTo>
                      <a:pt x="288833" y="1344494"/>
                    </a:lnTo>
                    <a:lnTo>
                      <a:pt x="287193" y="1344494"/>
                    </a:lnTo>
                    <a:lnTo>
                      <a:pt x="253009" y="1123290"/>
                    </a:lnTo>
                    <a:cubicBezTo>
                      <a:pt x="195968" y="789604"/>
                      <a:pt x="120313" y="442800"/>
                      <a:pt x="25602" y="89335"/>
                    </a:cubicBezTo>
                    <a:close/>
                  </a:path>
                </a:pathLst>
              </a:custGeom>
              <a:solidFill>
                <a:srgbClr val="0499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reeform 4">
                <a:extLst>
                  <a:ext uri="{FF2B5EF4-FFF2-40B4-BE49-F238E27FC236}">
                    <a16:creationId xmlns:a16="http://schemas.microsoft.com/office/drawing/2014/main" id="{529B7B19-6409-B648-946D-E177FB5D97F1}"/>
                  </a:ext>
                </a:extLst>
              </p:cNvPr>
              <p:cNvSpPr/>
              <p:nvPr/>
            </p:nvSpPr>
            <p:spPr>
              <a:xfrm rot="10800000">
                <a:off x="3423321" y="2673099"/>
                <a:ext cx="2297355" cy="1245575"/>
              </a:xfrm>
              <a:custGeom>
                <a:avLst/>
                <a:gdLst>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1272398 w 4413566"/>
                  <a:gd name="connsiteY13" fmla="*/ 2128987 h 5288263"/>
                  <a:gd name="connsiteX14" fmla="*/ 1297621 w 4413566"/>
                  <a:gd name="connsiteY14" fmla="*/ 2014096 h 5288263"/>
                  <a:gd name="connsiteX15" fmla="*/ 1286371 w 4413566"/>
                  <a:gd name="connsiteY15" fmla="*/ 2071666 h 5288263"/>
                  <a:gd name="connsiteX16" fmla="*/ 3141169 w 4413566"/>
                  <a:gd name="connsiteY16" fmla="*/ 2128989 h 5288263"/>
                  <a:gd name="connsiteX17" fmla="*/ 3127195 w 4413566"/>
                  <a:gd name="connsiteY17" fmla="*/ 2071666 h 5288263"/>
                  <a:gd name="connsiteX18" fmla="*/ 3115945 w 4413566"/>
                  <a:gd name="connsiteY18" fmla="*/ 2014093 h 5288263"/>
                  <a:gd name="connsiteX19" fmla="*/ 3744072 w 4413566"/>
                  <a:gd name="connsiteY19" fmla="*/ 4030101 h 5288263"/>
                  <a:gd name="connsiteX20" fmla="*/ 3740737 w 4413566"/>
                  <a:gd name="connsiteY20" fmla="*/ 4030101 h 5288263"/>
                  <a:gd name="connsiteX21" fmla="*/ 3711766 w 4413566"/>
                  <a:gd name="connsiteY21" fmla="*/ 3961674 h 5288263"/>
                  <a:gd name="connsiteX22" fmla="*/ 2206784 w 4413566"/>
                  <a:gd name="connsiteY22" fmla="*/ 3669628 h 5288263"/>
                  <a:gd name="connsiteX23" fmla="*/ 701802 w 4413566"/>
                  <a:gd name="connsiteY23" fmla="*/ 3961674 h 5288263"/>
                  <a:gd name="connsiteX24" fmla="*/ 672830 w 4413566"/>
                  <a:gd name="connsiteY24" fmla="*/ 4030101 h 5288263"/>
                  <a:gd name="connsiteX25" fmla="*/ 669495 w 4413566"/>
                  <a:gd name="connsiteY25" fmla="*/ 4030101 h 5288263"/>
                  <a:gd name="connsiteX26" fmla="*/ 787596 w 4413566"/>
                  <a:gd name="connsiteY26" fmla="*/ 3739987 h 5288263"/>
                  <a:gd name="connsiteX27" fmla="*/ 1158541 w 4413566"/>
                  <a:gd name="connsiteY27" fmla="*/ 2596060 h 5288263"/>
                  <a:gd name="connsiteX28" fmla="*/ 1132939 w 4413566"/>
                  <a:gd name="connsiteY28" fmla="*/ 2685395 h 5288263"/>
                  <a:gd name="connsiteX29" fmla="*/ 1133316 w 4413566"/>
                  <a:gd name="connsiteY29" fmla="*/ 2685395 h 5288263"/>
                  <a:gd name="connsiteX30" fmla="*/ 1154192 w 4413566"/>
                  <a:gd name="connsiteY30" fmla="*/ 2622730 h 5288263"/>
                  <a:gd name="connsiteX31" fmla="*/ 2206784 w 4413566"/>
                  <a:gd name="connsiteY31" fmla="*/ 2363133 h 5288263"/>
                  <a:gd name="connsiteX32" fmla="*/ 3259375 w 4413566"/>
                  <a:gd name="connsiteY32" fmla="*/ 2622730 h 5288263"/>
                  <a:gd name="connsiteX33" fmla="*/ 3280252 w 4413566"/>
                  <a:gd name="connsiteY33" fmla="*/ 2685395 h 5288263"/>
                  <a:gd name="connsiteX34" fmla="*/ 3280627 w 4413566"/>
                  <a:gd name="connsiteY34" fmla="*/ 2685395 h 5288263"/>
                  <a:gd name="connsiteX35" fmla="*/ 3255025 w 4413566"/>
                  <a:gd name="connsiteY35" fmla="*/ 2596060 h 5288263"/>
                  <a:gd name="connsiteX36" fmla="*/ 3625970 w 4413566"/>
                  <a:gd name="connsiteY36" fmla="*/ 3739987 h 5288263"/>
                  <a:gd name="connsiteX37" fmla="*/ 27790 w 4413566"/>
                  <a:gd name="connsiteY37" fmla="*/ 5249537 h 5288263"/>
                  <a:gd name="connsiteX38" fmla="*/ 498921 w 4413566"/>
                  <a:gd name="connsiteY38" fmla="*/ 4412260 h 5288263"/>
                  <a:gd name="connsiteX39" fmla="*/ 563234 w 4413566"/>
                  <a:gd name="connsiteY39" fmla="*/ 4270326 h 5288263"/>
                  <a:gd name="connsiteX40" fmla="*/ 498921 w 4413566"/>
                  <a:gd name="connsiteY40" fmla="*/ 4412260 h 5288263"/>
                  <a:gd name="connsiteX41" fmla="*/ 27790 w 4413566"/>
                  <a:gd name="connsiteY41" fmla="*/ 5249537 h 5288263"/>
                  <a:gd name="connsiteX42" fmla="*/ 0 w 4413566"/>
                  <a:gd name="connsiteY42" fmla="*/ 5288263 h 5288263"/>
                  <a:gd name="connsiteX43" fmla="*/ 27790 w 4413566"/>
                  <a:gd name="connsiteY43" fmla="*/ 5249537 h 5288263"/>
                  <a:gd name="connsiteX44" fmla="*/ 3647 w 4413566"/>
                  <a:gd name="connsiteY44" fmla="*/ 5283181 h 5288263"/>
                  <a:gd name="connsiteX45" fmla="*/ 41024 w 4413566"/>
                  <a:gd name="connsiteY45" fmla="*/ 5257130 h 5288263"/>
                  <a:gd name="connsiteX46" fmla="*/ 2206784 w 4413566"/>
                  <a:gd name="connsiteY46" fmla="*/ 4971581 h 5288263"/>
                  <a:gd name="connsiteX47" fmla="*/ 4372544 w 4413566"/>
                  <a:gd name="connsiteY47" fmla="*/ 5257130 h 5288263"/>
                  <a:gd name="connsiteX48" fmla="*/ 4409920 w 4413566"/>
                  <a:gd name="connsiteY48" fmla="*/ 5283180 h 5288263"/>
                  <a:gd name="connsiteX49" fmla="*/ 4413566 w 4413566"/>
                  <a:gd name="connsiteY49" fmla="*/ 5288261 h 5288263"/>
                  <a:gd name="connsiteX50" fmla="*/ 4372544 w 4413566"/>
                  <a:gd name="connsiteY50" fmla="*/ 5259670 h 5288263"/>
                  <a:gd name="connsiteX51" fmla="*/ 2206784 w 4413566"/>
                  <a:gd name="connsiteY51" fmla="*/ 4974121 h 5288263"/>
                  <a:gd name="connsiteX52" fmla="*/ 41024 w 4413566"/>
                  <a:gd name="connsiteY52" fmla="*/ 5259670 h 5288263"/>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2993434 w 4413566"/>
                  <a:gd name="connsiteY13" fmla="*/ 1340901 h 5288263"/>
                  <a:gd name="connsiteX14" fmla="*/ 1272398 w 4413566"/>
                  <a:gd name="connsiteY14" fmla="*/ 2128987 h 5288263"/>
                  <a:gd name="connsiteX15" fmla="*/ 1297621 w 4413566"/>
                  <a:gd name="connsiteY15" fmla="*/ 2014096 h 5288263"/>
                  <a:gd name="connsiteX16" fmla="*/ 1286371 w 4413566"/>
                  <a:gd name="connsiteY16" fmla="*/ 2071666 h 5288263"/>
                  <a:gd name="connsiteX17" fmla="*/ 1272398 w 4413566"/>
                  <a:gd name="connsiteY17" fmla="*/ 2128987 h 5288263"/>
                  <a:gd name="connsiteX18" fmla="*/ 3141169 w 4413566"/>
                  <a:gd name="connsiteY18" fmla="*/ 2128989 h 5288263"/>
                  <a:gd name="connsiteX19" fmla="*/ 3127195 w 4413566"/>
                  <a:gd name="connsiteY19" fmla="*/ 2071666 h 5288263"/>
                  <a:gd name="connsiteX20" fmla="*/ 3115945 w 4413566"/>
                  <a:gd name="connsiteY20" fmla="*/ 2014093 h 5288263"/>
                  <a:gd name="connsiteX21" fmla="*/ 3141169 w 4413566"/>
                  <a:gd name="connsiteY21" fmla="*/ 2128989 h 5288263"/>
                  <a:gd name="connsiteX22" fmla="*/ 3744072 w 4413566"/>
                  <a:gd name="connsiteY22" fmla="*/ 4030101 h 5288263"/>
                  <a:gd name="connsiteX23" fmla="*/ 3740737 w 4413566"/>
                  <a:gd name="connsiteY23" fmla="*/ 4030101 h 5288263"/>
                  <a:gd name="connsiteX24" fmla="*/ 3711766 w 4413566"/>
                  <a:gd name="connsiteY24" fmla="*/ 3961674 h 5288263"/>
                  <a:gd name="connsiteX25" fmla="*/ 2206784 w 4413566"/>
                  <a:gd name="connsiteY25" fmla="*/ 3669628 h 5288263"/>
                  <a:gd name="connsiteX26" fmla="*/ 701802 w 4413566"/>
                  <a:gd name="connsiteY26" fmla="*/ 3961674 h 5288263"/>
                  <a:gd name="connsiteX27" fmla="*/ 672830 w 4413566"/>
                  <a:gd name="connsiteY27" fmla="*/ 4030101 h 5288263"/>
                  <a:gd name="connsiteX28" fmla="*/ 669495 w 4413566"/>
                  <a:gd name="connsiteY28" fmla="*/ 4030101 h 5288263"/>
                  <a:gd name="connsiteX29" fmla="*/ 787596 w 4413566"/>
                  <a:gd name="connsiteY29" fmla="*/ 3739987 h 5288263"/>
                  <a:gd name="connsiteX30" fmla="*/ 1158541 w 4413566"/>
                  <a:gd name="connsiteY30" fmla="*/ 2596060 h 5288263"/>
                  <a:gd name="connsiteX31" fmla="*/ 1132939 w 4413566"/>
                  <a:gd name="connsiteY31" fmla="*/ 2685395 h 5288263"/>
                  <a:gd name="connsiteX32" fmla="*/ 1133316 w 4413566"/>
                  <a:gd name="connsiteY32" fmla="*/ 2685395 h 5288263"/>
                  <a:gd name="connsiteX33" fmla="*/ 1154192 w 4413566"/>
                  <a:gd name="connsiteY33" fmla="*/ 2622730 h 5288263"/>
                  <a:gd name="connsiteX34" fmla="*/ 2206784 w 4413566"/>
                  <a:gd name="connsiteY34" fmla="*/ 2363133 h 5288263"/>
                  <a:gd name="connsiteX35" fmla="*/ 3259375 w 4413566"/>
                  <a:gd name="connsiteY35" fmla="*/ 2622730 h 5288263"/>
                  <a:gd name="connsiteX36" fmla="*/ 3280252 w 4413566"/>
                  <a:gd name="connsiteY36" fmla="*/ 2685395 h 5288263"/>
                  <a:gd name="connsiteX37" fmla="*/ 3280627 w 4413566"/>
                  <a:gd name="connsiteY37" fmla="*/ 2685395 h 5288263"/>
                  <a:gd name="connsiteX38" fmla="*/ 3255025 w 4413566"/>
                  <a:gd name="connsiteY38" fmla="*/ 2596060 h 5288263"/>
                  <a:gd name="connsiteX39" fmla="*/ 3625970 w 4413566"/>
                  <a:gd name="connsiteY39" fmla="*/ 3739987 h 5288263"/>
                  <a:gd name="connsiteX40" fmla="*/ 3744072 w 4413566"/>
                  <a:gd name="connsiteY40" fmla="*/ 4030101 h 5288263"/>
                  <a:gd name="connsiteX41" fmla="*/ 27790 w 4413566"/>
                  <a:gd name="connsiteY41" fmla="*/ 5249537 h 5288263"/>
                  <a:gd name="connsiteX42" fmla="*/ 498921 w 4413566"/>
                  <a:gd name="connsiteY42" fmla="*/ 4412260 h 5288263"/>
                  <a:gd name="connsiteX43" fmla="*/ 563234 w 4413566"/>
                  <a:gd name="connsiteY43" fmla="*/ 4270326 h 5288263"/>
                  <a:gd name="connsiteX44" fmla="*/ 498921 w 4413566"/>
                  <a:gd name="connsiteY44" fmla="*/ 4412260 h 5288263"/>
                  <a:gd name="connsiteX45" fmla="*/ 27790 w 4413566"/>
                  <a:gd name="connsiteY45" fmla="*/ 5249537 h 5288263"/>
                  <a:gd name="connsiteX46" fmla="*/ 0 w 4413566"/>
                  <a:gd name="connsiteY46" fmla="*/ 5288263 h 5288263"/>
                  <a:gd name="connsiteX47" fmla="*/ 27790 w 4413566"/>
                  <a:gd name="connsiteY47" fmla="*/ 5249537 h 5288263"/>
                  <a:gd name="connsiteX48" fmla="*/ 3647 w 4413566"/>
                  <a:gd name="connsiteY48" fmla="*/ 5283181 h 5288263"/>
                  <a:gd name="connsiteX49" fmla="*/ 41024 w 4413566"/>
                  <a:gd name="connsiteY49" fmla="*/ 5257130 h 5288263"/>
                  <a:gd name="connsiteX50" fmla="*/ 2206784 w 4413566"/>
                  <a:gd name="connsiteY50" fmla="*/ 4971581 h 5288263"/>
                  <a:gd name="connsiteX51" fmla="*/ 4372544 w 4413566"/>
                  <a:gd name="connsiteY51" fmla="*/ 5257130 h 5288263"/>
                  <a:gd name="connsiteX52" fmla="*/ 4409920 w 4413566"/>
                  <a:gd name="connsiteY52" fmla="*/ 5283180 h 5288263"/>
                  <a:gd name="connsiteX53" fmla="*/ 4413566 w 4413566"/>
                  <a:gd name="connsiteY53" fmla="*/ 5288261 h 5288263"/>
                  <a:gd name="connsiteX54" fmla="*/ 2206784 w 4413566"/>
                  <a:gd name="connsiteY54" fmla="*/ 4974121 h 5288263"/>
                  <a:gd name="connsiteX55" fmla="*/ 41024 w 4413566"/>
                  <a:gd name="connsiteY55" fmla="*/ 5259670 h 5288263"/>
                  <a:gd name="connsiteX56" fmla="*/ 0 w 4413566"/>
                  <a:gd name="connsiteY56" fmla="*/ 5288263 h 5288263"/>
                  <a:gd name="connsiteX0" fmla="*/ 2993434 w 4409920"/>
                  <a:gd name="connsiteY0" fmla="*/ 1340901 h 5288263"/>
                  <a:gd name="connsiteX1" fmla="*/ 2991794 w 4409920"/>
                  <a:gd name="connsiteY1" fmla="*/ 1340901 h 5288263"/>
                  <a:gd name="connsiteX2" fmla="*/ 2977191 w 4409920"/>
                  <a:gd name="connsiteY2" fmla="*/ 1295986 h 5288263"/>
                  <a:gd name="connsiteX3" fmla="*/ 2206784 w 4409920"/>
                  <a:gd name="connsiteY3" fmla="*/ 1101288 h 5288263"/>
                  <a:gd name="connsiteX4" fmla="*/ 1436376 w 4409920"/>
                  <a:gd name="connsiteY4" fmla="*/ 1295986 h 5288263"/>
                  <a:gd name="connsiteX5" fmla="*/ 1421774 w 4409920"/>
                  <a:gd name="connsiteY5" fmla="*/ 1340901 h 5288263"/>
                  <a:gd name="connsiteX6" fmla="*/ 1420132 w 4409920"/>
                  <a:gd name="connsiteY6" fmla="*/ 1340901 h 5288263"/>
                  <a:gd name="connsiteX7" fmla="*/ 1436802 w 4409920"/>
                  <a:gd name="connsiteY7" fmla="*/ 1233030 h 5288263"/>
                  <a:gd name="connsiteX8" fmla="*/ 1518092 w 4409920"/>
                  <a:gd name="connsiteY8" fmla="*/ 32855 h 5288263"/>
                  <a:gd name="connsiteX9" fmla="*/ 1516770 w 4409920"/>
                  <a:gd name="connsiteY9" fmla="*/ 0 h 5288263"/>
                  <a:gd name="connsiteX10" fmla="*/ 2896796 w 4409920"/>
                  <a:gd name="connsiteY10" fmla="*/ 0 h 5288263"/>
                  <a:gd name="connsiteX11" fmla="*/ 2895474 w 4409920"/>
                  <a:gd name="connsiteY11" fmla="*/ 32855 h 5288263"/>
                  <a:gd name="connsiteX12" fmla="*/ 2976764 w 4409920"/>
                  <a:gd name="connsiteY12" fmla="*/ 1233030 h 5288263"/>
                  <a:gd name="connsiteX13" fmla="*/ 2993434 w 4409920"/>
                  <a:gd name="connsiteY13" fmla="*/ 1340901 h 5288263"/>
                  <a:gd name="connsiteX14" fmla="*/ 1272398 w 4409920"/>
                  <a:gd name="connsiteY14" fmla="*/ 2128987 h 5288263"/>
                  <a:gd name="connsiteX15" fmla="*/ 1297621 w 4409920"/>
                  <a:gd name="connsiteY15" fmla="*/ 2014096 h 5288263"/>
                  <a:gd name="connsiteX16" fmla="*/ 1286371 w 4409920"/>
                  <a:gd name="connsiteY16" fmla="*/ 2071666 h 5288263"/>
                  <a:gd name="connsiteX17" fmla="*/ 1272398 w 4409920"/>
                  <a:gd name="connsiteY17" fmla="*/ 2128987 h 5288263"/>
                  <a:gd name="connsiteX18" fmla="*/ 3141169 w 4409920"/>
                  <a:gd name="connsiteY18" fmla="*/ 2128989 h 5288263"/>
                  <a:gd name="connsiteX19" fmla="*/ 3127195 w 4409920"/>
                  <a:gd name="connsiteY19" fmla="*/ 2071666 h 5288263"/>
                  <a:gd name="connsiteX20" fmla="*/ 3115945 w 4409920"/>
                  <a:gd name="connsiteY20" fmla="*/ 2014093 h 5288263"/>
                  <a:gd name="connsiteX21" fmla="*/ 3141169 w 4409920"/>
                  <a:gd name="connsiteY21" fmla="*/ 2128989 h 5288263"/>
                  <a:gd name="connsiteX22" fmla="*/ 3744072 w 4409920"/>
                  <a:gd name="connsiteY22" fmla="*/ 4030101 h 5288263"/>
                  <a:gd name="connsiteX23" fmla="*/ 3740737 w 4409920"/>
                  <a:gd name="connsiteY23" fmla="*/ 4030101 h 5288263"/>
                  <a:gd name="connsiteX24" fmla="*/ 3711766 w 4409920"/>
                  <a:gd name="connsiteY24" fmla="*/ 3961674 h 5288263"/>
                  <a:gd name="connsiteX25" fmla="*/ 2206784 w 4409920"/>
                  <a:gd name="connsiteY25" fmla="*/ 3669628 h 5288263"/>
                  <a:gd name="connsiteX26" fmla="*/ 701802 w 4409920"/>
                  <a:gd name="connsiteY26" fmla="*/ 3961674 h 5288263"/>
                  <a:gd name="connsiteX27" fmla="*/ 672830 w 4409920"/>
                  <a:gd name="connsiteY27" fmla="*/ 4030101 h 5288263"/>
                  <a:gd name="connsiteX28" fmla="*/ 669495 w 4409920"/>
                  <a:gd name="connsiteY28" fmla="*/ 4030101 h 5288263"/>
                  <a:gd name="connsiteX29" fmla="*/ 787596 w 4409920"/>
                  <a:gd name="connsiteY29" fmla="*/ 3739987 h 5288263"/>
                  <a:gd name="connsiteX30" fmla="*/ 1158541 w 4409920"/>
                  <a:gd name="connsiteY30" fmla="*/ 2596060 h 5288263"/>
                  <a:gd name="connsiteX31" fmla="*/ 1132939 w 4409920"/>
                  <a:gd name="connsiteY31" fmla="*/ 2685395 h 5288263"/>
                  <a:gd name="connsiteX32" fmla="*/ 1133316 w 4409920"/>
                  <a:gd name="connsiteY32" fmla="*/ 2685395 h 5288263"/>
                  <a:gd name="connsiteX33" fmla="*/ 1154192 w 4409920"/>
                  <a:gd name="connsiteY33" fmla="*/ 2622730 h 5288263"/>
                  <a:gd name="connsiteX34" fmla="*/ 2206784 w 4409920"/>
                  <a:gd name="connsiteY34" fmla="*/ 2363133 h 5288263"/>
                  <a:gd name="connsiteX35" fmla="*/ 3259375 w 4409920"/>
                  <a:gd name="connsiteY35" fmla="*/ 2622730 h 5288263"/>
                  <a:gd name="connsiteX36" fmla="*/ 3280252 w 4409920"/>
                  <a:gd name="connsiteY36" fmla="*/ 2685395 h 5288263"/>
                  <a:gd name="connsiteX37" fmla="*/ 3280627 w 4409920"/>
                  <a:gd name="connsiteY37" fmla="*/ 2685395 h 5288263"/>
                  <a:gd name="connsiteX38" fmla="*/ 3255025 w 4409920"/>
                  <a:gd name="connsiteY38" fmla="*/ 2596060 h 5288263"/>
                  <a:gd name="connsiteX39" fmla="*/ 3625970 w 4409920"/>
                  <a:gd name="connsiteY39" fmla="*/ 3739987 h 5288263"/>
                  <a:gd name="connsiteX40" fmla="*/ 3744072 w 4409920"/>
                  <a:gd name="connsiteY40" fmla="*/ 4030101 h 5288263"/>
                  <a:gd name="connsiteX41" fmla="*/ 27790 w 4409920"/>
                  <a:gd name="connsiteY41" fmla="*/ 5249537 h 5288263"/>
                  <a:gd name="connsiteX42" fmla="*/ 498921 w 4409920"/>
                  <a:gd name="connsiteY42" fmla="*/ 4412260 h 5288263"/>
                  <a:gd name="connsiteX43" fmla="*/ 563234 w 4409920"/>
                  <a:gd name="connsiteY43" fmla="*/ 4270326 h 5288263"/>
                  <a:gd name="connsiteX44" fmla="*/ 498921 w 4409920"/>
                  <a:gd name="connsiteY44" fmla="*/ 4412260 h 5288263"/>
                  <a:gd name="connsiteX45" fmla="*/ 27790 w 4409920"/>
                  <a:gd name="connsiteY45" fmla="*/ 5249537 h 5288263"/>
                  <a:gd name="connsiteX46" fmla="*/ 0 w 4409920"/>
                  <a:gd name="connsiteY46" fmla="*/ 5288263 h 5288263"/>
                  <a:gd name="connsiteX47" fmla="*/ 27790 w 4409920"/>
                  <a:gd name="connsiteY47" fmla="*/ 5249537 h 5288263"/>
                  <a:gd name="connsiteX48" fmla="*/ 3647 w 4409920"/>
                  <a:gd name="connsiteY48" fmla="*/ 5283181 h 5288263"/>
                  <a:gd name="connsiteX49" fmla="*/ 41024 w 4409920"/>
                  <a:gd name="connsiteY49" fmla="*/ 5257130 h 5288263"/>
                  <a:gd name="connsiteX50" fmla="*/ 2206784 w 4409920"/>
                  <a:gd name="connsiteY50" fmla="*/ 4971581 h 5288263"/>
                  <a:gd name="connsiteX51" fmla="*/ 4372544 w 4409920"/>
                  <a:gd name="connsiteY51" fmla="*/ 5257130 h 5288263"/>
                  <a:gd name="connsiteX52" fmla="*/ 4409920 w 4409920"/>
                  <a:gd name="connsiteY52" fmla="*/ 5283180 h 5288263"/>
                  <a:gd name="connsiteX53" fmla="*/ 2206784 w 4409920"/>
                  <a:gd name="connsiteY53" fmla="*/ 4974121 h 5288263"/>
                  <a:gd name="connsiteX54" fmla="*/ 41024 w 4409920"/>
                  <a:gd name="connsiteY54" fmla="*/ 5259670 h 5288263"/>
                  <a:gd name="connsiteX55" fmla="*/ 0 w 4409920"/>
                  <a:gd name="connsiteY55" fmla="*/ 5288263 h 5288263"/>
                  <a:gd name="connsiteX0" fmla="*/ 2993434 w 4372544"/>
                  <a:gd name="connsiteY0" fmla="*/ 1340901 h 5288263"/>
                  <a:gd name="connsiteX1" fmla="*/ 2991794 w 4372544"/>
                  <a:gd name="connsiteY1" fmla="*/ 1340901 h 5288263"/>
                  <a:gd name="connsiteX2" fmla="*/ 2977191 w 4372544"/>
                  <a:gd name="connsiteY2" fmla="*/ 1295986 h 5288263"/>
                  <a:gd name="connsiteX3" fmla="*/ 2206784 w 4372544"/>
                  <a:gd name="connsiteY3" fmla="*/ 1101288 h 5288263"/>
                  <a:gd name="connsiteX4" fmla="*/ 1436376 w 4372544"/>
                  <a:gd name="connsiteY4" fmla="*/ 1295986 h 5288263"/>
                  <a:gd name="connsiteX5" fmla="*/ 1421774 w 4372544"/>
                  <a:gd name="connsiteY5" fmla="*/ 1340901 h 5288263"/>
                  <a:gd name="connsiteX6" fmla="*/ 1420132 w 4372544"/>
                  <a:gd name="connsiteY6" fmla="*/ 1340901 h 5288263"/>
                  <a:gd name="connsiteX7" fmla="*/ 1436802 w 4372544"/>
                  <a:gd name="connsiteY7" fmla="*/ 1233030 h 5288263"/>
                  <a:gd name="connsiteX8" fmla="*/ 1518092 w 4372544"/>
                  <a:gd name="connsiteY8" fmla="*/ 32855 h 5288263"/>
                  <a:gd name="connsiteX9" fmla="*/ 1516770 w 4372544"/>
                  <a:gd name="connsiteY9" fmla="*/ 0 h 5288263"/>
                  <a:gd name="connsiteX10" fmla="*/ 2896796 w 4372544"/>
                  <a:gd name="connsiteY10" fmla="*/ 0 h 5288263"/>
                  <a:gd name="connsiteX11" fmla="*/ 2895474 w 4372544"/>
                  <a:gd name="connsiteY11" fmla="*/ 32855 h 5288263"/>
                  <a:gd name="connsiteX12" fmla="*/ 2976764 w 4372544"/>
                  <a:gd name="connsiteY12" fmla="*/ 1233030 h 5288263"/>
                  <a:gd name="connsiteX13" fmla="*/ 2993434 w 4372544"/>
                  <a:gd name="connsiteY13" fmla="*/ 1340901 h 5288263"/>
                  <a:gd name="connsiteX14" fmla="*/ 1272398 w 4372544"/>
                  <a:gd name="connsiteY14" fmla="*/ 2128987 h 5288263"/>
                  <a:gd name="connsiteX15" fmla="*/ 1297621 w 4372544"/>
                  <a:gd name="connsiteY15" fmla="*/ 2014096 h 5288263"/>
                  <a:gd name="connsiteX16" fmla="*/ 1286371 w 4372544"/>
                  <a:gd name="connsiteY16" fmla="*/ 2071666 h 5288263"/>
                  <a:gd name="connsiteX17" fmla="*/ 1272398 w 4372544"/>
                  <a:gd name="connsiteY17" fmla="*/ 2128987 h 5288263"/>
                  <a:gd name="connsiteX18" fmla="*/ 3141169 w 4372544"/>
                  <a:gd name="connsiteY18" fmla="*/ 2128989 h 5288263"/>
                  <a:gd name="connsiteX19" fmla="*/ 3127195 w 4372544"/>
                  <a:gd name="connsiteY19" fmla="*/ 2071666 h 5288263"/>
                  <a:gd name="connsiteX20" fmla="*/ 3115945 w 4372544"/>
                  <a:gd name="connsiteY20" fmla="*/ 2014093 h 5288263"/>
                  <a:gd name="connsiteX21" fmla="*/ 3141169 w 4372544"/>
                  <a:gd name="connsiteY21" fmla="*/ 2128989 h 5288263"/>
                  <a:gd name="connsiteX22" fmla="*/ 3744072 w 4372544"/>
                  <a:gd name="connsiteY22" fmla="*/ 4030101 h 5288263"/>
                  <a:gd name="connsiteX23" fmla="*/ 3740737 w 4372544"/>
                  <a:gd name="connsiteY23" fmla="*/ 4030101 h 5288263"/>
                  <a:gd name="connsiteX24" fmla="*/ 3711766 w 4372544"/>
                  <a:gd name="connsiteY24" fmla="*/ 3961674 h 5288263"/>
                  <a:gd name="connsiteX25" fmla="*/ 2206784 w 4372544"/>
                  <a:gd name="connsiteY25" fmla="*/ 3669628 h 5288263"/>
                  <a:gd name="connsiteX26" fmla="*/ 701802 w 4372544"/>
                  <a:gd name="connsiteY26" fmla="*/ 3961674 h 5288263"/>
                  <a:gd name="connsiteX27" fmla="*/ 672830 w 4372544"/>
                  <a:gd name="connsiteY27" fmla="*/ 4030101 h 5288263"/>
                  <a:gd name="connsiteX28" fmla="*/ 669495 w 4372544"/>
                  <a:gd name="connsiteY28" fmla="*/ 4030101 h 5288263"/>
                  <a:gd name="connsiteX29" fmla="*/ 787596 w 4372544"/>
                  <a:gd name="connsiteY29" fmla="*/ 3739987 h 5288263"/>
                  <a:gd name="connsiteX30" fmla="*/ 1158541 w 4372544"/>
                  <a:gd name="connsiteY30" fmla="*/ 2596060 h 5288263"/>
                  <a:gd name="connsiteX31" fmla="*/ 1132939 w 4372544"/>
                  <a:gd name="connsiteY31" fmla="*/ 2685395 h 5288263"/>
                  <a:gd name="connsiteX32" fmla="*/ 1133316 w 4372544"/>
                  <a:gd name="connsiteY32" fmla="*/ 2685395 h 5288263"/>
                  <a:gd name="connsiteX33" fmla="*/ 1154192 w 4372544"/>
                  <a:gd name="connsiteY33" fmla="*/ 2622730 h 5288263"/>
                  <a:gd name="connsiteX34" fmla="*/ 2206784 w 4372544"/>
                  <a:gd name="connsiteY34" fmla="*/ 2363133 h 5288263"/>
                  <a:gd name="connsiteX35" fmla="*/ 3259375 w 4372544"/>
                  <a:gd name="connsiteY35" fmla="*/ 2622730 h 5288263"/>
                  <a:gd name="connsiteX36" fmla="*/ 3280252 w 4372544"/>
                  <a:gd name="connsiteY36" fmla="*/ 2685395 h 5288263"/>
                  <a:gd name="connsiteX37" fmla="*/ 3280627 w 4372544"/>
                  <a:gd name="connsiteY37" fmla="*/ 2685395 h 5288263"/>
                  <a:gd name="connsiteX38" fmla="*/ 3255025 w 4372544"/>
                  <a:gd name="connsiteY38" fmla="*/ 2596060 h 5288263"/>
                  <a:gd name="connsiteX39" fmla="*/ 3625970 w 4372544"/>
                  <a:gd name="connsiteY39" fmla="*/ 3739987 h 5288263"/>
                  <a:gd name="connsiteX40" fmla="*/ 3744072 w 4372544"/>
                  <a:gd name="connsiteY40" fmla="*/ 4030101 h 5288263"/>
                  <a:gd name="connsiteX41" fmla="*/ 27790 w 4372544"/>
                  <a:gd name="connsiteY41" fmla="*/ 5249537 h 5288263"/>
                  <a:gd name="connsiteX42" fmla="*/ 498921 w 4372544"/>
                  <a:gd name="connsiteY42" fmla="*/ 4412260 h 5288263"/>
                  <a:gd name="connsiteX43" fmla="*/ 563234 w 4372544"/>
                  <a:gd name="connsiteY43" fmla="*/ 4270326 h 5288263"/>
                  <a:gd name="connsiteX44" fmla="*/ 498921 w 4372544"/>
                  <a:gd name="connsiteY44" fmla="*/ 4412260 h 5288263"/>
                  <a:gd name="connsiteX45" fmla="*/ 27790 w 4372544"/>
                  <a:gd name="connsiteY45" fmla="*/ 5249537 h 5288263"/>
                  <a:gd name="connsiteX46" fmla="*/ 0 w 4372544"/>
                  <a:gd name="connsiteY46" fmla="*/ 5288263 h 5288263"/>
                  <a:gd name="connsiteX47" fmla="*/ 27790 w 4372544"/>
                  <a:gd name="connsiteY47" fmla="*/ 5249537 h 5288263"/>
                  <a:gd name="connsiteX48" fmla="*/ 3647 w 4372544"/>
                  <a:gd name="connsiteY48" fmla="*/ 5283181 h 5288263"/>
                  <a:gd name="connsiteX49" fmla="*/ 41024 w 4372544"/>
                  <a:gd name="connsiteY49" fmla="*/ 5257130 h 5288263"/>
                  <a:gd name="connsiteX50" fmla="*/ 2206784 w 4372544"/>
                  <a:gd name="connsiteY50" fmla="*/ 4971581 h 5288263"/>
                  <a:gd name="connsiteX51" fmla="*/ 4372544 w 4372544"/>
                  <a:gd name="connsiteY51" fmla="*/ 5257130 h 5288263"/>
                  <a:gd name="connsiteX52" fmla="*/ 2206784 w 4372544"/>
                  <a:gd name="connsiteY52" fmla="*/ 4974121 h 5288263"/>
                  <a:gd name="connsiteX53" fmla="*/ 41024 w 4372544"/>
                  <a:gd name="connsiteY53" fmla="*/ 5259670 h 5288263"/>
                  <a:gd name="connsiteX54" fmla="*/ 0 w 4372544"/>
                  <a:gd name="connsiteY54"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2206784 w 3744072"/>
                  <a:gd name="connsiteY51" fmla="*/ 4974121 h 5288263"/>
                  <a:gd name="connsiteX52" fmla="*/ 41024 w 3744072"/>
                  <a:gd name="connsiteY52" fmla="*/ 5259670 h 5288263"/>
                  <a:gd name="connsiteX53" fmla="*/ 0 w 3744072"/>
                  <a:gd name="connsiteY53"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41024 w 3744072"/>
                  <a:gd name="connsiteY51" fmla="*/ 5259670 h 5288263"/>
                  <a:gd name="connsiteX52" fmla="*/ 0 w 3744072"/>
                  <a:gd name="connsiteY52"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41024 w 3744072"/>
                  <a:gd name="connsiteY50" fmla="*/ 5259670 h 5288263"/>
                  <a:gd name="connsiteX51" fmla="*/ 0 w 3744072"/>
                  <a:gd name="connsiteY51" fmla="*/ 5288263 h 5288263"/>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9670 h 5283181"/>
                  <a:gd name="connsiteX47" fmla="*/ 24143 w 3740425"/>
                  <a:gd name="connsiteY47" fmla="*/ 5249537 h 5283181"/>
                  <a:gd name="connsiteX48" fmla="*/ 0 w 3740425"/>
                  <a:gd name="connsiteY48" fmla="*/ 5283181 h 5283181"/>
                  <a:gd name="connsiteX49" fmla="*/ 37377 w 3740425"/>
                  <a:gd name="connsiteY49" fmla="*/ 5257130 h 5283181"/>
                  <a:gd name="connsiteX50" fmla="*/ 37377 w 3740425"/>
                  <a:gd name="connsiteY50" fmla="*/ 525967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7130 h 5283181"/>
                  <a:gd name="connsiteX47" fmla="*/ 24143 w 3740425"/>
                  <a:gd name="connsiteY47" fmla="*/ 5249537 h 5283181"/>
                  <a:gd name="connsiteX48" fmla="*/ 0 w 3740425"/>
                  <a:gd name="connsiteY48" fmla="*/ 5283181 h 5283181"/>
                  <a:gd name="connsiteX49" fmla="*/ 37377 w 3740425"/>
                  <a:gd name="connsiteY49" fmla="*/ 525713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0 w 3740425"/>
                  <a:gd name="connsiteY46" fmla="*/ 5283181 h 5283181"/>
                  <a:gd name="connsiteX47" fmla="*/ 24143 w 3740425"/>
                  <a:gd name="connsiteY47" fmla="*/ 5249537 h 5283181"/>
                  <a:gd name="connsiteX48" fmla="*/ 0 w 3740425"/>
                  <a:gd name="connsiteY48" fmla="*/ 5283181 h 5283181"/>
                  <a:gd name="connsiteX0" fmla="*/ 2965644 w 3716282"/>
                  <a:gd name="connsiteY0" fmla="*/ 1340901 h 5249537"/>
                  <a:gd name="connsiteX1" fmla="*/ 2964004 w 3716282"/>
                  <a:gd name="connsiteY1" fmla="*/ 1340901 h 5249537"/>
                  <a:gd name="connsiteX2" fmla="*/ 2949401 w 3716282"/>
                  <a:gd name="connsiteY2" fmla="*/ 1295986 h 5249537"/>
                  <a:gd name="connsiteX3" fmla="*/ 2178994 w 3716282"/>
                  <a:gd name="connsiteY3" fmla="*/ 1101288 h 5249537"/>
                  <a:gd name="connsiteX4" fmla="*/ 1408586 w 3716282"/>
                  <a:gd name="connsiteY4" fmla="*/ 1295986 h 5249537"/>
                  <a:gd name="connsiteX5" fmla="*/ 1393984 w 3716282"/>
                  <a:gd name="connsiteY5" fmla="*/ 1340901 h 5249537"/>
                  <a:gd name="connsiteX6" fmla="*/ 1392342 w 3716282"/>
                  <a:gd name="connsiteY6" fmla="*/ 1340901 h 5249537"/>
                  <a:gd name="connsiteX7" fmla="*/ 1409012 w 3716282"/>
                  <a:gd name="connsiteY7" fmla="*/ 1233030 h 5249537"/>
                  <a:gd name="connsiteX8" fmla="*/ 1490302 w 3716282"/>
                  <a:gd name="connsiteY8" fmla="*/ 32855 h 5249537"/>
                  <a:gd name="connsiteX9" fmla="*/ 1488980 w 3716282"/>
                  <a:gd name="connsiteY9" fmla="*/ 0 h 5249537"/>
                  <a:gd name="connsiteX10" fmla="*/ 2869006 w 3716282"/>
                  <a:gd name="connsiteY10" fmla="*/ 0 h 5249537"/>
                  <a:gd name="connsiteX11" fmla="*/ 2867684 w 3716282"/>
                  <a:gd name="connsiteY11" fmla="*/ 32855 h 5249537"/>
                  <a:gd name="connsiteX12" fmla="*/ 2948974 w 3716282"/>
                  <a:gd name="connsiteY12" fmla="*/ 1233030 h 5249537"/>
                  <a:gd name="connsiteX13" fmla="*/ 2965644 w 3716282"/>
                  <a:gd name="connsiteY13" fmla="*/ 1340901 h 5249537"/>
                  <a:gd name="connsiteX14" fmla="*/ 1244608 w 3716282"/>
                  <a:gd name="connsiteY14" fmla="*/ 2128987 h 5249537"/>
                  <a:gd name="connsiteX15" fmla="*/ 1269831 w 3716282"/>
                  <a:gd name="connsiteY15" fmla="*/ 2014096 h 5249537"/>
                  <a:gd name="connsiteX16" fmla="*/ 1258581 w 3716282"/>
                  <a:gd name="connsiteY16" fmla="*/ 2071666 h 5249537"/>
                  <a:gd name="connsiteX17" fmla="*/ 1244608 w 3716282"/>
                  <a:gd name="connsiteY17" fmla="*/ 2128987 h 5249537"/>
                  <a:gd name="connsiteX18" fmla="*/ 3113379 w 3716282"/>
                  <a:gd name="connsiteY18" fmla="*/ 2128989 h 5249537"/>
                  <a:gd name="connsiteX19" fmla="*/ 3099405 w 3716282"/>
                  <a:gd name="connsiteY19" fmla="*/ 2071666 h 5249537"/>
                  <a:gd name="connsiteX20" fmla="*/ 3088155 w 3716282"/>
                  <a:gd name="connsiteY20" fmla="*/ 2014093 h 5249537"/>
                  <a:gd name="connsiteX21" fmla="*/ 3113379 w 3716282"/>
                  <a:gd name="connsiteY21" fmla="*/ 2128989 h 5249537"/>
                  <a:gd name="connsiteX22" fmla="*/ 3716282 w 3716282"/>
                  <a:gd name="connsiteY22" fmla="*/ 4030101 h 5249537"/>
                  <a:gd name="connsiteX23" fmla="*/ 3712947 w 3716282"/>
                  <a:gd name="connsiteY23" fmla="*/ 4030101 h 5249537"/>
                  <a:gd name="connsiteX24" fmla="*/ 3683976 w 3716282"/>
                  <a:gd name="connsiteY24" fmla="*/ 3961674 h 5249537"/>
                  <a:gd name="connsiteX25" fmla="*/ 2178994 w 3716282"/>
                  <a:gd name="connsiteY25" fmla="*/ 3669628 h 5249537"/>
                  <a:gd name="connsiteX26" fmla="*/ 674012 w 3716282"/>
                  <a:gd name="connsiteY26" fmla="*/ 3961674 h 5249537"/>
                  <a:gd name="connsiteX27" fmla="*/ 645040 w 3716282"/>
                  <a:gd name="connsiteY27" fmla="*/ 4030101 h 5249537"/>
                  <a:gd name="connsiteX28" fmla="*/ 641705 w 3716282"/>
                  <a:gd name="connsiteY28" fmla="*/ 4030101 h 5249537"/>
                  <a:gd name="connsiteX29" fmla="*/ 759806 w 3716282"/>
                  <a:gd name="connsiteY29" fmla="*/ 3739987 h 5249537"/>
                  <a:gd name="connsiteX30" fmla="*/ 1130751 w 3716282"/>
                  <a:gd name="connsiteY30" fmla="*/ 2596060 h 5249537"/>
                  <a:gd name="connsiteX31" fmla="*/ 1105149 w 3716282"/>
                  <a:gd name="connsiteY31" fmla="*/ 2685395 h 5249537"/>
                  <a:gd name="connsiteX32" fmla="*/ 1105526 w 3716282"/>
                  <a:gd name="connsiteY32" fmla="*/ 2685395 h 5249537"/>
                  <a:gd name="connsiteX33" fmla="*/ 1126402 w 3716282"/>
                  <a:gd name="connsiteY33" fmla="*/ 2622730 h 5249537"/>
                  <a:gd name="connsiteX34" fmla="*/ 2178994 w 3716282"/>
                  <a:gd name="connsiteY34" fmla="*/ 2363133 h 5249537"/>
                  <a:gd name="connsiteX35" fmla="*/ 3231585 w 3716282"/>
                  <a:gd name="connsiteY35" fmla="*/ 2622730 h 5249537"/>
                  <a:gd name="connsiteX36" fmla="*/ 3252462 w 3716282"/>
                  <a:gd name="connsiteY36" fmla="*/ 2685395 h 5249537"/>
                  <a:gd name="connsiteX37" fmla="*/ 3252837 w 3716282"/>
                  <a:gd name="connsiteY37" fmla="*/ 2685395 h 5249537"/>
                  <a:gd name="connsiteX38" fmla="*/ 3227235 w 3716282"/>
                  <a:gd name="connsiteY38" fmla="*/ 2596060 h 5249537"/>
                  <a:gd name="connsiteX39" fmla="*/ 3598180 w 3716282"/>
                  <a:gd name="connsiteY39" fmla="*/ 3739987 h 5249537"/>
                  <a:gd name="connsiteX40" fmla="*/ 3716282 w 3716282"/>
                  <a:gd name="connsiteY40" fmla="*/ 4030101 h 5249537"/>
                  <a:gd name="connsiteX41" fmla="*/ 0 w 3716282"/>
                  <a:gd name="connsiteY41" fmla="*/ 5249537 h 5249537"/>
                  <a:gd name="connsiteX42" fmla="*/ 471131 w 3716282"/>
                  <a:gd name="connsiteY42" fmla="*/ 4412260 h 5249537"/>
                  <a:gd name="connsiteX43" fmla="*/ 535444 w 3716282"/>
                  <a:gd name="connsiteY43" fmla="*/ 4270326 h 5249537"/>
                  <a:gd name="connsiteX44" fmla="*/ 471131 w 3716282"/>
                  <a:gd name="connsiteY44" fmla="*/ 4412260 h 5249537"/>
                  <a:gd name="connsiteX45" fmla="*/ 0 w 3716282"/>
                  <a:gd name="connsiteY45" fmla="*/ 5249537 h 5249537"/>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0 w 3245151"/>
                  <a:gd name="connsiteY41" fmla="*/ 4412260 h 4412260"/>
                  <a:gd name="connsiteX42" fmla="*/ 0 w 3245151"/>
                  <a:gd name="connsiteY42" fmla="*/ 4412260 h 4412260"/>
                  <a:gd name="connsiteX43" fmla="*/ 64313 w 3245151"/>
                  <a:gd name="connsiteY43" fmla="*/ 4270326 h 4412260"/>
                  <a:gd name="connsiteX44" fmla="*/ 0 w 3245151"/>
                  <a:gd name="connsiteY44" fmla="*/ 4412260 h 4412260"/>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64313 w 3245151"/>
                  <a:gd name="connsiteY41" fmla="*/ 4270326 h 4412260"/>
                  <a:gd name="connsiteX42" fmla="*/ 0 w 3245151"/>
                  <a:gd name="connsiteY42" fmla="*/ 4412260 h 4412260"/>
                  <a:gd name="connsiteX43" fmla="*/ 64313 w 3245151"/>
                  <a:gd name="connsiteY43" fmla="*/ 4270326 h 4412260"/>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71674 w 3074577"/>
                  <a:gd name="connsiteY18" fmla="*/ 2128989 h 4030101"/>
                  <a:gd name="connsiteX19" fmla="*/ 2457700 w 3074577"/>
                  <a:gd name="connsiteY19" fmla="*/ 2071666 h 4030101"/>
                  <a:gd name="connsiteX20" fmla="*/ 2446450 w 3074577"/>
                  <a:gd name="connsiteY20" fmla="*/ 2014093 h 4030101"/>
                  <a:gd name="connsiteX21" fmla="*/ 2471674 w 3074577"/>
                  <a:gd name="connsiteY21" fmla="*/ 2128989 h 4030101"/>
                  <a:gd name="connsiteX22" fmla="*/ 3074577 w 3074577"/>
                  <a:gd name="connsiteY22" fmla="*/ 4030101 h 4030101"/>
                  <a:gd name="connsiteX23" fmla="*/ 3071242 w 3074577"/>
                  <a:gd name="connsiteY23" fmla="*/ 4030101 h 4030101"/>
                  <a:gd name="connsiteX24" fmla="*/ 3042271 w 3074577"/>
                  <a:gd name="connsiteY24" fmla="*/ 3961674 h 4030101"/>
                  <a:gd name="connsiteX25" fmla="*/ 1537289 w 3074577"/>
                  <a:gd name="connsiteY25" fmla="*/ 3669628 h 4030101"/>
                  <a:gd name="connsiteX26" fmla="*/ 32307 w 3074577"/>
                  <a:gd name="connsiteY26" fmla="*/ 3961674 h 4030101"/>
                  <a:gd name="connsiteX27" fmla="*/ 3335 w 3074577"/>
                  <a:gd name="connsiteY27" fmla="*/ 4030101 h 4030101"/>
                  <a:gd name="connsiteX28" fmla="*/ 0 w 3074577"/>
                  <a:gd name="connsiteY28" fmla="*/ 4030101 h 4030101"/>
                  <a:gd name="connsiteX29" fmla="*/ 118101 w 3074577"/>
                  <a:gd name="connsiteY29" fmla="*/ 3739987 h 4030101"/>
                  <a:gd name="connsiteX30" fmla="*/ 489046 w 3074577"/>
                  <a:gd name="connsiteY30" fmla="*/ 2596060 h 4030101"/>
                  <a:gd name="connsiteX31" fmla="*/ 463444 w 3074577"/>
                  <a:gd name="connsiteY31" fmla="*/ 2685395 h 4030101"/>
                  <a:gd name="connsiteX32" fmla="*/ 463821 w 3074577"/>
                  <a:gd name="connsiteY32" fmla="*/ 2685395 h 4030101"/>
                  <a:gd name="connsiteX33" fmla="*/ 484697 w 3074577"/>
                  <a:gd name="connsiteY33" fmla="*/ 2622730 h 4030101"/>
                  <a:gd name="connsiteX34" fmla="*/ 1537289 w 3074577"/>
                  <a:gd name="connsiteY34" fmla="*/ 2363133 h 4030101"/>
                  <a:gd name="connsiteX35" fmla="*/ 2589880 w 3074577"/>
                  <a:gd name="connsiteY35" fmla="*/ 2622730 h 4030101"/>
                  <a:gd name="connsiteX36" fmla="*/ 2610757 w 3074577"/>
                  <a:gd name="connsiteY36" fmla="*/ 2685395 h 4030101"/>
                  <a:gd name="connsiteX37" fmla="*/ 2611132 w 3074577"/>
                  <a:gd name="connsiteY37" fmla="*/ 2685395 h 4030101"/>
                  <a:gd name="connsiteX38" fmla="*/ 2585530 w 3074577"/>
                  <a:gd name="connsiteY38" fmla="*/ 2596060 h 4030101"/>
                  <a:gd name="connsiteX39" fmla="*/ 2956475 w 3074577"/>
                  <a:gd name="connsiteY39" fmla="*/ 3739987 h 4030101"/>
                  <a:gd name="connsiteX40" fmla="*/ 3074577 w 3074577"/>
                  <a:gd name="connsiteY4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46450 w 3074577"/>
                  <a:gd name="connsiteY18" fmla="*/ 2014093 h 4030101"/>
                  <a:gd name="connsiteX19" fmla="*/ 2457700 w 3074577"/>
                  <a:gd name="connsiteY19" fmla="*/ 2071666 h 4030101"/>
                  <a:gd name="connsiteX20" fmla="*/ 2446450 w 3074577"/>
                  <a:gd name="connsiteY20" fmla="*/ 2014093 h 4030101"/>
                  <a:gd name="connsiteX21" fmla="*/ 3074577 w 3074577"/>
                  <a:gd name="connsiteY21" fmla="*/ 4030101 h 4030101"/>
                  <a:gd name="connsiteX22" fmla="*/ 3071242 w 3074577"/>
                  <a:gd name="connsiteY22" fmla="*/ 4030101 h 4030101"/>
                  <a:gd name="connsiteX23" fmla="*/ 3042271 w 3074577"/>
                  <a:gd name="connsiteY23" fmla="*/ 3961674 h 4030101"/>
                  <a:gd name="connsiteX24" fmla="*/ 1537289 w 3074577"/>
                  <a:gd name="connsiteY24" fmla="*/ 3669628 h 4030101"/>
                  <a:gd name="connsiteX25" fmla="*/ 32307 w 3074577"/>
                  <a:gd name="connsiteY25" fmla="*/ 3961674 h 4030101"/>
                  <a:gd name="connsiteX26" fmla="*/ 3335 w 3074577"/>
                  <a:gd name="connsiteY26" fmla="*/ 4030101 h 4030101"/>
                  <a:gd name="connsiteX27" fmla="*/ 0 w 3074577"/>
                  <a:gd name="connsiteY27" fmla="*/ 4030101 h 4030101"/>
                  <a:gd name="connsiteX28" fmla="*/ 118101 w 3074577"/>
                  <a:gd name="connsiteY28" fmla="*/ 3739987 h 4030101"/>
                  <a:gd name="connsiteX29" fmla="*/ 489046 w 3074577"/>
                  <a:gd name="connsiteY29" fmla="*/ 2596060 h 4030101"/>
                  <a:gd name="connsiteX30" fmla="*/ 463444 w 3074577"/>
                  <a:gd name="connsiteY30" fmla="*/ 2685395 h 4030101"/>
                  <a:gd name="connsiteX31" fmla="*/ 463821 w 3074577"/>
                  <a:gd name="connsiteY31" fmla="*/ 2685395 h 4030101"/>
                  <a:gd name="connsiteX32" fmla="*/ 484697 w 3074577"/>
                  <a:gd name="connsiteY32" fmla="*/ 2622730 h 4030101"/>
                  <a:gd name="connsiteX33" fmla="*/ 1537289 w 3074577"/>
                  <a:gd name="connsiteY33" fmla="*/ 2363133 h 4030101"/>
                  <a:gd name="connsiteX34" fmla="*/ 2589880 w 3074577"/>
                  <a:gd name="connsiteY34" fmla="*/ 2622730 h 4030101"/>
                  <a:gd name="connsiteX35" fmla="*/ 2610757 w 3074577"/>
                  <a:gd name="connsiteY35" fmla="*/ 2685395 h 4030101"/>
                  <a:gd name="connsiteX36" fmla="*/ 2611132 w 3074577"/>
                  <a:gd name="connsiteY36" fmla="*/ 2685395 h 4030101"/>
                  <a:gd name="connsiteX37" fmla="*/ 2585530 w 3074577"/>
                  <a:gd name="connsiteY37" fmla="*/ 2596060 h 4030101"/>
                  <a:gd name="connsiteX38" fmla="*/ 2956475 w 3074577"/>
                  <a:gd name="connsiteY38" fmla="*/ 3739987 h 4030101"/>
                  <a:gd name="connsiteX39" fmla="*/ 3074577 w 3074577"/>
                  <a:gd name="connsiteY3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3074577 w 3074577"/>
                  <a:gd name="connsiteY18" fmla="*/ 4030101 h 4030101"/>
                  <a:gd name="connsiteX19" fmla="*/ 3071242 w 3074577"/>
                  <a:gd name="connsiteY19" fmla="*/ 4030101 h 4030101"/>
                  <a:gd name="connsiteX20" fmla="*/ 3042271 w 3074577"/>
                  <a:gd name="connsiteY20" fmla="*/ 3961674 h 4030101"/>
                  <a:gd name="connsiteX21" fmla="*/ 1537289 w 3074577"/>
                  <a:gd name="connsiteY21" fmla="*/ 3669628 h 4030101"/>
                  <a:gd name="connsiteX22" fmla="*/ 32307 w 3074577"/>
                  <a:gd name="connsiteY22" fmla="*/ 3961674 h 4030101"/>
                  <a:gd name="connsiteX23" fmla="*/ 3335 w 3074577"/>
                  <a:gd name="connsiteY23" fmla="*/ 4030101 h 4030101"/>
                  <a:gd name="connsiteX24" fmla="*/ 0 w 3074577"/>
                  <a:gd name="connsiteY24" fmla="*/ 4030101 h 4030101"/>
                  <a:gd name="connsiteX25" fmla="*/ 118101 w 3074577"/>
                  <a:gd name="connsiteY25" fmla="*/ 3739987 h 4030101"/>
                  <a:gd name="connsiteX26" fmla="*/ 489046 w 3074577"/>
                  <a:gd name="connsiteY26" fmla="*/ 2596060 h 4030101"/>
                  <a:gd name="connsiteX27" fmla="*/ 463444 w 3074577"/>
                  <a:gd name="connsiteY27" fmla="*/ 2685395 h 4030101"/>
                  <a:gd name="connsiteX28" fmla="*/ 463821 w 3074577"/>
                  <a:gd name="connsiteY28" fmla="*/ 2685395 h 4030101"/>
                  <a:gd name="connsiteX29" fmla="*/ 484697 w 3074577"/>
                  <a:gd name="connsiteY29" fmla="*/ 2622730 h 4030101"/>
                  <a:gd name="connsiteX30" fmla="*/ 1537289 w 3074577"/>
                  <a:gd name="connsiteY30" fmla="*/ 2363133 h 4030101"/>
                  <a:gd name="connsiteX31" fmla="*/ 2589880 w 3074577"/>
                  <a:gd name="connsiteY31" fmla="*/ 2622730 h 4030101"/>
                  <a:gd name="connsiteX32" fmla="*/ 2610757 w 3074577"/>
                  <a:gd name="connsiteY32" fmla="*/ 2685395 h 4030101"/>
                  <a:gd name="connsiteX33" fmla="*/ 2611132 w 3074577"/>
                  <a:gd name="connsiteY33" fmla="*/ 2685395 h 4030101"/>
                  <a:gd name="connsiteX34" fmla="*/ 2585530 w 3074577"/>
                  <a:gd name="connsiteY34" fmla="*/ 2596060 h 4030101"/>
                  <a:gd name="connsiteX35" fmla="*/ 2956475 w 3074577"/>
                  <a:gd name="connsiteY35" fmla="*/ 3739987 h 4030101"/>
                  <a:gd name="connsiteX36" fmla="*/ 3074577 w 3074577"/>
                  <a:gd name="connsiteY3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16876 w 3074577"/>
                  <a:gd name="connsiteY14" fmla="*/ 2071666 h 4030101"/>
                  <a:gd name="connsiteX15" fmla="*/ 628126 w 3074577"/>
                  <a:gd name="connsiteY15" fmla="*/ 2014096 h 4030101"/>
                  <a:gd name="connsiteX16" fmla="*/ 616876 w 3074577"/>
                  <a:gd name="connsiteY16" fmla="*/ 2071666 h 4030101"/>
                  <a:gd name="connsiteX17" fmla="*/ 3074577 w 3074577"/>
                  <a:gd name="connsiteY17" fmla="*/ 4030101 h 4030101"/>
                  <a:gd name="connsiteX18" fmla="*/ 3071242 w 3074577"/>
                  <a:gd name="connsiteY18" fmla="*/ 4030101 h 4030101"/>
                  <a:gd name="connsiteX19" fmla="*/ 3042271 w 3074577"/>
                  <a:gd name="connsiteY19" fmla="*/ 3961674 h 4030101"/>
                  <a:gd name="connsiteX20" fmla="*/ 1537289 w 3074577"/>
                  <a:gd name="connsiteY20" fmla="*/ 3669628 h 4030101"/>
                  <a:gd name="connsiteX21" fmla="*/ 32307 w 3074577"/>
                  <a:gd name="connsiteY21" fmla="*/ 3961674 h 4030101"/>
                  <a:gd name="connsiteX22" fmla="*/ 3335 w 3074577"/>
                  <a:gd name="connsiteY22" fmla="*/ 4030101 h 4030101"/>
                  <a:gd name="connsiteX23" fmla="*/ 0 w 3074577"/>
                  <a:gd name="connsiteY23" fmla="*/ 4030101 h 4030101"/>
                  <a:gd name="connsiteX24" fmla="*/ 118101 w 3074577"/>
                  <a:gd name="connsiteY24" fmla="*/ 3739987 h 4030101"/>
                  <a:gd name="connsiteX25" fmla="*/ 489046 w 3074577"/>
                  <a:gd name="connsiteY25" fmla="*/ 2596060 h 4030101"/>
                  <a:gd name="connsiteX26" fmla="*/ 463444 w 3074577"/>
                  <a:gd name="connsiteY26" fmla="*/ 2685395 h 4030101"/>
                  <a:gd name="connsiteX27" fmla="*/ 463821 w 3074577"/>
                  <a:gd name="connsiteY27" fmla="*/ 2685395 h 4030101"/>
                  <a:gd name="connsiteX28" fmla="*/ 484697 w 3074577"/>
                  <a:gd name="connsiteY28" fmla="*/ 2622730 h 4030101"/>
                  <a:gd name="connsiteX29" fmla="*/ 1537289 w 3074577"/>
                  <a:gd name="connsiteY29" fmla="*/ 2363133 h 4030101"/>
                  <a:gd name="connsiteX30" fmla="*/ 2589880 w 3074577"/>
                  <a:gd name="connsiteY30" fmla="*/ 2622730 h 4030101"/>
                  <a:gd name="connsiteX31" fmla="*/ 2610757 w 3074577"/>
                  <a:gd name="connsiteY31" fmla="*/ 2685395 h 4030101"/>
                  <a:gd name="connsiteX32" fmla="*/ 2611132 w 3074577"/>
                  <a:gd name="connsiteY32" fmla="*/ 2685395 h 4030101"/>
                  <a:gd name="connsiteX33" fmla="*/ 2585530 w 3074577"/>
                  <a:gd name="connsiteY33" fmla="*/ 2596060 h 4030101"/>
                  <a:gd name="connsiteX34" fmla="*/ 2956475 w 3074577"/>
                  <a:gd name="connsiteY34" fmla="*/ 3739987 h 4030101"/>
                  <a:gd name="connsiteX35" fmla="*/ 3074577 w 3074577"/>
                  <a:gd name="connsiteY35"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3074577 w 3074577"/>
                  <a:gd name="connsiteY14" fmla="*/ 4030101 h 4030101"/>
                  <a:gd name="connsiteX15" fmla="*/ 3071242 w 3074577"/>
                  <a:gd name="connsiteY15" fmla="*/ 4030101 h 4030101"/>
                  <a:gd name="connsiteX16" fmla="*/ 3042271 w 3074577"/>
                  <a:gd name="connsiteY16" fmla="*/ 3961674 h 4030101"/>
                  <a:gd name="connsiteX17" fmla="*/ 1537289 w 3074577"/>
                  <a:gd name="connsiteY17" fmla="*/ 3669628 h 4030101"/>
                  <a:gd name="connsiteX18" fmla="*/ 32307 w 3074577"/>
                  <a:gd name="connsiteY18" fmla="*/ 3961674 h 4030101"/>
                  <a:gd name="connsiteX19" fmla="*/ 3335 w 3074577"/>
                  <a:gd name="connsiteY19" fmla="*/ 4030101 h 4030101"/>
                  <a:gd name="connsiteX20" fmla="*/ 0 w 3074577"/>
                  <a:gd name="connsiteY20" fmla="*/ 4030101 h 4030101"/>
                  <a:gd name="connsiteX21" fmla="*/ 118101 w 3074577"/>
                  <a:gd name="connsiteY21" fmla="*/ 3739987 h 4030101"/>
                  <a:gd name="connsiteX22" fmla="*/ 489046 w 3074577"/>
                  <a:gd name="connsiteY22" fmla="*/ 2596060 h 4030101"/>
                  <a:gd name="connsiteX23" fmla="*/ 463444 w 3074577"/>
                  <a:gd name="connsiteY23" fmla="*/ 2685395 h 4030101"/>
                  <a:gd name="connsiteX24" fmla="*/ 463821 w 3074577"/>
                  <a:gd name="connsiteY24" fmla="*/ 2685395 h 4030101"/>
                  <a:gd name="connsiteX25" fmla="*/ 484697 w 3074577"/>
                  <a:gd name="connsiteY25" fmla="*/ 2622730 h 4030101"/>
                  <a:gd name="connsiteX26" fmla="*/ 1537289 w 3074577"/>
                  <a:gd name="connsiteY26" fmla="*/ 2363133 h 4030101"/>
                  <a:gd name="connsiteX27" fmla="*/ 2589880 w 3074577"/>
                  <a:gd name="connsiteY27" fmla="*/ 2622730 h 4030101"/>
                  <a:gd name="connsiteX28" fmla="*/ 2610757 w 3074577"/>
                  <a:gd name="connsiteY28" fmla="*/ 2685395 h 4030101"/>
                  <a:gd name="connsiteX29" fmla="*/ 2611132 w 3074577"/>
                  <a:gd name="connsiteY29" fmla="*/ 2685395 h 4030101"/>
                  <a:gd name="connsiteX30" fmla="*/ 2585530 w 3074577"/>
                  <a:gd name="connsiteY30" fmla="*/ 2596060 h 4030101"/>
                  <a:gd name="connsiteX31" fmla="*/ 2956475 w 3074577"/>
                  <a:gd name="connsiteY31" fmla="*/ 3739987 h 4030101"/>
                  <a:gd name="connsiteX32" fmla="*/ 3074577 w 3074577"/>
                  <a:gd name="connsiteY32"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67307 w 3074577"/>
                  <a:gd name="connsiteY6" fmla="*/ 1233030 h 4030101"/>
                  <a:gd name="connsiteX7" fmla="*/ 848597 w 3074577"/>
                  <a:gd name="connsiteY7" fmla="*/ 32855 h 4030101"/>
                  <a:gd name="connsiteX8" fmla="*/ 847275 w 3074577"/>
                  <a:gd name="connsiteY8" fmla="*/ 0 h 4030101"/>
                  <a:gd name="connsiteX9" fmla="*/ 2227301 w 3074577"/>
                  <a:gd name="connsiteY9" fmla="*/ 0 h 4030101"/>
                  <a:gd name="connsiteX10" fmla="*/ 2225979 w 3074577"/>
                  <a:gd name="connsiteY10" fmla="*/ 32855 h 4030101"/>
                  <a:gd name="connsiteX11" fmla="*/ 2307269 w 3074577"/>
                  <a:gd name="connsiteY11" fmla="*/ 1233030 h 4030101"/>
                  <a:gd name="connsiteX12" fmla="*/ 2323939 w 3074577"/>
                  <a:gd name="connsiteY12" fmla="*/ 1340901 h 4030101"/>
                  <a:gd name="connsiteX13" fmla="*/ 3074577 w 3074577"/>
                  <a:gd name="connsiteY13" fmla="*/ 4030101 h 4030101"/>
                  <a:gd name="connsiteX14" fmla="*/ 3071242 w 3074577"/>
                  <a:gd name="connsiteY14" fmla="*/ 4030101 h 4030101"/>
                  <a:gd name="connsiteX15" fmla="*/ 3042271 w 3074577"/>
                  <a:gd name="connsiteY15" fmla="*/ 3961674 h 4030101"/>
                  <a:gd name="connsiteX16" fmla="*/ 1537289 w 3074577"/>
                  <a:gd name="connsiteY16" fmla="*/ 3669628 h 4030101"/>
                  <a:gd name="connsiteX17" fmla="*/ 32307 w 3074577"/>
                  <a:gd name="connsiteY17" fmla="*/ 3961674 h 4030101"/>
                  <a:gd name="connsiteX18" fmla="*/ 3335 w 3074577"/>
                  <a:gd name="connsiteY18" fmla="*/ 4030101 h 4030101"/>
                  <a:gd name="connsiteX19" fmla="*/ 0 w 3074577"/>
                  <a:gd name="connsiteY19" fmla="*/ 4030101 h 4030101"/>
                  <a:gd name="connsiteX20" fmla="*/ 118101 w 3074577"/>
                  <a:gd name="connsiteY20" fmla="*/ 3739987 h 4030101"/>
                  <a:gd name="connsiteX21" fmla="*/ 489046 w 3074577"/>
                  <a:gd name="connsiteY21" fmla="*/ 2596060 h 4030101"/>
                  <a:gd name="connsiteX22" fmla="*/ 463444 w 3074577"/>
                  <a:gd name="connsiteY22" fmla="*/ 2685395 h 4030101"/>
                  <a:gd name="connsiteX23" fmla="*/ 463821 w 3074577"/>
                  <a:gd name="connsiteY23" fmla="*/ 2685395 h 4030101"/>
                  <a:gd name="connsiteX24" fmla="*/ 484697 w 3074577"/>
                  <a:gd name="connsiteY24" fmla="*/ 2622730 h 4030101"/>
                  <a:gd name="connsiteX25" fmla="*/ 1537289 w 3074577"/>
                  <a:gd name="connsiteY25" fmla="*/ 2363133 h 4030101"/>
                  <a:gd name="connsiteX26" fmla="*/ 2589880 w 3074577"/>
                  <a:gd name="connsiteY26" fmla="*/ 2622730 h 4030101"/>
                  <a:gd name="connsiteX27" fmla="*/ 2610757 w 3074577"/>
                  <a:gd name="connsiteY27" fmla="*/ 2685395 h 4030101"/>
                  <a:gd name="connsiteX28" fmla="*/ 2611132 w 3074577"/>
                  <a:gd name="connsiteY28" fmla="*/ 2685395 h 4030101"/>
                  <a:gd name="connsiteX29" fmla="*/ 2585530 w 3074577"/>
                  <a:gd name="connsiteY29" fmla="*/ 2596060 h 4030101"/>
                  <a:gd name="connsiteX30" fmla="*/ 2956475 w 3074577"/>
                  <a:gd name="connsiteY30" fmla="*/ 3739987 h 4030101"/>
                  <a:gd name="connsiteX31" fmla="*/ 3074577 w 3074577"/>
                  <a:gd name="connsiteY31"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67307 w 3074577"/>
                  <a:gd name="connsiteY5" fmla="*/ 1233030 h 4030101"/>
                  <a:gd name="connsiteX6" fmla="*/ 848597 w 3074577"/>
                  <a:gd name="connsiteY6" fmla="*/ 32855 h 4030101"/>
                  <a:gd name="connsiteX7" fmla="*/ 847275 w 3074577"/>
                  <a:gd name="connsiteY7" fmla="*/ 0 h 4030101"/>
                  <a:gd name="connsiteX8" fmla="*/ 2227301 w 3074577"/>
                  <a:gd name="connsiteY8" fmla="*/ 0 h 4030101"/>
                  <a:gd name="connsiteX9" fmla="*/ 2225979 w 3074577"/>
                  <a:gd name="connsiteY9" fmla="*/ 32855 h 4030101"/>
                  <a:gd name="connsiteX10" fmla="*/ 2307269 w 3074577"/>
                  <a:gd name="connsiteY10" fmla="*/ 1233030 h 4030101"/>
                  <a:gd name="connsiteX11" fmla="*/ 2323939 w 3074577"/>
                  <a:gd name="connsiteY11" fmla="*/ 1340901 h 4030101"/>
                  <a:gd name="connsiteX12" fmla="*/ 3074577 w 3074577"/>
                  <a:gd name="connsiteY12" fmla="*/ 4030101 h 4030101"/>
                  <a:gd name="connsiteX13" fmla="*/ 3071242 w 3074577"/>
                  <a:gd name="connsiteY13" fmla="*/ 4030101 h 4030101"/>
                  <a:gd name="connsiteX14" fmla="*/ 3042271 w 3074577"/>
                  <a:gd name="connsiteY14" fmla="*/ 3961674 h 4030101"/>
                  <a:gd name="connsiteX15" fmla="*/ 1537289 w 3074577"/>
                  <a:gd name="connsiteY15" fmla="*/ 3669628 h 4030101"/>
                  <a:gd name="connsiteX16" fmla="*/ 32307 w 3074577"/>
                  <a:gd name="connsiteY16" fmla="*/ 3961674 h 4030101"/>
                  <a:gd name="connsiteX17" fmla="*/ 3335 w 3074577"/>
                  <a:gd name="connsiteY17" fmla="*/ 4030101 h 4030101"/>
                  <a:gd name="connsiteX18" fmla="*/ 0 w 3074577"/>
                  <a:gd name="connsiteY18" fmla="*/ 4030101 h 4030101"/>
                  <a:gd name="connsiteX19" fmla="*/ 118101 w 3074577"/>
                  <a:gd name="connsiteY19" fmla="*/ 3739987 h 4030101"/>
                  <a:gd name="connsiteX20" fmla="*/ 489046 w 3074577"/>
                  <a:gd name="connsiteY20" fmla="*/ 2596060 h 4030101"/>
                  <a:gd name="connsiteX21" fmla="*/ 463444 w 3074577"/>
                  <a:gd name="connsiteY21" fmla="*/ 2685395 h 4030101"/>
                  <a:gd name="connsiteX22" fmla="*/ 463821 w 3074577"/>
                  <a:gd name="connsiteY22" fmla="*/ 2685395 h 4030101"/>
                  <a:gd name="connsiteX23" fmla="*/ 484697 w 3074577"/>
                  <a:gd name="connsiteY23" fmla="*/ 2622730 h 4030101"/>
                  <a:gd name="connsiteX24" fmla="*/ 1537289 w 3074577"/>
                  <a:gd name="connsiteY24" fmla="*/ 2363133 h 4030101"/>
                  <a:gd name="connsiteX25" fmla="*/ 2589880 w 3074577"/>
                  <a:gd name="connsiteY25" fmla="*/ 2622730 h 4030101"/>
                  <a:gd name="connsiteX26" fmla="*/ 2610757 w 3074577"/>
                  <a:gd name="connsiteY26" fmla="*/ 2685395 h 4030101"/>
                  <a:gd name="connsiteX27" fmla="*/ 2611132 w 3074577"/>
                  <a:gd name="connsiteY27" fmla="*/ 2685395 h 4030101"/>
                  <a:gd name="connsiteX28" fmla="*/ 2585530 w 3074577"/>
                  <a:gd name="connsiteY28" fmla="*/ 2596060 h 4030101"/>
                  <a:gd name="connsiteX29" fmla="*/ 2956475 w 3074577"/>
                  <a:gd name="connsiteY29" fmla="*/ 3739987 h 4030101"/>
                  <a:gd name="connsiteX30" fmla="*/ 3074577 w 3074577"/>
                  <a:gd name="connsiteY3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848597 w 3074577"/>
                  <a:gd name="connsiteY5" fmla="*/ 32855 h 4030101"/>
                  <a:gd name="connsiteX6" fmla="*/ 847275 w 3074577"/>
                  <a:gd name="connsiteY6" fmla="*/ 0 h 4030101"/>
                  <a:gd name="connsiteX7" fmla="*/ 2227301 w 3074577"/>
                  <a:gd name="connsiteY7" fmla="*/ 0 h 4030101"/>
                  <a:gd name="connsiteX8" fmla="*/ 2225979 w 3074577"/>
                  <a:gd name="connsiteY8" fmla="*/ 32855 h 4030101"/>
                  <a:gd name="connsiteX9" fmla="*/ 2307269 w 3074577"/>
                  <a:gd name="connsiteY9" fmla="*/ 1233030 h 4030101"/>
                  <a:gd name="connsiteX10" fmla="*/ 2323939 w 3074577"/>
                  <a:gd name="connsiteY10" fmla="*/ 1340901 h 4030101"/>
                  <a:gd name="connsiteX11" fmla="*/ 3074577 w 3074577"/>
                  <a:gd name="connsiteY11" fmla="*/ 4030101 h 4030101"/>
                  <a:gd name="connsiteX12" fmla="*/ 3071242 w 3074577"/>
                  <a:gd name="connsiteY12" fmla="*/ 4030101 h 4030101"/>
                  <a:gd name="connsiteX13" fmla="*/ 3042271 w 3074577"/>
                  <a:gd name="connsiteY13" fmla="*/ 3961674 h 4030101"/>
                  <a:gd name="connsiteX14" fmla="*/ 1537289 w 3074577"/>
                  <a:gd name="connsiteY14" fmla="*/ 3669628 h 4030101"/>
                  <a:gd name="connsiteX15" fmla="*/ 32307 w 3074577"/>
                  <a:gd name="connsiteY15" fmla="*/ 3961674 h 4030101"/>
                  <a:gd name="connsiteX16" fmla="*/ 3335 w 3074577"/>
                  <a:gd name="connsiteY16" fmla="*/ 4030101 h 4030101"/>
                  <a:gd name="connsiteX17" fmla="*/ 0 w 3074577"/>
                  <a:gd name="connsiteY17" fmla="*/ 4030101 h 4030101"/>
                  <a:gd name="connsiteX18" fmla="*/ 118101 w 3074577"/>
                  <a:gd name="connsiteY18" fmla="*/ 3739987 h 4030101"/>
                  <a:gd name="connsiteX19" fmla="*/ 489046 w 3074577"/>
                  <a:gd name="connsiteY19" fmla="*/ 2596060 h 4030101"/>
                  <a:gd name="connsiteX20" fmla="*/ 463444 w 3074577"/>
                  <a:gd name="connsiteY20" fmla="*/ 2685395 h 4030101"/>
                  <a:gd name="connsiteX21" fmla="*/ 463821 w 3074577"/>
                  <a:gd name="connsiteY21" fmla="*/ 2685395 h 4030101"/>
                  <a:gd name="connsiteX22" fmla="*/ 484697 w 3074577"/>
                  <a:gd name="connsiteY22" fmla="*/ 2622730 h 4030101"/>
                  <a:gd name="connsiteX23" fmla="*/ 1537289 w 3074577"/>
                  <a:gd name="connsiteY23" fmla="*/ 2363133 h 4030101"/>
                  <a:gd name="connsiteX24" fmla="*/ 2589880 w 3074577"/>
                  <a:gd name="connsiteY24" fmla="*/ 2622730 h 4030101"/>
                  <a:gd name="connsiteX25" fmla="*/ 2610757 w 3074577"/>
                  <a:gd name="connsiteY25" fmla="*/ 2685395 h 4030101"/>
                  <a:gd name="connsiteX26" fmla="*/ 2611132 w 3074577"/>
                  <a:gd name="connsiteY26" fmla="*/ 2685395 h 4030101"/>
                  <a:gd name="connsiteX27" fmla="*/ 2585530 w 3074577"/>
                  <a:gd name="connsiteY27" fmla="*/ 2596060 h 4030101"/>
                  <a:gd name="connsiteX28" fmla="*/ 2956475 w 3074577"/>
                  <a:gd name="connsiteY28" fmla="*/ 3739987 h 4030101"/>
                  <a:gd name="connsiteX29" fmla="*/ 3074577 w 3074577"/>
                  <a:gd name="connsiteY2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848597 w 3074577"/>
                  <a:gd name="connsiteY4" fmla="*/ 32855 h 4030101"/>
                  <a:gd name="connsiteX5" fmla="*/ 847275 w 3074577"/>
                  <a:gd name="connsiteY5" fmla="*/ 0 h 4030101"/>
                  <a:gd name="connsiteX6" fmla="*/ 2227301 w 3074577"/>
                  <a:gd name="connsiteY6" fmla="*/ 0 h 4030101"/>
                  <a:gd name="connsiteX7" fmla="*/ 2225979 w 3074577"/>
                  <a:gd name="connsiteY7" fmla="*/ 32855 h 4030101"/>
                  <a:gd name="connsiteX8" fmla="*/ 2307269 w 3074577"/>
                  <a:gd name="connsiteY8" fmla="*/ 1233030 h 4030101"/>
                  <a:gd name="connsiteX9" fmla="*/ 2323939 w 3074577"/>
                  <a:gd name="connsiteY9" fmla="*/ 1340901 h 4030101"/>
                  <a:gd name="connsiteX10" fmla="*/ 3074577 w 3074577"/>
                  <a:gd name="connsiteY10" fmla="*/ 4030101 h 4030101"/>
                  <a:gd name="connsiteX11" fmla="*/ 3071242 w 3074577"/>
                  <a:gd name="connsiteY11" fmla="*/ 4030101 h 4030101"/>
                  <a:gd name="connsiteX12" fmla="*/ 3042271 w 3074577"/>
                  <a:gd name="connsiteY12" fmla="*/ 3961674 h 4030101"/>
                  <a:gd name="connsiteX13" fmla="*/ 1537289 w 3074577"/>
                  <a:gd name="connsiteY13" fmla="*/ 3669628 h 4030101"/>
                  <a:gd name="connsiteX14" fmla="*/ 32307 w 3074577"/>
                  <a:gd name="connsiteY14" fmla="*/ 3961674 h 4030101"/>
                  <a:gd name="connsiteX15" fmla="*/ 3335 w 3074577"/>
                  <a:gd name="connsiteY15" fmla="*/ 4030101 h 4030101"/>
                  <a:gd name="connsiteX16" fmla="*/ 0 w 3074577"/>
                  <a:gd name="connsiteY16" fmla="*/ 4030101 h 4030101"/>
                  <a:gd name="connsiteX17" fmla="*/ 118101 w 3074577"/>
                  <a:gd name="connsiteY17" fmla="*/ 3739987 h 4030101"/>
                  <a:gd name="connsiteX18" fmla="*/ 489046 w 3074577"/>
                  <a:gd name="connsiteY18" fmla="*/ 2596060 h 4030101"/>
                  <a:gd name="connsiteX19" fmla="*/ 463444 w 3074577"/>
                  <a:gd name="connsiteY19" fmla="*/ 2685395 h 4030101"/>
                  <a:gd name="connsiteX20" fmla="*/ 463821 w 3074577"/>
                  <a:gd name="connsiteY20" fmla="*/ 2685395 h 4030101"/>
                  <a:gd name="connsiteX21" fmla="*/ 484697 w 3074577"/>
                  <a:gd name="connsiteY21" fmla="*/ 2622730 h 4030101"/>
                  <a:gd name="connsiteX22" fmla="*/ 1537289 w 3074577"/>
                  <a:gd name="connsiteY22" fmla="*/ 2363133 h 4030101"/>
                  <a:gd name="connsiteX23" fmla="*/ 2589880 w 3074577"/>
                  <a:gd name="connsiteY23" fmla="*/ 2622730 h 4030101"/>
                  <a:gd name="connsiteX24" fmla="*/ 2610757 w 3074577"/>
                  <a:gd name="connsiteY24" fmla="*/ 2685395 h 4030101"/>
                  <a:gd name="connsiteX25" fmla="*/ 2611132 w 3074577"/>
                  <a:gd name="connsiteY25" fmla="*/ 2685395 h 4030101"/>
                  <a:gd name="connsiteX26" fmla="*/ 2585530 w 3074577"/>
                  <a:gd name="connsiteY26" fmla="*/ 2596060 h 4030101"/>
                  <a:gd name="connsiteX27" fmla="*/ 2956475 w 3074577"/>
                  <a:gd name="connsiteY27" fmla="*/ 3739987 h 4030101"/>
                  <a:gd name="connsiteX28" fmla="*/ 3074577 w 3074577"/>
                  <a:gd name="connsiteY28" fmla="*/ 4030101 h 4030101"/>
                  <a:gd name="connsiteX0" fmla="*/ 2323939 w 3074577"/>
                  <a:gd name="connsiteY0" fmla="*/ 1399107 h 4088307"/>
                  <a:gd name="connsiteX1" fmla="*/ 2322299 w 3074577"/>
                  <a:gd name="connsiteY1" fmla="*/ 1399107 h 4088307"/>
                  <a:gd name="connsiteX2" fmla="*/ 2307696 w 3074577"/>
                  <a:gd name="connsiteY2" fmla="*/ 1354192 h 4088307"/>
                  <a:gd name="connsiteX3" fmla="*/ 1537289 w 3074577"/>
                  <a:gd name="connsiteY3" fmla="*/ 1159494 h 4088307"/>
                  <a:gd name="connsiteX4" fmla="*/ 848597 w 3074577"/>
                  <a:gd name="connsiteY4" fmla="*/ 91061 h 4088307"/>
                  <a:gd name="connsiteX5" fmla="*/ 2227301 w 3074577"/>
                  <a:gd name="connsiteY5" fmla="*/ 58206 h 4088307"/>
                  <a:gd name="connsiteX6" fmla="*/ 2225979 w 3074577"/>
                  <a:gd name="connsiteY6" fmla="*/ 91061 h 4088307"/>
                  <a:gd name="connsiteX7" fmla="*/ 2307269 w 3074577"/>
                  <a:gd name="connsiteY7" fmla="*/ 1291236 h 4088307"/>
                  <a:gd name="connsiteX8" fmla="*/ 2323939 w 3074577"/>
                  <a:gd name="connsiteY8" fmla="*/ 1399107 h 4088307"/>
                  <a:gd name="connsiteX9" fmla="*/ 3074577 w 3074577"/>
                  <a:gd name="connsiteY9" fmla="*/ 4088307 h 4088307"/>
                  <a:gd name="connsiteX10" fmla="*/ 3071242 w 3074577"/>
                  <a:gd name="connsiteY10" fmla="*/ 4088307 h 4088307"/>
                  <a:gd name="connsiteX11" fmla="*/ 3042271 w 3074577"/>
                  <a:gd name="connsiteY11" fmla="*/ 4019880 h 4088307"/>
                  <a:gd name="connsiteX12" fmla="*/ 1537289 w 3074577"/>
                  <a:gd name="connsiteY12" fmla="*/ 3727834 h 4088307"/>
                  <a:gd name="connsiteX13" fmla="*/ 32307 w 3074577"/>
                  <a:gd name="connsiteY13" fmla="*/ 4019880 h 4088307"/>
                  <a:gd name="connsiteX14" fmla="*/ 3335 w 3074577"/>
                  <a:gd name="connsiteY14" fmla="*/ 4088307 h 4088307"/>
                  <a:gd name="connsiteX15" fmla="*/ 0 w 3074577"/>
                  <a:gd name="connsiteY15" fmla="*/ 4088307 h 4088307"/>
                  <a:gd name="connsiteX16" fmla="*/ 118101 w 3074577"/>
                  <a:gd name="connsiteY16" fmla="*/ 3798193 h 4088307"/>
                  <a:gd name="connsiteX17" fmla="*/ 489046 w 3074577"/>
                  <a:gd name="connsiteY17" fmla="*/ 2654266 h 4088307"/>
                  <a:gd name="connsiteX18" fmla="*/ 463444 w 3074577"/>
                  <a:gd name="connsiteY18" fmla="*/ 2743601 h 4088307"/>
                  <a:gd name="connsiteX19" fmla="*/ 463821 w 3074577"/>
                  <a:gd name="connsiteY19" fmla="*/ 2743601 h 4088307"/>
                  <a:gd name="connsiteX20" fmla="*/ 484697 w 3074577"/>
                  <a:gd name="connsiteY20" fmla="*/ 2680936 h 4088307"/>
                  <a:gd name="connsiteX21" fmla="*/ 1537289 w 3074577"/>
                  <a:gd name="connsiteY21" fmla="*/ 2421339 h 4088307"/>
                  <a:gd name="connsiteX22" fmla="*/ 2589880 w 3074577"/>
                  <a:gd name="connsiteY22" fmla="*/ 2680936 h 4088307"/>
                  <a:gd name="connsiteX23" fmla="*/ 2610757 w 3074577"/>
                  <a:gd name="connsiteY23" fmla="*/ 2743601 h 4088307"/>
                  <a:gd name="connsiteX24" fmla="*/ 2611132 w 3074577"/>
                  <a:gd name="connsiteY24" fmla="*/ 2743601 h 4088307"/>
                  <a:gd name="connsiteX25" fmla="*/ 2585530 w 3074577"/>
                  <a:gd name="connsiteY25" fmla="*/ 2654266 h 4088307"/>
                  <a:gd name="connsiteX26" fmla="*/ 2956475 w 3074577"/>
                  <a:gd name="connsiteY26" fmla="*/ 3798193 h 4088307"/>
                  <a:gd name="connsiteX27" fmla="*/ 3074577 w 3074577"/>
                  <a:gd name="connsiteY27" fmla="*/ 4088307 h 4088307"/>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225979 w 3074577"/>
                  <a:gd name="connsiteY5" fmla="*/ 32855 h 4030101"/>
                  <a:gd name="connsiteX6" fmla="*/ 2307269 w 3074577"/>
                  <a:gd name="connsiteY6" fmla="*/ 1233030 h 4030101"/>
                  <a:gd name="connsiteX7" fmla="*/ 2323939 w 3074577"/>
                  <a:gd name="connsiteY7" fmla="*/ 1340901 h 4030101"/>
                  <a:gd name="connsiteX8" fmla="*/ 3074577 w 3074577"/>
                  <a:gd name="connsiteY8" fmla="*/ 4030101 h 4030101"/>
                  <a:gd name="connsiteX9" fmla="*/ 3071242 w 3074577"/>
                  <a:gd name="connsiteY9" fmla="*/ 4030101 h 4030101"/>
                  <a:gd name="connsiteX10" fmla="*/ 3042271 w 3074577"/>
                  <a:gd name="connsiteY10" fmla="*/ 3961674 h 4030101"/>
                  <a:gd name="connsiteX11" fmla="*/ 1537289 w 3074577"/>
                  <a:gd name="connsiteY11" fmla="*/ 3669628 h 4030101"/>
                  <a:gd name="connsiteX12" fmla="*/ 32307 w 3074577"/>
                  <a:gd name="connsiteY12" fmla="*/ 3961674 h 4030101"/>
                  <a:gd name="connsiteX13" fmla="*/ 3335 w 3074577"/>
                  <a:gd name="connsiteY13" fmla="*/ 4030101 h 4030101"/>
                  <a:gd name="connsiteX14" fmla="*/ 0 w 3074577"/>
                  <a:gd name="connsiteY14" fmla="*/ 4030101 h 4030101"/>
                  <a:gd name="connsiteX15" fmla="*/ 118101 w 3074577"/>
                  <a:gd name="connsiteY15" fmla="*/ 3739987 h 4030101"/>
                  <a:gd name="connsiteX16" fmla="*/ 489046 w 3074577"/>
                  <a:gd name="connsiteY16" fmla="*/ 2596060 h 4030101"/>
                  <a:gd name="connsiteX17" fmla="*/ 463444 w 3074577"/>
                  <a:gd name="connsiteY17" fmla="*/ 2685395 h 4030101"/>
                  <a:gd name="connsiteX18" fmla="*/ 463821 w 3074577"/>
                  <a:gd name="connsiteY18" fmla="*/ 2685395 h 4030101"/>
                  <a:gd name="connsiteX19" fmla="*/ 484697 w 3074577"/>
                  <a:gd name="connsiteY19" fmla="*/ 2622730 h 4030101"/>
                  <a:gd name="connsiteX20" fmla="*/ 1537289 w 3074577"/>
                  <a:gd name="connsiteY20" fmla="*/ 2363133 h 4030101"/>
                  <a:gd name="connsiteX21" fmla="*/ 2589880 w 3074577"/>
                  <a:gd name="connsiteY21" fmla="*/ 2622730 h 4030101"/>
                  <a:gd name="connsiteX22" fmla="*/ 2610757 w 3074577"/>
                  <a:gd name="connsiteY22" fmla="*/ 2685395 h 4030101"/>
                  <a:gd name="connsiteX23" fmla="*/ 2611132 w 3074577"/>
                  <a:gd name="connsiteY23" fmla="*/ 2685395 h 4030101"/>
                  <a:gd name="connsiteX24" fmla="*/ 2585530 w 3074577"/>
                  <a:gd name="connsiteY24" fmla="*/ 2596060 h 4030101"/>
                  <a:gd name="connsiteX25" fmla="*/ 2956475 w 3074577"/>
                  <a:gd name="connsiteY25" fmla="*/ 3739987 h 4030101"/>
                  <a:gd name="connsiteX26" fmla="*/ 3074577 w 3074577"/>
                  <a:gd name="connsiteY2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307269 w 3074577"/>
                  <a:gd name="connsiteY5" fmla="*/ 1233030 h 4030101"/>
                  <a:gd name="connsiteX6" fmla="*/ 2323939 w 3074577"/>
                  <a:gd name="connsiteY6" fmla="*/ 1340901 h 4030101"/>
                  <a:gd name="connsiteX7" fmla="*/ 3074577 w 3074577"/>
                  <a:gd name="connsiteY7" fmla="*/ 4030101 h 4030101"/>
                  <a:gd name="connsiteX8" fmla="*/ 3071242 w 3074577"/>
                  <a:gd name="connsiteY8" fmla="*/ 4030101 h 4030101"/>
                  <a:gd name="connsiteX9" fmla="*/ 3042271 w 3074577"/>
                  <a:gd name="connsiteY9" fmla="*/ 3961674 h 4030101"/>
                  <a:gd name="connsiteX10" fmla="*/ 1537289 w 3074577"/>
                  <a:gd name="connsiteY10" fmla="*/ 3669628 h 4030101"/>
                  <a:gd name="connsiteX11" fmla="*/ 32307 w 3074577"/>
                  <a:gd name="connsiteY11" fmla="*/ 3961674 h 4030101"/>
                  <a:gd name="connsiteX12" fmla="*/ 3335 w 3074577"/>
                  <a:gd name="connsiteY12" fmla="*/ 4030101 h 4030101"/>
                  <a:gd name="connsiteX13" fmla="*/ 0 w 3074577"/>
                  <a:gd name="connsiteY13" fmla="*/ 4030101 h 4030101"/>
                  <a:gd name="connsiteX14" fmla="*/ 118101 w 3074577"/>
                  <a:gd name="connsiteY14" fmla="*/ 3739987 h 4030101"/>
                  <a:gd name="connsiteX15" fmla="*/ 489046 w 3074577"/>
                  <a:gd name="connsiteY15" fmla="*/ 2596060 h 4030101"/>
                  <a:gd name="connsiteX16" fmla="*/ 463444 w 3074577"/>
                  <a:gd name="connsiteY16" fmla="*/ 2685395 h 4030101"/>
                  <a:gd name="connsiteX17" fmla="*/ 463821 w 3074577"/>
                  <a:gd name="connsiteY17" fmla="*/ 2685395 h 4030101"/>
                  <a:gd name="connsiteX18" fmla="*/ 484697 w 3074577"/>
                  <a:gd name="connsiteY18" fmla="*/ 2622730 h 4030101"/>
                  <a:gd name="connsiteX19" fmla="*/ 1537289 w 3074577"/>
                  <a:gd name="connsiteY19" fmla="*/ 2363133 h 4030101"/>
                  <a:gd name="connsiteX20" fmla="*/ 2589880 w 3074577"/>
                  <a:gd name="connsiteY20" fmla="*/ 2622730 h 4030101"/>
                  <a:gd name="connsiteX21" fmla="*/ 2610757 w 3074577"/>
                  <a:gd name="connsiteY21" fmla="*/ 2685395 h 4030101"/>
                  <a:gd name="connsiteX22" fmla="*/ 2611132 w 3074577"/>
                  <a:gd name="connsiteY22" fmla="*/ 2685395 h 4030101"/>
                  <a:gd name="connsiteX23" fmla="*/ 2585530 w 3074577"/>
                  <a:gd name="connsiteY23" fmla="*/ 2596060 h 4030101"/>
                  <a:gd name="connsiteX24" fmla="*/ 2956475 w 3074577"/>
                  <a:gd name="connsiteY24" fmla="*/ 3739987 h 4030101"/>
                  <a:gd name="connsiteX25" fmla="*/ 3074577 w 3074577"/>
                  <a:gd name="connsiteY25" fmla="*/ 4030101 h 4030101"/>
                  <a:gd name="connsiteX0" fmla="*/ 2323939 w 3074577"/>
                  <a:gd name="connsiteY0" fmla="*/ 240364 h 2929564"/>
                  <a:gd name="connsiteX1" fmla="*/ 2322299 w 3074577"/>
                  <a:gd name="connsiteY1" fmla="*/ 240364 h 2929564"/>
                  <a:gd name="connsiteX2" fmla="*/ 2307696 w 3074577"/>
                  <a:gd name="connsiteY2" fmla="*/ 195449 h 2929564"/>
                  <a:gd name="connsiteX3" fmla="*/ 1537289 w 3074577"/>
                  <a:gd name="connsiteY3" fmla="*/ 751 h 2929564"/>
                  <a:gd name="connsiteX4" fmla="*/ 2307269 w 3074577"/>
                  <a:gd name="connsiteY4" fmla="*/ 132493 h 2929564"/>
                  <a:gd name="connsiteX5" fmla="*/ 2323939 w 3074577"/>
                  <a:gd name="connsiteY5" fmla="*/ 240364 h 2929564"/>
                  <a:gd name="connsiteX6" fmla="*/ 3074577 w 3074577"/>
                  <a:gd name="connsiteY6" fmla="*/ 2929564 h 2929564"/>
                  <a:gd name="connsiteX7" fmla="*/ 3071242 w 3074577"/>
                  <a:gd name="connsiteY7" fmla="*/ 2929564 h 2929564"/>
                  <a:gd name="connsiteX8" fmla="*/ 3042271 w 3074577"/>
                  <a:gd name="connsiteY8" fmla="*/ 2861137 h 2929564"/>
                  <a:gd name="connsiteX9" fmla="*/ 1537289 w 3074577"/>
                  <a:gd name="connsiteY9" fmla="*/ 2569091 h 2929564"/>
                  <a:gd name="connsiteX10" fmla="*/ 32307 w 3074577"/>
                  <a:gd name="connsiteY10" fmla="*/ 2861137 h 2929564"/>
                  <a:gd name="connsiteX11" fmla="*/ 3335 w 3074577"/>
                  <a:gd name="connsiteY11" fmla="*/ 2929564 h 2929564"/>
                  <a:gd name="connsiteX12" fmla="*/ 0 w 3074577"/>
                  <a:gd name="connsiteY12" fmla="*/ 2929564 h 2929564"/>
                  <a:gd name="connsiteX13" fmla="*/ 118101 w 3074577"/>
                  <a:gd name="connsiteY13" fmla="*/ 2639450 h 2929564"/>
                  <a:gd name="connsiteX14" fmla="*/ 489046 w 3074577"/>
                  <a:gd name="connsiteY14" fmla="*/ 1495523 h 2929564"/>
                  <a:gd name="connsiteX15" fmla="*/ 463444 w 3074577"/>
                  <a:gd name="connsiteY15" fmla="*/ 1584858 h 2929564"/>
                  <a:gd name="connsiteX16" fmla="*/ 463821 w 3074577"/>
                  <a:gd name="connsiteY16" fmla="*/ 1584858 h 2929564"/>
                  <a:gd name="connsiteX17" fmla="*/ 484697 w 3074577"/>
                  <a:gd name="connsiteY17" fmla="*/ 1522193 h 2929564"/>
                  <a:gd name="connsiteX18" fmla="*/ 1537289 w 3074577"/>
                  <a:gd name="connsiteY18" fmla="*/ 1262596 h 2929564"/>
                  <a:gd name="connsiteX19" fmla="*/ 2589880 w 3074577"/>
                  <a:gd name="connsiteY19" fmla="*/ 1522193 h 2929564"/>
                  <a:gd name="connsiteX20" fmla="*/ 2610757 w 3074577"/>
                  <a:gd name="connsiteY20" fmla="*/ 1584858 h 2929564"/>
                  <a:gd name="connsiteX21" fmla="*/ 2611132 w 3074577"/>
                  <a:gd name="connsiteY21" fmla="*/ 1584858 h 2929564"/>
                  <a:gd name="connsiteX22" fmla="*/ 2585530 w 3074577"/>
                  <a:gd name="connsiteY22" fmla="*/ 1495523 h 2929564"/>
                  <a:gd name="connsiteX23" fmla="*/ 2956475 w 3074577"/>
                  <a:gd name="connsiteY23" fmla="*/ 2639450 h 2929564"/>
                  <a:gd name="connsiteX24" fmla="*/ 3074577 w 3074577"/>
                  <a:gd name="connsiteY24" fmla="*/ 2929564 h 2929564"/>
                  <a:gd name="connsiteX0" fmla="*/ 2323939 w 3074577"/>
                  <a:gd name="connsiteY0" fmla="*/ 108597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2323939 w 3074577"/>
                  <a:gd name="connsiteY4" fmla="*/ 108597 h 2797797"/>
                  <a:gd name="connsiteX5" fmla="*/ 3074577 w 3074577"/>
                  <a:gd name="connsiteY5" fmla="*/ 2797797 h 2797797"/>
                  <a:gd name="connsiteX6" fmla="*/ 3071242 w 3074577"/>
                  <a:gd name="connsiteY6" fmla="*/ 2797797 h 2797797"/>
                  <a:gd name="connsiteX7" fmla="*/ 3042271 w 3074577"/>
                  <a:gd name="connsiteY7" fmla="*/ 2729370 h 2797797"/>
                  <a:gd name="connsiteX8" fmla="*/ 1537289 w 3074577"/>
                  <a:gd name="connsiteY8" fmla="*/ 2437324 h 2797797"/>
                  <a:gd name="connsiteX9" fmla="*/ 32307 w 3074577"/>
                  <a:gd name="connsiteY9" fmla="*/ 2729370 h 2797797"/>
                  <a:gd name="connsiteX10" fmla="*/ 3335 w 3074577"/>
                  <a:gd name="connsiteY10" fmla="*/ 2797797 h 2797797"/>
                  <a:gd name="connsiteX11" fmla="*/ 0 w 3074577"/>
                  <a:gd name="connsiteY11" fmla="*/ 2797797 h 2797797"/>
                  <a:gd name="connsiteX12" fmla="*/ 118101 w 3074577"/>
                  <a:gd name="connsiteY12" fmla="*/ 2507683 h 2797797"/>
                  <a:gd name="connsiteX13" fmla="*/ 489046 w 3074577"/>
                  <a:gd name="connsiteY13" fmla="*/ 1363756 h 2797797"/>
                  <a:gd name="connsiteX14" fmla="*/ 463444 w 3074577"/>
                  <a:gd name="connsiteY14" fmla="*/ 1453091 h 2797797"/>
                  <a:gd name="connsiteX15" fmla="*/ 463821 w 3074577"/>
                  <a:gd name="connsiteY15" fmla="*/ 1453091 h 2797797"/>
                  <a:gd name="connsiteX16" fmla="*/ 484697 w 3074577"/>
                  <a:gd name="connsiteY16" fmla="*/ 1390426 h 2797797"/>
                  <a:gd name="connsiteX17" fmla="*/ 1537289 w 3074577"/>
                  <a:gd name="connsiteY17" fmla="*/ 1130829 h 2797797"/>
                  <a:gd name="connsiteX18" fmla="*/ 2589880 w 3074577"/>
                  <a:gd name="connsiteY18" fmla="*/ 1390426 h 2797797"/>
                  <a:gd name="connsiteX19" fmla="*/ 2610757 w 3074577"/>
                  <a:gd name="connsiteY19" fmla="*/ 1453091 h 2797797"/>
                  <a:gd name="connsiteX20" fmla="*/ 2611132 w 3074577"/>
                  <a:gd name="connsiteY20" fmla="*/ 1453091 h 2797797"/>
                  <a:gd name="connsiteX21" fmla="*/ 2585530 w 3074577"/>
                  <a:gd name="connsiteY21" fmla="*/ 1363756 h 2797797"/>
                  <a:gd name="connsiteX22" fmla="*/ 2956475 w 3074577"/>
                  <a:gd name="connsiteY22" fmla="*/ 2507683 h 2797797"/>
                  <a:gd name="connsiteX23" fmla="*/ 3074577 w 3074577"/>
                  <a:gd name="connsiteY23" fmla="*/ 2797797 h 2797797"/>
                  <a:gd name="connsiteX0" fmla="*/ 2307269 w 3074577"/>
                  <a:gd name="connsiteY0" fmla="*/ 726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3074577 w 3074577"/>
                  <a:gd name="connsiteY4" fmla="*/ 2797797 h 2797797"/>
                  <a:gd name="connsiteX5" fmla="*/ 3071242 w 3074577"/>
                  <a:gd name="connsiteY5" fmla="*/ 2797797 h 2797797"/>
                  <a:gd name="connsiteX6" fmla="*/ 3042271 w 3074577"/>
                  <a:gd name="connsiteY6" fmla="*/ 2729370 h 2797797"/>
                  <a:gd name="connsiteX7" fmla="*/ 1537289 w 3074577"/>
                  <a:gd name="connsiteY7" fmla="*/ 2437324 h 2797797"/>
                  <a:gd name="connsiteX8" fmla="*/ 32307 w 3074577"/>
                  <a:gd name="connsiteY8" fmla="*/ 2729370 h 2797797"/>
                  <a:gd name="connsiteX9" fmla="*/ 3335 w 3074577"/>
                  <a:gd name="connsiteY9" fmla="*/ 2797797 h 2797797"/>
                  <a:gd name="connsiteX10" fmla="*/ 0 w 3074577"/>
                  <a:gd name="connsiteY10" fmla="*/ 2797797 h 2797797"/>
                  <a:gd name="connsiteX11" fmla="*/ 118101 w 3074577"/>
                  <a:gd name="connsiteY11" fmla="*/ 2507683 h 2797797"/>
                  <a:gd name="connsiteX12" fmla="*/ 489046 w 3074577"/>
                  <a:gd name="connsiteY12" fmla="*/ 1363756 h 2797797"/>
                  <a:gd name="connsiteX13" fmla="*/ 463444 w 3074577"/>
                  <a:gd name="connsiteY13" fmla="*/ 1453091 h 2797797"/>
                  <a:gd name="connsiteX14" fmla="*/ 463821 w 3074577"/>
                  <a:gd name="connsiteY14" fmla="*/ 1453091 h 2797797"/>
                  <a:gd name="connsiteX15" fmla="*/ 484697 w 3074577"/>
                  <a:gd name="connsiteY15" fmla="*/ 1390426 h 2797797"/>
                  <a:gd name="connsiteX16" fmla="*/ 1537289 w 3074577"/>
                  <a:gd name="connsiteY16" fmla="*/ 1130829 h 2797797"/>
                  <a:gd name="connsiteX17" fmla="*/ 2589880 w 3074577"/>
                  <a:gd name="connsiteY17" fmla="*/ 1390426 h 2797797"/>
                  <a:gd name="connsiteX18" fmla="*/ 2610757 w 3074577"/>
                  <a:gd name="connsiteY18" fmla="*/ 1453091 h 2797797"/>
                  <a:gd name="connsiteX19" fmla="*/ 2611132 w 3074577"/>
                  <a:gd name="connsiteY19" fmla="*/ 1453091 h 2797797"/>
                  <a:gd name="connsiteX20" fmla="*/ 2585530 w 3074577"/>
                  <a:gd name="connsiteY20" fmla="*/ 1363756 h 2797797"/>
                  <a:gd name="connsiteX21" fmla="*/ 2956475 w 3074577"/>
                  <a:gd name="connsiteY21" fmla="*/ 2507683 h 2797797"/>
                  <a:gd name="connsiteX22" fmla="*/ 3074577 w 3074577"/>
                  <a:gd name="connsiteY22" fmla="*/ 2797797 h 2797797"/>
                  <a:gd name="connsiteX0" fmla="*/ 2307269 w 3074577"/>
                  <a:gd name="connsiteY0" fmla="*/ 0 h 2797071"/>
                  <a:gd name="connsiteX1" fmla="*/ 2322299 w 3074577"/>
                  <a:gd name="connsiteY1" fmla="*/ 107871 h 2797071"/>
                  <a:gd name="connsiteX2" fmla="*/ 2307269 w 3074577"/>
                  <a:gd name="connsiteY2" fmla="*/ 0 h 2797071"/>
                  <a:gd name="connsiteX3" fmla="*/ 3074577 w 3074577"/>
                  <a:gd name="connsiteY3" fmla="*/ 2797071 h 2797071"/>
                  <a:gd name="connsiteX4" fmla="*/ 3071242 w 3074577"/>
                  <a:gd name="connsiteY4" fmla="*/ 2797071 h 2797071"/>
                  <a:gd name="connsiteX5" fmla="*/ 3042271 w 3074577"/>
                  <a:gd name="connsiteY5" fmla="*/ 2728644 h 2797071"/>
                  <a:gd name="connsiteX6" fmla="*/ 1537289 w 3074577"/>
                  <a:gd name="connsiteY6" fmla="*/ 2436598 h 2797071"/>
                  <a:gd name="connsiteX7" fmla="*/ 32307 w 3074577"/>
                  <a:gd name="connsiteY7" fmla="*/ 2728644 h 2797071"/>
                  <a:gd name="connsiteX8" fmla="*/ 3335 w 3074577"/>
                  <a:gd name="connsiteY8" fmla="*/ 2797071 h 2797071"/>
                  <a:gd name="connsiteX9" fmla="*/ 0 w 3074577"/>
                  <a:gd name="connsiteY9" fmla="*/ 2797071 h 2797071"/>
                  <a:gd name="connsiteX10" fmla="*/ 118101 w 3074577"/>
                  <a:gd name="connsiteY10" fmla="*/ 2506957 h 2797071"/>
                  <a:gd name="connsiteX11" fmla="*/ 489046 w 3074577"/>
                  <a:gd name="connsiteY11" fmla="*/ 1363030 h 2797071"/>
                  <a:gd name="connsiteX12" fmla="*/ 463444 w 3074577"/>
                  <a:gd name="connsiteY12" fmla="*/ 1452365 h 2797071"/>
                  <a:gd name="connsiteX13" fmla="*/ 463821 w 3074577"/>
                  <a:gd name="connsiteY13" fmla="*/ 1452365 h 2797071"/>
                  <a:gd name="connsiteX14" fmla="*/ 484697 w 3074577"/>
                  <a:gd name="connsiteY14" fmla="*/ 1389700 h 2797071"/>
                  <a:gd name="connsiteX15" fmla="*/ 1537289 w 3074577"/>
                  <a:gd name="connsiteY15" fmla="*/ 1130103 h 2797071"/>
                  <a:gd name="connsiteX16" fmla="*/ 2589880 w 3074577"/>
                  <a:gd name="connsiteY16" fmla="*/ 1389700 h 2797071"/>
                  <a:gd name="connsiteX17" fmla="*/ 2610757 w 3074577"/>
                  <a:gd name="connsiteY17" fmla="*/ 1452365 h 2797071"/>
                  <a:gd name="connsiteX18" fmla="*/ 2611132 w 3074577"/>
                  <a:gd name="connsiteY18" fmla="*/ 1452365 h 2797071"/>
                  <a:gd name="connsiteX19" fmla="*/ 2585530 w 3074577"/>
                  <a:gd name="connsiteY19" fmla="*/ 1363030 h 2797071"/>
                  <a:gd name="connsiteX20" fmla="*/ 2956475 w 3074577"/>
                  <a:gd name="connsiteY20" fmla="*/ 2506957 h 2797071"/>
                  <a:gd name="connsiteX21" fmla="*/ 3074577 w 3074577"/>
                  <a:gd name="connsiteY21" fmla="*/ 2797071 h 2797071"/>
                  <a:gd name="connsiteX0" fmla="*/ 3074577 w 3074577"/>
                  <a:gd name="connsiteY0" fmla="*/ 1666968 h 1666968"/>
                  <a:gd name="connsiteX1" fmla="*/ 3071242 w 3074577"/>
                  <a:gd name="connsiteY1" fmla="*/ 1666968 h 1666968"/>
                  <a:gd name="connsiteX2" fmla="*/ 3042271 w 3074577"/>
                  <a:gd name="connsiteY2" fmla="*/ 1598541 h 1666968"/>
                  <a:gd name="connsiteX3" fmla="*/ 1537289 w 3074577"/>
                  <a:gd name="connsiteY3" fmla="*/ 1306495 h 1666968"/>
                  <a:gd name="connsiteX4" fmla="*/ 32307 w 3074577"/>
                  <a:gd name="connsiteY4" fmla="*/ 1598541 h 1666968"/>
                  <a:gd name="connsiteX5" fmla="*/ 3335 w 3074577"/>
                  <a:gd name="connsiteY5" fmla="*/ 1666968 h 1666968"/>
                  <a:gd name="connsiteX6" fmla="*/ 0 w 3074577"/>
                  <a:gd name="connsiteY6" fmla="*/ 1666968 h 1666968"/>
                  <a:gd name="connsiteX7" fmla="*/ 118101 w 3074577"/>
                  <a:gd name="connsiteY7" fmla="*/ 1376854 h 1666968"/>
                  <a:gd name="connsiteX8" fmla="*/ 489046 w 3074577"/>
                  <a:gd name="connsiteY8" fmla="*/ 232927 h 1666968"/>
                  <a:gd name="connsiteX9" fmla="*/ 463444 w 3074577"/>
                  <a:gd name="connsiteY9" fmla="*/ 322262 h 1666968"/>
                  <a:gd name="connsiteX10" fmla="*/ 463821 w 3074577"/>
                  <a:gd name="connsiteY10" fmla="*/ 322262 h 1666968"/>
                  <a:gd name="connsiteX11" fmla="*/ 484697 w 3074577"/>
                  <a:gd name="connsiteY11" fmla="*/ 259597 h 1666968"/>
                  <a:gd name="connsiteX12" fmla="*/ 1537289 w 3074577"/>
                  <a:gd name="connsiteY12" fmla="*/ 0 h 1666968"/>
                  <a:gd name="connsiteX13" fmla="*/ 2589880 w 3074577"/>
                  <a:gd name="connsiteY13" fmla="*/ 259597 h 1666968"/>
                  <a:gd name="connsiteX14" fmla="*/ 2610757 w 3074577"/>
                  <a:gd name="connsiteY14" fmla="*/ 322262 h 1666968"/>
                  <a:gd name="connsiteX15" fmla="*/ 2611132 w 3074577"/>
                  <a:gd name="connsiteY15" fmla="*/ 322262 h 1666968"/>
                  <a:gd name="connsiteX16" fmla="*/ 2585530 w 3074577"/>
                  <a:gd name="connsiteY16" fmla="*/ 232927 h 1666968"/>
                  <a:gd name="connsiteX17" fmla="*/ 2956475 w 3074577"/>
                  <a:gd name="connsiteY17" fmla="*/ 1376854 h 1666968"/>
                  <a:gd name="connsiteX18" fmla="*/ 3074577 w 3074577"/>
                  <a:gd name="connsiteY18" fmla="*/ 1666968 h 16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577" h="1666968">
                    <a:moveTo>
                      <a:pt x="3074577" y="1666968"/>
                    </a:moveTo>
                    <a:lnTo>
                      <a:pt x="3071242" y="1666968"/>
                    </a:lnTo>
                    <a:lnTo>
                      <a:pt x="3042271" y="1598541"/>
                    </a:lnTo>
                    <a:cubicBezTo>
                      <a:pt x="2899027" y="1431871"/>
                      <a:pt x="2279652" y="1306495"/>
                      <a:pt x="1537289" y="1306495"/>
                    </a:cubicBezTo>
                    <a:cubicBezTo>
                      <a:pt x="794926" y="1306495"/>
                      <a:pt x="175551" y="1431871"/>
                      <a:pt x="32307" y="1598541"/>
                    </a:cubicBezTo>
                    <a:lnTo>
                      <a:pt x="3335" y="1666968"/>
                    </a:lnTo>
                    <a:lnTo>
                      <a:pt x="0" y="1666968"/>
                    </a:lnTo>
                    <a:lnTo>
                      <a:pt x="118101" y="1376854"/>
                    </a:lnTo>
                    <a:cubicBezTo>
                      <a:pt x="255361" y="1020868"/>
                      <a:pt x="380805" y="636888"/>
                      <a:pt x="489046" y="232927"/>
                    </a:cubicBezTo>
                    <a:lnTo>
                      <a:pt x="463444" y="322262"/>
                    </a:lnTo>
                    <a:lnTo>
                      <a:pt x="463821" y="322262"/>
                    </a:lnTo>
                    <a:lnTo>
                      <a:pt x="484697" y="259597"/>
                    </a:lnTo>
                    <a:cubicBezTo>
                      <a:pt x="584883" y="111445"/>
                      <a:pt x="1018076" y="0"/>
                      <a:pt x="1537289" y="0"/>
                    </a:cubicBezTo>
                    <a:cubicBezTo>
                      <a:pt x="2056502" y="0"/>
                      <a:pt x="2489695" y="111445"/>
                      <a:pt x="2589880" y="259597"/>
                    </a:cubicBezTo>
                    <a:lnTo>
                      <a:pt x="2610757" y="322262"/>
                    </a:lnTo>
                    <a:lnTo>
                      <a:pt x="2611132" y="322262"/>
                    </a:lnTo>
                    <a:lnTo>
                      <a:pt x="2585530" y="232927"/>
                    </a:lnTo>
                    <a:cubicBezTo>
                      <a:pt x="2693771" y="636888"/>
                      <a:pt x="2819215" y="1020868"/>
                      <a:pt x="2956475" y="1376854"/>
                    </a:cubicBezTo>
                    <a:lnTo>
                      <a:pt x="3074577" y="1666968"/>
                    </a:lnTo>
                    <a:close/>
                  </a:path>
                </a:pathLst>
              </a:custGeom>
              <a:solidFill>
                <a:srgbClr val="FA79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5">
                <a:extLst>
                  <a:ext uri="{FF2B5EF4-FFF2-40B4-BE49-F238E27FC236}">
                    <a16:creationId xmlns:a16="http://schemas.microsoft.com/office/drawing/2014/main" id="{820C08A8-5114-994E-A688-B34932398980}"/>
                  </a:ext>
                </a:extLst>
              </p:cNvPr>
              <p:cNvSpPr/>
              <p:nvPr/>
            </p:nvSpPr>
            <p:spPr>
              <a:xfrm rot="10800000">
                <a:off x="3984207" y="4682496"/>
                <a:ext cx="1175587" cy="1153768"/>
              </a:xfrm>
              <a:custGeom>
                <a:avLst/>
                <a:gdLst>
                  <a:gd name="connsiteX0" fmla="*/ 1573302 w 1573302"/>
                  <a:gd name="connsiteY0" fmla="*/ 1544101 h 1544101"/>
                  <a:gd name="connsiteX1" fmla="*/ 1571662 w 1573302"/>
                  <a:gd name="connsiteY1" fmla="*/ 1544101 h 1544101"/>
                  <a:gd name="connsiteX2" fmla="*/ 1557059 w 1573302"/>
                  <a:gd name="connsiteY2" fmla="*/ 1499186 h 1544101"/>
                  <a:gd name="connsiteX3" fmla="*/ 786652 w 1573302"/>
                  <a:gd name="connsiteY3" fmla="*/ 1304488 h 1544101"/>
                  <a:gd name="connsiteX4" fmla="*/ 16244 w 1573302"/>
                  <a:gd name="connsiteY4" fmla="*/ 1499186 h 1544101"/>
                  <a:gd name="connsiteX5" fmla="*/ 1642 w 1573302"/>
                  <a:gd name="connsiteY5" fmla="*/ 1544101 h 1544101"/>
                  <a:gd name="connsiteX6" fmla="*/ 0 w 1573302"/>
                  <a:gd name="connsiteY6" fmla="*/ 1544101 h 1544101"/>
                  <a:gd name="connsiteX7" fmla="*/ 16670 w 1573302"/>
                  <a:gd name="connsiteY7" fmla="*/ 1436230 h 1544101"/>
                  <a:gd name="connsiteX8" fmla="*/ 97960 w 1573302"/>
                  <a:gd name="connsiteY8" fmla="*/ 236055 h 1544101"/>
                  <a:gd name="connsiteX9" fmla="*/ 96686 w 1573302"/>
                  <a:gd name="connsiteY9" fmla="*/ 204385 h 1544101"/>
                  <a:gd name="connsiteX10" fmla="*/ 96280 w 1573302"/>
                  <a:gd name="connsiteY10" fmla="*/ 203200 h 1544101"/>
                  <a:gd name="connsiteX11" fmla="*/ 786652 w 1573302"/>
                  <a:gd name="connsiteY11" fmla="*/ 0 h 1544101"/>
                  <a:gd name="connsiteX12" fmla="*/ 1477024 w 1573302"/>
                  <a:gd name="connsiteY12" fmla="*/ 203200 h 1544101"/>
                  <a:gd name="connsiteX13" fmla="*/ 1476616 w 1573302"/>
                  <a:gd name="connsiteY13" fmla="*/ 204391 h 1544101"/>
                  <a:gd name="connsiteX14" fmla="*/ 1475342 w 1573302"/>
                  <a:gd name="connsiteY14" fmla="*/ 236055 h 1544101"/>
                  <a:gd name="connsiteX15" fmla="*/ 1556632 w 1573302"/>
                  <a:gd name="connsiteY15" fmla="*/ 1436230 h 15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3302" h="1544101">
                    <a:moveTo>
                      <a:pt x="1573302" y="1544101"/>
                    </a:moveTo>
                    <a:lnTo>
                      <a:pt x="1571662" y="1544101"/>
                    </a:lnTo>
                    <a:lnTo>
                      <a:pt x="1557059" y="1499186"/>
                    </a:lnTo>
                    <a:cubicBezTo>
                      <a:pt x="1483732" y="1388072"/>
                      <a:pt x="1166671" y="1304488"/>
                      <a:pt x="786652" y="1304488"/>
                    </a:cubicBezTo>
                    <a:cubicBezTo>
                      <a:pt x="406632" y="1304488"/>
                      <a:pt x="89572" y="1388072"/>
                      <a:pt x="16244" y="1499186"/>
                    </a:cubicBezTo>
                    <a:lnTo>
                      <a:pt x="1642" y="1544101"/>
                    </a:lnTo>
                    <a:lnTo>
                      <a:pt x="0" y="1544101"/>
                    </a:lnTo>
                    <a:lnTo>
                      <a:pt x="16670" y="1436230"/>
                    </a:lnTo>
                    <a:cubicBezTo>
                      <a:pt x="76246" y="1003929"/>
                      <a:pt x="102993" y="598771"/>
                      <a:pt x="97960" y="236055"/>
                    </a:cubicBezTo>
                    <a:lnTo>
                      <a:pt x="96686" y="204385"/>
                    </a:lnTo>
                    <a:lnTo>
                      <a:pt x="96280" y="203200"/>
                    </a:lnTo>
                    <a:cubicBezTo>
                      <a:pt x="96280" y="90976"/>
                      <a:pt x="405370" y="0"/>
                      <a:pt x="786652" y="0"/>
                    </a:cubicBezTo>
                    <a:cubicBezTo>
                      <a:pt x="1167934" y="0"/>
                      <a:pt x="1477024" y="90976"/>
                      <a:pt x="1477024" y="203200"/>
                    </a:cubicBezTo>
                    <a:lnTo>
                      <a:pt x="1476616" y="204391"/>
                    </a:lnTo>
                    <a:lnTo>
                      <a:pt x="1475342" y="236055"/>
                    </a:lnTo>
                    <a:cubicBezTo>
                      <a:pt x="1470309" y="598771"/>
                      <a:pt x="1497056" y="1003929"/>
                      <a:pt x="1556632" y="1436230"/>
                    </a:cubicBezTo>
                    <a:close/>
                  </a:path>
                </a:pathLst>
              </a:custGeom>
              <a:solidFill>
                <a:srgbClr val="0B43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9C01D24B-8AEE-3046-A009-8E12FC12FEE2}"/>
                  </a:ext>
                </a:extLst>
              </p:cNvPr>
              <p:cNvSpPr/>
              <p:nvPr/>
            </p:nvSpPr>
            <p:spPr>
              <a:xfrm>
                <a:off x="2877542" y="1362283"/>
                <a:ext cx="3388915" cy="607332"/>
              </a:xfrm>
              <a:prstGeom prst="ellipse">
                <a:avLst/>
              </a:prstGeom>
              <a:solidFill>
                <a:srgbClr val="FFD9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90CB2FED-D354-D24D-9E63-F06D367DDCF7}"/>
                  </a:ext>
                </a:extLst>
              </p:cNvPr>
              <p:cNvSpPr/>
              <p:nvPr/>
            </p:nvSpPr>
            <p:spPr>
              <a:xfrm>
                <a:off x="3373406" y="1730235"/>
                <a:ext cx="2397184" cy="511101"/>
              </a:xfrm>
              <a:prstGeom prst="ellipse">
                <a:avLst/>
              </a:prstGeom>
              <a:solidFill>
                <a:srgbClr val="7A032D">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2">
                <a:extLst>
                  <a:ext uri="{FF2B5EF4-FFF2-40B4-BE49-F238E27FC236}">
                    <a16:creationId xmlns:a16="http://schemas.microsoft.com/office/drawing/2014/main" id="{D6748D8A-3C3D-894E-B9F8-6A18944FF18E}"/>
                  </a:ext>
                </a:extLst>
              </p:cNvPr>
              <p:cNvSpPr/>
              <p:nvPr/>
            </p:nvSpPr>
            <p:spPr>
              <a:xfrm rot="10800000">
                <a:off x="2925794" y="1736785"/>
                <a:ext cx="3292412" cy="1205663"/>
              </a:xfrm>
              <a:custGeom>
                <a:avLst/>
                <a:gdLst>
                  <a:gd name="connsiteX0" fmla="*/ 0 w 4406273"/>
                  <a:gd name="connsiteY0" fmla="*/ 1613553 h 1613553"/>
                  <a:gd name="connsiteX1" fmla="*/ 24143 w 4406273"/>
                  <a:gd name="connsiteY1" fmla="*/ 1579909 h 1613553"/>
                  <a:gd name="connsiteX2" fmla="*/ 642951 w 4406273"/>
                  <a:gd name="connsiteY2" fmla="*/ 416717 h 1613553"/>
                  <a:gd name="connsiteX3" fmla="*/ 665847 w 4406273"/>
                  <a:gd name="connsiteY3" fmla="*/ 360473 h 1613553"/>
                  <a:gd name="connsiteX4" fmla="*/ 669183 w 4406273"/>
                  <a:gd name="connsiteY4" fmla="*/ 360473 h 1613553"/>
                  <a:gd name="connsiteX5" fmla="*/ 698155 w 4406273"/>
                  <a:gd name="connsiteY5" fmla="*/ 292046 h 1613553"/>
                  <a:gd name="connsiteX6" fmla="*/ 2203137 w 4406273"/>
                  <a:gd name="connsiteY6" fmla="*/ 0 h 1613553"/>
                  <a:gd name="connsiteX7" fmla="*/ 3708119 w 4406273"/>
                  <a:gd name="connsiteY7" fmla="*/ 292046 h 1613553"/>
                  <a:gd name="connsiteX8" fmla="*/ 3737090 w 4406273"/>
                  <a:gd name="connsiteY8" fmla="*/ 360473 h 1613553"/>
                  <a:gd name="connsiteX9" fmla="*/ 3740425 w 4406273"/>
                  <a:gd name="connsiteY9" fmla="*/ 360473 h 1613553"/>
                  <a:gd name="connsiteX10" fmla="*/ 3763321 w 4406273"/>
                  <a:gd name="connsiteY10" fmla="*/ 416717 h 1613553"/>
                  <a:gd name="connsiteX11" fmla="*/ 4382130 w 4406273"/>
                  <a:gd name="connsiteY11" fmla="*/ 1579909 h 1613553"/>
                  <a:gd name="connsiteX12" fmla="*/ 4406273 w 4406273"/>
                  <a:gd name="connsiteY12" fmla="*/ 1613552 h 1613553"/>
                  <a:gd name="connsiteX13" fmla="*/ 4368897 w 4406273"/>
                  <a:gd name="connsiteY13" fmla="*/ 1587502 h 1613553"/>
                  <a:gd name="connsiteX14" fmla="*/ 2203137 w 4406273"/>
                  <a:gd name="connsiteY14" fmla="*/ 1301953 h 1613553"/>
                  <a:gd name="connsiteX15" fmla="*/ 37377 w 4406273"/>
                  <a:gd name="connsiteY15" fmla="*/ 1587502 h 1613553"/>
                  <a:gd name="connsiteX16" fmla="*/ 0 w 4406273"/>
                  <a:gd name="connsiteY16" fmla="*/ 1613553 h 16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273" h="1613553">
                    <a:moveTo>
                      <a:pt x="0" y="1613553"/>
                    </a:moveTo>
                    <a:lnTo>
                      <a:pt x="24143" y="1579909"/>
                    </a:lnTo>
                    <a:cubicBezTo>
                      <a:pt x="239708" y="1259357"/>
                      <a:pt x="450235" y="865295"/>
                      <a:pt x="642951" y="416717"/>
                    </a:cubicBezTo>
                    <a:lnTo>
                      <a:pt x="665847" y="360473"/>
                    </a:lnTo>
                    <a:lnTo>
                      <a:pt x="669183" y="360473"/>
                    </a:lnTo>
                    <a:lnTo>
                      <a:pt x="698155" y="292046"/>
                    </a:lnTo>
                    <a:cubicBezTo>
                      <a:pt x="841399" y="125376"/>
                      <a:pt x="1460774" y="0"/>
                      <a:pt x="2203137" y="0"/>
                    </a:cubicBezTo>
                    <a:cubicBezTo>
                      <a:pt x="2945500" y="0"/>
                      <a:pt x="3564875" y="125376"/>
                      <a:pt x="3708119" y="292046"/>
                    </a:cubicBezTo>
                    <a:lnTo>
                      <a:pt x="3737090" y="360473"/>
                    </a:lnTo>
                    <a:lnTo>
                      <a:pt x="3740425" y="360473"/>
                    </a:lnTo>
                    <a:lnTo>
                      <a:pt x="3763321" y="416717"/>
                    </a:lnTo>
                    <a:cubicBezTo>
                      <a:pt x="3956038" y="865295"/>
                      <a:pt x="4166565" y="1259357"/>
                      <a:pt x="4382130" y="1579909"/>
                    </a:cubicBezTo>
                    <a:lnTo>
                      <a:pt x="4406273" y="1613552"/>
                    </a:lnTo>
                    <a:lnTo>
                      <a:pt x="4368897" y="1587502"/>
                    </a:lnTo>
                    <a:cubicBezTo>
                      <a:pt x="4081779" y="1422069"/>
                      <a:pt x="3220731" y="1301953"/>
                      <a:pt x="2203137" y="1301953"/>
                    </a:cubicBezTo>
                    <a:cubicBezTo>
                      <a:pt x="1185543" y="1301953"/>
                      <a:pt x="324495" y="1422069"/>
                      <a:pt x="37377" y="1587502"/>
                    </a:cubicBezTo>
                    <a:lnTo>
                      <a:pt x="0" y="1613553"/>
                    </a:lnTo>
                    <a:close/>
                  </a:path>
                </a:pathLst>
              </a:custGeom>
              <a:solidFill>
                <a:srgbClr val="CB23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5" name="Freeform 46">
              <a:extLst>
                <a:ext uri="{FF2B5EF4-FFF2-40B4-BE49-F238E27FC236}">
                  <a16:creationId xmlns:a16="http://schemas.microsoft.com/office/drawing/2014/main" id="{1316E628-496C-7049-A160-D9DE888AF690}"/>
                </a:ext>
              </a:extLst>
            </p:cNvPr>
            <p:cNvSpPr/>
            <p:nvPr/>
          </p:nvSpPr>
          <p:spPr>
            <a:xfrm rot="10800000">
              <a:off x="2480892" y="1882266"/>
              <a:ext cx="1031313" cy="3950208"/>
            </a:xfrm>
            <a:custGeom>
              <a:avLst/>
              <a:gdLst>
                <a:gd name="connsiteX0" fmla="*/ 0 w 1342943"/>
                <a:gd name="connsiteY0" fmla="*/ 5283193 h 5283193"/>
                <a:gd name="connsiteX1" fmla="*/ 24939 w 1342943"/>
                <a:gd name="connsiteY1" fmla="*/ 5236257 h 5283193"/>
                <a:gd name="connsiteX2" fmla="*/ 886190 w 1342943"/>
                <a:gd name="connsiteY2" fmla="*/ 2701666 h 5283193"/>
                <a:gd name="connsiteX3" fmla="*/ 1203405 w 1342943"/>
                <a:gd name="connsiteY3" fmla="*/ 289738 h 5283193"/>
                <a:gd name="connsiteX4" fmla="*/ 1205061 w 1342943"/>
                <a:gd name="connsiteY4" fmla="*/ 39167 h 5283193"/>
                <a:gd name="connsiteX5" fmla="*/ 1254957 w 1342943"/>
                <a:gd name="connsiteY5" fmla="*/ 21367 h 5283193"/>
                <a:gd name="connsiteX6" fmla="*/ 1342943 w 1342943"/>
                <a:gd name="connsiteY6" fmla="*/ 0 h 5283193"/>
                <a:gd name="connsiteX7" fmla="*/ 1341690 w 1342943"/>
                <a:gd name="connsiteY7" fmla="*/ 289741 h 5283193"/>
                <a:gd name="connsiteX8" fmla="*/ 1134055 w 1342943"/>
                <a:gd name="connsiteY8" fmla="*/ 2701669 h 5283193"/>
                <a:gd name="connsiteX9" fmla="*/ 650486 w 1342943"/>
                <a:gd name="connsiteY9" fmla="*/ 4979190 h 5283193"/>
                <a:gd name="connsiteX10" fmla="*/ 583417 w 1342943"/>
                <a:gd name="connsiteY10" fmla="*/ 5194260 h 5283193"/>
                <a:gd name="connsiteX11" fmla="*/ 475225 w 1342943"/>
                <a:gd name="connsiteY11" fmla="*/ 5206040 h 5283193"/>
                <a:gd name="connsiteX12" fmla="*/ 139610 w 1342943"/>
                <a:gd name="connsiteY12" fmla="*/ 5255665 h 52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2943" h="5283193">
                  <a:moveTo>
                    <a:pt x="0" y="5283193"/>
                  </a:moveTo>
                  <a:lnTo>
                    <a:pt x="24939" y="5236257"/>
                  </a:lnTo>
                  <a:cubicBezTo>
                    <a:pt x="354655" y="4577982"/>
                    <a:pt x="661995" y="3697275"/>
                    <a:pt x="886190" y="2701666"/>
                  </a:cubicBezTo>
                  <a:cubicBezTo>
                    <a:pt x="1082361" y="1830509"/>
                    <a:pt x="1186437" y="997664"/>
                    <a:pt x="1203405" y="289738"/>
                  </a:cubicBezTo>
                  <a:lnTo>
                    <a:pt x="1205061" y="39167"/>
                  </a:lnTo>
                  <a:lnTo>
                    <a:pt x="1254957" y="21367"/>
                  </a:lnTo>
                  <a:lnTo>
                    <a:pt x="1342943" y="0"/>
                  </a:lnTo>
                  <a:lnTo>
                    <a:pt x="1341690" y="289741"/>
                  </a:lnTo>
                  <a:cubicBezTo>
                    <a:pt x="1330583" y="997667"/>
                    <a:pt x="1262460" y="1830512"/>
                    <a:pt x="1134055" y="2701669"/>
                  </a:cubicBezTo>
                  <a:cubicBezTo>
                    <a:pt x="1005651" y="3572827"/>
                    <a:pt x="835579" y="4356013"/>
                    <a:pt x="650486" y="4979190"/>
                  </a:cubicBezTo>
                  <a:lnTo>
                    <a:pt x="583417" y="5194260"/>
                  </a:lnTo>
                  <a:lnTo>
                    <a:pt x="475225" y="5206040"/>
                  </a:lnTo>
                  <a:cubicBezTo>
                    <a:pt x="354582" y="5220646"/>
                    <a:pt x="242203" y="5237279"/>
                    <a:pt x="139610" y="5255665"/>
                  </a:cubicBezTo>
                  <a:close/>
                </a:path>
              </a:pathLst>
            </a:custGeom>
            <a:solidFill>
              <a:sysClr val="window" lastClr="FFFFFF">
                <a:alpha val="28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2" name="Rechteck 51">
            <a:extLst>
              <a:ext uri="{FF2B5EF4-FFF2-40B4-BE49-F238E27FC236}">
                <a16:creationId xmlns:a16="http://schemas.microsoft.com/office/drawing/2014/main" id="{E2D42E66-3E7D-1B48-8682-6EC765608491}"/>
              </a:ext>
            </a:extLst>
          </p:cNvPr>
          <p:cNvSpPr/>
          <p:nvPr/>
        </p:nvSpPr>
        <p:spPr>
          <a:xfrm>
            <a:off x="759632" y="1437057"/>
            <a:ext cx="3607433" cy="11944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spcBef>
                <a:spcPts val="1000"/>
              </a:spcBef>
            </a:pPr>
            <a:r>
              <a:rPr lang="en-US" sz="1200" b="1" u="sng">
                <a:solidFill>
                  <a:prstClr val="black"/>
                </a:solidFill>
                <a:latin typeface="Roboto"/>
              </a:rPr>
              <a:t>Problem:</a:t>
            </a:r>
            <a:r>
              <a:rPr lang="en-US" sz="1200" b="1">
                <a:solidFill>
                  <a:prstClr val="black"/>
                </a:solidFill>
                <a:latin typeface="Roboto"/>
              </a:rPr>
              <a:t> </a:t>
            </a:r>
            <a:r>
              <a:rPr lang="en-US" sz="1200">
                <a:solidFill>
                  <a:prstClr val="black"/>
                </a:solidFill>
                <a:latin typeface="Roboto"/>
              </a:rPr>
              <a:t>In Australia, one agency analyzed disciplinary issues among new recruits after 12 months on the job and identified a need to better manage integrity indicators earlier in the selection process.</a:t>
            </a:r>
            <a:endParaRPr lang="en-US" sz="1200" b="1" u="sng">
              <a:solidFill>
                <a:prstClr val="black"/>
              </a:solidFill>
              <a:latin typeface="Roboto"/>
            </a:endParaRPr>
          </a:p>
          <a:p>
            <a:pPr lvl="0" fontAlgn="base">
              <a:lnSpc>
                <a:spcPct val="90000"/>
              </a:lnSpc>
              <a:spcBef>
                <a:spcPts val="1000"/>
              </a:spcBef>
            </a:pPr>
            <a:r>
              <a:rPr lang="en-US" sz="1200" b="1" u="sng">
                <a:solidFill>
                  <a:prstClr val="black"/>
                </a:solidFill>
                <a:latin typeface="Roboto"/>
              </a:rPr>
              <a:t>Solution:</a:t>
            </a:r>
            <a:r>
              <a:rPr lang="en-US" sz="1200">
                <a:solidFill>
                  <a:prstClr val="black"/>
                </a:solidFill>
                <a:latin typeface="Roboto"/>
              </a:rPr>
              <a:t> Filters during the recruitment process.</a:t>
            </a:r>
          </a:p>
        </p:txBody>
      </p:sp>
      <p:pic>
        <p:nvPicPr>
          <p:cNvPr id="55" name="Grafik 54" descr="Benutzer">
            <a:extLst>
              <a:ext uri="{FF2B5EF4-FFF2-40B4-BE49-F238E27FC236}">
                <a16:creationId xmlns:a16="http://schemas.microsoft.com/office/drawing/2014/main" id="{984A8B34-CD5E-4940-B496-D2F6E3D813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1160" y="3183369"/>
            <a:ext cx="914400" cy="914400"/>
          </a:xfrm>
          <a:prstGeom prst="rect">
            <a:avLst/>
          </a:prstGeom>
        </p:spPr>
      </p:pic>
      <p:pic>
        <p:nvPicPr>
          <p:cNvPr id="57" name="Grafik 56" descr="Gruppe">
            <a:extLst>
              <a:ext uri="{FF2B5EF4-FFF2-40B4-BE49-F238E27FC236}">
                <a16:creationId xmlns:a16="http://schemas.microsoft.com/office/drawing/2014/main" id="{05F97B72-2E10-C74B-AECB-630E066D98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416" y="3186020"/>
            <a:ext cx="914400" cy="914400"/>
          </a:xfrm>
          <a:prstGeom prst="rect">
            <a:avLst/>
          </a:prstGeom>
        </p:spPr>
      </p:pic>
    </p:spTree>
    <p:extLst>
      <p:ext uri="{BB962C8B-B14F-4D97-AF65-F5344CB8AC3E}">
        <p14:creationId xmlns:p14="http://schemas.microsoft.com/office/powerpoint/2010/main" val="5691277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8" grpId="0" animBg="1"/>
      <p:bldP spid="39" grpId="0" animBg="1"/>
      <p:bldP spid="40" grpId="0" animBg="1"/>
      <p:bldP spid="41"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dirty="0">
                  <a:solidFill>
                    <a:schemeClr val="bg1">
                      <a:lumMod val="65000"/>
                    </a:schemeClr>
                  </a:solidFill>
                  <a:latin typeface="Roboto"/>
                  <a:cs typeface="Roboto"/>
                </a:rPr>
                <a:t>02</a:t>
              </a:r>
              <a:endParaRPr lang="ko-KR" altLang="en-US" sz="2400" b="1" dirty="0">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chemeClr val="bg1">
                      <a:lumMod val="65000"/>
                    </a:schemeClr>
                  </a:solidFill>
                  <a:latin typeface="Roboto"/>
                  <a:cs typeface="Roboto"/>
                </a:rPr>
                <a:t>Practical</a:t>
              </a:r>
              <a:r>
                <a:rPr lang="de-DE" altLang="ko-KR" sz="1600" b="1">
                  <a:solidFill>
                    <a:schemeClr val="bg1">
                      <a:lumMod val="65000"/>
                    </a:schemeClr>
                  </a:solidFill>
                  <a:latin typeface="Roboto"/>
                  <a:cs typeface="Roboto"/>
                </a:rPr>
                <a:t> </a:t>
              </a:r>
              <a:r>
                <a:rPr lang="de-DE" altLang="ko-KR" sz="1600" b="1" err="1">
                  <a:solidFill>
                    <a:schemeClr val="bg1">
                      <a:lumMod val="65000"/>
                    </a:schemeClr>
                  </a:solidFill>
                  <a:latin typeface="Roboto"/>
                  <a:cs typeface="Roboto"/>
                </a:rPr>
                <a:t>examples</a:t>
              </a:r>
              <a:endParaRPr lang="ko-KR" altLang="en-US" sz="1200" b="1">
                <a:solidFill>
                  <a:schemeClr val="bg1">
                    <a:lumMod val="65000"/>
                  </a:schemeClr>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chemeClr val="bg1">
                      <a:lumMod val="65000"/>
                    </a:schemeClr>
                  </a:solidFill>
                  <a:latin typeface="Roboto"/>
                  <a:cs typeface="Roboto"/>
                </a:rPr>
                <a:t>Developing capacities for integrity</a:t>
              </a:r>
              <a:endParaRPr lang="en-US" altLang="ko-KR" sz="12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solidFill>
                  <a:latin typeface="Roboto"/>
                  <a:cs typeface="Roboto"/>
                </a:rPr>
                <a:t>Activity: Working groups on HR management for integrity </a:t>
              </a:r>
              <a:endParaRPr lang="en-US" altLang="ko-KR" sz="12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B37739EF-4B76-DE40-97FC-F360CBFD67DE}"/>
              </a:ext>
            </a:extLst>
          </p:cNvPr>
          <p:cNvSpPr>
            <a:spLocks noGrp="1"/>
          </p:cNvSpPr>
          <p:nvPr>
            <p:ph type="sldNum" sz="quarter" idx="12"/>
          </p:nvPr>
        </p:nvSpPr>
        <p:spPr/>
        <p:txBody>
          <a:bodyPr/>
          <a:lstStyle/>
          <a:p>
            <a:fld id="{961E0DA8-AC27-403E-90E8-404BCA9BAC80}" type="slidenum">
              <a:rPr lang="en-US" smtClean="0"/>
              <a:pPr/>
              <a:t>36</a:t>
            </a:fld>
            <a:endParaRPr lang="en-US"/>
          </a:p>
        </p:txBody>
      </p:sp>
    </p:spTree>
    <p:extLst>
      <p:ext uri="{BB962C8B-B14F-4D97-AF65-F5344CB8AC3E}">
        <p14:creationId xmlns:p14="http://schemas.microsoft.com/office/powerpoint/2010/main" val="864352774"/>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err="1">
                <a:solidFill>
                  <a:srgbClr val="000000"/>
                </a:solidFill>
              </a:rPr>
              <a:t>Activity</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37</a:t>
            </a:fld>
            <a:endParaRPr lang="en-US"/>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38</a:t>
            </a:fld>
            <a:endParaRPr lang="en-US"/>
          </a:p>
        </p:txBody>
      </p:sp>
      <p:sp>
        <p:nvSpPr>
          <p:cNvPr id="5" name="Titel 4"/>
          <p:cNvSpPr>
            <a:spLocks noGrp="1"/>
          </p:cNvSpPr>
          <p:nvPr>
            <p:ph type="title"/>
          </p:nvPr>
        </p:nvSpPr>
        <p:spPr/>
        <p:txBody>
          <a:bodyPr>
            <a:noAutofit/>
          </a:bodyPr>
          <a:lstStyle/>
          <a:p>
            <a:r>
              <a:rPr lang="de-DE" sz="3000" b="1"/>
              <a:t>Working </a:t>
            </a:r>
            <a:r>
              <a:rPr lang="de-DE" sz="3000" b="1" err="1"/>
              <a:t>groups</a:t>
            </a:r>
            <a:r>
              <a:rPr lang="de-DE" sz="3000" b="1"/>
              <a:t> on HR </a:t>
            </a:r>
            <a:r>
              <a:rPr lang="de-DE" sz="3000" b="1" err="1"/>
              <a:t>management</a:t>
            </a:r>
            <a:r>
              <a:rPr lang="de-DE" sz="3000" b="1"/>
              <a:t> </a:t>
            </a:r>
            <a:r>
              <a:rPr lang="de-DE" sz="3000" b="1" err="1"/>
              <a:t>for</a:t>
            </a:r>
            <a:r>
              <a:rPr lang="de-DE" sz="3000" b="1"/>
              <a:t> </a:t>
            </a:r>
            <a:r>
              <a:rPr lang="de-DE" sz="3000" b="1" err="1"/>
              <a:t>integrity</a:t>
            </a:r>
            <a:endParaRPr lang="de-DE" sz="3000" b="1"/>
          </a:p>
        </p:txBody>
      </p:sp>
      <p:grpSp>
        <p:nvGrpSpPr>
          <p:cNvPr id="7" name="Gruppieren 6">
            <a:extLst>
              <a:ext uri="{FF2B5EF4-FFF2-40B4-BE49-F238E27FC236}">
                <a16:creationId xmlns:a16="http://schemas.microsoft.com/office/drawing/2014/main" id="{AED891DA-DCAD-F744-9892-B517CABE65DE}"/>
              </a:ext>
            </a:extLst>
          </p:cNvPr>
          <p:cNvGrpSpPr/>
          <p:nvPr/>
        </p:nvGrpSpPr>
        <p:grpSpPr>
          <a:xfrm>
            <a:off x="312984" y="1309999"/>
            <a:ext cx="8255013" cy="3250992"/>
            <a:chOff x="312984" y="1309999"/>
            <a:chExt cx="8255013" cy="2885986"/>
          </a:xfrm>
        </p:grpSpPr>
        <p:sp>
          <p:nvSpPr>
            <p:cNvPr id="8" name="Freihandform 7">
              <a:extLst>
                <a:ext uri="{FF2B5EF4-FFF2-40B4-BE49-F238E27FC236}">
                  <a16:creationId xmlns:a16="http://schemas.microsoft.com/office/drawing/2014/main" id="{52BB85BF-9CE3-984A-8946-5F30D8E5BF50}"/>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
                </a:rPr>
                <a:t>Why</a:t>
              </a:r>
              <a:r>
                <a:rPr lang="de-DE" sz="900" b="1" kern="1200">
                  <a:latin typeface="Roboto"/>
                  <a:cs typeface="Roboto"/>
                </a:rPr>
                <a:t>?</a:t>
              </a:r>
            </a:p>
            <a:p>
              <a:pPr defTabSz="400050">
                <a:lnSpc>
                  <a:spcPct val="90000"/>
                </a:lnSpc>
                <a:spcBef>
                  <a:spcPct val="0"/>
                </a:spcBef>
                <a:spcAft>
                  <a:spcPct val="35000"/>
                </a:spcAft>
              </a:pPr>
              <a:r>
                <a:rPr lang="de-DE" sz="900">
                  <a:latin typeface="Roboto"/>
                  <a:cs typeface="Roboto"/>
                </a:rPr>
                <a:t>The </a:t>
              </a:r>
              <a:r>
                <a:rPr lang="de-DE" sz="900" err="1">
                  <a:latin typeface="Roboto"/>
                  <a:cs typeface="Roboto"/>
                </a:rPr>
                <a:t>aim</a:t>
              </a:r>
              <a:r>
                <a:rPr lang="de-DE" sz="900">
                  <a:latin typeface="Roboto"/>
                  <a:cs typeface="Roboto"/>
                </a:rPr>
                <a:t> </a:t>
              </a:r>
              <a:r>
                <a:rPr lang="de-DE" sz="900" err="1">
                  <a:latin typeface="Roboto"/>
                  <a:cs typeface="Roboto"/>
                </a:rPr>
                <a:t>of</a:t>
              </a:r>
              <a:r>
                <a:rPr lang="de-DE" sz="900">
                  <a:latin typeface="Roboto"/>
                  <a:cs typeface="Roboto"/>
                </a:rPr>
                <a:t> </a:t>
              </a:r>
              <a:r>
                <a:rPr lang="de-DE" sz="900" err="1">
                  <a:latin typeface="Roboto"/>
                  <a:cs typeface="Roboto"/>
                </a:rPr>
                <a:t>this</a:t>
              </a:r>
              <a:r>
                <a:rPr lang="de-DE" sz="900">
                  <a:latin typeface="Roboto"/>
                  <a:cs typeface="Roboto"/>
                </a:rPr>
                <a:t> </a:t>
              </a:r>
              <a:r>
                <a:rPr lang="de-DE" sz="900" err="1">
                  <a:latin typeface="Roboto"/>
                  <a:cs typeface="Roboto"/>
                </a:rPr>
                <a:t>activity</a:t>
              </a:r>
              <a:r>
                <a:rPr lang="de-DE" sz="900">
                  <a:latin typeface="Roboto"/>
                  <a:cs typeface="Roboto"/>
                </a:rPr>
                <a:t> </a:t>
              </a:r>
              <a:r>
                <a:rPr lang="de-DE" sz="900" err="1">
                  <a:latin typeface="Roboto"/>
                  <a:cs typeface="Roboto"/>
                </a:rPr>
                <a:t>is</a:t>
              </a:r>
              <a:r>
                <a:rPr lang="de-DE" sz="900">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encourage</a:t>
              </a:r>
              <a:r>
                <a:rPr lang="de-DE" sz="900">
                  <a:latin typeface="Roboto"/>
                  <a:cs typeface="Roboto"/>
                </a:rPr>
                <a:t> </a:t>
              </a:r>
              <a:r>
                <a:rPr lang="de-DE" sz="900" err="1">
                  <a:latin typeface="Roboto"/>
                  <a:cs typeface="Roboto"/>
                </a:rPr>
                <a:t>participants</a:t>
              </a:r>
              <a:r>
                <a:rPr lang="de-DE" sz="900">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evaluate</a:t>
              </a:r>
              <a:r>
                <a:rPr lang="de-DE" sz="900">
                  <a:latin typeface="Roboto"/>
                  <a:cs typeface="Roboto"/>
                </a:rPr>
                <a:t> </a:t>
              </a:r>
              <a:r>
                <a:rPr lang="de-DE" sz="900" err="1">
                  <a:latin typeface="Roboto"/>
                  <a:cs typeface="Roboto"/>
                </a:rPr>
                <a:t>their</a:t>
              </a:r>
              <a:r>
                <a:rPr lang="de-DE" sz="900">
                  <a:latin typeface="Roboto"/>
                  <a:cs typeface="Roboto"/>
                </a:rPr>
                <a:t> immediate </a:t>
              </a:r>
              <a:r>
                <a:rPr lang="de-DE" sz="900" err="1">
                  <a:latin typeface="Roboto"/>
                  <a:cs typeface="Roboto"/>
                </a:rPr>
                <a:t>working</a:t>
              </a:r>
              <a:r>
                <a:rPr lang="de-DE" sz="900">
                  <a:latin typeface="Roboto"/>
                  <a:cs typeface="Roboto"/>
                </a:rPr>
                <a:t> </a:t>
              </a:r>
              <a:r>
                <a:rPr lang="de-DE" sz="900" err="1">
                  <a:latin typeface="Roboto"/>
                  <a:cs typeface="Roboto"/>
                </a:rPr>
                <a:t>environment</a:t>
              </a:r>
              <a:r>
                <a:rPr lang="de-DE" sz="900">
                  <a:latin typeface="Roboto"/>
                  <a:cs typeface="Roboto"/>
                </a:rPr>
                <a:t> </a:t>
              </a:r>
              <a:r>
                <a:rPr lang="de-DE" sz="900" err="1">
                  <a:latin typeface="Roboto"/>
                  <a:cs typeface="Roboto"/>
                </a:rPr>
                <a:t>and</a:t>
              </a:r>
              <a:r>
                <a:rPr lang="de-DE" sz="900">
                  <a:latin typeface="Roboto"/>
                  <a:cs typeface="Roboto"/>
                </a:rPr>
                <a:t> </a:t>
              </a:r>
              <a:r>
                <a:rPr lang="de-DE" sz="900" err="1">
                  <a:latin typeface="Roboto"/>
                  <a:cs typeface="Roboto"/>
                </a:rPr>
                <a:t>ways</a:t>
              </a:r>
              <a:r>
                <a:rPr lang="de-DE" sz="900">
                  <a:latin typeface="Roboto"/>
                  <a:cs typeface="Roboto"/>
                </a:rPr>
                <a:t> in </a:t>
              </a:r>
              <a:r>
                <a:rPr lang="de-DE" sz="900" err="1">
                  <a:latin typeface="Roboto"/>
                  <a:cs typeface="Roboto"/>
                </a:rPr>
                <a:t>which</a:t>
              </a:r>
              <a:r>
                <a:rPr lang="de-DE" sz="900">
                  <a:latin typeface="Roboto"/>
                  <a:cs typeface="Roboto"/>
                </a:rPr>
                <a:t> </a:t>
              </a:r>
              <a:r>
                <a:rPr lang="de-DE" sz="900" err="1">
                  <a:latin typeface="Roboto"/>
                  <a:cs typeface="Roboto"/>
                </a:rPr>
                <a:t>they</a:t>
              </a:r>
              <a:r>
                <a:rPr lang="de-DE" sz="900">
                  <a:latin typeface="Roboto"/>
                  <a:cs typeface="Roboto"/>
                </a:rPr>
                <a:t> </a:t>
              </a:r>
              <a:r>
                <a:rPr lang="de-DE" sz="900" err="1">
                  <a:latin typeface="Roboto"/>
                  <a:cs typeface="Roboto"/>
                </a:rPr>
                <a:t>could</a:t>
              </a:r>
              <a:r>
                <a:rPr lang="de-DE" sz="900">
                  <a:latin typeface="Roboto"/>
                  <a:cs typeface="Roboto"/>
                </a:rPr>
                <a:t> </a:t>
              </a:r>
              <a:r>
                <a:rPr lang="de-DE" sz="900" err="1">
                  <a:latin typeface="Roboto"/>
                  <a:cs typeface="Roboto"/>
                </a:rPr>
                <a:t>contribute</a:t>
              </a:r>
              <a:r>
                <a:rPr lang="de-DE" sz="900">
                  <a:latin typeface="Roboto"/>
                  <a:cs typeface="Roboto"/>
                </a:rPr>
                <a:t> </a:t>
              </a:r>
              <a:r>
                <a:rPr lang="de-DE" sz="900" err="1">
                  <a:latin typeface="Roboto"/>
                  <a:cs typeface="Roboto"/>
                </a:rPr>
                <a:t>to</a:t>
              </a:r>
              <a:r>
                <a:rPr lang="de-DE" sz="900">
                  <a:latin typeface="Roboto"/>
                  <a:cs typeface="Roboto"/>
                </a:rPr>
                <a:t> immediate </a:t>
              </a:r>
              <a:r>
                <a:rPr lang="de-DE" sz="900" err="1">
                  <a:latin typeface="Roboto"/>
                  <a:cs typeface="Roboto"/>
                </a:rPr>
                <a:t>change</a:t>
              </a:r>
              <a:r>
                <a:rPr lang="de-DE" sz="900">
                  <a:latin typeface="Roboto"/>
                  <a:cs typeface="Roboto"/>
                </a:rPr>
                <a:t>. </a:t>
              </a:r>
              <a:r>
                <a:rPr lang="de-DE" sz="900" err="1">
                  <a:latin typeface="Roboto"/>
                  <a:cs typeface="Roboto"/>
                </a:rPr>
                <a:t>Participants</a:t>
              </a:r>
              <a:r>
                <a:rPr lang="de-DE" sz="900">
                  <a:latin typeface="Roboto"/>
                  <a:cs typeface="Roboto"/>
                </a:rPr>
                <a:t> </a:t>
              </a:r>
              <a:r>
                <a:rPr lang="de-DE" sz="900" err="1">
                  <a:latin typeface="Roboto"/>
                  <a:cs typeface="Roboto"/>
                </a:rPr>
                <a:t>reflect</a:t>
              </a:r>
              <a:r>
                <a:rPr lang="de-DE" sz="900">
                  <a:latin typeface="Roboto"/>
                  <a:cs typeface="Roboto"/>
                </a:rPr>
                <a:t> upon </a:t>
              </a:r>
              <a:r>
                <a:rPr lang="de-DE" sz="900" err="1">
                  <a:latin typeface="Roboto"/>
                  <a:cs typeface="Roboto"/>
                </a:rPr>
                <a:t>the</a:t>
              </a:r>
              <a:r>
                <a:rPr lang="de-DE" sz="900">
                  <a:latin typeface="Roboto"/>
                  <a:cs typeface="Roboto"/>
                </a:rPr>
                <a:t> human </a:t>
              </a:r>
              <a:r>
                <a:rPr lang="de-DE" sz="900" err="1">
                  <a:latin typeface="Roboto"/>
                  <a:cs typeface="Roboto"/>
                </a:rPr>
                <a:t>resource</a:t>
              </a:r>
              <a:r>
                <a:rPr lang="de-DE" sz="900">
                  <a:latin typeface="Roboto"/>
                  <a:cs typeface="Roboto"/>
                </a:rPr>
                <a:t> </a:t>
              </a:r>
              <a:r>
                <a:rPr lang="de-DE" sz="900" err="1">
                  <a:latin typeface="Roboto"/>
                  <a:cs typeface="Roboto"/>
                </a:rPr>
                <a:t>management</a:t>
              </a:r>
              <a:r>
                <a:rPr lang="de-DE" sz="900">
                  <a:latin typeface="Roboto"/>
                  <a:cs typeface="Roboto"/>
                </a:rPr>
                <a:t> </a:t>
              </a:r>
              <a:r>
                <a:rPr lang="de-DE" sz="900" err="1">
                  <a:latin typeface="Roboto"/>
                  <a:cs typeface="Roboto"/>
                </a:rPr>
                <a:t>practices</a:t>
              </a:r>
              <a:r>
                <a:rPr lang="de-DE" sz="900">
                  <a:latin typeface="Roboto"/>
                  <a:cs typeface="Roboto"/>
                </a:rPr>
                <a:t> </a:t>
              </a:r>
              <a:r>
                <a:rPr lang="de-DE" sz="900" err="1">
                  <a:latin typeface="Roboto"/>
                  <a:cs typeface="Roboto"/>
                </a:rPr>
                <a:t>and</a:t>
              </a:r>
              <a:r>
                <a:rPr lang="de-DE" sz="900">
                  <a:latin typeface="Roboto"/>
                  <a:cs typeface="Roboto"/>
                </a:rPr>
                <a:t> </a:t>
              </a:r>
              <a:r>
                <a:rPr lang="de-DE" sz="900" err="1">
                  <a:latin typeface="Roboto"/>
                  <a:cs typeface="Roboto"/>
                </a:rPr>
                <a:t>structures</a:t>
              </a:r>
              <a:r>
                <a:rPr lang="de-DE" sz="900">
                  <a:latin typeface="Roboto"/>
                  <a:cs typeface="Roboto"/>
                </a:rPr>
                <a:t> in </a:t>
              </a:r>
              <a:r>
                <a:rPr lang="de-DE" sz="900" err="1">
                  <a:latin typeface="Roboto"/>
                  <a:cs typeface="Roboto"/>
                </a:rPr>
                <a:t>place</a:t>
              </a:r>
              <a:r>
                <a:rPr lang="de-DE" sz="900">
                  <a:latin typeface="Roboto"/>
                  <a:cs typeface="Roboto"/>
                </a:rPr>
                <a:t> in </a:t>
              </a:r>
              <a:r>
                <a:rPr lang="de-DE" sz="900" err="1">
                  <a:latin typeface="Roboto"/>
                  <a:cs typeface="Roboto"/>
                </a:rPr>
                <a:t>their</a:t>
              </a:r>
              <a:r>
                <a:rPr lang="de-DE" sz="900">
                  <a:latin typeface="Roboto"/>
                  <a:cs typeface="Roboto"/>
                </a:rPr>
                <a:t> </a:t>
              </a:r>
              <a:r>
                <a:rPr lang="de-DE" sz="900" err="1">
                  <a:latin typeface="Roboto"/>
                  <a:cs typeface="Roboto"/>
                </a:rPr>
                <a:t>specific</a:t>
              </a:r>
              <a:r>
                <a:rPr lang="de-DE" sz="900">
                  <a:latin typeface="Roboto"/>
                  <a:cs typeface="Roboto"/>
                </a:rPr>
                <a:t> </a:t>
              </a:r>
              <a:r>
                <a:rPr lang="de-DE" sz="900" err="1">
                  <a:latin typeface="Roboto"/>
                  <a:cs typeface="Roboto"/>
                </a:rPr>
                <a:t>institutions</a:t>
              </a:r>
              <a:r>
                <a:rPr lang="de-DE" sz="900">
                  <a:latin typeface="Roboto"/>
                  <a:cs typeface="Roboto"/>
                </a:rPr>
                <a:t> </a:t>
              </a:r>
              <a:r>
                <a:rPr lang="de-DE" sz="900" err="1">
                  <a:latin typeface="Roboto"/>
                  <a:cs typeface="Roboto"/>
                </a:rPr>
                <a:t>or</a:t>
              </a:r>
              <a:r>
                <a:rPr lang="de-DE" sz="900">
                  <a:latin typeface="Roboto"/>
                  <a:cs typeface="Roboto"/>
                </a:rPr>
                <a:t> </a:t>
              </a:r>
              <a:r>
                <a:rPr lang="de-DE" sz="900" err="1">
                  <a:latin typeface="Roboto"/>
                  <a:cs typeface="Roboto"/>
                </a:rPr>
                <a:t>the</a:t>
              </a:r>
              <a:r>
                <a:rPr lang="de-DE" sz="900">
                  <a:latin typeface="Roboto"/>
                  <a:cs typeface="Roboto"/>
                </a:rPr>
                <a:t> </a:t>
              </a:r>
              <a:r>
                <a:rPr lang="de-DE" sz="900" err="1">
                  <a:latin typeface="Roboto"/>
                  <a:cs typeface="Roboto"/>
                </a:rPr>
                <a:t>public</a:t>
              </a:r>
              <a:r>
                <a:rPr lang="de-DE" sz="900">
                  <a:latin typeface="Roboto"/>
                  <a:cs typeface="Roboto"/>
                </a:rPr>
                <a:t> </a:t>
              </a:r>
              <a:r>
                <a:rPr lang="de-DE" sz="900" err="1">
                  <a:latin typeface="Roboto"/>
                  <a:cs typeface="Roboto"/>
                </a:rPr>
                <a:t>sector</a:t>
              </a:r>
              <a:r>
                <a:rPr lang="de-DE" sz="900">
                  <a:latin typeface="Roboto"/>
                  <a:cs typeface="Roboto"/>
                </a:rPr>
                <a:t> in </a:t>
              </a:r>
              <a:r>
                <a:rPr lang="de-DE" sz="900" err="1">
                  <a:latin typeface="Roboto"/>
                  <a:cs typeface="Roboto"/>
                </a:rPr>
                <a:t>general</a:t>
              </a:r>
              <a:r>
                <a:rPr lang="de-DE" sz="900">
                  <a:latin typeface="Roboto"/>
                  <a:cs typeface="Roboto"/>
                </a:rPr>
                <a:t>.</a:t>
              </a:r>
              <a:endParaRPr lang="de-DE" sz="900" kern="1200">
                <a:latin typeface="Roboto"/>
                <a:cs typeface="Roboto"/>
              </a:endParaRPr>
            </a:p>
          </p:txBody>
        </p:sp>
        <p:sp>
          <p:nvSpPr>
            <p:cNvPr id="9" name="Rechteck 8">
              <a:extLst>
                <a:ext uri="{FF2B5EF4-FFF2-40B4-BE49-F238E27FC236}">
                  <a16:creationId xmlns:a16="http://schemas.microsoft.com/office/drawing/2014/main" id="{8BE090B3-0985-D34F-8C20-B8DF8ECABD16}"/>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ihandform 9">
              <a:extLst>
                <a:ext uri="{FF2B5EF4-FFF2-40B4-BE49-F238E27FC236}">
                  <a16:creationId xmlns:a16="http://schemas.microsoft.com/office/drawing/2014/main" id="{07B8284D-55D2-8E4E-A6E2-7F983769F238}"/>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
                </a:rPr>
                <a:t>What</a:t>
              </a:r>
              <a:r>
                <a:rPr lang="de-DE" sz="900" b="1" kern="1200">
                  <a:latin typeface="Roboto"/>
                  <a:cs typeface="Roboto"/>
                </a:rPr>
                <a:t>?</a:t>
              </a:r>
            </a:p>
            <a:p>
              <a:pPr lvl="0" defTabSz="400050">
                <a:lnSpc>
                  <a:spcPct val="90000"/>
                </a:lnSpc>
                <a:spcBef>
                  <a:spcPct val="0"/>
                </a:spcBef>
                <a:spcAft>
                  <a:spcPct val="35000"/>
                </a:spcAft>
              </a:pPr>
              <a:r>
                <a:rPr lang="de-DE" sz="900" kern="1200">
                  <a:latin typeface="Roboto"/>
                  <a:cs typeface="Roboto"/>
                </a:rPr>
                <a:t>- In </a:t>
              </a:r>
              <a:r>
                <a:rPr lang="de-DE" sz="900" kern="1200" err="1">
                  <a:latin typeface="Roboto"/>
                  <a:cs typeface="Roboto"/>
                </a:rPr>
                <a:t>groups</a:t>
              </a:r>
              <a:r>
                <a:rPr lang="de-DE" sz="900" kern="1200">
                  <a:latin typeface="Roboto"/>
                  <a:cs typeface="Roboto"/>
                </a:rPr>
                <a:t>, </a:t>
              </a:r>
              <a:r>
                <a:rPr lang="de-DE" sz="900" kern="1200" err="1">
                  <a:latin typeface="Roboto"/>
                  <a:cs typeface="Roboto"/>
                </a:rPr>
                <a:t>reflect</a:t>
              </a:r>
              <a:r>
                <a:rPr lang="de-DE" sz="900" kern="1200">
                  <a:latin typeface="Roboto"/>
                  <a:cs typeface="Roboto"/>
                </a:rPr>
                <a:t> on </a:t>
              </a:r>
              <a:r>
                <a:rPr lang="de-DE" sz="900" kern="1200" err="1">
                  <a:latin typeface="Roboto"/>
                  <a:cs typeface="Roboto"/>
                </a:rPr>
                <a:t>the</a:t>
              </a:r>
              <a:r>
                <a:rPr lang="de-DE" sz="900" kern="1200">
                  <a:latin typeface="Roboto"/>
                  <a:cs typeface="Roboto"/>
                </a:rPr>
                <a:t> </a:t>
              </a:r>
              <a:r>
                <a:rPr lang="de-DE" sz="900" kern="1200" err="1">
                  <a:latin typeface="Roboto"/>
                  <a:cs typeface="Roboto"/>
                </a:rPr>
                <a:t>guiding</a:t>
              </a:r>
              <a:r>
                <a:rPr lang="de-DE" sz="900" kern="1200">
                  <a:latin typeface="Roboto"/>
                  <a:cs typeface="Roboto"/>
                </a:rPr>
                <a:t> </a:t>
              </a:r>
              <a:r>
                <a:rPr lang="de-DE" sz="900" kern="1200" err="1">
                  <a:latin typeface="Roboto"/>
                  <a:cs typeface="Roboto"/>
                </a:rPr>
                <a:t>questions</a:t>
              </a:r>
              <a:r>
                <a:rPr lang="de-DE" sz="900" kern="1200">
                  <a:latin typeface="Roboto"/>
                  <a:cs typeface="Roboto"/>
                </a:rPr>
                <a:t> on </a:t>
              </a:r>
              <a:r>
                <a:rPr lang="de-DE" sz="900" kern="1200" err="1">
                  <a:latin typeface="Roboto"/>
                  <a:cs typeface="Roboto"/>
                </a:rPr>
                <a:t>the</a:t>
              </a:r>
              <a:r>
                <a:rPr lang="de-DE" sz="900" kern="1200">
                  <a:latin typeface="Roboto"/>
                  <a:cs typeface="Roboto"/>
                </a:rPr>
                <a:t> </a:t>
              </a:r>
              <a:r>
                <a:rPr lang="de-DE" sz="900" kern="1200" err="1">
                  <a:latin typeface="Roboto"/>
                  <a:cs typeface="Roboto"/>
                </a:rPr>
                <a:t>following</a:t>
              </a:r>
              <a:r>
                <a:rPr lang="de-DE" sz="900" kern="1200">
                  <a:latin typeface="Roboto"/>
                  <a:cs typeface="Roboto"/>
                </a:rPr>
                <a:t> </a:t>
              </a:r>
              <a:r>
                <a:rPr lang="de-DE" sz="900" kern="1200" err="1">
                  <a:latin typeface="Roboto"/>
                  <a:cs typeface="Roboto"/>
                </a:rPr>
                <a:t>slide</a:t>
              </a:r>
              <a:r>
                <a:rPr lang="de-DE" sz="900">
                  <a:latin typeface="Roboto"/>
                  <a:cs typeface="Roboto"/>
                </a:rPr>
                <a:t>;</a:t>
              </a:r>
              <a:endParaRPr lang="de-DE" sz="900" kern="1200">
                <a:latin typeface="Roboto"/>
                <a:cs typeface="Roboto"/>
              </a:endParaRPr>
            </a:p>
            <a:p>
              <a:pPr lvl="0" defTabSz="400050">
                <a:lnSpc>
                  <a:spcPct val="90000"/>
                </a:lnSpc>
                <a:spcBef>
                  <a:spcPct val="0"/>
                </a:spcBef>
                <a:spcAft>
                  <a:spcPct val="35000"/>
                </a:spcAft>
              </a:pPr>
              <a:r>
                <a:rPr lang="de-DE" sz="900" kern="1200">
                  <a:latin typeface="Roboto"/>
                  <a:cs typeface="Roboto"/>
                </a:rPr>
                <a:t>- </a:t>
              </a:r>
              <a:r>
                <a:rPr lang="de-DE" sz="900" err="1">
                  <a:latin typeface="Roboto"/>
                  <a:cs typeface="Roboto"/>
                </a:rPr>
                <a:t>If</a:t>
              </a:r>
              <a:r>
                <a:rPr lang="de-DE" sz="900">
                  <a:latin typeface="Roboto"/>
                  <a:cs typeface="Roboto"/>
                </a:rPr>
                <a:t> </a:t>
              </a:r>
              <a:r>
                <a:rPr lang="de-DE" sz="900" err="1">
                  <a:latin typeface="Roboto"/>
                  <a:cs typeface="Roboto"/>
                </a:rPr>
                <a:t>present</a:t>
              </a:r>
              <a:r>
                <a:rPr lang="de-DE" sz="900">
                  <a:latin typeface="Roboto"/>
                  <a:cs typeface="Roboto"/>
                </a:rPr>
                <a:t>, HR </a:t>
              </a:r>
              <a:r>
                <a:rPr lang="de-DE" sz="900" err="1">
                  <a:latin typeface="Roboto"/>
                  <a:cs typeface="Roboto"/>
                </a:rPr>
                <a:t>practitioners</a:t>
              </a:r>
              <a:r>
                <a:rPr lang="de-DE" sz="900">
                  <a:latin typeface="Roboto"/>
                  <a:cs typeface="Roboto"/>
                </a:rPr>
                <a:t> </a:t>
              </a:r>
              <a:r>
                <a:rPr lang="de-DE" sz="900" err="1">
                  <a:latin typeface="Roboto"/>
                  <a:cs typeface="Roboto"/>
                </a:rPr>
                <a:t>can</a:t>
              </a:r>
              <a:r>
                <a:rPr lang="de-DE" sz="900">
                  <a:latin typeface="Roboto"/>
                  <a:cs typeface="Roboto"/>
                </a:rPr>
                <a:t> </a:t>
              </a:r>
              <a:r>
                <a:rPr lang="de-DE" sz="900" err="1">
                  <a:latin typeface="Roboto"/>
                  <a:cs typeface="Roboto"/>
                </a:rPr>
                <a:t>lead</a:t>
              </a:r>
              <a:r>
                <a:rPr lang="de-DE" sz="900">
                  <a:latin typeface="Roboto"/>
                  <a:cs typeface="Roboto"/>
                </a:rPr>
                <a:t> </a:t>
              </a:r>
              <a:r>
                <a:rPr lang="de-DE" sz="900" err="1">
                  <a:latin typeface="Roboto"/>
                  <a:cs typeface="Roboto"/>
                </a:rPr>
                <a:t>the</a:t>
              </a:r>
              <a:r>
                <a:rPr lang="de-DE" sz="900">
                  <a:latin typeface="Roboto"/>
                  <a:cs typeface="Roboto"/>
                </a:rPr>
                <a:t> </a:t>
              </a:r>
              <a:r>
                <a:rPr lang="de-DE" sz="900" err="1">
                  <a:latin typeface="Roboto"/>
                  <a:cs typeface="Roboto"/>
                </a:rPr>
                <a:t>discussions</a:t>
              </a:r>
              <a:r>
                <a:rPr lang="de-DE" sz="900">
                  <a:latin typeface="Roboto"/>
                  <a:cs typeface="Roboto"/>
                </a:rPr>
                <a:t> </a:t>
              </a:r>
              <a:r>
                <a:rPr lang="de-DE" sz="900" err="1">
                  <a:latin typeface="Roboto"/>
                  <a:cs typeface="Roboto"/>
                </a:rPr>
                <a:t>and</a:t>
              </a:r>
              <a:r>
                <a:rPr lang="de-DE" sz="900">
                  <a:latin typeface="Roboto"/>
                  <a:cs typeface="Roboto"/>
                </a:rPr>
                <a:t> </a:t>
              </a:r>
              <a:r>
                <a:rPr lang="de-DE" sz="900" err="1">
                  <a:latin typeface="Roboto"/>
                  <a:cs typeface="Roboto"/>
                </a:rPr>
                <a:t>working</a:t>
              </a:r>
              <a:r>
                <a:rPr lang="de-DE" sz="900">
                  <a:latin typeface="Roboto"/>
                  <a:cs typeface="Roboto"/>
                </a:rPr>
                <a:t> </a:t>
              </a:r>
              <a:r>
                <a:rPr lang="de-DE" sz="900" err="1">
                  <a:latin typeface="Roboto"/>
                  <a:cs typeface="Roboto"/>
                </a:rPr>
                <a:t>groups</a:t>
              </a:r>
              <a:r>
                <a:rPr lang="de-DE" sz="900">
                  <a:latin typeface="Roboto"/>
                  <a:cs typeface="Roboto"/>
                </a:rPr>
                <a:t>;</a:t>
              </a:r>
              <a:endParaRPr lang="de-DE" sz="900" kern="1200">
                <a:latin typeface="Roboto"/>
                <a:cs typeface="Roboto"/>
              </a:endParaRPr>
            </a:p>
            <a:p>
              <a:pPr lvl="0" defTabSz="400050">
                <a:lnSpc>
                  <a:spcPct val="90000"/>
                </a:lnSpc>
                <a:spcBef>
                  <a:spcPct val="0"/>
                </a:spcBef>
                <a:spcAft>
                  <a:spcPct val="35000"/>
                </a:spcAft>
              </a:pPr>
              <a:r>
                <a:rPr lang="de-DE" sz="900">
                  <a:latin typeface="Roboto"/>
                  <a:cs typeface="Roboto"/>
                </a:rPr>
                <a:t>- </a:t>
              </a:r>
              <a:r>
                <a:rPr lang="de-DE" sz="900" err="1">
                  <a:latin typeface="Roboto"/>
                  <a:cs typeface="Roboto"/>
                </a:rPr>
                <a:t>Propose</a:t>
              </a:r>
              <a:r>
                <a:rPr lang="de-DE" sz="900">
                  <a:latin typeface="Roboto"/>
                  <a:cs typeface="Roboto"/>
                </a:rPr>
                <a:t> 2-3 </a:t>
              </a:r>
              <a:r>
                <a:rPr lang="de-DE" sz="900" err="1">
                  <a:latin typeface="Roboto"/>
                  <a:cs typeface="Roboto"/>
                </a:rPr>
                <a:t>concrete</a:t>
              </a:r>
              <a:r>
                <a:rPr lang="de-DE" sz="900">
                  <a:latin typeface="Roboto"/>
                  <a:cs typeface="Roboto"/>
                </a:rPr>
                <a:t> </a:t>
              </a:r>
              <a:r>
                <a:rPr lang="de-DE" sz="900" err="1">
                  <a:latin typeface="Roboto"/>
                  <a:cs typeface="Roboto"/>
                </a:rPr>
                <a:t>and</a:t>
              </a:r>
              <a:r>
                <a:rPr lang="de-DE" sz="900">
                  <a:latin typeface="Roboto"/>
                  <a:cs typeface="Roboto"/>
                </a:rPr>
                <a:t> simple </a:t>
              </a:r>
              <a:r>
                <a:rPr lang="de-DE" sz="900" err="1">
                  <a:latin typeface="Roboto"/>
                  <a:cs typeface="Roboto"/>
                </a:rPr>
                <a:t>actions</a:t>
              </a:r>
              <a:r>
                <a:rPr lang="de-DE" sz="900">
                  <a:latin typeface="Roboto"/>
                  <a:cs typeface="Roboto"/>
                </a:rPr>
                <a:t> </a:t>
              </a:r>
              <a:r>
                <a:rPr lang="de-DE" sz="900" err="1">
                  <a:latin typeface="Roboto"/>
                  <a:cs typeface="Roboto"/>
                </a:rPr>
                <a:t>for</a:t>
              </a:r>
              <a:r>
                <a:rPr lang="de-DE" sz="900">
                  <a:latin typeface="Roboto"/>
                  <a:cs typeface="Roboto"/>
                </a:rPr>
                <a:t> </a:t>
              </a:r>
              <a:r>
                <a:rPr lang="de-DE" sz="900" err="1">
                  <a:latin typeface="Roboto"/>
                  <a:cs typeface="Roboto"/>
                </a:rPr>
                <a:t>improving</a:t>
              </a:r>
              <a:r>
                <a:rPr lang="de-DE" sz="900">
                  <a:latin typeface="Roboto"/>
                  <a:cs typeface="Roboto"/>
                </a:rPr>
                <a:t> </a:t>
              </a:r>
              <a:r>
                <a:rPr lang="de-DE" sz="900" err="1">
                  <a:latin typeface="Roboto"/>
                  <a:cs typeface="Roboto"/>
                </a:rPr>
                <a:t>staff</a:t>
              </a:r>
              <a:r>
                <a:rPr lang="de-DE" sz="900">
                  <a:latin typeface="Roboto"/>
                  <a:cs typeface="Roboto"/>
                </a:rPr>
                <a:t> </a:t>
              </a:r>
              <a:r>
                <a:rPr lang="de-DE" sz="900" err="1">
                  <a:latin typeface="Roboto"/>
                  <a:cs typeface="Roboto"/>
                </a:rPr>
                <a:t>integrity</a:t>
              </a:r>
              <a:r>
                <a:rPr lang="de-DE" sz="900">
                  <a:latin typeface="Roboto"/>
                  <a:cs typeface="Roboto"/>
                </a:rPr>
                <a:t>.</a:t>
              </a:r>
            </a:p>
          </p:txBody>
        </p:sp>
        <p:sp>
          <p:nvSpPr>
            <p:cNvPr id="11" name="Rechteck 10">
              <a:extLst>
                <a:ext uri="{FF2B5EF4-FFF2-40B4-BE49-F238E27FC236}">
                  <a16:creationId xmlns:a16="http://schemas.microsoft.com/office/drawing/2014/main" id="{736857FC-B029-DE44-B2A3-1EB278AD8E16}"/>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ihandform 11">
              <a:extLst>
                <a:ext uri="{FF2B5EF4-FFF2-40B4-BE49-F238E27FC236}">
                  <a16:creationId xmlns:a16="http://schemas.microsoft.com/office/drawing/2014/main" id="{463E588E-65BB-B04A-B675-49B02BB38F3B}"/>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Time</a:t>
              </a:r>
            </a:p>
            <a:p>
              <a:pPr marL="0" lvl="0" indent="0" algn="l" defTabSz="400050">
                <a:lnSpc>
                  <a:spcPct val="90000"/>
                </a:lnSpc>
                <a:spcBef>
                  <a:spcPct val="0"/>
                </a:spcBef>
                <a:spcAft>
                  <a:spcPct val="35000"/>
                </a:spcAft>
                <a:buNone/>
              </a:pPr>
              <a:r>
                <a:rPr lang="de-DE" sz="900" kern="1200" err="1">
                  <a:latin typeface="Roboto"/>
                  <a:cs typeface="Roboto"/>
                </a:rPr>
                <a:t>You</a:t>
              </a:r>
              <a:r>
                <a:rPr lang="de-DE" sz="900" kern="1200">
                  <a:latin typeface="Roboto"/>
                  <a:cs typeface="Roboto"/>
                </a:rPr>
                <a:t> </a:t>
              </a:r>
              <a:r>
                <a:rPr lang="de-DE" sz="900" kern="1200" err="1">
                  <a:latin typeface="Roboto"/>
                  <a:cs typeface="Roboto"/>
                </a:rPr>
                <a:t>have</a:t>
              </a:r>
              <a:r>
                <a:rPr lang="de-DE" sz="900" kern="1200">
                  <a:latin typeface="Roboto"/>
                  <a:cs typeface="Roboto"/>
                </a:rPr>
                <a:t> 30 </a:t>
              </a:r>
              <a:r>
                <a:rPr lang="de-DE" sz="900" kern="1200" err="1">
                  <a:latin typeface="Roboto"/>
                  <a:cs typeface="Roboto"/>
                </a:rPr>
                <a:t>minutes</a:t>
              </a:r>
              <a:r>
                <a:rPr lang="de-DE" sz="900" kern="1200">
                  <a:latin typeface="Roboto"/>
                  <a:cs typeface="Roboto"/>
                </a:rPr>
                <a:t> </a:t>
              </a:r>
              <a:r>
                <a:rPr lang="de-DE" sz="900" kern="1200" err="1">
                  <a:latin typeface="Roboto"/>
                  <a:cs typeface="Roboto"/>
                </a:rPr>
                <a:t>to</a:t>
              </a:r>
              <a:r>
                <a:rPr lang="de-DE" sz="900" kern="1200">
                  <a:latin typeface="Roboto"/>
                  <a:cs typeface="Roboto"/>
                </a:rPr>
                <a:t> </a:t>
              </a:r>
              <a:r>
                <a:rPr lang="de-DE" sz="900" kern="1200" err="1">
                  <a:latin typeface="Roboto"/>
                  <a:cs typeface="Roboto"/>
                </a:rPr>
                <a:t>reflect</a:t>
              </a:r>
              <a:r>
                <a:rPr lang="de-DE" sz="900" kern="1200">
                  <a:latin typeface="Roboto"/>
                  <a:cs typeface="Roboto"/>
                </a:rPr>
                <a:t> in </a:t>
              </a:r>
              <a:r>
                <a:rPr lang="de-DE" sz="900" kern="1200" err="1">
                  <a:latin typeface="Roboto"/>
                  <a:cs typeface="Roboto"/>
                </a:rPr>
                <a:t>groups</a:t>
              </a:r>
              <a:r>
                <a:rPr lang="de-DE" sz="900" kern="1200">
                  <a:latin typeface="Roboto"/>
                  <a:cs typeface="Roboto"/>
                </a:rPr>
                <a:t> on </a:t>
              </a:r>
              <a:r>
                <a:rPr lang="de-DE" sz="900" kern="1200" err="1">
                  <a:latin typeface="Roboto"/>
                  <a:cs typeface="Roboto"/>
                </a:rPr>
                <a:t>the</a:t>
              </a:r>
              <a:r>
                <a:rPr lang="de-DE" sz="900" kern="1200">
                  <a:latin typeface="Roboto"/>
                  <a:cs typeface="Roboto"/>
                </a:rPr>
                <a:t> different </a:t>
              </a:r>
              <a:r>
                <a:rPr lang="de-DE" sz="900" kern="1200" err="1">
                  <a:latin typeface="Roboto"/>
                  <a:cs typeface="Roboto"/>
                </a:rPr>
                <a:t>questions</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each</a:t>
              </a:r>
              <a:r>
                <a:rPr lang="de-DE" sz="900" kern="1200">
                  <a:latin typeface="Roboto"/>
                  <a:cs typeface="Roboto"/>
                </a:rPr>
                <a:t> </a:t>
              </a:r>
              <a:r>
                <a:rPr lang="de-DE" sz="900" kern="1200" err="1">
                  <a:latin typeface="Roboto"/>
                  <a:cs typeface="Roboto"/>
                </a:rPr>
                <a:t>participant</a:t>
              </a:r>
              <a:r>
                <a:rPr lang="de-DE" sz="900" kern="1200">
                  <a:latin typeface="Roboto"/>
                  <a:cs typeface="Roboto"/>
                </a:rPr>
                <a:t> </a:t>
              </a:r>
              <a:r>
                <a:rPr lang="de-DE" sz="900" kern="1200" err="1">
                  <a:latin typeface="Roboto"/>
                  <a:cs typeface="Roboto"/>
                </a:rPr>
                <a:t>has</a:t>
              </a:r>
              <a:r>
                <a:rPr lang="de-DE" sz="900" kern="1200">
                  <a:latin typeface="Roboto"/>
                  <a:cs typeface="Roboto"/>
                </a:rPr>
                <a:t> 1-2 </a:t>
              </a:r>
              <a:r>
                <a:rPr lang="de-DE" sz="900" kern="1200" err="1">
                  <a:latin typeface="Roboto"/>
                  <a:cs typeface="Roboto"/>
                </a:rPr>
                <a:t>minutes</a:t>
              </a:r>
              <a:r>
                <a:rPr lang="de-DE" sz="900" kern="1200">
                  <a:latin typeface="Roboto"/>
                  <a:cs typeface="Roboto"/>
                </a:rPr>
                <a:t> </a:t>
              </a:r>
              <a:r>
                <a:rPr lang="de-DE" sz="900" kern="1200" err="1">
                  <a:latin typeface="Roboto"/>
                  <a:cs typeface="Roboto"/>
                </a:rPr>
                <a:t>to</a:t>
              </a:r>
              <a:r>
                <a:rPr lang="de-DE" sz="900" kern="1200">
                  <a:latin typeface="Roboto"/>
                  <a:cs typeface="Roboto"/>
                </a:rPr>
                <a:t> </a:t>
              </a:r>
              <a:r>
                <a:rPr lang="de-DE" sz="900" kern="1200" err="1">
                  <a:latin typeface="Roboto"/>
                  <a:cs typeface="Roboto"/>
                </a:rPr>
                <a:t>propose</a:t>
              </a:r>
              <a:r>
                <a:rPr lang="de-DE" sz="900" kern="1200">
                  <a:latin typeface="Roboto"/>
                  <a:cs typeface="Roboto"/>
                </a:rPr>
                <a:t> </a:t>
              </a:r>
              <a:r>
                <a:rPr lang="de-DE" sz="900" kern="1200" err="1">
                  <a:latin typeface="Roboto"/>
                  <a:cs typeface="Roboto"/>
                </a:rPr>
                <a:t>the</a:t>
              </a:r>
              <a:r>
                <a:rPr lang="de-DE" sz="900" kern="1200">
                  <a:latin typeface="Roboto"/>
                  <a:cs typeface="Roboto"/>
                </a:rPr>
                <a:t> simple </a:t>
              </a:r>
              <a:r>
                <a:rPr lang="de-DE" sz="900" kern="1200" err="1">
                  <a:latin typeface="Roboto"/>
                  <a:cs typeface="Roboto"/>
                </a:rPr>
                <a:t>actions</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improving</a:t>
              </a:r>
              <a:r>
                <a:rPr lang="de-DE" sz="900" kern="1200">
                  <a:latin typeface="Roboto"/>
                  <a:cs typeface="Roboto"/>
                </a:rPr>
                <a:t> </a:t>
              </a:r>
              <a:r>
                <a:rPr lang="de-DE" sz="900" kern="1200" err="1">
                  <a:latin typeface="Roboto"/>
                  <a:cs typeface="Roboto"/>
                </a:rPr>
                <a:t>staff</a:t>
              </a:r>
              <a:r>
                <a:rPr lang="de-DE" sz="900" kern="1200">
                  <a:latin typeface="Roboto"/>
                  <a:cs typeface="Roboto"/>
                </a:rPr>
                <a:t> </a:t>
              </a:r>
              <a:r>
                <a:rPr lang="de-DE" sz="900" kern="1200" err="1">
                  <a:latin typeface="Roboto"/>
                  <a:cs typeface="Roboto"/>
                </a:rPr>
                <a:t>integrity</a:t>
              </a:r>
              <a:r>
                <a:rPr lang="de-DE" sz="900" kern="1200">
                  <a:latin typeface="Roboto"/>
                  <a:cs typeface="Roboto"/>
                </a:rPr>
                <a:t>.</a:t>
              </a:r>
            </a:p>
          </p:txBody>
        </p:sp>
        <p:sp>
          <p:nvSpPr>
            <p:cNvPr id="13" name="Rechteck 12">
              <a:extLst>
                <a:ext uri="{FF2B5EF4-FFF2-40B4-BE49-F238E27FC236}">
                  <a16:creationId xmlns:a16="http://schemas.microsoft.com/office/drawing/2014/main" id="{472E86A2-9DA1-0E40-9D42-1E606C7D5A75}"/>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ihandform 13">
              <a:extLst>
                <a:ext uri="{FF2B5EF4-FFF2-40B4-BE49-F238E27FC236}">
                  <a16:creationId xmlns:a16="http://schemas.microsoft.com/office/drawing/2014/main" id="{BFD057E0-2249-C443-AA98-820BD5AC33C6}"/>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err="1">
                  <a:latin typeface="Roboto"/>
                  <a:cs typeface="Roboto"/>
                </a:rPr>
                <a:t>Guiding</a:t>
              </a:r>
              <a:r>
                <a:rPr lang="de-DE" sz="900" kern="1200">
                  <a:latin typeface="Roboto"/>
                  <a:cs typeface="Roboto"/>
                </a:rPr>
                <a:t> </a:t>
              </a:r>
              <a:r>
                <a:rPr lang="de-DE" sz="900" kern="1200" err="1">
                  <a:latin typeface="Roboto"/>
                  <a:cs typeface="Roboto"/>
                </a:rPr>
                <a:t>questions</a:t>
              </a:r>
              <a:r>
                <a:rPr lang="de-DE" sz="900" kern="1200">
                  <a:latin typeface="Roboto"/>
                  <a:cs typeface="Roboto"/>
                </a:rPr>
                <a:t> on </a:t>
              </a:r>
              <a:r>
                <a:rPr lang="de-DE" sz="900" kern="1200" err="1">
                  <a:latin typeface="Roboto"/>
                  <a:cs typeface="Roboto"/>
                </a:rPr>
                <a:t>the</a:t>
              </a:r>
              <a:r>
                <a:rPr lang="de-DE" sz="900" kern="1200">
                  <a:latin typeface="Roboto"/>
                  <a:cs typeface="Roboto"/>
                </a:rPr>
                <a:t> </a:t>
              </a:r>
              <a:r>
                <a:rPr lang="de-DE" sz="900" kern="1200" err="1">
                  <a:latin typeface="Roboto"/>
                  <a:cs typeface="Roboto"/>
                </a:rPr>
                <a:t>following</a:t>
              </a:r>
              <a:r>
                <a:rPr lang="de-DE" sz="900" kern="1200">
                  <a:latin typeface="Roboto"/>
                  <a:cs typeface="Roboto"/>
                </a:rPr>
                <a:t> </a:t>
              </a:r>
              <a:r>
                <a:rPr lang="de-DE" sz="900" kern="1200" err="1">
                  <a:latin typeface="Roboto"/>
                  <a:cs typeface="Roboto"/>
                </a:rPr>
                <a:t>slide</a:t>
              </a:r>
              <a:r>
                <a:rPr lang="de-DE" sz="900" kern="1200">
                  <a:latin typeface="Roboto"/>
                  <a:cs typeface="Roboto"/>
                </a:rPr>
                <a:t>.</a:t>
              </a:r>
            </a:p>
          </p:txBody>
        </p:sp>
        <p:sp>
          <p:nvSpPr>
            <p:cNvPr id="15" name="Rechteck 14">
              <a:extLst>
                <a:ext uri="{FF2B5EF4-FFF2-40B4-BE49-F238E27FC236}">
                  <a16:creationId xmlns:a16="http://schemas.microsoft.com/office/drawing/2014/main" id="{5656B115-8200-8D48-B216-D2636CE667F0}"/>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235949102"/>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B4F610-0529-904A-980F-FC57A04B6B39}"/>
              </a:ext>
            </a:extLst>
          </p:cNvPr>
          <p:cNvSpPr>
            <a:spLocks noGrp="1"/>
          </p:cNvSpPr>
          <p:nvPr>
            <p:ph idx="1"/>
          </p:nvPr>
        </p:nvSpPr>
        <p:spPr>
          <a:xfrm>
            <a:off x="628651" y="1369219"/>
            <a:ext cx="5998180" cy="3263504"/>
          </a:xfrm>
          <a:ln>
            <a:solidFill>
              <a:srgbClr val="00B0F0"/>
            </a:solidFill>
          </a:ln>
        </p:spPr>
        <p:txBody>
          <a:bodyPr>
            <a:normAutofit fontScale="85000" lnSpcReduction="20000"/>
          </a:bodyPr>
          <a:lstStyle/>
          <a:p>
            <a:pPr marL="514350" indent="-514350" fontAlgn="base">
              <a:buFont typeface="+mj-lt"/>
              <a:buAutoNum type="arabicPeriod"/>
            </a:pPr>
            <a:r>
              <a:rPr lang="en-US"/>
              <a:t>What are some of the barriers to guaranteeing staff integrity throughout the employment cycle? </a:t>
            </a:r>
          </a:p>
          <a:p>
            <a:pPr marL="514350" indent="-514350" fontAlgn="base">
              <a:buFont typeface="+mj-lt"/>
              <a:buAutoNum type="arabicPeriod"/>
            </a:pPr>
            <a:r>
              <a:rPr lang="en-US"/>
              <a:t>How do these barriers impact on staff integrity? Can you provide examples? </a:t>
            </a:r>
          </a:p>
          <a:p>
            <a:pPr marL="514350" indent="-514350" fontAlgn="base">
              <a:buFont typeface="+mj-lt"/>
              <a:buAutoNum type="arabicPeriod"/>
            </a:pPr>
            <a:r>
              <a:rPr lang="en-US"/>
              <a:t>What are problems in implementing a more integrity-friendly HR management? </a:t>
            </a:r>
          </a:p>
          <a:p>
            <a:pPr marL="514350" indent="-514350" fontAlgn="base">
              <a:buFont typeface="+mj-lt"/>
              <a:buAutoNum type="arabicPeriod"/>
            </a:pPr>
            <a:r>
              <a:rPr lang="en-US"/>
              <a:t>How could these problems be resolved?</a:t>
            </a:r>
          </a:p>
        </p:txBody>
      </p:sp>
      <p:sp>
        <p:nvSpPr>
          <p:cNvPr id="3" name="Fußzeilenplatzhalter 2">
            <a:extLst>
              <a:ext uri="{FF2B5EF4-FFF2-40B4-BE49-F238E27FC236}">
                <a16:creationId xmlns:a16="http://schemas.microsoft.com/office/drawing/2014/main" id="{B103D516-583C-2B43-9F31-5FF31875A7D8}"/>
              </a:ext>
            </a:extLst>
          </p:cNvPr>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a:extLst>
              <a:ext uri="{FF2B5EF4-FFF2-40B4-BE49-F238E27FC236}">
                <a16:creationId xmlns:a16="http://schemas.microsoft.com/office/drawing/2014/main" id="{8A8F9647-3269-5142-B1DF-D4EDD04B1691}"/>
              </a:ext>
            </a:extLst>
          </p:cNvPr>
          <p:cNvSpPr>
            <a:spLocks noGrp="1"/>
          </p:cNvSpPr>
          <p:nvPr>
            <p:ph type="sldNum" sz="quarter" idx="4"/>
          </p:nvPr>
        </p:nvSpPr>
        <p:spPr/>
        <p:txBody>
          <a:bodyPr/>
          <a:lstStyle/>
          <a:p>
            <a:fld id="{961E0DA8-AC27-403E-90E8-404BCA9BAC80}" type="slidenum">
              <a:rPr lang="en-US" smtClean="0"/>
              <a:pPr/>
              <a:t>39</a:t>
            </a:fld>
            <a:endParaRPr lang="en-US"/>
          </a:p>
        </p:txBody>
      </p:sp>
      <p:sp>
        <p:nvSpPr>
          <p:cNvPr id="5" name="Titel 4">
            <a:extLst>
              <a:ext uri="{FF2B5EF4-FFF2-40B4-BE49-F238E27FC236}">
                <a16:creationId xmlns:a16="http://schemas.microsoft.com/office/drawing/2014/main" id="{BAFA5DE5-49BE-C347-8BE3-D88F19C85F6B}"/>
              </a:ext>
            </a:extLst>
          </p:cNvPr>
          <p:cNvSpPr>
            <a:spLocks noGrp="1"/>
          </p:cNvSpPr>
          <p:nvPr>
            <p:ph type="title"/>
          </p:nvPr>
        </p:nvSpPr>
        <p:spPr/>
        <p:txBody>
          <a:bodyPr>
            <a:normAutofit fontScale="90000"/>
          </a:bodyPr>
          <a:lstStyle/>
          <a:p>
            <a:r>
              <a:rPr lang="de-DE" b="1" err="1"/>
              <a:t>Guiding</a:t>
            </a:r>
            <a:r>
              <a:rPr lang="de-DE" b="1"/>
              <a:t> </a:t>
            </a:r>
            <a:r>
              <a:rPr lang="de-DE" b="1" err="1"/>
              <a:t>questions</a:t>
            </a:r>
            <a:endParaRPr lang="de-DE" b="1"/>
          </a:p>
        </p:txBody>
      </p:sp>
      <p:grpSp>
        <p:nvGrpSpPr>
          <p:cNvPr id="6" name="Gruppierung 269">
            <a:extLst>
              <a:ext uri="{FF2B5EF4-FFF2-40B4-BE49-F238E27FC236}">
                <a16:creationId xmlns:a16="http://schemas.microsoft.com/office/drawing/2014/main" id="{D8431484-7056-0144-A06D-81F27DE35088}"/>
              </a:ext>
            </a:extLst>
          </p:cNvPr>
          <p:cNvGrpSpPr/>
          <p:nvPr/>
        </p:nvGrpSpPr>
        <p:grpSpPr>
          <a:xfrm>
            <a:off x="6626830" y="1751633"/>
            <a:ext cx="2145147" cy="2526393"/>
            <a:chOff x="-3652211" y="1912558"/>
            <a:chExt cx="1063067" cy="1065437"/>
          </a:xfrm>
        </p:grpSpPr>
        <p:pic>
          <p:nvPicPr>
            <p:cNvPr id="7" name="Bild 266">
              <a:extLst>
                <a:ext uri="{FF2B5EF4-FFF2-40B4-BE49-F238E27FC236}">
                  <a16:creationId xmlns:a16="http://schemas.microsoft.com/office/drawing/2014/main" id="{7C43D1D5-5A87-9E4D-8493-D529881C9EED}"/>
                </a:ext>
              </a:extLst>
            </p:cNvPr>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3652211" y="1914928"/>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feld 7">
              <a:extLst>
                <a:ext uri="{FF2B5EF4-FFF2-40B4-BE49-F238E27FC236}">
                  <a16:creationId xmlns:a16="http://schemas.microsoft.com/office/drawing/2014/main" id="{A28EE98D-F580-8147-9752-25C1C319A5CF}"/>
                </a:ext>
              </a:extLst>
            </p:cNvPr>
            <p:cNvSpPr txBox="1"/>
            <p:nvPr/>
          </p:nvSpPr>
          <p:spPr>
            <a:xfrm rot="21249134">
              <a:off x="-3650848" y="1912558"/>
              <a:ext cx="1017895" cy="623023"/>
            </a:xfrm>
            <a:prstGeom prst="rect">
              <a:avLst/>
            </a:prstGeom>
            <a:noFill/>
          </p:spPr>
          <p:txBody>
            <a:bodyPr wrap="square" rtlCol="0">
              <a:spAutoFit/>
            </a:bodyPr>
            <a:lstStyle/>
            <a:p>
              <a:pPr algn="ctr"/>
              <a:r>
                <a:rPr lang="de-DE" b="1" err="1">
                  <a:solidFill>
                    <a:schemeClr val="accent1">
                      <a:lumMod val="50000"/>
                    </a:schemeClr>
                  </a:solidFill>
                  <a:latin typeface="Palatino Linotype" panose="02040502050505030304" pitchFamily="18" charset="0"/>
                  <a:cs typeface="Apple Chancery"/>
                </a:rPr>
                <a:t>Proposed</a:t>
              </a:r>
              <a:r>
                <a:rPr lang="de-DE" b="1">
                  <a:solidFill>
                    <a:schemeClr val="accent1">
                      <a:lumMod val="50000"/>
                    </a:schemeClr>
                  </a:solidFill>
                  <a:latin typeface="Palatino Linotype" panose="02040502050505030304" pitchFamily="18" charset="0"/>
                  <a:cs typeface="Apple Chancery"/>
                </a:rPr>
                <a:t> </a:t>
              </a:r>
              <a:r>
                <a:rPr lang="de-DE" b="1" err="1">
                  <a:solidFill>
                    <a:schemeClr val="accent1">
                      <a:lumMod val="50000"/>
                    </a:schemeClr>
                  </a:solidFill>
                  <a:latin typeface="Palatino Linotype" panose="02040502050505030304" pitchFamily="18" charset="0"/>
                  <a:cs typeface="Apple Chancery"/>
                </a:rPr>
                <a:t>actions</a:t>
              </a:r>
              <a:r>
                <a:rPr lang="de-DE" b="1">
                  <a:solidFill>
                    <a:schemeClr val="accent1">
                      <a:lumMod val="50000"/>
                    </a:schemeClr>
                  </a:solidFill>
                  <a:latin typeface="Palatino Linotype" panose="02040502050505030304" pitchFamily="18" charset="0"/>
                  <a:cs typeface="Apple Chancery"/>
                </a:rPr>
                <a:t> </a:t>
              </a:r>
              <a:r>
                <a:rPr lang="de-DE" b="1" err="1">
                  <a:solidFill>
                    <a:schemeClr val="accent1">
                      <a:lumMod val="50000"/>
                    </a:schemeClr>
                  </a:solidFill>
                  <a:latin typeface="Palatino Linotype" panose="02040502050505030304" pitchFamily="18" charset="0"/>
                  <a:cs typeface="Apple Chancery"/>
                </a:rPr>
                <a:t>to</a:t>
              </a:r>
              <a:r>
                <a:rPr lang="de-DE" b="1">
                  <a:solidFill>
                    <a:schemeClr val="accent1">
                      <a:lumMod val="50000"/>
                    </a:schemeClr>
                  </a:solidFill>
                  <a:latin typeface="Palatino Linotype" panose="02040502050505030304" pitchFamily="18" charset="0"/>
                  <a:cs typeface="Apple Chancery"/>
                </a:rPr>
                <a:t> </a:t>
              </a:r>
              <a:r>
                <a:rPr lang="de-DE" b="1" err="1">
                  <a:solidFill>
                    <a:schemeClr val="accent1">
                      <a:lumMod val="50000"/>
                    </a:schemeClr>
                  </a:solidFill>
                  <a:latin typeface="Palatino Linotype" panose="02040502050505030304" pitchFamily="18" charset="0"/>
                  <a:cs typeface="Apple Chancery"/>
                </a:rPr>
                <a:t>take</a:t>
              </a:r>
              <a:r>
                <a:rPr lang="de-DE" b="1">
                  <a:solidFill>
                    <a:schemeClr val="accent1">
                      <a:lumMod val="50000"/>
                    </a:schemeClr>
                  </a:solidFill>
                  <a:latin typeface="Palatino Linotype" panose="02040502050505030304" pitchFamily="18" charset="0"/>
                  <a:cs typeface="Apple Chancery"/>
                </a:rPr>
                <a:t>:</a:t>
              </a:r>
            </a:p>
            <a:p>
              <a:pPr marL="342900" indent="-342900">
                <a:buAutoNum type="arabicPeriod"/>
              </a:pPr>
              <a:r>
                <a:rPr lang="de-DE" b="1">
                  <a:solidFill>
                    <a:schemeClr val="accent1">
                      <a:lumMod val="50000"/>
                    </a:schemeClr>
                  </a:solidFill>
                  <a:latin typeface="Palatino Linotype" panose="02040502050505030304" pitchFamily="18" charset="0"/>
                  <a:cs typeface="Apple Chancery"/>
                </a:rPr>
                <a:t>…</a:t>
              </a:r>
            </a:p>
            <a:p>
              <a:pPr marL="342900" indent="-342900">
                <a:buAutoNum type="arabicPeriod"/>
              </a:pPr>
              <a:r>
                <a:rPr lang="de-DE" b="1">
                  <a:solidFill>
                    <a:schemeClr val="accent1">
                      <a:lumMod val="50000"/>
                    </a:schemeClr>
                  </a:solidFill>
                  <a:latin typeface="Palatino Linotype" panose="02040502050505030304" pitchFamily="18" charset="0"/>
                  <a:cs typeface="Apple Chancery"/>
                </a:rPr>
                <a:t>…</a:t>
              </a:r>
            </a:p>
            <a:p>
              <a:pPr marL="342900" indent="-342900">
                <a:buAutoNum type="arabicPeriod"/>
              </a:pPr>
              <a:r>
                <a:rPr lang="de-DE" b="1">
                  <a:solidFill>
                    <a:schemeClr val="accent1">
                      <a:lumMod val="50000"/>
                    </a:schemeClr>
                  </a:solidFill>
                  <a:latin typeface="Palatino Linotype" panose="02040502050505030304" pitchFamily="18" charset="0"/>
                  <a:cs typeface="Apple Chancery"/>
                </a:rPr>
                <a:t>…</a:t>
              </a:r>
            </a:p>
          </p:txBody>
        </p:sp>
      </p:grpSp>
    </p:spTree>
    <p:extLst>
      <p:ext uri="{BB962C8B-B14F-4D97-AF65-F5344CB8AC3E}">
        <p14:creationId xmlns:p14="http://schemas.microsoft.com/office/powerpoint/2010/main" val="1041665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sp>
        <p:nvSpPr>
          <p:cNvPr id="48" name="Textplatzhalter 47"/>
          <p:cNvSpPr>
            <a:spLocks noGrp="1"/>
          </p:cNvSpPr>
          <p:nvPr>
            <p:ph type="body" sz="quarter" idx="13"/>
          </p:nvPr>
        </p:nvSpPr>
        <p:spPr>
          <a:xfrm>
            <a:off x="1737226" y="462940"/>
            <a:ext cx="6778124" cy="4050464"/>
          </a:xfrm>
        </p:spPr>
        <p:txBody>
          <a:bodyPr>
            <a:normAutofit/>
          </a:bodyPr>
          <a:lstStyle/>
          <a:p>
            <a:pPr marL="0" indent="0">
              <a:buNone/>
            </a:pPr>
            <a:endParaRPr lang="de-DE" sz="2000" u="sng" dirty="0">
              <a:solidFill>
                <a:schemeClr val="bg1"/>
              </a:solidFill>
            </a:endParaRPr>
          </a:p>
          <a:p>
            <a:pPr marL="0" indent="0">
              <a:buNone/>
            </a:pPr>
            <a:r>
              <a:rPr lang="de-DE" sz="2000" b="1" u="sng" dirty="0">
                <a:solidFill>
                  <a:srgbClr val="000090"/>
                </a:solidFill>
                <a:latin typeface="Lucida Handwriting"/>
                <a:cs typeface="Lucida Handwriting"/>
              </a:rPr>
              <a:t>In </a:t>
            </a:r>
            <a:r>
              <a:rPr lang="de-DE" sz="2000" b="1" u="sng" dirty="0" err="1">
                <a:solidFill>
                  <a:srgbClr val="000090"/>
                </a:solidFill>
                <a:latin typeface="Lucida Handwriting"/>
                <a:cs typeface="Lucida Handwriting"/>
              </a:rPr>
              <a:t>this</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module</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you</a:t>
            </a:r>
            <a:r>
              <a:rPr lang="de-DE" sz="2000" b="1" u="sng" dirty="0">
                <a:solidFill>
                  <a:srgbClr val="000090"/>
                </a:solidFill>
                <a:latin typeface="Lucida Handwriting"/>
                <a:cs typeface="Lucida Handwriting"/>
              </a:rPr>
              <a:t> will </a:t>
            </a:r>
            <a:r>
              <a:rPr lang="de-DE" sz="2000" b="1" u="sng" dirty="0" err="1">
                <a:solidFill>
                  <a:srgbClr val="000090"/>
                </a:solidFill>
                <a:latin typeface="Lucida Handwriting"/>
                <a:cs typeface="Lucida Handwriting"/>
              </a:rPr>
              <a:t>learn</a:t>
            </a:r>
            <a:r>
              <a:rPr lang="de-DE" sz="2000" b="1" u="sng" dirty="0">
                <a:solidFill>
                  <a:srgbClr val="000090"/>
                </a:solidFill>
                <a:latin typeface="Lucida Handwriting"/>
                <a:cs typeface="Lucida Handwriting"/>
              </a:rPr>
              <a:t> :</a:t>
            </a:r>
            <a:endParaRPr lang="de-DE" sz="2000" b="1" dirty="0">
              <a:solidFill>
                <a:srgbClr val="000090"/>
              </a:solidFill>
              <a:latin typeface="Lucida Handwriting"/>
              <a:cs typeface="Lucida Handwriting"/>
            </a:endParaRPr>
          </a:p>
          <a:p>
            <a:r>
              <a:rPr lang="de-DE" sz="2000" dirty="0" err="1">
                <a:solidFill>
                  <a:srgbClr val="000090"/>
                </a:solidFill>
                <a:latin typeface="Lucida Handwriting"/>
                <a:cs typeface="Lucida Handwriting"/>
              </a:rPr>
              <a:t>How</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untilize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staff</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management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enhance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 in </a:t>
            </a:r>
            <a:r>
              <a:rPr lang="de-DE" sz="2000" dirty="0" err="1">
                <a:solidFill>
                  <a:srgbClr val="000090"/>
                </a:solidFill>
                <a:latin typeface="Lucida Handwriting"/>
                <a:cs typeface="Lucida Handwriting"/>
              </a:rPr>
              <a:t>the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public</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sector</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About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orruption</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and</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risks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throughout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the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employment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cycle</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About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ractical</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approaches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for</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enhancing</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staff</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How</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develop</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capacities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for</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a:t>
            </a:r>
          </a:p>
          <a:p>
            <a:endParaRPr lang="de-DE" sz="2000" dirty="0">
              <a:solidFill>
                <a:srgbClr val="000090"/>
              </a:solidFill>
              <a:latin typeface="Lucida Handwriting"/>
              <a:cs typeface="Lucida Handwriting"/>
            </a:endParaRPr>
          </a:p>
          <a:p>
            <a:endParaRPr lang="de-DE" sz="2000" dirty="0">
              <a:solidFill>
                <a:srgbClr val="000090"/>
              </a:solidFill>
              <a:latin typeface="Lucida Handwriting"/>
              <a:cs typeface="Lucida Handwriting"/>
            </a:endParaRP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fontScale="47500" lnSpcReduction="20000"/>
          </a:bodyPr>
          <a:lstStyle/>
          <a:p>
            <a:pPr marL="0" indent="0" fontAlgn="base">
              <a:buNone/>
            </a:pPr>
            <a:r>
              <a:rPr lang="en-US" b="1"/>
              <a:t>1</a:t>
            </a:r>
            <a:r>
              <a:rPr lang="en-US" sz="2900" b="1"/>
              <a:t>. Why is staff management important for integrity (choose all that apply)? </a:t>
            </a:r>
          </a:p>
          <a:p>
            <a:pPr marL="514350" indent="-514350" fontAlgn="base">
              <a:buFont typeface="+mj-lt"/>
              <a:buAutoNum type="alphaUcPeriod"/>
            </a:pPr>
            <a:r>
              <a:rPr lang="en-US" sz="2900"/>
              <a:t>It can reduce the occurrence of corruption​​.</a:t>
            </a:r>
          </a:p>
          <a:p>
            <a:pPr marL="514350" indent="-514350" fontAlgn="base">
              <a:buFont typeface="+mj-lt"/>
              <a:buAutoNum type="alphaUcPeriod"/>
            </a:pPr>
            <a:r>
              <a:rPr lang="en-US" sz="2900"/>
              <a:t>It can enhance organizational integrity through individual integrity​.</a:t>
            </a:r>
          </a:p>
          <a:p>
            <a:pPr marL="514350" indent="-514350" fontAlgn="base">
              <a:buFont typeface="+mj-lt"/>
              <a:buAutoNum type="alphaUcPeriod"/>
            </a:pPr>
            <a:r>
              <a:rPr lang="en-US" sz="2900"/>
              <a:t>It ensures that those with close ties to people in power are promoted.</a:t>
            </a:r>
            <a:br>
              <a:rPr lang="en-US" sz="2900"/>
            </a:br>
            <a:r>
              <a:rPr lang="en-US" sz="2900"/>
              <a:t> </a:t>
            </a:r>
          </a:p>
          <a:p>
            <a:pPr marL="0" indent="0" fontAlgn="base">
              <a:buNone/>
            </a:pPr>
            <a:r>
              <a:rPr lang="en-US" sz="2900" b="1"/>
              <a:t>2. In which parts of the employment cycle is integrity an important issue (choose all that apply)?</a:t>
            </a:r>
            <a:r>
              <a:rPr lang="en-US" sz="2900"/>
              <a:t> </a:t>
            </a:r>
          </a:p>
          <a:p>
            <a:pPr marL="514350" indent="-514350" fontAlgn="base">
              <a:buFont typeface="+mj-lt"/>
              <a:buAutoNum type="alphaUcPeriod"/>
            </a:pPr>
            <a:r>
              <a:rPr lang="en-US" sz="2900"/>
              <a:t>Recruitment</a:t>
            </a:r>
          </a:p>
          <a:p>
            <a:pPr marL="514350" indent="-514350" fontAlgn="base">
              <a:buFont typeface="+mj-lt"/>
              <a:buAutoNum type="alphaUcPeriod"/>
            </a:pPr>
            <a:r>
              <a:rPr lang="en-US" sz="2900"/>
              <a:t>Staff rotation </a:t>
            </a:r>
          </a:p>
          <a:p>
            <a:pPr marL="514350" indent="-514350" fontAlgn="base">
              <a:buFont typeface="+mj-lt"/>
              <a:buAutoNum type="alphaUcPeriod"/>
            </a:pPr>
            <a:r>
              <a:rPr lang="en-US" sz="2900"/>
              <a:t>Promotion </a:t>
            </a:r>
          </a:p>
          <a:p>
            <a:pPr marL="514350" indent="-514350" fontAlgn="base">
              <a:buFont typeface="+mj-lt"/>
              <a:buAutoNum type="alphaUcPeriod"/>
            </a:pPr>
            <a:r>
              <a:rPr lang="en-US" sz="2900"/>
              <a:t>Post-employment regulations </a:t>
            </a:r>
          </a:p>
          <a:p>
            <a:pPr marL="514350" indent="-514350" fontAlgn="base">
              <a:buFont typeface="+mj-lt"/>
              <a:buAutoNum type="alphaUcPeriod"/>
            </a:pPr>
            <a:r>
              <a:rPr lang="en-US" sz="2900"/>
              <a:t>All of the above</a:t>
            </a:r>
            <a:endParaRPr lang="de-DE"/>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40</a:t>
            </a:fld>
            <a:endParaRPr lang="en-US"/>
          </a:p>
        </p:txBody>
      </p:sp>
      <p:sp>
        <p:nvSpPr>
          <p:cNvPr id="5" name="Titel 4"/>
          <p:cNvSpPr>
            <a:spLocks noGrp="1"/>
          </p:cNvSpPr>
          <p:nvPr>
            <p:ph type="title"/>
          </p:nvPr>
        </p:nvSpPr>
        <p:spPr/>
        <p:txBody>
          <a:bodyPr>
            <a:normAutofit fontScale="90000"/>
          </a:bodyPr>
          <a:lstStyle/>
          <a:p>
            <a:r>
              <a:rPr lang="de-DE" b="1"/>
              <a:t>Quiz (1)</a:t>
            </a:r>
          </a:p>
        </p:txBody>
      </p:sp>
    </p:spTree>
    <p:extLst>
      <p:ext uri="{BB962C8B-B14F-4D97-AF65-F5344CB8AC3E}">
        <p14:creationId xmlns:p14="http://schemas.microsoft.com/office/powerpoint/2010/main" val="8390173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ln>
            <a:solidFill>
              <a:srgbClr val="00B0F0"/>
            </a:solidFill>
          </a:ln>
        </p:spPr>
        <p:txBody>
          <a:bodyPr>
            <a:normAutofit fontScale="25000" lnSpcReduction="20000"/>
          </a:bodyPr>
          <a:lstStyle/>
          <a:p>
            <a:pPr marL="0" indent="0" fontAlgn="base">
              <a:buNone/>
            </a:pPr>
            <a:r>
              <a:rPr lang="en-US" sz="5600" b="1"/>
              <a:t>3. Ethics and integrity training in the workplace should (choose all that apply): </a:t>
            </a:r>
            <a:r>
              <a:rPr lang="en-US" sz="5600"/>
              <a:t>  </a:t>
            </a:r>
          </a:p>
          <a:p>
            <a:pPr marL="514800" indent="-514800" fontAlgn="base">
              <a:buFont typeface="+mj-lt"/>
              <a:buAutoNum type="alphaUcPeriod"/>
            </a:pPr>
            <a:r>
              <a:rPr lang="en-US" sz="5600"/>
              <a:t>Start soon after recruitment</a:t>
            </a:r>
          </a:p>
          <a:p>
            <a:pPr marL="514800" indent="-514800" fontAlgn="base">
              <a:buFont typeface="+mj-lt"/>
              <a:buAutoNum type="alphaUcPeriod"/>
            </a:pPr>
            <a:r>
              <a:rPr lang="en-US" sz="5600"/>
              <a:t>Be continuous</a:t>
            </a:r>
          </a:p>
          <a:p>
            <a:pPr marL="514800" indent="-514800" fontAlgn="base">
              <a:buFont typeface="+mj-lt"/>
              <a:buAutoNum type="alphaUcPeriod"/>
            </a:pPr>
            <a:r>
              <a:rPr lang="en-US" sz="5600"/>
              <a:t>Be offered to only those in management positions</a:t>
            </a:r>
          </a:p>
          <a:p>
            <a:pPr marL="0" indent="0" fontAlgn="base">
              <a:buNone/>
            </a:pPr>
            <a:endParaRPr lang="en-US" sz="5600" b="1"/>
          </a:p>
          <a:p>
            <a:pPr marL="0" indent="0" fontAlgn="base">
              <a:buNone/>
            </a:pPr>
            <a:r>
              <a:rPr lang="en-US" sz="5600" b="1"/>
              <a:t>4. Staff rotation is important because (choose all that apply):   </a:t>
            </a:r>
          </a:p>
          <a:p>
            <a:pPr marL="514800" indent="-514800" fontAlgn="base">
              <a:buFont typeface="+mj-lt"/>
              <a:buAutoNum type="alphaUcPeriod"/>
            </a:pPr>
            <a:r>
              <a:rPr lang="en-US" sz="5600"/>
              <a:t>Long-term relationships between bribers and staff members create a more advantageous environment for bribery.</a:t>
            </a:r>
          </a:p>
          <a:p>
            <a:pPr marL="514800" indent="-514800" fontAlgn="base">
              <a:buFont typeface="+mj-lt"/>
              <a:buAutoNum type="alphaUcPeriod"/>
            </a:pPr>
            <a:r>
              <a:rPr lang="en-US" sz="5600"/>
              <a:t>It increases uncertainty about the other person’s behavior and reduces the temptation to engage in an unethical conduct​.</a:t>
            </a:r>
          </a:p>
          <a:p>
            <a:pPr marL="514800" indent="-514800" fontAlgn="base">
              <a:buFont typeface="+mj-lt"/>
              <a:buAutoNum type="alphaUcPeriod"/>
            </a:pPr>
            <a:r>
              <a:rPr lang="en-US" sz="5600"/>
              <a:t>It can increase work motivation and reduces the incentive for unethical behavior​. </a:t>
            </a:r>
          </a:p>
          <a:p>
            <a:pPr marL="514800" indent="-514800" fontAlgn="base">
              <a:buFont typeface="+mj-lt"/>
              <a:buAutoNum type="alphaUcPeriod"/>
            </a:pPr>
            <a:r>
              <a:rPr lang="en-US" sz="5600"/>
              <a:t>All of the above.</a:t>
            </a:r>
            <a:endParaRPr lang="en-US" sz="1700"/>
          </a:p>
          <a:p>
            <a:pPr marL="0" indent="0" fontAlgn="base">
              <a:buNone/>
            </a:pPr>
            <a:r>
              <a:rPr lang="en-US" sz="6400"/>
              <a:t> </a:t>
            </a:r>
          </a:p>
          <a:p>
            <a:pPr fontAlgn="base"/>
            <a:endParaRPr lang="en-US"/>
          </a:p>
          <a:p>
            <a:endParaRPr lang="de-DE"/>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41</a:t>
            </a:fld>
            <a:endParaRPr lang="en-US"/>
          </a:p>
        </p:txBody>
      </p:sp>
      <p:sp>
        <p:nvSpPr>
          <p:cNvPr id="5" name="Titel 4"/>
          <p:cNvSpPr>
            <a:spLocks noGrp="1"/>
          </p:cNvSpPr>
          <p:nvPr>
            <p:ph type="title"/>
          </p:nvPr>
        </p:nvSpPr>
        <p:spPr/>
        <p:txBody>
          <a:bodyPr>
            <a:normAutofit fontScale="90000"/>
          </a:bodyPr>
          <a:lstStyle/>
          <a:p>
            <a:r>
              <a:rPr lang="de-DE" b="1"/>
              <a:t>Quiz (2)</a:t>
            </a:r>
          </a:p>
        </p:txBody>
      </p:sp>
    </p:spTree>
    <p:extLst>
      <p:ext uri="{BB962C8B-B14F-4D97-AF65-F5344CB8AC3E}">
        <p14:creationId xmlns:p14="http://schemas.microsoft.com/office/powerpoint/2010/main" val="13230660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42</a:t>
            </a:fld>
            <a:endParaRPr lang="en-US"/>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sp>
        <p:nvSpPr>
          <p:cNvPr id="48" name="Textplatzhalter 47"/>
          <p:cNvSpPr>
            <a:spLocks noGrp="1"/>
          </p:cNvSpPr>
          <p:nvPr>
            <p:ph type="body" sz="quarter" idx="13"/>
          </p:nvPr>
        </p:nvSpPr>
        <p:spPr/>
        <p:txBody>
          <a:bodyPr vert="horz" lIns="91440" tIns="45720" rIns="91440" bIns="45720" rtlCol="0" anchor="t">
            <a:normAutofit fontScale="77500" lnSpcReduction="20000"/>
          </a:bodyPr>
          <a:lstStyle/>
          <a:p>
            <a:pPr marL="0" indent="0">
              <a:buNone/>
            </a:pPr>
            <a:endParaRPr lang="de-DE" sz="2000" u="sng">
              <a:solidFill>
                <a:srgbClr val="385723"/>
              </a:solidFill>
              <a:latin typeface="Lucida Handwriting"/>
              <a:cs typeface="Lucida Handwriting"/>
            </a:endParaRPr>
          </a:p>
          <a:p>
            <a:pPr marL="0" indent="0">
              <a:buNone/>
            </a:pPr>
            <a:r>
              <a:rPr lang="en-US" sz="2000" b="1" u="sng" dirty="0">
                <a:solidFill>
                  <a:schemeClr val="accent6">
                    <a:lumMod val="50000"/>
                  </a:schemeClr>
                </a:solidFill>
                <a:latin typeface="Lucida Handwriting"/>
                <a:cs typeface="Lucida Handwriting"/>
              </a:rPr>
              <a:t>In this module you have learned that:</a:t>
            </a:r>
          </a:p>
          <a:p>
            <a:pPr>
              <a:buFont typeface="Wingdings" pitchFamily="2" charset="2"/>
              <a:buChar char="ü"/>
            </a:pPr>
            <a:r>
              <a:rPr lang="en-US" sz="2600" dirty="0">
                <a:solidFill>
                  <a:schemeClr val="accent6">
                    <a:lumMod val="50000"/>
                  </a:schemeClr>
                </a:solidFill>
                <a:latin typeface="Lucida Handwriting"/>
                <a:cs typeface="Lucida Handwriting"/>
              </a:rPr>
              <a:t>Ensuring integrity throughout the employment cycle from recruitment to post-employment regulations​ is crucial;</a:t>
            </a:r>
          </a:p>
          <a:p>
            <a:pPr fontAlgn="base">
              <a:buFont typeface="Wingdings" pitchFamily="2" charset="2"/>
              <a:buChar char="ü"/>
            </a:pPr>
            <a:r>
              <a:rPr lang="en-US" sz="2600" dirty="0">
                <a:solidFill>
                  <a:schemeClr val="accent6">
                    <a:lumMod val="50000"/>
                  </a:schemeClr>
                </a:solidFill>
                <a:latin typeface="Lucida Handwriting"/>
                <a:cs typeface="Lucida Handwriting"/>
              </a:rPr>
              <a:t>Providing continuous assistance and support for employees to handle integrity dilemmas and challenges​ is key;</a:t>
            </a:r>
          </a:p>
          <a:p>
            <a:pPr fontAlgn="base">
              <a:buFont typeface="Wingdings" pitchFamily="2" charset="2"/>
              <a:buChar char="ü"/>
            </a:pPr>
            <a:r>
              <a:rPr lang="en-US" sz="2600" dirty="0">
                <a:solidFill>
                  <a:schemeClr val="accent6">
                    <a:lumMod val="50000"/>
                  </a:schemeClr>
                </a:solidFill>
                <a:latin typeface="Lucida Handwriting"/>
                <a:cs typeface="Lucida Handwriting"/>
              </a:rPr>
              <a:t>Ongoing reflection through trainings and guidance will help raising ethical awareness and changing mindsets and attitudes in the long-term​;</a:t>
            </a:r>
          </a:p>
          <a:p>
            <a:pPr fontAlgn="base">
              <a:buFont typeface="Wingdings" pitchFamily="2" charset="2"/>
              <a:buChar char="ü"/>
            </a:pPr>
            <a:r>
              <a:rPr lang="en-US" sz="2600" dirty="0">
                <a:solidFill>
                  <a:schemeClr val="accent6">
                    <a:lumMod val="50000"/>
                  </a:schemeClr>
                </a:solidFill>
                <a:latin typeface="Lucida Handwriting"/>
                <a:cs typeface="Lucida Handwriting"/>
              </a:rPr>
              <a:t>Behavioral insights can help planning targeted interventions.</a:t>
            </a:r>
          </a:p>
          <a:p>
            <a:pPr>
              <a:buFont typeface="Wingdings" charset="2"/>
              <a:buChar char="ü"/>
            </a:pPr>
            <a:r>
              <a:rPr lang="de-DE" sz="2000" dirty="0">
                <a:solidFill>
                  <a:srgbClr val="385723"/>
                </a:solidFill>
                <a:latin typeface="Lucida Handwriting"/>
                <a:cs typeface="Lucida Handwriting"/>
              </a:rPr>
              <a:t>...</a:t>
            </a:r>
          </a:p>
          <a:p>
            <a:endParaRPr lang="de-DE" sz="2000">
              <a:solidFill>
                <a:schemeClr val="bg1"/>
              </a:solidFill>
            </a:endParaRP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sp>
        <p:nvSpPr>
          <p:cNvPr id="5" name="Textplatzhalter 4"/>
          <p:cNvSpPr>
            <a:spLocks noGrp="1"/>
          </p:cNvSpPr>
          <p:nvPr>
            <p:ph type="body" sz="quarter" idx="13"/>
          </p:nvPr>
        </p:nvSpPr>
        <p:spPr>
          <a:xfrm>
            <a:off x="2573638" y="667702"/>
            <a:ext cx="5776636" cy="3720292"/>
          </a:xfrm>
        </p:spPr>
        <p:txBody>
          <a:bodyPr>
            <a:noAutofit/>
          </a:bodyPr>
          <a:lstStyle/>
          <a:p>
            <a:pPr marL="360000" indent="-457200">
              <a:spcBef>
                <a:spcPts val="400"/>
              </a:spcBef>
              <a:buNone/>
            </a:pPr>
            <a:r>
              <a:rPr lang="de-DE" sz="600" b="1" dirty="0" err="1"/>
              <a:t>Abbink</a:t>
            </a:r>
            <a:r>
              <a:rPr lang="de-DE" sz="600" b="1" dirty="0"/>
              <a:t>, K. (1999). </a:t>
            </a:r>
            <a:r>
              <a:rPr lang="de-DE" sz="600" dirty="0" err="1"/>
              <a:t>Staff</a:t>
            </a:r>
            <a:r>
              <a:rPr lang="de-DE" sz="600" dirty="0"/>
              <a:t> Rotation: A Powerful </a:t>
            </a:r>
            <a:r>
              <a:rPr lang="de-DE" sz="600" dirty="0" err="1"/>
              <a:t>Weapon</a:t>
            </a:r>
            <a:r>
              <a:rPr lang="de-DE" sz="600" dirty="0"/>
              <a:t> </a:t>
            </a:r>
            <a:r>
              <a:rPr lang="de-DE" sz="600" dirty="0" err="1"/>
              <a:t>Against</a:t>
            </a:r>
            <a:r>
              <a:rPr lang="de-DE" sz="600" dirty="0"/>
              <a:t> </a:t>
            </a:r>
            <a:r>
              <a:rPr lang="de-DE" sz="600" dirty="0" err="1"/>
              <a:t>Corruption</a:t>
            </a:r>
            <a:r>
              <a:rPr lang="de-DE" sz="600" dirty="0"/>
              <a:t>? Germany: University </a:t>
            </a:r>
            <a:r>
              <a:rPr lang="de-DE" sz="600" dirty="0" err="1"/>
              <a:t>of</a:t>
            </a:r>
            <a:r>
              <a:rPr lang="de-DE" sz="600" dirty="0"/>
              <a:t> Bonn (Laboratorium für experimentelle Wirtschaftsforschung). </a:t>
            </a:r>
            <a:r>
              <a:rPr lang="de-DE" sz="600" dirty="0" err="1"/>
              <a:t>Retrieved</a:t>
            </a:r>
            <a:r>
              <a:rPr lang="de-DE" sz="600" dirty="0"/>
              <a:t> </a:t>
            </a:r>
            <a:r>
              <a:rPr lang="de-DE" sz="600" dirty="0" err="1"/>
              <a:t>from</a:t>
            </a:r>
            <a:r>
              <a:rPr lang="de-DE" sz="600" dirty="0"/>
              <a:t> https://</a:t>
            </a:r>
            <a:r>
              <a:rPr lang="de-DE" sz="600" dirty="0" err="1"/>
              <a:t>www.wiwi.uni-bonn.de</a:t>
            </a:r>
            <a:r>
              <a:rPr lang="de-DE" sz="600" dirty="0"/>
              <a:t>/sfb303/</a:t>
            </a:r>
            <a:r>
              <a:rPr lang="de-DE" sz="600" dirty="0" err="1"/>
              <a:t>papers</a:t>
            </a:r>
            <a:r>
              <a:rPr lang="de-DE" sz="600" dirty="0"/>
              <a:t>/1999/b/bonnsfb460.pdf (last </a:t>
            </a:r>
            <a:r>
              <a:rPr lang="de-DE" sz="600" dirty="0" err="1"/>
              <a:t>accessed</a:t>
            </a:r>
            <a:r>
              <a:rPr lang="de-DE" sz="600" dirty="0"/>
              <a:t> on April 28, 2020).</a:t>
            </a:r>
          </a:p>
          <a:p>
            <a:pPr marL="360000" indent="-457200">
              <a:spcBef>
                <a:spcPts val="400"/>
              </a:spcBef>
              <a:buNone/>
            </a:pPr>
            <a:r>
              <a:rPr lang="de-DE" sz="600" b="1" dirty="0" err="1"/>
              <a:t>Australian</a:t>
            </a:r>
            <a:r>
              <a:rPr lang="de-DE" sz="600" b="1" dirty="0"/>
              <a:t> </a:t>
            </a:r>
            <a:r>
              <a:rPr lang="de-DE" sz="600" b="1" dirty="0" err="1"/>
              <a:t>Government</a:t>
            </a:r>
            <a:r>
              <a:rPr lang="de-DE" sz="600" b="1" dirty="0"/>
              <a:t> - Office </a:t>
            </a:r>
            <a:r>
              <a:rPr lang="de-DE" sz="600" b="1" dirty="0" err="1"/>
              <a:t>of</a:t>
            </a:r>
            <a:r>
              <a:rPr lang="de-DE" sz="600" b="1" dirty="0"/>
              <a:t> </a:t>
            </a:r>
            <a:r>
              <a:rPr lang="de-DE" sz="600" b="1" dirty="0" err="1"/>
              <a:t>the</a:t>
            </a:r>
            <a:r>
              <a:rPr lang="de-DE" sz="600" b="1" dirty="0"/>
              <a:t> </a:t>
            </a:r>
            <a:r>
              <a:rPr lang="de-DE" sz="600" b="1" dirty="0" err="1"/>
              <a:t>Merit</a:t>
            </a:r>
            <a:r>
              <a:rPr lang="de-DE" sz="600" b="1" dirty="0"/>
              <a:t> </a:t>
            </a:r>
            <a:r>
              <a:rPr lang="de-DE" sz="600" b="1" dirty="0" err="1"/>
              <a:t>Protection</a:t>
            </a:r>
            <a:r>
              <a:rPr lang="de-DE" sz="600" b="1" dirty="0"/>
              <a:t> </a:t>
            </a:r>
            <a:r>
              <a:rPr lang="de-DE" sz="600" b="1" dirty="0" err="1"/>
              <a:t>Commissioner</a:t>
            </a:r>
            <a:r>
              <a:rPr lang="de-DE" sz="600" b="1" dirty="0"/>
              <a:t> (2018). </a:t>
            </a:r>
            <a:r>
              <a:rPr lang="de-DE" sz="600" dirty="0" err="1"/>
              <a:t>Ethical</a:t>
            </a:r>
            <a:r>
              <a:rPr lang="de-DE" sz="600" dirty="0"/>
              <a:t> </a:t>
            </a:r>
            <a:r>
              <a:rPr lang="de-DE" sz="600" dirty="0" err="1"/>
              <a:t>decision</a:t>
            </a:r>
            <a:r>
              <a:rPr lang="de-DE" sz="600" dirty="0"/>
              <a:t> </a:t>
            </a:r>
            <a:r>
              <a:rPr lang="de-DE" sz="600" dirty="0" err="1"/>
              <a:t>making</a:t>
            </a:r>
            <a:r>
              <a:rPr lang="de-DE" sz="600" dirty="0"/>
              <a:t>. </a:t>
            </a:r>
            <a:r>
              <a:rPr lang="de-DE" sz="600" dirty="0" err="1"/>
              <a:t>Retrieved</a:t>
            </a:r>
            <a:r>
              <a:rPr lang="de-DE" sz="600" dirty="0"/>
              <a:t> </a:t>
            </a:r>
            <a:r>
              <a:rPr lang="de-DE" sz="600" dirty="0" err="1"/>
              <a:t>from</a:t>
            </a:r>
            <a:r>
              <a:rPr lang="de-DE" sz="600" dirty="0"/>
              <a:t> https://</a:t>
            </a:r>
            <a:r>
              <a:rPr lang="de-DE" sz="600" dirty="0" err="1"/>
              <a:t>www.apsc.gov.au</a:t>
            </a:r>
            <a:r>
              <a:rPr lang="de-DE" sz="600" dirty="0"/>
              <a:t>/</a:t>
            </a:r>
            <a:r>
              <a:rPr lang="de-DE" sz="600" dirty="0" err="1"/>
              <a:t>ethical-decision-making</a:t>
            </a:r>
            <a:r>
              <a:rPr lang="de-DE" sz="600" dirty="0"/>
              <a:t> (last </a:t>
            </a:r>
            <a:r>
              <a:rPr lang="de-DE" sz="600" dirty="0" err="1"/>
              <a:t>accessed</a:t>
            </a:r>
            <a:r>
              <a:rPr lang="de-DE" sz="600" dirty="0"/>
              <a:t> on April 24, 2020).​</a:t>
            </a:r>
          </a:p>
          <a:p>
            <a:pPr marL="360000" indent="-457200">
              <a:spcBef>
                <a:spcPts val="400"/>
              </a:spcBef>
              <a:buNone/>
            </a:pPr>
            <a:r>
              <a:rPr lang="de-DE" sz="600" b="1" dirty="0" err="1"/>
              <a:t>Bertók</a:t>
            </a:r>
            <a:r>
              <a:rPr lang="de-DE" sz="600" b="1" dirty="0"/>
              <a:t>, J. (August 2007). </a:t>
            </a:r>
            <a:r>
              <a:rPr lang="de-DE" sz="600" dirty="0" err="1"/>
              <a:t>Conflict</a:t>
            </a:r>
            <a:r>
              <a:rPr lang="de-DE" sz="600" dirty="0"/>
              <a:t> </a:t>
            </a:r>
            <a:r>
              <a:rPr lang="de-DE" sz="600" dirty="0" err="1"/>
              <a:t>of</a:t>
            </a:r>
            <a:r>
              <a:rPr lang="de-DE" sz="600" dirty="0"/>
              <a:t> Interest: Tools </a:t>
            </a:r>
            <a:r>
              <a:rPr lang="de-DE" sz="600" dirty="0" err="1"/>
              <a:t>for</a:t>
            </a:r>
            <a:r>
              <a:rPr lang="de-DE" sz="600" dirty="0"/>
              <a:t> </a:t>
            </a:r>
            <a:r>
              <a:rPr lang="de-DE" sz="600" dirty="0" err="1"/>
              <a:t>implementation</a:t>
            </a:r>
            <a:r>
              <a:rPr lang="de-DE" sz="600" dirty="0"/>
              <a:t> </a:t>
            </a:r>
            <a:r>
              <a:rPr lang="de-DE" sz="600" dirty="0" err="1"/>
              <a:t>and</a:t>
            </a:r>
            <a:r>
              <a:rPr lang="de-DE" sz="600" dirty="0"/>
              <a:t> </a:t>
            </a:r>
            <a:r>
              <a:rPr lang="de-DE" sz="600" dirty="0" err="1"/>
              <a:t>enforcement</a:t>
            </a:r>
            <a:r>
              <a:rPr lang="de-DE" sz="600" dirty="0"/>
              <a:t>. OECD Public </a:t>
            </a:r>
            <a:r>
              <a:rPr lang="de-DE" sz="600" dirty="0" err="1"/>
              <a:t>Governance</a:t>
            </a:r>
            <a:r>
              <a:rPr lang="de-DE" sz="600" dirty="0"/>
              <a:t> </a:t>
            </a:r>
            <a:r>
              <a:rPr lang="de-DE" sz="600" dirty="0" err="1"/>
              <a:t>and</a:t>
            </a:r>
            <a:r>
              <a:rPr lang="de-DE" sz="600" dirty="0"/>
              <a:t> Territorial Development </a:t>
            </a:r>
            <a:r>
              <a:rPr lang="de-DE" sz="600" dirty="0" err="1"/>
              <a:t>Directorate</a:t>
            </a:r>
            <a:r>
              <a:rPr lang="de-DE" sz="600" dirty="0"/>
              <a:t>. </a:t>
            </a:r>
            <a:r>
              <a:rPr lang="de-DE" sz="600" dirty="0" err="1"/>
              <a:t>Retrieved</a:t>
            </a:r>
            <a:r>
              <a:rPr lang="de-DE" sz="600" dirty="0"/>
              <a:t> </a:t>
            </a:r>
            <a:r>
              <a:rPr lang="de-DE" sz="600" dirty="0" err="1"/>
              <a:t>from</a:t>
            </a:r>
            <a:r>
              <a:rPr lang="de-DE" sz="600" dirty="0"/>
              <a:t> https://</a:t>
            </a:r>
            <a:r>
              <a:rPr lang="de-DE" sz="600" dirty="0" err="1"/>
              <a:t>www.oecd.org</a:t>
            </a:r>
            <a:r>
              <a:rPr lang="de-DE" sz="600" dirty="0"/>
              <a:t>/</a:t>
            </a:r>
            <a:r>
              <a:rPr lang="de-DE" sz="600" dirty="0" err="1"/>
              <a:t>site</a:t>
            </a:r>
            <a:r>
              <a:rPr lang="de-DE" sz="600" dirty="0"/>
              <a:t>/</a:t>
            </a:r>
            <a:r>
              <a:rPr lang="de-DE" sz="600" dirty="0" err="1"/>
              <a:t>adboecdanti-corruptioninitiative</a:t>
            </a:r>
            <a:r>
              <a:rPr lang="de-DE" sz="600" dirty="0"/>
              <a:t>/39368002.pdf (last </a:t>
            </a:r>
            <a:r>
              <a:rPr lang="de-DE" sz="600" dirty="0" err="1"/>
              <a:t>accessed</a:t>
            </a:r>
            <a:r>
              <a:rPr lang="de-DE" sz="600" dirty="0"/>
              <a:t> on April 7, 2020).</a:t>
            </a:r>
          </a:p>
          <a:p>
            <a:pPr marL="360000" indent="-457200">
              <a:spcBef>
                <a:spcPts val="400"/>
              </a:spcBef>
              <a:buNone/>
            </a:pPr>
            <a:r>
              <a:rPr lang="de-DE" sz="600" b="1" dirty="0" err="1"/>
              <a:t>Chêne</a:t>
            </a:r>
            <a:r>
              <a:rPr lang="de-DE" sz="600" b="1" dirty="0"/>
              <a:t>, M. &amp;  Heinrich, F. (March 2015). </a:t>
            </a:r>
            <a:r>
              <a:rPr lang="de-DE" sz="600" dirty="0" err="1"/>
              <a:t>Corruption</a:t>
            </a:r>
            <a:r>
              <a:rPr lang="de-DE" sz="600" dirty="0"/>
              <a:t> </a:t>
            </a:r>
            <a:r>
              <a:rPr lang="de-DE" sz="600" dirty="0" err="1"/>
              <a:t>and</a:t>
            </a:r>
            <a:r>
              <a:rPr lang="de-DE" sz="600" dirty="0"/>
              <a:t> anti-</a:t>
            </a:r>
            <a:r>
              <a:rPr lang="de-DE" sz="600" dirty="0" err="1"/>
              <a:t>corruption</a:t>
            </a:r>
            <a:r>
              <a:rPr lang="de-DE" sz="600" dirty="0"/>
              <a:t> </a:t>
            </a:r>
            <a:r>
              <a:rPr lang="de-DE" sz="600" dirty="0" err="1"/>
              <a:t>practices</a:t>
            </a:r>
            <a:r>
              <a:rPr lang="de-DE" sz="600" dirty="0"/>
              <a:t> in human </a:t>
            </a:r>
            <a:r>
              <a:rPr lang="de-DE" sz="600" dirty="0" err="1"/>
              <a:t>resource</a:t>
            </a:r>
            <a:r>
              <a:rPr lang="de-DE" sz="600" dirty="0"/>
              <a:t> </a:t>
            </a:r>
            <a:r>
              <a:rPr lang="de-DE" sz="600" dirty="0" err="1"/>
              <a:t>management</a:t>
            </a:r>
            <a:r>
              <a:rPr lang="de-DE" sz="600" dirty="0"/>
              <a:t> in </a:t>
            </a:r>
            <a:r>
              <a:rPr lang="de-DE" sz="600" dirty="0" err="1"/>
              <a:t>the</a:t>
            </a:r>
            <a:r>
              <a:rPr lang="de-DE" sz="600" dirty="0"/>
              <a:t> </a:t>
            </a:r>
            <a:r>
              <a:rPr lang="de-DE" sz="600" dirty="0" err="1"/>
              <a:t>public</a:t>
            </a:r>
            <a:r>
              <a:rPr lang="de-DE" sz="600" dirty="0"/>
              <a:t> </a:t>
            </a:r>
            <a:r>
              <a:rPr lang="de-DE" sz="600" dirty="0" err="1"/>
              <a:t>sector</a:t>
            </a:r>
            <a:r>
              <a:rPr lang="de-DE" sz="600" dirty="0"/>
              <a:t>. U4 Expert </a:t>
            </a:r>
            <a:r>
              <a:rPr lang="de-DE" sz="600" dirty="0" err="1"/>
              <a:t>Answer</a:t>
            </a:r>
            <a:r>
              <a:rPr lang="de-DE" sz="600" dirty="0"/>
              <a:t>. U4 Anti-</a:t>
            </a:r>
            <a:r>
              <a:rPr lang="de-DE" sz="600" dirty="0" err="1"/>
              <a:t>Corruption</a:t>
            </a:r>
            <a:r>
              <a:rPr lang="de-DE" sz="600" dirty="0"/>
              <a:t> </a:t>
            </a:r>
            <a:r>
              <a:rPr lang="de-DE" sz="600" dirty="0" err="1"/>
              <a:t>Resource</a:t>
            </a:r>
            <a:r>
              <a:rPr lang="de-DE" sz="600" dirty="0"/>
              <a:t> </a:t>
            </a:r>
            <a:r>
              <a:rPr lang="de-DE" sz="600" dirty="0" err="1"/>
              <a:t>Centre</a:t>
            </a:r>
            <a:r>
              <a:rPr lang="de-DE" sz="600" dirty="0"/>
              <a:t>. </a:t>
            </a:r>
            <a:r>
              <a:rPr lang="de-DE" sz="600" dirty="0" err="1"/>
              <a:t>Retrieved</a:t>
            </a:r>
            <a:r>
              <a:rPr lang="de-DE" sz="600" dirty="0"/>
              <a:t> </a:t>
            </a:r>
            <a:r>
              <a:rPr lang="de-DE" sz="600" dirty="0" err="1"/>
              <a:t>from</a:t>
            </a:r>
            <a:r>
              <a:rPr lang="de-DE" sz="600" dirty="0"/>
              <a:t> https://</a:t>
            </a:r>
            <a:r>
              <a:rPr lang="de-DE" sz="600" dirty="0" err="1"/>
              <a:t>www.transparency.org</a:t>
            </a:r>
            <a:r>
              <a:rPr lang="de-DE" sz="600" dirty="0"/>
              <a:t>/</a:t>
            </a:r>
            <a:r>
              <a:rPr lang="de-DE" sz="600" dirty="0" err="1"/>
              <a:t>files</a:t>
            </a:r>
            <a:r>
              <a:rPr lang="de-DE" sz="600" dirty="0"/>
              <a:t>/</a:t>
            </a:r>
            <a:r>
              <a:rPr lang="de-DE" sz="600" dirty="0" err="1"/>
              <a:t>content</a:t>
            </a:r>
            <a:r>
              <a:rPr lang="de-DE" sz="600" dirty="0"/>
              <a:t>/</a:t>
            </a:r>
            <a:r>
              <a:rPr lang="de-DE" sz="600" dirty="0" err="1"/>
              <a:t>corruptionqas</a:t>
            </a:r>
            <a:r>
              <a:rPr lang="de-DE" sz="600" dirty="0"/>
              <a:t>/Corruption_and_anti-corruption_practices_in_human_resource_management_in_the_public_sector_2015.pdf (last </a:t>
            </a:r>
            <a:r>
              <a:rPr lang="de-DE" sz="600" dirty="0" err="1"/>
              <a:t>accessed</a:t>
            </a:r>
            <a:r>
              <a:rPr lang="de-DE" sz="600" dirty="0"/>
              <a:t> on April 7, 2020).</a:t>
            </a:r>
          </a:p>
          <a:p>
            <a:pPr marL="360000" indent="-457200">
              <a:spcBef>
                <a:spcPts val="400"/>
              </a:spcBef>
              <a:buNone/>
            </a:pPr>
            <a:r>
              <a:rPr lang="de-DE" sz="600" b="1" dirty="0"/>
              <a:t>Gilman, S. C. (2005). </a:t>
            </a:r>
            <a:r>
              <a:rPr lang="de-DE" sz="600" dirty="0" err="1"/>
              <a:t>Ethics</a:t>
            </a:r>
            <a:r>
              <a:rPr lang="de-DE" sz="600" dirty="0"/>
              <a:t> Codes </a:t>
            </a:r>
            <a:r>
              <a:rPr lang="de-DE" sz="600" dirty="0" err="1"/>
              <a:t>and</a:t>
            </a:r>
            <a:r>
              <a:rPr lang="de-DE" sz="600" dirty="0"/>
              <a:t> Codes </a:t>
            </a:r>
            <a:r>
              <a:rPr lang="de-DE" sz="600" dirty="0" err="1"/>
              <a:t>of</a:t>
            </a:r>
            <a:r>
              <a:rPr lang="de-DE" sz="600" dirty="0"/>
              <a:t> </a:t>
            </a:r>
            <a:r>
              <a:rPr lang="de-DE" sz="600" dirty="0" err="1"/>
              <a:t>Conduct</a:t>
            </a:r>
            <a:r>
              <a:rPr lang="de-DE" sz="600" dirty="0"/>
              <a:t> As Tools </a:t>
            </a:r>
            <a:r>
              <a:rPr lang="de-DE" sz="600" dirty="0" err="1"/>
              <a:t>For</a:t>
            </a:r>
            <a:r>
              <a:rPr lang="de-DE" sz="600" dirty="0"/>
              <a:t> </a:t>
            </a:r>
            <a:r>
              <a:rPr lang="de-DE" sz="600" dirty="0" err="1"/>
              <a:t>Promoting</a:t>
            </a:r>
            <a:r>
              <a:rPr lang="de-DE" sz="600" dirty="0"/>
              <a:t> An </a:t>
            </a:r>
            <a:r>
              <a:rPr lang="de-DE" sz="600" dirty="0" err="1"/>
              <a:t>Ethical</a:t>
            </a:r>
            <a:r>
              <a:rPr lang="de-DE" sz="600" dirty="0"/>
              <a:t> </a:t>
            </a:r>
            <a:r>
              <a:rPr lang="de-DE" sz="600" dirty="0" err="1"/>
              <a:t>And</a:t>
            </a:r>
            <a:r>
              <a:rPr lang="de-DE" sz="600" dirty="0"/>
              <a:t> Professional Public Service. </a:t>
            </a:r>
            <a:r>
              <a:rPr lang="de-DE" sz="600" dirty="0" err="1"/>
              <a:t>Comparative</a:t>
            </a:r>
            <a:r>
              <a:rPr lang="de-DE" sz="600" dirty="0"/>
              <a:t> </a:t>
            </a:r>
            <a:r>
              <a:rPr lang="de-DE" sz="600" dirty="0" err="1"/>
              <a:t>Successes</a:t>
            </a:r>
            <a:r>
              <a:rPr lang="de-DE" sz="600" dirty="0"/>
              <a:t> </a:t>
            </a:r>
            <a:r>
              <a:rPr lang="de-DE" sz="600" dirty="0" err="1"/>
              <a:t>and</a:t>
            </a:r>
            <a:r>
              <a:rPr lang="de-DE" sz="600" dirty="0"/>
              <a:t> </a:t>
            </a:r>
            <a:r>
              <a:rPr lang="de-DE" sz="600" dirty="0" err="1"/>
              <a:t>Lessons</a:t>
            </a:r>
            <a:r>
              <a:rPr lang="de-DE" sz="600" dirty="0"/>
              <a:t>. </a:t>
            </a:r>
            <a:r>
              <a:rPr lang="de-DE" sz="600" dirty="0" err="1"/>
              <a:t>Prepared</a:t>
            </a:r>
            <a:r>
              <a:rPr lang="de-DE" sz="600" dirty="0"/>
              <a:t> </a:t>
            </a:r>
            <a:r>
              <a:rPr lang="de-DE" sz="600" dirty="0" err="1"/>
              <a:t>for</a:t>
            </a:r>
            <a:r>
              <a:rPr lang="de-DE" sz="600" dirty="0"/>
              <a:t> </a:t>
            </a:r>
            <a:r>
              <a:rPr lang="de-DE" sz="600" dirty="0" err="1"/>
              <a:t>the</a:t>
            </a:r>
            <a:r>
              <a:rPr lang="de-DE" sz="600" dirty="0"/>
              <a:t> PREM, </a:t>
            </a:r>
            <a:r>
              <a:rPr lang="de-DE" sz="600" dirty="0" err="1"/>
              <a:t>the</a:t>
            </a:r>
            <a:r>
              <a:rPr lang="de-DE" sz="600" dirty="0"/>
              <a:t> World Bank. </a:t>
            </a:r>
            <a:r>
              <a:rPr lang="de-DE" sz="600" dirty="0" err="1"/>
              <a:t>Retrieved</a:t>
            </a:r>
            <a:r>
              <a:rPr lang="de-DE" sz="600" dirty="0"/>
              <a:t> </a:t>
            </a:r>
            <a:r>
              <a:rPr lang="de-DE" sz="600" dirty="0" err="1"/>
              <a:t>from</a:t>
            </a:r>
            <a:r>
              <a:rPr lang="de-DE" sz="600" dirty="0"/>
              <a:t> https://</a:t>
            </a:r>
            <a:r>
              <a:rPr lang="de-DE" sz="600" dirty="0" err="1"/>
              <a:t>www.oecd.org</a:t>
            </a:r>
            <a:r>
              <a:rPr lang="de-DE" sz="600" dirty="0"/>
              <a:t>/</a:t>
            </a:r>
            <a:r>
              <a:rPr lang="de-DE" sz="600" dirty="0" err="1"/>
              <a:t>mena</a:t>
            </a:r>
            <a:r>
              <a:rPr lang="de-DE" sz="600" dirty="0"/>
              <a:t>/</a:t>
            </a:r>
            <a:r>
              <a:rPr lang="de-DE" sz="600" dirty="0" err="1"/>
              <a:t>governance</a:t>
            </a:r>
            <a:r>
              <a:rPr lang="de-DE" sz="600" dirty="0"/>
              <a:t>/35521418.pdf (last </a:t>
            </a:r>
            <a:r>
              <a:rPr lang="de-DE" sz="600" dirty="0" err="1"/>
              <a:t>accessed</a:t>
            </a:r>
            <a:r>
              <a:rPr lang="de-DE" sz="600" dirty="0"/>
              <a:t> on April 7, 2020). </a:t>
            </a:r>
          </a:p>
          <a:p>
            <a:pPr marL="360000" indent="-457200">
              <a:spcBef>
                <a:spcPts val="400"/>
              </a:spcBef>
              <a:buNone/>
            </a:pPr>
            <a:r>
              <a:rPr lang="de-DE" sz="600" b="1" dirty="0"/>
              <a:t>Independent </a:t>
            </a:r>
            <a:r>
              <a:rPr lang="de-DE" sz="600" b="1" dirty="0" err="1"/>
              <a:t>Commission</a:t>
            </a:r>
            <a:r>
              <a:rPr lang="de-DE" sz="600" b="1" dirty="0"/>
              <a:t> </a:t>
            </a:r>
            <a:r>
              <a:rPr lang="de-DE" sz="600" b="1" dirty="0" err="1"/>
              <a:t>Against</a:t>
            </a:r>
            <a:r>
              <a:rPr lang="de-DE" sz="600" b="1" dirty="0"/>
              <a:t> </a:t>
            </a:r>
            <a:r>
              <a:rPr lang="de-DE" sz="600" b="1" dirty="0" err="1"/>
              <a:t>Corruption</a:t>
            </a:r>
            <a:r>
              <a:rPr lang="de-DE" sz="600" b="1" dirty="0"/>
              <a:t> (New South Wales) (n. y. ). </a:t>
            </a:r>
            <a:r>
              <a:rPr lang="de-DE" sz="600" dirty="0"/>
              <a:t>Post-separation </a:t>
            </a:r>
            <a:r>
              <a:rPr lang="de-DE" sz="600" dirty="0" err="1"/>
              <a:t>employment</a:t>
            </a:r>
            <a:r>
              <a:rPr lang="de-DE" sz="600" dirty="0"/>
              <a:t>. </a:t>
            </a:r>
            <a:r>
              <a:rPr lang="de-DE" sz="600" dirty="0" err="1"/>
              <a:t>Retrieved</a:t>
            </a:r>
            <a:r>
              <a:rPr lang="de-DE" sz="600" dirty="0"/>
              <a:t> </a:t>
            </a:r>
            <a:r>
              <a:rPr lang="de-DE" sz="600" dirty="0" err="1"/>
              <a:t>from</a:t>
            </a:r>
            <a:r>
              <a:rPr lang="de-DE" sz="600" dirty="0"/>
              <a:t> https://</a:t>
            </a:r>
            <a:r>
              <a:rPr lang="de-DE" sz="600" dirty="0" err="1"/>
              <a:t>www.icac.nsw.gov.au</a:t>
            </a:r>
            <a:r>
              <a:rPr lang="de-DE" sz="600" dirty="0"/>
              <a:t>/</a:t>
            </a:r>
            <a:r>
              <a:rPr lang="de-DE" sz="600" dirty="0" err="1"/>
              <a:t>prevention</a:t>
            </a:r>
            <a:r>
              <a:rPr lang="de-DE" sz="600" dirty="0"/>
              <a:t>/</a:t>
            </a:r>
            <a:r>
              <a:rPr lang="de-DE" sz="600" dirty="0" err="1"/>
              <a:t>basic</a:t>
            </a:r>
            <a:r>
              <a:rPr lang="de-DE" sz="600" dirty="0"/>
              <a:t>-standards/post-separation-</a:t>
            </a:r>
            <a:r>
              <a:rPr lang="de-DE" sz="600" dirty="0" err="1"/>
              <a:t>employment</a:t>
            </a:r>
            <a:r>
              <a:rPr lang="de-DE" sz="600" dirty="0"/>
              <a:t> (last </a:t>
            </a:r>
            <a:r>
              <a:rPr lang="de-DE" sz="600" dirty="0" err="1"/>
              <a:t>accessed</a:t>
            </a:r>
            <a:r>
              <a:rPr lang="de-DE" sz="600" dirty="0"/>
              <a:t> on April 28, 2020).</a:t>
            </a:r>
          </a:p>
          <a:p>
            <a:pPr marL="360000" indent="-457200">
              <a:spcBef>
                <a:spcPts val="400"/>
              </a:spcBef>
              <a:buNone/>
            </a:pPr>
            <a:r>
              <a:rPr lang="de-DE" sz="600" b="1" dirty="0"/>
              <a:t>Jenkins, M. (June 2015). </a:t>
            </a:r>
            <a:r>
              <a:rPr lang="de-DE" sz="600" dirty="0"/>
              <a:t>Topic Guide: Codes </a:t>
            </a:r>
            <a:r>
              <a:rPr lang="de-DE" sz="600" dirty="0" err="1"/>
              <a:t>of</a:t>
            </a:r>
            <a:r>
              <a:rPr lang="de-DE" sz="600" dirty="0"/>
              <a:t> </a:t>
            </a:r>
            <a:r>
              <a:rPr lang="de-DE" sz="600" dirty="0" err="1"/>
              <a:t>Conduct</a:t>
            </a:r>
            <a:r>
              <a:rPr lang="de-DE" sz="600" dirty="0"/>
              <a:t>. Implementation. </a:t>
            </a:r>
            <a:r>
              <a:rPr lang="de-DE" sz="600" dirty="0" err="1"/>
              <a:t>Transparency</a:t>
            </a:r>
            <a:r>
              <a:rPr lang="de-DE" sz="600" dirty="0"/>
              <a:t> International. </a:t>
            </a:r>
            <a:r>
              <a:rPr lang="de-DE" sz="600" dirty="0" err="1"/>
              <a:t>Retrieved</a:t>
            </a:r>
            <a:r>
              <a:rPr lang="de-DE" sz="600" dirty="0"/>
              <a:t> </a:t>
            </a:r>
            <a:r>
              <a:rPr lang="de-DE" sz="600" dirty="0" err="1"/>
              <a:t>from</a:t>
            </a:r>
            <a:r>
              <a:rPr lang="de-DE" sz="600" dirty="0"/>
              <a:t> https://</a:t>
            </a:r>
            <a:r>
              <a:rPr lang="de-DE" sz="600" dirty="0" err="1"/>
              <a:t>knowledgehub.transparency.org</a:t>
            </a:r>
            <a:r>
              <a:rPr lang="de-DE" sz="600" dirty="0"/>
              <a:t>/</a:t>
            </a:r>
            <a:r>
              <a:rPr lang="de-DE" sz="600" dirty="0" err="1"/>
              <a:t>guide</a:t>
            </a:r>
            <a:r>
              <a:rPr lang="de-DE" sz="600" dirty="0"/>
              <a:t>/</a:t>
            </a:r>
            <a:r>
              <a:rPr lang="de-DE" sz="600" dirty="0" err="1"/>
              <a:t>topic</a:t>
            </a:r>
            <a:r>
              <a:rPr lang="de-DE" sz="600" dirty="0"/>
              <a:t>-</a:t>
            </a:r>
            <a:r>
              <a:rPr lang="de-DE" sz="600" dirty="0" err="1"/>
              <a:t>guide</a:t>
            </a:r>
            <a:r>
              <a:rPr lang="de-DE" sz="600" dirty="0"/>
              <a:t>-on-codes-</a:t>
            </a:r>
            <a:r>
              <a:rPr lang="de-DE" sz="600" dirty="0" err="1"/>
              <a:t>of</a:t>
            </a:r>
            <a:r>
              <a:rPr lang="de-DE" sz="600" dirty="0"/>
              <a:t>-</a:t>
            </a:r>
            <a:r>
              <a:rPr lang="de-DE" sz="600" dirty="0" err="1"/>
              <a:t>conduct</a:t>
            </a:r>
            <a:r>
              <a:rPr lang="de-DE" sz="600" dirty="0"/>
              <a:t>/5440 (last </a:t>
            </a:r>
            <a:r>
              <a:rPr lang="de-DE" sz="600" dirty="0" err="1"/>
              <a:t>accessed</a:t>
            </a:r>
            <a:r>
              <a:rPr lang="de-DE" sz="600" dirty="0"/>
              <a:t> on April 7, 2020). </a:t>
            </a:r>
          </a:p>
          <a:p>
            <a:pPr marL="360000" indent="-457200">
              <a:spcBef>
                <a:spcPts val="400"/>
              </a:spcBef>
              <a:buNone/>
            </a:pPr>
            <a:r>
              <a:rPr lang="de-DE" sz="600" b="1" dirty="0"/>
              <a:t>OECD (2005). </a:t>
            </a:r>
            <a:r>
              <a:rPr lang="de-DE" sz="600" dirty="0"/>
              <a:t>Managing </a:t>
            </a:r>
            <a:r>
              <a:rPr lang="de-DE" sz="600" dirty="0" err="1"/>
              <a:t>Conflict</a:t>
            </a:r>
            <a:r>
              <a:rPr lang="de-DE" sz="600" dirty="0"/>
              <a:t> </a:t>
            </a:r>
            <a:r>
              <a:rPr lang="de-DE" sz="600" dirty="0" err="1"/>
              <a:t>of</a:t>
            </a:r>
            <a:r>
              <a:rPr lang="de-DE" sz="600" dirty="0"/>
              <a:t> Interest in </a:t>
            </a:r>
            <a:r>
              <a:rPr lang="de-DE" sz="600" dirty="0" err="1"/>
              <a:t>the</a:t>
            </a:r>
            <a:r>
              <a:rPr lang="de-DE" sz="600" dirty="0"/>
              <a:t> Public </a:t>
            </a:r>
            <a:r>
              <a:rPr lang="de-DE" sz="600" dirty="0" err="1"/>
              <a:t>Sector</a:t>
            </a:r>
            <a:r>
              <a:rPr lang="de-DE" sz="600" dirty="0"/>
              <a:t> A Toolkit: A Toolkit. </a:t>
            </a:r>
            <a:r>
              <a:rPr lang="de-DE" sz="600" dirty="0" err="1"/>
              <a:t>Retrieved</a:t>
            </a:r>
            <a:r>
              <a:rPr lang="de-DE" sz="600" dirty="0"/>
              <a:t> </a:t>
            </a:r>
            <a:r>
              <a:rPr lang="de-DE" sz="600" dirty="0" err="1"/>
              <a:t>from</a:t>
            </a:r>
            <a:r>
              <a:rPr lang="de-DE" sz="600" dirty="0"/>
              <a:t> https://</a:t>
            </a:r>
            <a:r>
              <a:rPr lang="de-DE" sz="600" dirty="0" err="1"/>
              <a:t>www.oecd.org</a:t>
            </a:r>
            <a:r>
              <a:rPr lang="de-DE" sz="600" dirty="0"/>
              <a:t>/</a:t>
            </a:r>
            <a:r>
              <a:rPr lang="de-DE" sz="600" dirty="0" err="1"/>
              <a:t>gov</a:t>
            </a:r>
            <a:r>
              <a:rPr lang="de-DE" sz="600" dirty="0"/>
              <a:t>/</a:t>
            </a:r>
            <a:r>
              <a:rPr lang="de-DE" sz="600" dirty="0" err="1"/>
              <a:t>ethics</a:t>
            </a:r>
            <a:r>
              <a:rPr lang="de-DE" sz="600" dirty="0"/>
              <a:t>/49107986.pdf (last </a:t>
            </a:r>
            <a:r>
              <a:rPr lang="de-DE" sz="600" dirty="0" err="1"/>
              <a:t>accessed</a:t>
            </a:r>
            <a:r>
              <a:rPr lang="de-DE" sz="600" dirty="0"/>
              <a:t> on April 7, 2020).</a:t>
            </a:r>
          </a:p>
          <a:p>
            <a:pPr marL="360000" indent="-457200">
              <a:spcBef>
                <a:spcPts val="400"/>
              </a:spcBef>
              <a:buNone/>
            </a:pPr>
            <a:r>
              <a:rPr lang="de-DE" sz="600" b="1" dirty="0"/>
              <a:t>OECD (2017). </a:t>
            </a:r>
            <a:r>
              <a:rPr lang="de-DE" sz="600" dirty="0"/>
              <a:t>OECD </a:t>
            </a:r>
            <a:r>
              <a:rPr lang="de-DE" sz="600" dirty="0" err="1"/>
              <a:t>Recommendation</a:t>
            </a:r>
            <a:r>
              <a:rPr lang="de-DE" sz="600" dirty="0"/>
              <a:t> on Public </a:t>
            </a:r>
            <a:r>
              <a:rPr lang="de-DE" sz="600" dirty="0" err="1"/>
              <a:t>Integrity</a:t>
            </a:r>
            <a:r>
              <a:rPr lang="de-DE" sz="600" dirty="0"/>
              <a:t>. </a:t>
            </a:r>
            <a:r>
              <a:rPr lang="de-DE" sz="600" dirty="0" err="1"/>
              <a:t>Retrieved</a:t>
            </a:r>
            <a:r>
              <a:rPr lang="de-DE" sz="600" dirty="0"/>
              <a:t> </a:t>
            </a:r>
            <a:r>
              <a:rPr lang="de-DE" sz="600" dirty="0" err="1"/>
              <a:t>from</a:t>
            </a:r>
            <a:r>
              <a:rPr lang="de-DE" sz="600" dirty="0"/>
              <a:t> http://</a:t>
            </a:r>
            <a:r>
              <a:rPr lang="de-DE" sz="600" dirty="0" err="1"/>
              <a:t>www.oecd.org</a:t>
            </a:r>
            <a:r>
              <a:rPr lang="de-DE" sz="600" dirty="0"/>
              <a:t>/</a:t>
            </a:r>
            <a:r>
              <a:rPr lang="de-DE" sz="600" dirty="0" err="1"/>
              <a:t>gov</a:t>
            </a:r>
            <a:r>
              <a:rPr lang="de-DE" sz="600" dirty="0"/>
              <a:t>/</a:t>
            </a:r>
            <a:r>
              <a:rPr lang="de-DE" sz="600" dirty="0" err="1"/>
              <a:t>ethics</a:t>
            </a:r>
            <a:r>
              <a:rPr lang="de-DE" sz="600" dirty="0"/>
              <a:t>/OECD-</a:t>
            </a:r>
            <a:r>
              <a:rPr lang="de-DE" sz="600" dirty="0" err="1"/>
              <a:t>Recommendation</a:t>
            </a:r>
            <a:r>
              <a:rPr lang="de-DE" sz="600" dirty="0"/>
              <a:t>-Public-</a:t>
            </a:r>
            <a:r>
              <a:rPr lang="de-DE" sz="600" dirty="0" err="1"/>
              <a:t>Integrity.pdf</a:t>
            </a:r>
            <a:r>
              <a:rPr lang="de-DE" sz="600" dirty="0"/>
              <a:t> (last </a:t>
            </a:r>
            <a:r>
              <a:rPr lang="de-DE" sz="600" dirty="0" err="1"/>
              <a:t>accessed</a:t>
            </a:r>
            <a:r>
              <a:rPr lang="de-DE" sz="600" dirty="0"/>
              <a:t> on April 24, 2020).</a:t>
            </a:r>
          </a:p>
          <a:p>
            <a:pPr marL="360000" indent="-457200">
              <a:spcBef>
                <a:spcPts val="400"/>
              </a:spcBef>
              <a:buNone/>
            </a:pPr>
            <a:r>
              <a:rPr lang="de-DE" sz="600" b="1" dirty="0"/>
              <a:t>OECD (2019). </a:t>
            </a:r>
            <a:r>
              <a:rPr lang="de-DE" sz="600" dirty="0" err="1"/>
              <a:t>Recommendation</a:t>
            </a:r>
            <a:r>
              <a:rPr lang="de-DE" sz="600" dirty="0"/>
              <a:t> </a:t>
            </a:r>
            <a:r>
              <a:rPr lang="de-DE" sz="600" dirty="0" err="1"/>
              <a:t>of</a:t>
            </a:r>
            <a:r>
              <a:rPr lang="de-DE" sz="600" dirty="0"/>
              <a:t> </a:t>
            </a:r>
            <a:r>
              <a:rPr lang="de-DE" sz="600" dirty="0" err="1"/>
              <a:t>the</a:t>
            </a:r>
            <a:r>
              <a:rPr lang="de-DE" sz="600" dirty="0"/>
              <a:t> Council on Public Service Leadership </a:t>
            </a:r>
            <a:r>
              <a:rPr lang="de-DE" sz="600" dirty="0" err="1"/>
              <a:t>and</a:t>
            </a:r>
            <a:r>
              <a:rPr lang="de-DE" sz="600" dirty="0"/>
              <a:t> </a:t>
            </a:r>
            <a:r>
              <a:rPr lang="de-DE" sz="600" dirty="0" err="1"/>
              <a:t>Capability</a:t>
            </a:r>
            <a:r>
              <a:rPr lang="de-DE" sz="600" dirty="0"/>
              <a:t>. OECD Legal Instruments. </a:t>
            </a:r>
            <a:r>
              <a:rPr lang="de-DE" sz="600" dirty="0" err="1"/>
              <a:t>Retrieved</a:t>
            </a:r>
            <a:r>
              <a:rPr lang="de-DE" sz="600" dirty="0"/>
              <a:t> </a:t>
            </a:r>
            <a:r>
              <a:rPr lang="de-DE" sz="600" dirty="0" err="1"/>
              <a:t>from</a:t>
            </a:r>
            <a:r>
              <a:rPr lang="de-DE" sz="600" dirty="0"/>
              <a:t> https://</a:t>
            </a:r>
            <a:r>
              <a:rPr lang="de-DE" sz="600" dirty="0" err="1"/>
              <a:t>www.oecd.org</a:t>
            </a:r>
            <a:r>
              <a:rPr lang="de-DE" sz="600" dirty="0"/>
              <a:t>/</a:t>
            </a:r>
            <a:r>
              <a:rPr lang="de-DE" sz="600" dirty="0" err="1"/>
              <a:t>gov</a:t>
            </a:r>
            <a:r>
              <a:rPr lang="de-DE" sz="600" dirty="0"/>
              <a:t>/</a:t>
            </a:r>
            <a:r>
              <a:rPr lang="de-DE" sz="600" dirty="0" err="1"/>
              <a:t>pem</a:t>
            </a:r>
            <a:r>
              <a:rPr lang="de-DE" sz="600" dirty="0"/>
              <a:t>/recommendation-on-public-service-leadership-and-capability-en.pdf (last </a:t>
            </a:r>
            <a:r>
              <a:rPr lang="de-DE" sz="600" dirty="0" err="1"/>
              <a:t>accessed</a:t>
            </a:r>
            <a:r>
              <a:rPr lang="de-DE" sz="600" dirty="0"/>
              <a:t> on April 24, 2020).​</a:t>
            </a:r>
          </a:p>
          <a:p>
            <a:pPr marL="360000" indent="-457200">
              <a:spcBef>
                <a:spcPts val="400"/>
              </a:spcBef>
              <a:buNone/>
            </a:pPr>
            <a:r>
              <a:rPr lang="de-DE" sz="600" b="1" dirty="0"/>
              <a:t>OECD (April 2009). </a:t>
            </a:r>
            <a:r>
              <a:rPr lang="de-DE" sz="600" dirty="0"/>
              <a:t>Global Forum on Public </a:t>
            </a:r>
            <a:r>
              <a:rPr lang="de-DE" sz="600" dirty="0" err="1"/>
              <a:t>Governance</a:t>
            </a:r>
            <a:r>
              <a:rPr lang="de-DE" sz="600" dirty="0"/>
              <a:t> </a:t>
            </a:r>
            <a:r>
              <a:rPr lang="de-DE" sz="600" dirty="0" err="1"/>
              <a:t>Towards</a:t>
            </a:r>
            <a:r>
              <a:rPr lang="de-DE" sz="600" dirty="0"/>
              <a:t> a Sound </a:t>
            </a:r>
            <a:r>
              <a:rPr lang="de-DE" sz="600" dirty="0" err="1"/>
              <a:t>Integrity</a:t>
            </a:r>
            <a:r>
              <a:rPr lang="de-DE" sz="600" dirty="0"/>
              <a:t> Framework: Instruments, </a:t>
            </a:r>
            <a:r>
              <a:rPr lang="de-DE" sz="600" dirty="0" err="1"/>
              <a:t>Processes</a:t>
            </a:r>
            <a:r>
              <a:rPr lang="de-DE" sz="600" dirty="0"/>
              <a:t>, </a:t>
            </a:r>
            <a:r>
              <a:rPr lang="de-DE" sz="600" dirty="0" err="1"/>
              <a:t>Structures</a:t>
            </a:r>
            <a:r>
              <a:rPr lang="de-DE" sz="600" dirty="0"/>
              <a:t> </a:t>
            </a:r>
            <a:r>
              <a:rPr lang="de-DE" sz="600" dirty="0" err="1"/>
              <a:t>and</a:t>
            </a:r>
            <a:r>
              <a:rPr lang="de-DE" sz="600" dirty="0"/>
              <a:t> </a:t>
            </a:r>
            <a:r>
              <a:rPr lang="de-DE" sz="600" dirty="0" err="1"/>
              <a:t>Conditions</a:t>
            </a:r>
            <a:r>
              <a:rPr lang="de-DE" sz="600" dirty="0"/>
              <a:t> </a:t>
            </a:r>
            <a:r>
              <a:rPr lang="de-DE" sz="600" dirty="0" err="1"/>
              <a:t>for</a:t>
            </a:r>
            <a:r>
              <a:rPr lang="de-DE" sz="600" dirty="0"/>
              <a:t> Implementation. </a:t>
            </a:r>
            <a:r>
              <a:rPr lang="de-DE" sz="600" dirty="0" err="1"/>
              <a:t>Retrieved</a:t>
            </a:r>
            <a:r>
              <a:rPr lang="de-DE" sz="600" dirty="0"/>
              <a:t> </a:t>
            </a:r>
            <a:r>
              <a:rPr lang="de-DE" sz="600" dirty="0" err="1"/>
              <a:t>from</a:t>
            </a:r>
            <a:r>
              <a:rPr lang="de-DE" sz="600" dirty="0"/>
              <a:t> http://</a:t>
            </a:r>
            <a:r>
              <a:rPr lang="de-DE" sz="600" dirty="0" err="1"/>
              <a:t>www.oecd.org</a:t>
            </a:r>
            <a:r>
              <a:rPr lang="de-DE" sz="600" dirty="0"/>
              <a:t>/</a:t>
            </a:r>
            <a:r>
              <a:rPr lang="de-DE" sz="600" dirty="0" err="1"/>
              <a:t>officialdocuments</a:t>
            </a:r>
            <a:r>
              <a:rPr lang="de-DE" sz="600" dirty="0"/>
              <a:t>/</a:t>
            </a:r>
            <a:r>
              <a:rPr lang="de-DE" sz="600" dirty="0" err="1"/>
              <a:t>publicdisplaydocumentpdf</a:t>
            </a:r>
            <a:r>
              <a:rPr lang="de-DE" sz="600" dirty="0"/>
              <a:t>/?</a:t>
            </a:r>
            <a:r>
              <a:rPr lang="de-DE" sz="600" dirty="0" err="1"/>
              <a:t>doclanguage</a:t>
            </a:r>
            <a:r>
              <a:rPr lang="de-DE" sz="600" dirty="0"/>
              <a:t>=</a:t>
            </a:r>
            <a:r>
              <a:rPr lang="de-DE" sz="600" dirty="0" err="1"/>
              <a:t>en&amp;cote</a:t>
            </a:r>
            <a:r>
              <a:rPr lang="de-DE" sz="600" dirty="0"/>
              <a:t>=GOV/PGC/GF(2009)1 (last </a:t>
            </a:r>
            <a:r>
              <a:rPr lang="de-DE" sz="600" dirty="0" err="1"/>
              <a:t>accessed</a:t>
            </a:r>
            <a:r>
              <a:rPr lang="de-DE" sz="600" dirty="0"/>
              <a:t> on April 7, 2020).</a:t>
            </a:r>
          </a:p>
          <a:p>
            <a:pPr marL="360000" indent="-457200">
              <a:spcBef>
                <a:spcPts val="400"/>
              </a:spcBef>
              <a:buNone/>
            </a:pPr>
            <a:r>
              <a:rPr lang="de-DE" sz="600" b="1" dirty="0"/>
              <a:t>OECD (March 2018). </a:t>
            </a:r>
            <a:r>
              <a:rPr lang="de-DE" sz="600" dirty="0" err="1"/>
              <a:t>Behavioural</a:t>
            </a:r>
            <a:r>
              <a:rPr lang="de-DE" sz="600" dirty="0"/>
              <a:t> </a:t>
            </a:r>
            <a:r>
              <a:rPr lang="de-DE" sz="600" dirty="0" err="1"/>
              <a:t>Insights</a:t>
            </a:r>
            <a:r>
              <a:rPr lang="de-DE" sz="600" dirty="0"/>
              <a:t> </a:t>
            </a:r>
            <a:r>
              <a:rPr lang="de-DE" sz="600" dirty="0" err="1"/>
              <a:t>for</a:t>
            </a:r>
            <a:r>
              <a:rPr lang="de-DE" sz="600" dirty="0"/>
              <a:t> Public </a:t>
            </a:r>
            <a:r>
              <a:rPr lang="de-DE" sz="600" dirty="0" err="1"/>
              <a:t>Integrity</a:t>
            </a:r>
            <a:r>
              <a:rPr lang="de-DE" sz="600" dirty="0"/>
              <a:t>. </a:t>
            </a:r>
            <a:r>
              <a:rPr lang="de-DE" sz="600" dirty="0" err="1"/>
              <a:t>Harnessing</a:t>
            </a:r>
            <a:r>
              <a:rPr lang="de-DE" sz="600" dirty="0"/>
              <a:t> </a:t>
            </a:r>
            <a:r>
              <a:rPr lang="de-DE" sz="600" dirty="0" err="1"/>
              <a:t>the</a:t>
            </a:r>
            <a:r>
              <a:rPr lang="de-DE" sz="600" dirty="0"/>
              <a:t> Human </a:t>
            </a:r>
            <a:r>
              <a:rPr lang="de-DE" sz="600" dirty="0" err="1"/>
              <a:t>Factor</a:t>
            </a:r>
            <a:r>
              <a:rPr lang="de-DE" sz="600" dirty="0"/>
              <a:t> </a:t>
            </a:r>
            <a:r>
              <a:rPr lang="de-DE" sz="600" dirty="0" err="1"/>
              <a:t>to</a:t>
            </a:r>
            <a:r>
              <a:rPr lang="de-DE" sz="600" dirty="0"/>
              <a:t> Counter </a:t>
            </a:r>
            <a:r>
              <a:rPr lang="de-DE" sz="600" dirty="0" err="1"/>
              <a:t>Corruption</a:t>
            </a:r>
            <a:r>
              <a:rPr lang="de-DE" sz="600" dirty="0"/>
              <a:t>. </a:t>
            </a:r>
            <a:r>
              <a:rPr lang="de-DE" sz="600" dirty="0" err="1"/>
              <a:t>Retrieved</a:t>
            </a:r>
            <a:r>
              <a:rPr lang="de-DE" sz="600" dirty="0"/>
              <a:t> </a:t>
            </a:r>
            <a:r>
              <a:rPr lang="de-DE" sz="600" dirty="0" err="1"/>
              <a:t>from</a:t>
            </a:r>
            <a:r>
              <a:rPr lang="de-DE" sz="600" dirty="0"/>
              <a:t> http://</a:t>
            </a:r>
            <a:r>
              <a:rPr lang="de-DE" sz="600" dirty="0" err="1"/>
              <a:t>www.oecd.org</a:t>
            </a:r>
            <a:r>
              <a:rPr lang="de-DE" sz="600" dirty="0"/>
              <a:t>/</a:t>
            </a:r>
            <a:r>
              <a:rPr lang="de-DE" sz="600" dirty="0" err="1"/>
              <a:t>gov</a:t>
            </a:r>
            <a:r>
              <a:rPr lang="de-DE" sz="600" dirty="0"/>
              <a:t>/</a:t>
            </a:r>
            <a:r>
              <a:rPr lang="de-DE" sz="600" dirty="0" err="1"/>
              <a:t>ethics</a:t>
            </a:r>
            <a:r>
              <a:rPr lang="de-DE" sz="600" dirty="0"/>
              <a:t>/behavioural-insights-for-public-integrity-9789264297067-en.htm (last </a:t>
            </a:r>
            <a:r>
              <a:rPr lang="de-DE" sz="600" dirty="0" err="1"/>
              <a:t>accessed</a:t>
            </a:r>
            <a:r>
              <a:rPr lang="de-DE" sz="600" dirty="0"/>
              <a:t> on April 24, 2020).</a:t>
            </a:r>
          </a:p>
          <a:p>
            <a:pPr marL="360000" indent="-457200">
              <a:spcBef>
                <a:spcPts val="400"/>
              </a:spcBef>
              <a:buNone/>
            </a:pPr>
            <a:r>
              <a:rPr lang="de-DE" sz="600" b="1" dirty="0"/>
              <a:t>OECD (n. y.). </a:t>
            </a:r>
            <a:r>
              <a:rPr lang="de-DE" sz="600" dirty="0"/>
              <a:t>Public </a:t>
            </a:r>
            <a:r>
              <a:rPr lang="de-DE" sz="600" dirty="0" err="1"/>
              <a:t>Sector</a:t>
            </a:r>
            <a:r>
              <a:rPr lang="de-DE" sz="600" dirty="0"/>
              <a:t> </a:t>
            </a:r>
            <a:r>
              <a:rPr lang="de-DE" sz="600" dirty="0" err="1"/>
              <a:t>Integrity</a:t>
            </a:r>
            <a:r>
              <a:rPr lang="de-DE" sz="600" dirty="0"/>
              <a:t>. OECD </a:t>
            </a:r>
            <a:r>
              <a:rPr lang="de-DE" sz="600" dirty="0" err="1"/>
              <a:t>country</a:t>
            </a:r>
            <a:r>
              <a:rPr lang="de-DE" sz="600" dirty="0"/>
              <a:t> </a:t>
            </a:r>
            <a:r>
              <a:rPr lang="de-DE" sz="600" dirty="0" err="1"/>
              <a:t>experiences</a:t>
            </a:r>
            <a:r>
              <a:rPr lang="de-DE" sz="600" dirty="0"/>
              <a:t> </a:t>
            </a:r>
            <a:r>
              <a:rPr lang="de-DE" sz="600" dirty="0" err="1"/>
              <a:t>and</a:t>
            </a:r>
            <a:r>
              <a:rPr lang="de-DE" sz="600" dirty="0"/>
              <a:t> </a:t>
            </a:r>
            <a:r>
              <a:rPr lang="de-DE" sz="600" dirty="0" err="1"/>
              <a:t>lessons</a:t>
            </a:r>
            <a:r>
              <a:rPr lang="de-DE" sz="600" dirty="0"/>
              <a:t> </a:t>
            </a:r>
            <a:r>
              <a:rPr lang="de-DE" sz="600" dirty="0" err="1"/>
              <a:t>learned</a:t>
            </a:r>
            <a:r>
              <a:rPr lang="de-DE" sz="600" dirty="0"/>
              <a:t>. </a:t>
            </a:r>
            <a:r>
              <a:rPr lang="de-DE" sz="600" dirty="0" err="1"/>
              <a:t>Presentation</a:t>
            </a:r>
            <a:r>
              <a:rPr lang="de-DE" sz="600" dirty="0"/>
              <a:t> </a:t>
            </a:r>
            <a:r>
              <a:rPr lang="de-DE" sz="600" dirty="0" err="1"/>
              <a:t>by</a:t>
            </a:r>
            <a:r>
              <a:rPr lang="de-DE" sz="600" dirty="0"/>
              <a:t> Janos </a:t>
            </a:r>
            <a:r>
              <a:rPr lang="de-DE" sz="600" dirty="0" err="1"/>
              <a:t>Bertok</a:t>
            </a:r>
            <a:r>
              <a:rPr lang="de-DE" sz="600" dirty="0"/>
              <a:t>. </a:t>
            </a:r>
            <a:r>
              <a:rPr lang="de-DE" sz="600" dirty="0" err="1"/>
              <a:t>Retrieved</a:t>
            </a:r>
            <a:r>
              <a:rPr lang="de-DE" sz="600" dirty="0"/>
              <a:t> </a:t>
            </a:r>
            <a:r>
              <a:rPr lang="de-DE" sz="600" dirty="0" err="1"/>
              <a:t>from</a:t>
            </a:r>
            <a:r>
              <a:rPr lang="de-DE" sz="600" dirty="0"/>
              <a:t> https://</a:t>
            </a:r>
            <a:r>
              <a:rPr lang="de-DE" sz="600" dirty="0" err="1"/>
              <a:t>www.stjornarradid.is</a:t>
            </a:r>
            <a:r>
              <a:rPr lang="de-DE" sz="600" dirty="0"/>
              <a:t>/</a:t>
            </a:r>
            <a:r>
              <a:rPr lang="de-DE" sz="600" dirty="0" err="1"/>
              <a:t>media</a:t>
            </a:r>
            <a:r>
              <a:rPr lang="de-DE" sz="600" dirty="0"/>
              <a:t>/</a:t>
            </a:r>
            <a:r>
              <a:rPr lang="de-DE" sz="600" dirty="0" err="1"/>
              <a:t>forsaetisraduneyti</a:t>
            </a:r>
            <a:r>
              <a:rPr lang="de-DE" sz="600" dirty="0"/>
              <a:t>-media/</a:t>
            </a:r>
            <a:r>
              <a:rPr lang="de-DE" sz="600" dirty="0" err="1"/>
              <a:t>media</a:t>
            </a:r>
            <a:r>
              <a:rPr lang="de-DE" sz="600" dirty="0"/>
              <a:t>/</a:t>
            </a:r>
            <a:r>
              <a:rPr lang="de-DE" sz="600" dirty="0" err="1"/>
              <a:t>ymislegt</a:t>
            </a:r>
            <a:r>
              <a:rPr lang="de-DE" sz="600" dirty="0"/>
              <a:t>/</a:t>
            </a:r>
            <a:r>
              <a:rPr lang="de-DE" sz="600" dirty="0" err="1"/>
              <a:t>public-sector-integrity-jb.pdf</a:t>
            </a:r>
            <a:r>
              <a:rPr lang="de-DE" sz="600" dirty="0"/>
              <a:t> (last </a:t>
            </a:r>
            <a:r>
              <a:rPr lang="de-DE" sz="600" dirty="0" err="1"/>
              <a:t>accessed</a:t>
            </a:r>
            <a:r>
              <a:rPr lang="de-DE" sz="600" dirty="0"/>
              <a:t> on April 24, 2020).​</a:t>
            </a:r>
          </a:p>
          <a:p>
            <a:pPr marL="360000" indent="-457200">
              <a:spcBef>
                <a:spcPts val="400"/>
              </a:spcBef>
              <a:buNone/>
            </a:pPr>
            <a:r>
              <a:rPr lang="de-DE" sz="600" b="1" dirty="0" err="1"/>
              <a:t>Shu</a:t>
            </a:r>
            <a:r>
              <a:rPr lang="de-DE" sz="600" b="1" dirty="0"/>
              <a:t>, L. L. et al. (September 2012). </a:t>
            </a:r>
            <a:r>
              <a:rPr lang="de-DE" sz="600" dirty="0" err="1"/>
              <a:t>Signing</a:t>
            </a:r>
            <a:r>
              <a:rPr lang="de-DE" sz="600" dirty="0"/>
              <a:t> at </a:t>
            </a:r>
            <a:r>
              <a:rPr lang="de-DE" sz="600" dirty="0" err="1"/>
              <a:t>the</a:t>
            </a:r>
            <a:r>
              <a:rPr lang="de-DE" sz="600" dirty="0"/>
              <a:t> </a:t>
            </a:r>
            <a:r>
              <a:rPr lang="de-DE" sz="600" dirty="0" err="1"/>
              <a:t>beginning</a:t>
            </a:r>
            <a:r>
              <a:rPr lang="de-DE" sz="600" dirty="0"/>
              <a:t> </a:t>
            </a:r>
            <a:r>
              <a:rPr lang="de-DE" sz="600" dirty="0" err="1"/>
              <a:t>makes</a:t>
            </a:r>
            <a:r>
              <a:rPr lang="de-DE" sz="600" dirty="0"/>
              <a:t> </a:t>
            </a:r>
            <a:r>
              <a:rPr lang="de-DE" sz="600" dirty="0" err="1"/>
              <a:t>ethics</a:t>
            </a:r>
            <a:r>
              <a:rPr lang="de-DE" sz="600" dirty="0"/>
              <a:t> </a:t>
            </a:r>
            <a:r>
              <a:rPr lang="de-DE" sz="600" dirty="0" err="1"/>
              <a:t>salient</a:t>
            </a:r>
            <a:r>
              <a:rPr lang="de-DE" sz="600" dirty="0"/>
              <a:t> </a:t>
            </a:r>
            <a:r>
              <a:rPr lang="de-DE" sz="600" dirty="0" err="1"/>
              <a:t>and</a:t>
            </a:r>
            <a:r>
              <a:rPr lang="de-DE" sz="600" dirty="0"/>
              <a:t> </a:t>
            </a:r>
            <a:r>
              <a:rPr lang="de-DE" sz="600" dirty="0" err="1"/>
              <a:t>decreases</a:t>
            </a:r>
            <a:r>
              <a:rPr lang="de-DE" sz="600" dirty="0"/>
              <a:t> </a:t>
            </a:r>
            <a:r>
              <a:rPr lang="de-DE" sz="600" dirty="0" err="1"/>
              <a:t>dishonest</a:t>
            </a:r>
            <a:r>
              <a:rPr lang="de-DE" sz="600" dirty="0"/>
              <a:t> </a:t>
            </a:r>
            <a:r>
              <a:rPr lang="de-DE" sz="600" dirty="0" err="1"/>
              <a:t>self</a:t>
            </a:r>
            <a:r>
              <a:rPr lang="de-DE" sz="600" dirty="0"/>
              <a:t>-reports in </a:t>
            </a:r>
            <a:r>
              <a:rPr lang="de-DE" sz="600" dirty="0" err="1"/>
              <a:t>comparison</a:t>
            </a:r>
            <a:r>
              <a:rPr lang="de-DE" sz="600" dirty="0"/>
              <a:t> </a:t>
            </a:r>
            <a:r>
              <a:rPr lang="de-DE" sz="600" dirty="0" err="1"/>
              <a:t>to</a:t>
            </a:r>
            <a:r>
              <a:rPr lang="de-DE" sz="600" dirty="0"/>
              <a:t> </a:t>
            </a:r>
            <a:r>
              <a:rPr lang="de-DE" sz="600" dirty="0" err="1"/>
              <a:t>signing</a:t>
            </a:r>
            <a:r>
              <a:rPr lang="de-DE" sz="600" dirty="0"/>
              <a:t> at </a:t>
            </a:r>
            <a:r>
              <a:rPr lang="de-DE" sz="600" dirty="0" err="1"/>
              <a:t>the</a:t>
            </a:r>
            <a:r>
              <a:rPr lang="de-DE" sz="600" dirty="0"/>
              <a:t> end. </a:t>
            </a:r>
            <a:r>
              <a:rPr lang="de-DE" sz="600" dirty="0" err="1"/>
              <a:t>Proceedings</a:t>
            </a:r>
            <a:r>
              <a:rPr lang="de-DE" sz="600" dirty="0"/>
              <a:t> </a:t>
            </a:r>
            <a:r>
              <a:rPr lang="de-DE" sz="600" dirty="0" err="1"/>
              <a:t>of</a:t>
            </a:r>
            <a:r>
              <a:rPr lang="de-DE" sz="600" dirty="0"/>
              <a:t> </a:t>
            </a:r>
            <a:r>
              <a:rPr lang="de-DE" sz="600" dirty="0" err="1"/>
              <a:t>the</a:t>
            </a:r>
            <a:r>
              <a:rPr lang="de-DE" sz="600" dirty="0"/>
              <a:t> National Academy </a:t>
            </a:r>
            <a:r>
              <a:rPr lang="de-DE" sz="600" dirty="0" err="1"/>
              <a:t>of</a:t>
            </a:r>
            <a:r>
              <a:rPr lang="de-DE" sz="600" dirty="0"/>
              <a:t> </a:t>
            </a:r>
            <a:r>
              <a:rPr lang="de-DE" sz="600" dirty="0" err="1"/>
              <a:t>Sciences</a:t>
            </a:r>
            <a:r>
              <a:rPr lang="de-DE" sz="600" dirty="0"/>
              <a:t> </a:t>
            </a:r>
            <a:r>
              <a:rPr lang="de-DE" sz="600" dirty="0" err="1"/>
              <a:t>of</a:t>
            </a:r>
            <a:r>
              <a:rPr lang="de-DE" sz="600" dirty="0"/>
              <a:t> </a:t>
            </a:r>
            <a:r>
              <a:rPr lang="de-DE" sz="600" dirty="0" err="1"/>
              <a:t>the</a:t>
            </a:r>
            <a:r>
              <a:rPr lang="de-DE" sz="600" dirty="0"/>
              <a:t> United States </a:t>
            </a:r>
            <a:r>
              <a:rPr lang="de-DE" sz="600" dirty="0" err="1"/>
              <a:t>of</a:t>
            </a:r>
            <a:r>
              <a:rPr lang="de-DE" sz="600" dirty="0"/>
              <a:t> </a:t>
            </a:r>
            <a:r>
              <a:rPr lang="de-DE" sz="600" dirty="0" err="1"/>
              <a:t>America</a:t>
            </a:r>
            <a:r>
              <a:rPr lang="de-DE" sz="600" dirty="0"/>
              <a:t>, 109(38), 15197-15200. </a:t>
            </a:r>
            <a:r>
              <a:rPr lang="de-DE" sz="600" dirty="0" err="1"/>
              <a:t>Retrieved</a:t>
            </a:r>
            <a:r>
              <a:rPr lang="de-DE" sz="600" dirty="0"/>
              <a:t> </a:t>
            </a:r>
            <a:r>
              <a:rPr lang="de-DE" sz="600" dirty="0" err="1"/>
              <a:t>from</a:t>
            </a:r>
            <a:r>
              <a:rPr lang="de-DE" sz="600" dirty="0"/>
              <a:t> https://</a:t>
            </a:r>
            <a:r>
              <a:rPr lang="de-DE" sz="600" dirty="0" err="1"/>
              <a:t>www.pnas.org</a:t>
            </a:r>
            <a:r>
              <a:rPr lang="de-DE" sz="600" dirty="0"/>
              <a:t>/</a:t>
            </a:r>
            <a:r>
              <a:rPr lang="de-DE" sz="600" dirty="0" err="1"/>
              <a:t>content</a:t>
            </a:r>
            <a:r>
              <a:rPr lang="de-DE" sz="600" dirty="0"/>
              <a:t>/109/38/15197 (last </a:t>
            </a:r>
            <a:r>
              <a:rPr lang="de-DE" sz="600" dirty="0" err="1"/>
              <a:t>accessed</a:t>
            </a:r>
            <a:r>
              <a:rPr lang="de-DE" sz="600" dirty="0"/>
              <a:t> on April 24, 2020).</a:t>
            </a:r>
          </a:p>
        </p:txBody>
      </p:sp>
      <p:sp>
        <p:nvSpPr>
          <p:cNvPr id="3" name="Foliennummernplatzhalter 2">
            <a:extLst>
              <a:ext uri="{FF2B5EF4-FFF2-40B4-BE49-F238E27FC236}">
                <a16:creationId xmlns:a16="http://schemas.microsoft.com/office/drawing/2014/main" id="{74D9321A-24C7-484E-B4F1-DA680F9E1391}"/>
              </a:ext>
            </a:extLst>
          </p:cNvPr>
          <p:cNvSpPr>
            <a:spLocks noGrp="1"/>
          </p:cNvSpPr>
          <p:nvPr>
            <p:ph type="sldNum" sz="quarter" idx="12"/>
          </p:nvPr>
        </p:nvSpPr>
        <p:spPr/>
        <p:txBody>
          <a:bodyPr/>
          <a:lstStyle/>
          <a:p>
            <a:fld id="{961E0DA8-AC27-403E-90E8-404BCA9BAC80}" type="slidenum">
              <a:rPr lang="en-US" smtClean="0"/>
              <a:pPr/>
              <a:t>43</a:t>
            </a:fld>
            <a:endParaRPr lang="en-US"/>
          </a:p>
        </p:txBody>
      </p:sp>
    </p:spTree>
    <p:extLst>
      <p:ext uri="{BB962C8B-B14F-4D97-AF65-F5344CB8AC3E}">
        <p14:creationId xmlns:p14="http://schemas.microsoft.com/office/powerpoint/2010/main" val="424641691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(2)</a:t>
            </a:r>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sp>
        <p:nvSpPr>
          <p:cNvPr id="5" name="Textplatzhalter 4"/>
          <p:cNvSpPr>
            <a:spLocks noGrp="1"/>
          </p:cNvSpPr>
          <p:nvPr>
            <p:ph type="body" sz="quarter" idx="13"/>
          </p:nvPr>
        </p:nvSpPr>
        <p:spPr>
          <a:xfrm>
            <a:off x="2573638" y="667702"/>
            <a:ext cx="5776636" cy="3720292"/>
          </a:xfrm>
        </p:spPr>
        <p:txBody>
          <a:bodyPr>
            <a:noAutofit/>
          </a:bodyPr>
          <a:lstStyle/>
          <a:p>
            <a:pPr marL="360000" indent="-457200">
              <a:spcBef>
                <a:spcPts val="400"/>
              </a:spcBef>
              <a:buNone/>
            </a:pPr>
            <a:r>
              <a:rPr lang="de-DE" sz="600" b="1" dirty="0"/>
              <a:t>UNODC (2018). </a:t>
            </a:r>
            <a:r>
              <a:rPr lang="de-DE" sz="600" dirty="0"/>
              <a:t>Module 13: Public </a:t>
            </a:r>
            <a:r>
              <a:rPr lang="de-DE" sz="600" dirty="0" err="1"/>
              <a:t>Integrity</a:t>
            </a:r>
            <a:r>
              <a:rPr lang="de-DE" sz="600" dirty="0"/>
              <a:t> </a:t>
            </a:r>
            <a:r>
              <a:rPr lang="de-DE" sz="600" dirty="0" err="1"/>
              <a:t>and</a:t>
            </a:r>
            <a:r>
              <a:rPr lang="de-DE" sz="600" dirty="0"/>
              <a:t> </a:t>
            </a:r>
            <a:r>
              <a:rPr lang="de-DE" sz="600" dirty="0" err="1"/>
              <a:t>Ethics</a:t>
            </a:r>
            <a:r>
              <a:rPr lang="de-DE" sz="600" dirty="0"/>
              <a:t>. E4J University Module Series: </a:t>
            </a:r>
            <a:r>
              <a:rPr lang="de-DE" sz="600" dirty="0" err="1"/>
              <a:t>Integrity</a:t>
            </a:r>
            <a:r>
              <a:rPr lang="de-DE" sz="600" dirty="0"/>
              <a:t> &amp; </a:t>
            </a:r>
            <a:r>
              <a:rPr lang="de-DE" sz="600" dirty="0" err="1"/>
              <a:t>Ethics</a:t>
            </a:r>
            <a:r>
              <a:rPr lang="de-DE" sz="600" dirty="0"/>
              <a:t>. </a:t>
            </a:r>
            <a:r>
              <a:rPr lang="de-DE" sz="600" dirty="0" err="1"/>
              <a:t>Retrieved</a:t>
            </a:r>
            <a:r>
              <a:rPr lang="de-DE" sz="600" dirty="0"/>
              <a:t> </a:t>
            </a:r>
            <a:r>
              <a:rPr lang="de-DE" sz="600" dirty="0" err="1"/>
              <a:t>from</a:t>
            </a:r>
            <a:r>
              <a:rPr lang="de-DE" sz="600" dirty="0"/>
              <a:t> https://</a:t>
            </a:r>
            <a:r>
              <a:rPr lang="de-DE" sz="600" dirty="0" err="1"/>
              <a:t>www.unodc.org</a:t>
            </a:r>
            <a:r>
              <a:rPr lang="de-DE" sz="600" dirty="0"/>
              <a:t>/e4j/en/</a:t>
            </a:r>
            <a:r>
              <a:rPr lang="de-DE" sz="600" dirty="0" err="1"/>
              <a:t>integrity-ethics</a:t>
            </a:r>
            <a:r>
              <a:rPr lang="de-DE" sz="600" dirty="0"/>
              <a:t>/module-13/</a:t>
            </a:r>
            <a:r>
              <a:rPr lang="de-DE" sz="600" dirty="0" err="1"/>
              <a:t>key-issues.html</a:t>
            </a:r>
            <a:r>
              <a:rPr lang="de-DE" sz="600" dirty="0"/>
              <a:t> (last </a:t>
            </a:r>
            <a:r>
              <a:rPr lang="de-DE" sz="600" dirty="0" err="1"/>
              <a:t>accessed</a:t>
            </a:r>
            <a:r>
              <a:rPr lang="de-DE" sz="600" dirty="0"/>
              <a:t> on April 24, 2020).</a:t>
            </a:r>
          </a:p>
          <a:p>
            <a:pPr marL="360000" indent="-457200">
              <a:spcBef>
                <a:spcPts val="400"/>
              </a:spcBef>
              <a:buNone/>
            </a:pPr>
            <a:r>
              <a:rPr lang="de-DE" sz="600" b="1" dirty="0" err="1"/>
              <a:t>Water</a:t>
            </a:r>
            <a:r>
              <a:rPr lang="de-DE" sz="600" b="1" dirty="0"/>
              <a:t> </a:t>
            </a:r>
            <a:r>
              <a:rPr lang="de-DE" sz="600" b="1" dirty="0" err="1"/>
              <a:t>Integrity</a:t>
            </a:r>
            <a:r>
              <a:rPr lang="de-DE" sz="600" b="1" dirty="0"/>
              <a:t> Network (2015). </a:t>
            </a:r>
            <a:r>
              <a:rPr lang="de-DE" sz="600" dirty="0"/>
              <a:t>Tool: </a:t>
            </a:r>
            <a:r>
              <a:rPr lang="de-DE" sz="600" dirty="0" err="1"/>
              <a:t>Staff</a:t>
            </a:r>
            <a:r>
              <a:rPr lang="de-DE" sz="600" dirty="0"/>
              <a:t> Rotation. </a:t>
            </a:r>
            <a:r>
              <a:rPr lang="de-DE" sz="600" dirty="0" err="1"/>
              <a:t>Retrieved</a:t>
            </a:r>
            <a:r>
              <a:rPr lang="de-DE" sz="600" dirty="0"/>
              <a:t> </a:t>
            </a:r>
            <a:r>
              <a:rPr lang="de-DE" sz="600" dirty="0" err="1"/>
              <a:t>from</a:t>
            </a:r>
            <a:r>
              <a:rPr lang="de-DE" sz="600" dirty="0"/>
              <a:t> https://</a:t>
            </a:r>
            <a:r>
              <a:rPr lang="de-DE" sz="600" dirty="0" err="1"/>
              <a:t>www.waterintegritynetwork.net</a:t>
            </a:r>
            <a:r>
              <a:rPr lang="de-DE" sz="600" dirty="0"/>
              <a:t>/2015/12/03/</a:t>
            </a:r>
            <a:r>
              <a:rPr lang="de-DE" sz="600" dirty="0" err="1"/>
              <a:t>staff</a:t>
            </a:r>
            <a:r>
              <a:rPr lang="de-DE" sz="600" dirty="0"/>
              <a:t>-rotation/ (last </a:t>
            </a:r>
            <a:r>
              <a:rPr lang="de-DE" sz="600" dirty="0" err="1"/>
              <a:t>accessed</a:t>
            </a:r>
            <a:r>
              <a:rPr lang="de-DE" sz="600" dirty="0"/>
              <a:t> on April 28, 2020).</a:t>
            </a:r>
          </a:p>
          <a:p>
            <a:pPr marL="360000" indent="-457200">
              <a:spcBef>
                <a:spcPts val="400"/>
              </a:spcBef>
              <a:buNone/>
            </a:pPr>
            <a:endParaRPr lang="de-DE" sz="600" dirty="0"/>
          </a:p>
        </p:txBody>
      </p:sp>
      <p:sp>
        <p:nvSpPr>
          <p:cNvPr id="3" name="Foliennummernplatzhalter 2">
            <a:extLst>
              <a:ext uri="{FF2B5EF4-FFF2-40B4-BE49-F238E27FC236}">
                <a16:creationId xmlns:a16="http://schemas.microsoft.com/office/drawing/2014/main" id="{ECC640EF-230F-6F42-93E2-953C62113A41}"/>
              </a:ext>
            </a:extLst>
          </p:cNvPr>
          <p:cNvSpPr>
            <a:spLocks noGrp="1"/>
          </p:cNvSpPr>
          <p:nvPr>
            <p:ph type="sldNum" sz="quarter" idx="12"/>
          </p:nvPr>
        </p:nvSpPr>
        <p:spPr/>
        <p:txBody>
          <a:bodyPr/>
          <a:lstStyle/>
          <a:p>
            <a:fld id="{961E0DA8-AC27-403E-90E8-404BCA9BAC80}" type="slidenum">
              <a:rPr lang="en-US" smtClean="0"/>
              <a:pPr/>
              <a:t>44</a:t>
            </a:fld>
            <a:endParaRPr lang="en-US"/>
          </a:p>
        </p:txBody>
      </p:sp>
    </p:spTree>
    <p:extLst>
      <p:ext uri="{BB962C8B-B14F-4D97-AF65-F5344CB8AC3E}">
        <p14:creationId xmlns:p14="http://schemas.microsoft.com/office/powerpoint/2010/main" val="336188321"/>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314749478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228A57FE-0C0A-D04F-8C84-8589C7A839C1}"/>
              </a:ext>
            </a:extLst>
          </p:cNvPr>
          <p:cNvSpPr>
            <a:spLocks noGrp="1"/>
          </p:cNvSpPr>
          <p:nvPr>
            <p:ph type="sldNum" sz="quarter" idx="12"/>
          </p:nvPr>
        </p:nvSpPr>
        <p:spPr/>
        <p:txBody>
          <a:bodyPr/>
          <a:lstStyle/>
          <a:p>
            <a:fld id="{961E0DA8-AC27-403E-90E8-404BCA9BAC80}" type="slidenum">
              <a:rPr lang="en-US" smtClean="0"/>
              <a:pPr/>
              <a:t>5</a:t>
            </a:fld>
            <a:endParaRPr lang="en-US"/>
          </a:p>
        </p:txBody>
      </p:sp>
    </p:spTree>
    <p:extLst>
      <p:ext uri="{BB962C8B-B14F-4D97-AF65-F5344CB8AC3E}">
        <p14:creationId xmlns:p14="http://schemas.microsoft.com/office/powerpoint/2010/main" val="149931576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3200" b="1" err="1"/>
              <a:t>Importance</a:t>
            </a:r>
            <a:r>
              <a:rPr lang="de-DE" sz="3200" b="1"/>
              <a:t> </a:t>
            </a:r>
            <a:r>
              <a:rPr lang="de-DE" sz="3200" b="1" err="1"/>
              <a:t>of</a:t>
            </a:r>
            <a:r>
              <a:rPr lang="de-DE" sz="3200" b="1"/>
              <a:t> </a:t>
            </a:r>
            <a:r>
              <a:rPr lang="de-DE" sz="3200" b="1" err="1"/>
              <a:t>staff</a:t>
            </a:r>
            <a:r>
              <a:rPr lang="de-DE" sz="3200" b="1"/>
              <a:t> </a:t>
            </a:r>
            <a:r>
              <a:rPr lang="de-DE" sz="3200" b="1" err="1"/>
              <a:t>management</a:t>
            </a:r>
            <a:r>
              <a:rPr lang="de-DE" sz="3200" b="1"/>
              <a:t> </a:t>
            </a:r>
            <a:r>
              <a:rPr lang="de-DE" sz="3200" b="1" err="1"/>
              <a:t>for</a:t>
            </a:r>
            <a:r>
              <a:rPr lang="de-DE" sz="3200" b="1"/>
              <a:t> </a:t>
            </a:r>
            <a:r>
              <a:rPr lang="de-DE" sz="3200" b="1" err="1"/>
              <a:t>integrity</a:t>
            </a:r>
            <a:endParaRPr lang="de-DE" sz="3200" b="1"/>
          </a:p>
        </p:txBody>
      </p:sp>
      <p:sp>
        <p:nvSpPr>
          <p:cNvPr id="2" name="Inhaltsplatzhalter 1"/>
          <p:cNvSpPr>
            <a:spLocks noGrp="1"/>
          </p:cNvSpPr>
          <p:nvPr>
            <p:ph sz="half" idx="1"/>
          </p:nvPr>
        </p:nvSpPr>
        <p:spPr>
          <a:ln>
            <a:solidFill>
              <a:srgbClr val="00B0F0"/>
            </a:solidFill>
          </a:ln>
        </p:spPr>
        <p:txBody>
          <a:bodyPr>
            <a:noAutofit/>
          </a:bodyPr>
          <a:lstStyle/>
          <a:p>
            <a:pPr fontAlgn="base">
              <a:spcBef>
                <a:spcPts val="400"/>
              </a:spcBef>
            </a:pPr>
            <a:r>
              <a:rPr lang="en-US" sz="1400"/>
              <a:t>Reducing the occurrence of corruption​;</a:t>
            </a:r>
          </a:p>
          <a:p>
            <a:pPr fontAlgn="base">
              <a:spcBef>
                <a:spcPts val="400"/>
              </a:spcBef>
            </a:pPr>
            <a:r>
              <a:rPr lang="en-US" sz="1400"/>
              <a:t>Enhancing efficiency and performance of public sector institutions​;</a:t>
            </a:r>
          </a:p>
          <a:p>
            <a:pPr fontAlgn="base">
              <a:spcBef>
                <a:spcPts val="400"/>
              </a:spcBef>
            </a:pPr>
            <a:r>
              <a:rPr lang="en-US" sz="1400"/>
              <a:t>Building trust between citizens and public sector institutions​;</a:t>
            </a:r>
          </a:p>
          <a:p>
            <a:pPr fontAlgn="base">
              <a:spcBef>
                <a:spcPts val="400"/>
              </a:spcBef>
            </a:pPr>
            <a:r>
              <a:rPr lang="en-US" sz="1400"/>
              <a:t>Furthering organizational integrity through individual integrity​;</a:t>
            </a:r>
          </a:p>
          <a:p>
            <a:pPr fontAlgn="base">
              <a:spcBef>
                <a:spcPts val="400"/>
              </a:spcBef>
            </a:pPr>
            <a:r>
              <a:rPr lang="en-US" sz="1400"/>
              <a:t>Where integrity is clearly linked to the professional identity associated with a position in the public sector, acting with integrity becomes an act of pride and duty​;</a:t>
            </a:r>
          </a:p>
          <a:p>
            <a:pPr fontAlgn="base">
              <a:spcBef>
                <a:spcPts val="400"/>
              </a:spcBef>
            </a:pPr>
            <a:r>
              <a:rPr lang="en-US" sz="1400"/>
              <a:t>Integrity fundamentally concerns human behavior. As such, the public service and human resource management play a key role in its promotion (OECD 2018).</a:t>
            </a:r>
          </a:p>
        </p:txBody>
      </p:sp>
      <p:pic>
        <p:nvPicPr>
          <p:cNvPr id="8" name="Inhaltsplatzhalter 7" descr="Geschäftsleute in der Nähe eines Whiteboards">
            <a:extLst>
              <a:ext uri="{FF2B5EF4-FFF2-40B4-BE49-F238E27FC236}">
                <a16:creationId xmlns:a16="http://schemas.microsoft.com/office/drawing/2014/main" id="{098CEDD5-4B2A-4E4E-8A7F-74A9B41687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05769"/>
            <a:ext cx="3886200" cy="2590800"/>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6</a:t>
            </a:fld>
            <a:endParaRPr lang="en-US"/>
          </a:p>
        </p:txBody>
      </p:sp>
      <p:sp>
        <p:nvSpPr>
          <p:cNvPr id="3" name="Fußzeilenplatzhalter 2"/>
          <p:cNvSpPr>
            <a:spLocks noGrp="1"/>
          </p:cNvSpPr>
          <p:nvPr>
            <p:ph type="ftr" sz="quarter" idx="3"/>
          </p:nvPr>
        </p:nvSpPr>
        <p:spPr/>
        <p:txBody>
          <a:bodyPr/>
          <a:lstStyle/>
          <a:p>
            <a:r>
              <a:rPr lang="en-US" b="1"/>
              <a:t>Module 11 – Staff management and developing capacities for integrity  </a:t>
            </a:r>
            <a:endParaRPr lang="en-US"/>
          </a:p>
        </p:txBody>
      </p:sp>
    </p:spTree>
    <p:extLst>
      <p:ext uri="{BB962C8B-B14F-4D97-AF65-F5344CB8AC3E}">
        <p14:creationId xmlns:p14="http://schemas.microsoft.com/office/powerpoint/2010/main" val="21900232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solidFill>
                  <a:latin typeface="Roboto"/>
                  <a:cs typeface="Roboto"/>
                </a:rPr>
                <a:t>Integrity throughout the employment cycle</a:t>
              </a:r>
            </a:p>
            <a:p>
              <a:pPr marL="342900" indent="-342900">
                <a:buAutoNum type="arabicPeriod"/>
              </a:pPr>
              <a:r>
                <a:rPr lang="en-US" altLang="ko-KR" sz="1200" b="1">
                  <a:solidFill>
                    <a:schemeClr val="bg1">
                      <a:lumMod val="65000"/>
                    </a:schemeClr>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6040BC79-9D0F-1548-A055-B3437AFA4A7A}"/>
              </a:ext>
            </a:extLst>
          </p:cNvPr>
          <p:cNvSpPr>
            <a:spLocks noGrp="1"/>
          </p:cNvSpPr>
          <p:nvPr>
            <p:ph type="sldNum" sz="quarter" idx="12"/>
          </p:nvPr>
        </p:nvSpPr>
        <p:spPr/>
        <p:txBody>
          <a:bodyPr/>
          <a:lstStyle/>
          <a:p>
            <a:fld id="{961E0DA8-AC27-403E-90E8-404BCA9BAC80}" type="slidenum">
              <a:rPr lang="en-US" smtClean="0"/>
              <a:pPr/>
              <a:t>7</a:t>
            </a:fld>
            <a:endParaRPr lang="en-US"/>
          </a:p>
        </p:txBody>
      </p:sp>
    </p:spTree>
    <p:extLst>
      <p:ext uri="{BB962C8B-B14F-4D97-AF65-F5344CB8AC3E}">
        <p14:creationId xmlns:p14="http://schemas.microsoft.com/office/powerpoint/2010/main" val="332929966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0DFDA519-8EFD-0C4D-BD57-6E6D26C3BC0B}"/>
              </a:ext>
            </a:extLst>
          </p:cNvPr>
          <p:cNvGraphicFramePr>
            <a:graphicFrameLocks noGrp="1"/>
          </p:cNvGraphicFramePr>
          <p:nvPr>
            <p:ph idx="1"/>
            <p:extLst>
              <p:ext uri="{D42A27DB-BD31-4B8C-83A1-F6EECF244321}">
                <p14:modId xmlns:p14="http://schemas.microsoft.com/office/powerpoint/2010/main" val="495062932"/>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a:extLst>
              <a:ext uri="{FF2B5EF4-FFF2-40B4-BE49-F238E27FC236}">
                <a16:creationId xmlns:a16="http://schemas.microsoft.com/office/drawing/2014/main" id="{4A86F003-CF00-1040-87C9-3B46B5AB03D1}"/>
              </a:ext>
            </a:extLst>
          </p:cNvPr>
          <p:cNvSpPr>
            <a:spLocks noGrp="1"/>
          </p:cNvSpPr>
          <p:nvPr>
            <p:ph type="ftr" sz="quarter" idx="3"/>
          </p:nvPr>
        </p:nvSpPr>
        <p:spPr/>
        <p:txBody>
          <a:bodyPr/>
          <a:lstStyle/>
          <a:p>
            <a:r>
              <a:rPr lang="en-US" b="1"/>
              <a:t>Module 11 – Staff management and developing capacities for integrity  </a:t>
            </a:r>
            <a:endParaRPr lang="en-US"/>
          </a:p>
        </p:txBody>
      </p:sp>
      <p:sp>
        <p:nvSpPr>
          <p:cNvPr id="4" name="Foliennummernplatzhalter 3">
            <a:extLst>
              <a:ext uri="{FF2B5EF4-FFF2-40B4-BE49-F238E27FC236}">
                <a16:creationId xmlns:a16="http://schemas.microsoft.com/office/drawing/2014/main" id="{A22F74DB-6AA7-2742-8A2F-54E785605790}"/>
              </a:ext>
            </a:extLst>
          </p:cNvPr>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a:extLst>
              <a:ext uri="{FF2B5EF4-FFF2-40B4-BE49-F238E27FC236}">
                <a16:creationId xmlns:a16="http://schemas.microsoft.com/office/drawing/2014/main" id="{03FD24C1-2573-E145-9EEA-7C3378C57428}"/>
              </a:ext>
            </a:extLst>
          </p:cNvPr>
          <p:cNvSpPr>
            <a:spLocks noGrp="1"/>
          </p:cNvSpPr>
          <p:nvPr>
            <p:ph type="title"/>
          </p:nvPr>
        </p:nvSpPr>
        <p:spPr/>
        <p:txBody>
          <a:bodyPr>
            <a:noAutofit/>
          </a:bodyPr>
          <a:lstStyle/>
          <a:p>
            <a:r>
              <a:rPr lang="de-DE" sz="3200" b="1" err="1"/>
              <a:t>Integrity</a:t>
            </a:r>
            <a:r>
              <a:rPr lang="de-DE" sz="3200" b="1"/>
              <a:t> </a:t>
            </a:r>
            <a:r>
              <a:rPr lang="de-DE" sz="3200" b="1" err="1"/>
              <a:t>throughout</a:t>
            </a:r>
            <a:r>
              <a:rPr lang="de-DE" sz="3200" b="1"/>
              <a:t> </a:t>
            </a:r>
            <a:r>
              <a:rPr lang="de-DE" sz="3200" b="1" err="1"/>
              <a:t>the</a:t>
            </a:r>
            <a:r>
              <a:rPr lang="de-DE" sz="3200" b="1"/>
              <a:t> </a:t>
            </a:r>
            <a:r>
              <a:rPr lang="de-DE" sz="3200" b="1" err="1"/>
              <a:t>employment</a:t>
            </a:r>
            <a:r>
              <a:rPr lang="de-DE" sz="3200" b="1"/>
              <a:t> </a:t>
            </a:r>
            <a:r>
              <a:rPr lang="de-DE" sz="3200" b="1" err="1"/>
              <a:t>cycle</a:t>
            </a:r>
            <a:endParaRPr lang="de-DE" sz="3200" b="1"/>
          </a:p>
        </p:txBody>
      </p:sp>
      <p:sp>
        <p:nvSpPr>
          <p:cNvPr id="7" name="Textfeld 6">
            <a:extLst>
              <a:ext uri="{FF2B5EF4-FFF2-40B4-BE49-F238E27FC236}">
                <a16:creationId xmlns:a16="http://schemas.microsoft.com/office/drawing/2014/main" id="{5F1B1ED8-6097-8B43-8181-E7C506A0ACCB}"/>
              </a:ext>
            </a:extLst>
          </p:cNvPr>
          <p:cNvSpPr txBox="1"/>
          <p:nvPr/>
        </p:nvSpPr>
        <p:spPr>
          <a:xfrm>
            <a:off x="628650" y="4432270"/>
            <a:ext cx="1280583" cy="200055"/>
          </a:xfrm>
          <a:prstGeom prst="rect">
            <a:avLst/>
          </a:prstGeom>
          <a:noFill/>
        </p:spPr>
        <p:txBody>
          <a:bodyPr wrap="square" rtlCol="0">
            <a:spAutoFit/>
          </a:bodyPr>
          <a:lstStyle/>
          <a:p>
            <a:r>
              <a:rPr lang="de-DE" sz="700">
                <a:latin typeface="Roboto"/>
                <a:cs typeface="Roboto"/>
              </a:rPr>
              <a:t>OECD 2018: 34-35</a:t>
            </a:r>
          </a:p>
        </p:txBody>
      </p:sp>
    </p:spTree>
    <p:extLst>
      <p:ext uri="{BB962C8B-B14F-4D97-AF65-F5344CB8AC3E}">
        <p14:creationId xmlns:p14="http://schemas.microsoft.com/office/powerpoint/2010/main" val="167158649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11 – Staff management and developing capacities for integrity  </a:t>
            </a:r>
            <a:endParaRPr lang="en-US"/>
          </a:p>
        </p:txBody>
      </p:sp>
      <p:grpSp>
        <p:nvGrpSpPr>
          <p:cNvPr id="5" name="Gruppierung 4"/>
          <p:cNvGrpSpPr/>
          <p:nvPr/>
        </p:nvGrpSpPr>
        <p:grpSpPr>
          <a:xfrm>
            <a:off x="5052997" y="648417"/>
            <a:ext cx="3488205" cy="2246769"/>
            <a:chOff x="5028571" y="636207"/>
            <a:chExt cx="3488205" cy="2246769"/>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2246769"/>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throughout the employment cycle</a:t>
              </a:r>
            </a:p>
            <a:p>
              <a:pPr marL="342900" indent="-342900">
                <a:buAutoNum type="arabicPeriod"/>
              </a:pPr>
              <a:r>
                <a:rPr lang="en-US" altLang="ko-KR" sz="1200" b="1">
                  <a:solidFill>
                    <a:schemeClr val="bg1"/>
                  </a:solidFill>
                  <a:latin typeface="Roboto"/>
                  <a:cs typeface="Roboto"/>
                </a:rPr>
                <a:t>Recruitment</a:t>
              </a:r>
            </a:p>
            <a:p>
              <a:pPr marL="342900" indent="-342900">
                <a:buAutoNum type="arabicPeriod"/>
              </a:pPr>
              <a:r>
                <a:rPr lang="de-DE" altLang="ko-KR" sz="1200" b="1">
                  <a:solidFill>
                    <a:schemeClr val="bg1">
                      <a:lumMod val="65000"/>
                    </a:schemeClr>
                  </a:solidFill>
                  <a:latin typeface="Roboto"/>
                  <a:cs typeface="Roboto"/>
                </a:rPr>
                <a:t>Training</a:t>
              </a:r>
            </a:p>
            <a:p>
              <a:pPr marL="342900" indent="-342900">
                <a:buAutoNum type="arabicPeriod"/>
              </a:pPr>
              <a:r>
                <a:rPr lang="de-DE" altLang="ko-KR" sz="1200" b="1" err="1">
                  <a:solidFill>
                    <a:schemeClr val="bg1">
                      <a:lumMod val="65000"/>
                    </a:schemeClr>
                  </a:solidFill>
                  <a:latin typeface="Roboto"/>
                  <a:cs typeface="Roboto"/>
                </a:rPr>
                <a:t>Staff</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rotation</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Promotion </a:t>
              </a:r>
              <a:r>
                <a:rPr lang="de-DE" altLang="ko-KR" sz="1200" b="1" err="1">
                  <a:solidFill>
                    <a:schemeClr val="bg1">
                      <a:lumMod val="65000"/>
                    </a:schemeClr>
                  </a:solidFill>
                  <a:latin typeface="Roboto"/>
                  <a:cs typeface="Roboto"/>
                </a:rPr>
                <a:t>and</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rewards</a:t>
              </a:r>
              <a:endParaRPr lang="de-DE" altLang="ko-KR" sz="1200" b="1">
                <a:solidFill>
                  <a:schemeClr val="bg1">
                    <a:lumMod val="65000"/>
                  </a:schemeClr>
                </a:solidFill>
                <a:latin typeface="Roboto"/>
                <a:cs typeface="Roboto"/>
              </a:endParaRPr>
            </a:p>
            <a:p>
              <a:pPr marL="342900" indent="-342900">
                <a:buAutoNum type="arabicPeriod"/>
              </a:pPr>
              <a:r>
                <a:rPr lang="de-DE" altLang="ko-KR" sz="1200" b="1">
                  <a:solidFill>
                    <a:schemeClr val="bg1">
                      <a:lumMod val="65000"/>
                    </a:schemeClr>
                  </a:solidFill>
                  <a:latin typeface="Roboto"/>
                  <a:cs typeface="Roboto"/>
                </a:rPr>
                <a:t>Post-</a:t>
              </a:r>
              <a:r>
                <a:rPr lang="de-DE" altLang="ko-KR" sz="1200" b="1" err="1">
                  <a:solidFill>
                    <a:schemeClr val="bg1">
                      <a:lumMod val="65000"/>
                    </a:schemeClr>
                  </a:solidFill>
                  <a:latin typeface="Roboto"/>
                  <a:cs typeface="Roboto"/>
                </a:rPr>
                <a:t>employment</a:t>
              </a:r>
              <a:r>
                <a:rPr lang="de-DE" altLang="ko-KR" sz="1200" b="1">
                  <a:solidFill>
                    <a:schemeClr val="bg1">
                      <a:lumMod val="65000"/>
                    </a:schemeClr>
                  </a:solidFill>
                  <a:latin typeface="Roboto"/>
                  <a:cs typeface="Roboto"/>
                </a:rPr>
                <a:t> </a:t>
              </a:r>
              <a:r>
                <a:rPr lang="de-DE" altLang="ko-KR" sz="1200" b="1" err="1">
                  <a:solidFill>
                    <a:schemeClr val="bg1">
                      <a:lumMod val="65000"/>
                    </a:schemeClr>
                  </a:solidFill>
                  <a:latin typeface="Roboto"/>
                  <a:cs typeface="Roboto"/>
                </a:rPr>
                <a:t>regulations</a:t>
              </a:r>
              <a:endParaRPr lang="de-DE" altLang="ko-KR" sz="12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de-DE" altLang="ko-KR" sz="1600" b="1">
                <a:solidFill>
                  <a:schemeClr val="bg1">
                    <a:lumMod val="65000"/>
                  </a:schemeClr>
                </a:solidFill>
                <a:latin typeface="Roboto"/>
                <a:cs typeface="Roboto"/>
              </a:endParaRPr>
            </a:p>
            <a:p>
              <a:pPr marL="342900" indent="-342900">
                <a:buAutoNum type="arabicPeriod"/>
              </a:pPr>
              <a:endParaRPr lang="ko-KR" altLang="en-US" sz="1600" b="1">
                <a:solidFill>
                  <a:schemeClr val="bg1">
                    <a:lumMod val="65000"/>
                  </a:schemeClr>
                </a:solidFill>
                <a:latin typeface="Roboto"/>
                <a:cs typeface="Roboto"/>
              </a:endParaRPr>
            </a:p>
          </p:txBody>
        </p:sp>
      </p:grpSp>
      <p:grpSp>
        <p:nvGrpSpPr>
          <p:cNvPr id="10" name="Gruppierung 9"/>
          <p:cNvGrpSpPr/>
          <p:nvPr/>
        </p:nvGrpSpPr>
        <p:grpSpPr>
          <a:xfrm>
            <a:off x="5055268" y="2159496"/>
            <a:ext cx="3472535" cy="461665"/>
            <a:chOff x="5055266" y="1809059"/>
            <a:chExt cx="3472535" cy="46166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338554"/>
            </a:xfrm>
            <a:prstGeom prst="rect">
              <a:avLst/>
            </a:prstGeom>
            <a:noFill/>
          </p:spPr>
          <p:txBody>
            <a:bodyPr wrap="square" rtlCol="0" anchor="t">
              <a:spAutoFit/>
            </a:bodyPr>
            <a:lstStyle/>
            <a:p>
              <a:r>
                <a:rPr lang="de-DE" altLang="ko-KR" sz="1600" b="1" err="1">
                  <a:solidFill>
                    <a:srgbClr val="A6A6A6"/>
                  </a:solidFill>
                  <a:latin typeface="Roboto"/>
                  <a:cs typeface="Roboto"/>
                </a:rPr>
                <a:t>Practical</a:t>
              </a:r>
              <a:r>
                <a:rPr lang="de-DE" altLang="ko-KR" sz="1600" b="1">
                  <a:solidFill>
                    <a:srgbClr val="A6A6A6"/>
                  </a:solidFill>
                  <a:latin typeface="Roboto"/>
                  <a:cs typeface="Roboto"/>
                </a:rPr>
                <a:t> </a:t>
              </a:r>
              <a:r>
                <a:rPr lang="de-DE" altLang="ko-KR" sz="1600" b="1" err="1">
                  <a:solidFill>
                    <a:srgbClr val="A6A6A6"/>
                  </a:solidFill>
                  <a:latin typeface="Roboto"/>
                  <a:cs typeface="Roboto"/>
                </a:rPr>
                <a:t>examples</a:t>
              </a:r>
              <a:endParaRPr lang="ko-KR" altLang="en-US" sz="1200" b="1">
                <a:solidFill>
                  <a:srgbClr val="A6A6A6"/>
                </a:solidFill>
                <a:latin typeface="Roboto"/>
                <a:cs typeface="Roboto"/>
              </a:endParaRPr>
            </a:p>
          </p:txBody>
        </p:sp>
      </p:grpSp>
      <p:grpSp>
        <p:nvGrpSpPr>
          <p:cNvPr id="7" name="Gruppierung 6"/>
          <p:cNvGrpSpPr/>
          <p:nvPr/>
        </p:nvGrpSpPr>
        <p:grpSpPr>
          <a:xfrm>
            <a:off x="1532859" y="2150676"/>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Developing capacities for integrity</a:t>
              </a:r>
              <a:endParaRPr lang="en-US" altLang="ko-KR" sz="1200" b="1">
                <a:solidFill>
                  <a:srgbClr val="A6A6A6"/>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6" name="Gruppierung 5"/>
          <p:cNvGrpSpPr/>
          <p:nvPr/>
        </p:nvGrpSpPr>
        <p:grpSpPr>
          <a:xfrm>
            <a:off x="1532858" y="646625"/>
            <a:ext cx="3473618" cy="587387"/>
            <a:chOff x="1593920" y="646625"/>
            <a:chExt cx="3473618" cy="587387"/>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Importance of staff management for integrity</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2" name="Gruppierung 21"/>
          <p:cNvGrpSpPr/>
          <p:nvPr/>
        </p:nvGrpSpPr>
        <p:grpSpPr>
          <a:xfrm>
            <a:off x="1539732" y="348857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rgbClr val="A6A6A6"/>
                  </a:solidFill>
                  <a:latin typeface="Roboto"/>
                  <a:cs typeface="Roboto"/>
                </a:rPr>
                <a:t>Activity: Working groups on HR management for integrity </a:t>
              </a:r>
              <a:endParaRPr lang="en-US" altLang="ko-KR" sz="1200" b="1">
                <a:solidFill>
                  <a:srgbClr val="A6A6A6"/>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
        <p:nvSpPr>
          <p:cNvPr id="3" name="Foliennummernplatzhalter 2">
            <a:extLst>
              <a:ext uri="{FF2B5EF4-FFF2-40B4-BE49-F238E27FC236}">
                <a16:creationId xmlns:a16="http://schemas.microsoft.com/office/drawing/2014/main" id="{3B38CEE2-505F-A747-9615-05ED269ADE2A}"/>
              </a:ext>
            </a:extLst>
          </p:cNvPr>
          <p:cNvSpPr>
            <a:spLocks noGrp="1"/>
          </p:cNvSpPr>
          <p:nvPr>
            <p:ph type="sldNum" sz="quarter" idx="12"/>
          </p:nvPr>
        </p:nvSpPr>
        <p:spPr/>
        <p:txBody>
          <a:bodyPr/>
          <a:lstStyle/>
          <a:p>
            <a:fld id="{961E0DA8-AC27-403E-90E8-404BCA9BAC80}" type="slidenum">
              <a:rPr lang="en-US" smtClean="0"/>
              <a:pPr/>
              <a:t>9</a:t>
            </a:fld>
            <a:endParaRPr lang="en-US"/>
          </a:p>
        </p:txBody>
      </p:sp>
    </p:spTree>
    <p:extLst>
      <p:ext uri="{BB962C8B-B14F-4D97-AF65-F5344CB8AC3E}">
        <p14:creationId xmlns:p14="http://schemas.microsoft.com/office/powerpoint/2010/main" val="72564560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7353</Words>
  <Application>Microsoft Macintosh PowerPoint</Application>
  <PresentationFormat>On-screen Show (16:9)</PresentationFormat>
  <Paragraphs>724</Paragraphs>
  <Slides>45</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Montserat</vt:lpstr>
      <vt:lpstr>Montserrat</vt:lpstr>
      <vt:lpstr>Apple Chancery</vt:lpstr>
      <vt:lpstr>Arial</vt:lpstr>
      <vt:lpstr>Arial Black</vt:lpstr>
      <vt:lpstr>Calibri</vt:lpstr>
      <vt:lpstr>Lucida Handwriting</vt:lpstr>
      <vt:lpstr>Palatino Linotype</vt:lpstr>
      <vt:lpstr>Roboto</vt:lpstr>
      <vt:lpstr>Segoe UI</vt:lpstr>
      <vt:lpstr>Wingdings</vt:lpstr>
      <vt:lpstr>Office Theme</vt:lpstr>
      <vt:lpstr>Benutzerdefiniertes Design</vt:lpstr>
      <vt:lpstr>1_Benutzerdefiniertes Design</vt:lpstr>
      <vt:lpstr>Module 11 – Staff management and developing capacities for integrity  </vt:lpstr>
      <vt:lpstr>Training agenda</vt:lpstr>
      <vt:lpstr>Module agenda</vt:lpstr>
      <vt:lpstr>Learning objectives</vt:lpstr>
      <vt:lpstr>Module agenda</vt:lpstr>
      <vt:lpstr>Importance of staff management for integrity</vt:lpstr>
      <vt:lpstr>Module agenda</vt:lpstr>
      <vt:lpstr>Integrity throughout the employment cycle</vt:lpstr>
      <vt:lpstr>Module agenda</vt:lpstr>
      <vt:lpstr>Recruitment (1)</vt:lpstr>
      <vt:lpstr>Recruitment (2)</vt:lpstr>
      <vt:lpstr>Recruitment (3)</vt:lpstr>
      <vt:lpstr>Module agenda</vt:lpstr>
      <vt:lpstr>Training - Objectives</vt:lpstr>
      <vt:lpstr>Training - Requirements</vt:lpstr>
      <vt:lpstr>Training - Incidence in OECD countries</vt:lpstr>
      <vt:lpstr>Training - Continuous reflection</vt:lpstr>
      <vt:lpstr>Training - Guidance and timely advice</vt:lpstr>
      <vt:lpstr>REFLECT: Guiding public officials facing ethical dilemmas</vt:lpstr>
      <vt:lpstr>Module agenda</vt:lpstr>
      <vt:lpstr>Staff rotation (1)</vt:lpstr>
      <vt:lpstr>Staff rotation (2)</vt:lpstr>
      <vt:lpstr>Module agenda</vt:lpstr>
      <vt:lpstr>Promotion and rewards</vt:lpstr>
      <vt:lpstr>Module agenda</vt:lpstr>
      <vt:lpstr>Post-employment regulations - Risk assessment</vt:lpstr>
      <vt:lpstr>Post-employment regulations - Further implications</vt:lpstr>
      <vt:lpstr>Module agenda</vt:lpstr>
      <vt:lpstr>Awareness-raising, guidance and training</vt:lpstr>
      <vt:lpstr>Other preventive measures</vt:lpstr>
      <vt:lpstr>Checklist example: Receiving gifts and gratuities</vt:lpstr>
      <vt:lpstr>Module agenda</vt:lpstr>
      <vt:lpstr>Practical examples</vt:lpstr>
      <vt:lpstr>Mexico: Moral reminders</vt:lpstr>
      <vt:lpstr>Australia: Staff recruitment</vt:lpstr>
      <vt:lpstr>Module agenda</vt:lpstr>
      <vt:lpstr>Activity</vt:lpstr>
      <vt:lpstr>Working groups on HR management for integrity</vt:lpstr>
      <vt:lpstr>Guiding questions</vt:lpstr>
      <vt:lpstr>Quiz (1)</vt:lpstr>
      <vt:lpstr>Quiz (2)</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20</cp:revision>
  <dcterms:created xsi:type="dcterms:W3CDTF">2019-04-05T03:01:40Z</dcterms:created>
  <dcterms:modified xsi:type="dcterms:W3CDTF">2021-04-20T04:05:34Z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7436538</vt:lpwstr>
  </property>
  <property fmtid="{D5CDD505-2E9C-101B-9397-08002B2CF9AE}" pid="3" name="NXPowerLiteSettings">
    <vt:lpwstr>C7000400038000</vt:lpwstr>
  </property>
  <property fmtid="{D5CDD505-2E9C-101B-9397-08002B2CF9AE}" pid="4" name="NXPowerLiteVersion">
    <vt:lpwstr>S9.0.3</vt:lpwstr>
  </property>
</Properties>
</file>