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674" r:id="rId3"/>
    <p:sldMasterId id="2147483687" r:id="rId4"/>
    <p:sldMasterId id="2147483700" r:id="rId5"/>
    <p:sldMasterId id="2147483714" r:id="rId6"/>
  </p:sldMasterIdLst>
  <p:notesMasterIdLst>
    <p:notesMasterId r:id="rId38"/>
  </p:notesMasterIdLst>
  <p:handoutMasterIdLst>
    <p:handoutMasterId r:id="rId39"/>
  </p:handoutMasterIdLst>
  <p:sldIdLst>
    <p:sldId id="258" r:id="rId7"/>
    <p:sldId id="284" r:id="rId8"/>
    <p:sldId id="554" r:id="rId9"/>
    <p:sldId id="557" r:id="rId10"/>
    <p:sldId id="565" r:id="rId11"/>
    <p:sldId id="555" r:id="rId12"/>
    <p:sldId id="561" r:id="rId13"/>
    <p:sldId id="558" r:id="rId14"/>
    <p:sldId id="583" r:id="rId15"/>
    <p:sldId id="584" r:id="rId16"/>
    <p:sldId id="564" r:id="rId17"/>
    <p:sldId id="550" r:id="rId18"/>
    <p:sldId id="293" r:id="rId19"/>
    <p:sldId id="559" r:id="rId20"/>
    <p:sldId id="578" r:id="rId21"/>
    <p:sldId id="580" r:id="rId22"/>
    <p:sldId id="553" r:id="rId23"/>
    <p:sldId id="581" r:id="rId24"/>
    <p:sldId id="582" r:id="rId25"/>
    <p:sldId id="567" r:id="rId26"/>
    <p:sldId id="566" r:id="rId27"/>
    <p:sldId id="568" r:id="rId28"/>
    <p:sldId id="569" r:id="rId29"/>
    <p:sldId id="570" r:id="rId30"/>
    <p:sldId id="571" r:id="rId31"/>
    <p:sldId id="572" r:id="rId32"/>
    <p:sldId id="573" r:id="rId33"/>
    <p:sldId id="574" r:id="rId34"/>
    <p:sldId id="556" r:id="rId35"/>
    <p:sldId id="296" r:id="rId36"/>
    <p:sldId id="47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oxYCSMBNN3CTwahgTCPA==" hashData="5qvYECBEQtfh7ILGOMO3mKDG76YLiGSsjOvZPf4MQMfltgHNJqSQtJjWOoJP/okCgEclcaeR5TJ9kklVPqzjq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32" clrIdx="1"/>
  <p:cmAuthor id="3" name="Markus Zock"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AFF"/>
    <a:srgbClr val="C00000"/>
    <a:srgbClr val="00B0F0"/>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93FD6-2765-F14C-82B3-74FACED2327D}" v="858" dt="2021-04-15T18:29:23.065"/>
    <p1510:client id="{91D3BE9F-E08C-2000-D8B6-0563555EE615}" v="12" dt="2021-04-16T14:19:09.660"/>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0"/>
    <p:restoredTop sz="94686"/>
  </p:normalViewPr>
  <p:slideViewPr>
    <p:cSldViewPr snapToGrid="0" snapToObjects="1">
      <p:cViewPr varScale="1">
        <p:scale>
          <a:sx n="135" d="100"/>
          <a:sy n="135" d="100"/>
        </p:scale>
        <p:origin x="704" y="168"/>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mi.org/-/media/pmi/documents/public/pdf/ethics/ethics-self-assessment.pdf?v=b8c50e98-936f-4b14-9f53-ae1d50fe4af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uora.com/What-would-the-world-look-like-without-corrup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quora.com/What-would-the-world-look-like-without-corrup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quora.com/What-would-the-world-look-like-without-corrup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a:t>
            </a:fld>
            <a:endParaRPr lang="de-DE"/>
          </a:p>
        </p:txBody>
      </p:sp>
    </p:spTree>
    <p:extLst>
      <p:ext uri="{BB962C8B-B14F-4D97-AF65-F5344CB8AC3E}">
        <p14:creationId xmlns:p14="http://schemas.microsoft.com/office/powerpoint/2010/main" val="605520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ko-KR" sz="1200" b="1">
                <a:latin typeface="Roboto"/>
                <a:cs typeface="Roboto"/>
              </a:rPr>
              <a:t>Ethics self-assessment (Activity 2):</a:t>
            </a:r>
          </a:p>
          <a:p>
            <a:endParaRPr lang="de-DE"/>
          </a:p>
          <a:p>
            <a:r>
              <a:rPr lang="de-DE" b="1" err="1"/>
              <a:t>Why</a:t>
            </a:r>
            <a:r>
              <a:rPr lang="de-DE" b="1"/>
              <a:t>?</a:t>
            </a:r>
          </a:p>
          <a:p>
            <a:pPr marL="171450" indent="-171450">
              <a:buFont typeface="Arial" panose="020B0604020202020204" pitchFamily="34" charset="0"/>
              <a:buChar char="•"/>
            </a:pPr>
            <a:r>
              <a:rPr lang="de-DE"/>
              <a:t>The </a:t>
            </a:r>
            <a:r>
              <a:rPr lang="de-DE" err="1"/>
              <a:t>ethics</a:t>
            </a:r>
            <a:r>
              <a:rPr lang="de-DE"/>
              <a:t> </a:t>
            </a:r>
            <a:r>
              <a:rPr lang="de-DE" err="1"/>
              <a:t>self-assessment</a:t>
            </a:r>
            <a:r>
              <a:rPr lang="de-DE"/>
              <a:t> </a:t>
            </a:r>
            <a:r>
              <a:rPr lang="de-DE" err="1"/>
              <a:t>tool</a:t>
            </a:r>
            <a:r>
              <a:rPr lang="de-DE"/>
              <a:t> </a:t>
            </a:r>
            <a:r>
              <a:rPr lang="de-DE" err="1"/>
              <a:t>is</a:t>
            </a:r>
            <a:r>
              <a:rPr lang="de-DE"/>
              <a:t> </a:t>
            </a:r>
            <a:r>
              <a:rPr lang="de-DE" err="1"/>
              <a:t>intended</a:t>
            </a:r>
            <a:r>
              <a:rPr lang="de-DE"/>
              <a:t> </a:t>
            </a:r>
            <a:r>
              <a:rPr lang="de-DE" err="1"/>
              <a:t>for</a:t>
            </a:r>
            <a:r>
              <a:rPr lang="de-DE"/>
              <a:t> personal </a:t>
            </a:r>
            <a:r>
              <a:rPr lang="de-DE" err="1"/>
              <a:t>use</a:t>
            </a:r>
            <a:r>
              <a:rPr lang="de-DE"/>
              <a:t> </a:t>
            </a:r>
            <a:r>
              <a:rPr lang="de-DE" err="1"/>
              <a:t>and</a:t>
            </a:r>
            <a:r>
              <a:rPr lang="de-DE"/>
              <a:t> </a:t>
            </a:r>
            <a:r>
              <a:rPr lang="de-DE" err="1"/>
              <a:t>assist</a:t>
            </a:r>
            <a:r>
              <a:rPr lang="de-DE"/>
              <a:t> </a:t>
            </a:r>
            <a:r>
              <a:rPr lang="de-DE" err="1"/>
              <a:t>the</a:t>
            </a:r>
            <a:r>
              <a:rPr lang="de-DE"/>
              <a:t> </a:t>
            </a:r>
            <a:r>
              <a:rPr lang="de-DE" err="1"/>
              <a:t>user</a:t>
            </a:r>
            <a:r>
              <a:rPr lang="de-DE"/>
              <a:t> in </a:t>
            </a:r>
            <a:r>
              <a:rPr lang="de-DE" err="1"/>
              <a:t>thinking</a:t>
            </a:r>
            <a:r>
              <a:rPr lang="de-DE"/>
              <a:t> </a:t>
            </a:r>
            <a:r>
              <a:rPr lang="de-DE" err="1"/>
              <a:t>about</a:t>
            </a:r>
            <a:r>
              <a:rPr lang="de-DE"/>
              <a:t> </a:t>
            </a:r>
            <a:r>
              <a:rPr lang="de-DE" err="1"/>
              <a:t>his</a:t>
            </a:r>
            <a:r>
              <a:rPr lang="de-DE"/>
              <a:t> </a:t>
            </a:r>
            <a:r>
              <a:rPr lang="de-DE" err="1"/>
              <a:t>or</a:t>
            </a:r>
            <a:r>
              <a:rPr lang="de-DE"/>
              <a:t> her </a:t>
            </a:r>
            <a:r>
              <a:rPr lang="de-DE" err="1"/>
              <a:t>own</a:t>
            </a:r>
            <a:r>
              <a:rPr lang="de-DE"/>
              <a:t> </a:t>
            </a:r>
            <a:r>
              <a:rPr lang="de-DE" err="1"/>
              <a:t>ethics-related</a:t>
            </a:r>
            <a:r>
              <a:rPr lang="de-DE"/>
              <a:t> </a:t>
            </a:r>
            <a:r>
              <a:rPr lang="de-DE" err="1"/>
              <a:t>leadership</a:t>
            </a:r>
            <a:r>
              <a:rPr lang="de-DE"/>
              <a:t> </a:t>
            </a:r>
            <a:r>
              <a:rPr lang="de-DE" err="1"/>
              <a:t>and</a:t>
            </a:r>
            <a:r>
              <a:rPr lang="de-DE"/>
              <a:t> </a:t>
            </a:r>
            <a:r>
              <a:rPr lang="de-DE" err="1"/>
              <a:t>actions</a:t>
            </a:r>
            <a:r>
              <a:rPr lang="de-DE"/>
              <a:t>.</a:t>
            </a:r>
          </a:p>
          <a:p>
            <a:pPr marL="171450" indent="-171450">
              <a:buFont typeface="Arial" panose="020B0604020202020204" pitchFamily="34" charset="0"/>
              <a:buChar char="•"/>
            </a:pPr>
            <a:r>
              <a:rPr lang="de-DE"/>
              <a:t>A </a:t>
            </a:r>
            <a:r>
              <a:rPr lang="de-DE" err="1"/>
              <a:t>user</a:t>
            </a:r>
            <a:r>
              <a:rPr lang="de-DE"/>
              <a:t> </a:t>
            </a:r>
            <a:r>
              <a:rPr lang="de-DE" err="1"/>
              <a:t>can</a:t>
            </a:r>
            <a:r>
              <a:rPr lang="de-DE"/>
              <a:t> </a:t>
            </a:r>
            <a:r>
              <a:rPr lang="de-DE" err="1"/>
              <a:t>choose</a:t>
            </a:r>
            <a:r>
              <a:rPr lang="de-DE"/>
              <a:t> </a:t>
            </a:r>
            <a:r>
              <a:rPr lang="de-DE" err="1"/>
              <a:t>to</a:t>
            </a:r>
            <a:r>
              <a:rPr lang="de-DE"/>
              <a:t> </a:t>
            </a:r>
            <a:r>
              <a:rPr lang="de-DE" err="1"/>
              <a:t>begin</a:t>
            </a:r>
            <a:r>
              <a:rPr lang="de-DE"/>
              <a:t> </a:t>
            </a:r>
            <a:r>
              <a:rPr lang="de-DE" err="1"/>
              <a:t>assessing</a:t>
            </a:r>
            <a:r>
              <a:rPr lang="de-DE"/>
              <a:t> her </a:t>
            </a:r>
            <a:r>
              <a:rPr lang="de-DE" err="1"/>
              <a:t>or</a:t>
            </a:r>
            <a:r>
              <a:rPr lang="de-DE"/>
              <a:t> </a:t>
            </a:r>
            <a:r>
              <a:rPr lang="de-DE" err="1"/>
              <a:t>his</a:t>
            </a:r>
            <a:r>
              <a:rPr lang="de-DE"/>
              <a:t> </a:t>
            </a:r>
            <a:r>
              <a:rPr lang="de-DE" err="1"/>
              <a:t>ethical</a:t>
            </a:r>
            <a:r>
              <a:rPr lang="de-DE"/>
              <a:t> </a:t>
            </a:r>
            <a:r>
              <a:rPr lang="de-DE" err="1"/>
              <a:t>behaviors</a:t>
            </a:r>
            <a:r>
              <a:rPr lang="de-DE"/>
              <a:t> at </a:t>
            </a:r>
            <a:r>
              <a:rPr lang="de-DE" err="1"/>
              <a:t>any</a:t>
            </a:r>
            <a:r>
              <a:rPr lang="de-DE"/>
              <a:t> time. The initial </a:t>
            </a:r>
            <a:r>
              <a:rPr lang="de-DE" err="1"/>
              <a:t>assessment</a:t>
            </a:r>
            <a:r>
              <a:rPr lang="de-DE"/>
              <a:t> will </a:t>
            </a:r>
            <a:r>
              <a:rPr lang="de-DE" err="1"/>
              <a:t>help</a:t>
            </a:r>
            <a:r>
              <a:rPr lang="de-DE"/>
              <a:t> </a:t>
            </a:r>
            <a:r>
              <a:rPr lang="de-DE" err="1"/>
              <a:t>any</a:t>
            </a:r>
            <a:r>
              <a:rPr lang="de-DE"/>
              <a:t> </a:t>
            </a:r>
            <a:r>
              <a:rPr lang="de-DE" err="1"/>
              <a:t>practitioner</a:t>
            </a:r>
            <a:r>
              <a:rPr lang="de-DE"/>
              <a:t> </a:t>
            </a:r>
            <a:r>
              <a:rPr lang="de-DE" err="1"/>
              <a:t>understand</a:t>
            </a:r>
            <a:r>
              <a:rPr lang="de-DE"/>
              <a:t> </a:t>
            </a:r>
            <a:r>
              <a:rPr lang="de-DE" err="1"/>
              <a:t>the</a:t>
            </a:r>
            <a:r>
              <a:rPr lang="de-DE"/>
              <a:t> </a:t>
            </a:r>
            <a:r>
              <a:rPr lang="de-DE" err="1"/>
              <a:t>current</a:t>
            </a:r>
            <a:r>
              <a:rPr lang="de-DE"/>
              <a:t> </a:t>
            </a:r>
            <a:r>
              <a:rPr lang="de-DE" err="1"/>
              <a:t>state</a:t>
            </a:r>
            <a:r>
              <a:rPr lang="de-DE"/>
              <a:t> </a:t>
            </a:r>
            <a:r>
              <a:rPr lang="de-DE" err="1"/>
              <a:t>of</a:t>
            </a:r>
            <a:r>
              <a:rPr lang="de-DE"/>
              <a:t> </a:t>
            </a:r>
            <a:r>
              <a:rPr lang="de-DE" err="1"/>
              <a:t>their</a:t>
            </a:r>
            <a:r>
              <a:rPr lang="de-DE"/>
              <a:t> personal </a:t>
            </a:r>
            <a:r>
              <a:rPr lang="de-DE" err="1"/>
              <a:t>ethics</a:t>
            </a:r>
            <a:r>
              <a:rPr lang="de-DE"/>
              <a:t>, </a:t>
            </a:r>
            <a:r>
              <a:rPr lang="de-DE" err="1"/>
              <a:t>which</a:t>
            </a:r>
            <a:r>
              <a:rPr lang="de-DE"/>
              <a:t> </a:t>
            </a:r>
            <a:r>
              <a:rPr lang="de-DE" err="1"/>
              <a:t>then</a:t>
            </a:r>
            <a:r>
              <a:rPr lang="de-DE"/>
              <a:t> </a:t>
            </a:r>
            <a:r>
              <a:rPr lang="de-DE" err="1"/>
              <a:t>provides</a:t>
            </a:r>
            <a:r>
              <a:rPr lang="de-DE"/>
              <a:t> </a:t>
            </a:r>
            <a:r>
              <a:rPr lang="de-DE" err="1"/>
              <a:t>the</a:t>
            </a:r>
            <a:r>
              <a:rPr lang="de-DE"/>
              <a:t> </a:t>
            </a:r>
            <a:r>
              <a:rPr lang="de-DE" err="1"/>
              <a:t>information</a:t>
            </a:r>
            <a:r>
              <a:rPr lang="de-DE"/>
              <a:t> </a:t>
            </a:r>
            <a:r>
              <a:rPr lang="de-DE" err="1"/>
              <a:t>necessary</a:t>
            </a:r>
            <a:r>
              <a:rPr lang="de-DE"/>
              <a:t> </a:t>
            </a:r>
            <a:r>
              <a:rPr lang="de-DE" err="1"/>
              <a:t>to</a:t>
            </a:r>
            <a:r>
              <a:rPr lang="de-DE"/>
              <a:t> </a:t>
            </a:r>
            <a:r>
              <a:rPr lang="de-DE" err="1"/>
              <a:t>build</a:t>
            </a:r>
            <a:r>
              <a:rPr lang="de-DE"/>
              <a:t> a </a:t>
            </a:r>
            <a:r>
              <a:rPr lang="de-DE" err="1"/>
              <a:t>stronger</a:t>
            </a:r>
            <a:r>
              <a:rPr lang="de-DE"/>
              <a:t> personal </a:t>
            </a:r>
            <a:r>
              <a:rPr lang="de-DE" err="1"/>
              <a:t>ethics</a:t>
            </a:r>
            <a:r>
              <a:rPr lang="de-DE"/>
              <a:t> </a:t>
            </a:r>
            <a:r>
              <a:rPr lang="de-DE" err="1"/>
              <a:t>for</a:t>
            </a:r>
            <a:r>
              <a:rPr lang="de-DE"/>
              <a:t> </a:t>
            </a:r>
            <a:r>
              <a:rPr lang="de-DE" err="1"/>
              <a:t>the</a:t>
            </a:r>
            <a:r>
              <a:rPr lang="de-DE"/>
              <a:t> </a:t>
            </a:r>
            <a:r>
              <a:rPr lang="de-DE" err="1"/>
              <a:t>future</a:t>
            </a:r>
            <a:r>
              <a:rPr lang="de-DE"/>
              <a:t>. </a:t>
            </a:r>
            <a:r>
              <a:rPr lang="de-DE" err="1"/>
              <a:t>Ongoing</a:t>
            </a:r>
            <a:r>
              <a:rPr lang="de-DE"/>
              <a:t> </a:t>
            </a:r>
            <a:r>
              <a:rPr lang="de-DE" err="1"/>
              <a:t>assessments</a:t>
            </a:r>
            <a:r>
              <a:rPr lang="de-DE"/>
              <a:t> </a:t>
            </a:r>
            <a:r>
              <a:rPr lang="de-DE" err="1"/>
              <a:t>and</a:t>
            </a:r>
            <a:r>
              <a:rPr lang="de-DE"/>
              <a:t> </a:t>
            </a:r>
            <a:r>
              <a:rPr lang="de-DE" err="1"/>
              <a:t>re</a:t>
            </a:r>
            <a:r>
              <a:rPr lang="de-DE"/>
              <a:t>-evaluations will </a:t>
            </a:r>
            <a:r>
              <a:rPr lang="de-DE" err="1"/>
              <a:t>help</a:t>
            </a:r>
            <a:r>
              <a:rPr lang="de-DE"/>
              <a:t> </a:t>
            </a:r>
            <a:r>
              <a:rPr lang="de-DE" err="1"/>
              <a:t>the</a:t>
            </a:r>
            <a:r>
              <a:rPr lang="de-DE"/>
              <a:t> </a:t>
            </a:r>
            <a:r>
              <a:rPr lang="de-DE" err="1"/>
              <a:t>user</a:t>
            </a:r>
            <a:r>
              <a:rPr lang="de-DE"/>
              <a:t> </a:t>
            </a:r>
            <a:r>
              <a:rPr lang="de-DE" err="1"/>
              <a:t>to</a:t>
            </a:r>
            <a:r>
              <a:rPr lang="de-DE"/>
              <a:t> </a:t>
            </a:r>
            <a:r>
              <a:rPr lang="de-DE" err="1"/>
              <a:t>commit</a:t>
            </a:r>
            <a:r>
              <a:rPr lang="de-DE"/>
              <a:t> </a:t>
            </a:r>
            <a:r>
              <a:rPr lang="de-DE" err="1"/>
              <a:t>to</a:t>
            </a:r>
            <a:r>
              <a:rPr lang="de-DE"/>
              <a:t> </a:t>
            </a:r>
            <a:r>
              <a:rPr lang="de-DE" err="1"/>
              <a:t>sustaining</a:t>
            </a:r>
            <a:r>
              <a:rPr lang="de-DE"/>
              <a:t> </a:t>
            </a:r>
            <a:r>
              <a:rPr lang="de-DE" err="1"/>
              <a:t>ongoing</a:t>
            </a:r>
            <a:r>
              <a:rPr lang="de-DE"/>
              <a:t> </a:t>
            </a:r>
            <a:r>
              <a:rPr lang="de-DE" err="1"/>
              <a:t>and</a:t>
            </a:r>
            <a:r>
              <a:rPr lang="de-DE"/>
              <a:t> </a:t>
            </a:r>
            <a:r>
              <a:rPr lang="de-DE" err="1"/>
              <a:t>continuous</a:t>
            </a:r>
            <a:r>
              <a:rPr lang="de-DE"/>
              <a:t> </a:t>
            </a:r>
            <a:r>
              <a:rPr lang="de-DE" err="1"/>
              <a:t>ethics</a:t>
            </a:r>
            <a:r>
              <a:rPr lang="de-DE"/>
              <a:t> </a:t>
            </a:r>
            <a:r>
              <a:rPr lang="de-DE" err="1"/>
              <a:t>improvement</a:t>
            </a:r>
            <a:r>
              <a:rPr lang="de-DE"/>
              <a:t>. The </a:t>
            </a:r>
            <a:r>
              <a:rPr lang="de-DE" err="1"/>
              <a:t>tool</a:t>
            </a:r>
            <a:r>
              <a:rPr lang="de-DE"/>
              <a:t> </a:t>
            </a:r>
            <a:r>
              <a:rPr lang="de-DE" err="1"/>
              <a:t>is</a:t>
            </a:r>
            <a:r>
              <a:rPr lang="de-DE"/>
              <a:t> an </a:t>
            </a:r>
            <a:r>
              <a:rPr lang="de-DE" err="1"/>
              <a:t>excellent</a:t>
            </a:r>
            <a:r>
              <a:rPr lang="de-DE"/>
              <a:t> </a:t>
            </a:r>
            <a:r>
              <a:rPr lang="de-DE" err="1"/>
              <a:t>way</a:t>
            </a:r>
            <a:r>
              <a:rPr lang="de-DE"/>
              <a:t> </a:t>
            </a:r>
            <a:r>
              <a:rPr lang="de-DE" err="1"/>
              <a:t>to</a:t>
            </a:r>
            <a:r>
              <a:rPr lang="de-DE"/>
              <a:t> </a:t>
            </a:r>
            <a:r>
              <a:rPr lang="de-DE" err="1"/>
              <a:t>measure</a:t>
            </a:r>
            <a:r>
              <a:rPr lang="de-DE"/>
              <a:t> </a:t>
            </a:r>
            <a:r>
              <a:rPr lang="de-DE" err="1"/>
              <a:t>the</a:t>
            </a:r>
            <a:r>
              <a:rPr lang="de-DE"/>
              <a:t> </a:t>
            </a:r>
            <a:r>
              <a:rPr lang="de-DE" err="1"/>
              <a:t>overall</a:t>
            </a:r>
            <a:r>
              <a:rPr lang="de-DE"/>
              <a:t> </a:t>
            </a:r>
            <a:r>
              <a:rPr lang="de-DE" err="1"/>
              <a:t>health</a:t>
            </a:r>
            <a:r>
              <a:rPr lang="de-DE"/>
              <a:t> </a:t>
            </a:r>
            <a:r>
              <a:rPr lang="de-DE" err="1"/>
              <a:t>of</a:t>
            </a:r>
            <a:r>
              <a:rPr lang="de-DE"/>
              <a:t> </a:t>
            </a:r>
            <a:r>
              <a:rPr lang="de-DE" err="1"/>
              <a:t>one’s</a:t>
            </a:r>
            <a:r>
              <a:rPr lang="de-DE"/>
              <a:t> individual </a:t>
            </a:r>
            <a:r>
              <a:rPr lang="de-DE" err="1"/>
              <a:t>ethics</a:t>
            </a:r>
            <a:r>
              <a:rPr lang="de-DE"/>
              <a:t> </a:t>
            </a:r>
            <a:r>
              <a:rPr lang="de-DE" err="1"/>
              <a:t>and</a:t>
            </a:r>
            <a:r>
              <a:rPr lang="de-DE"/>
              <a:t> plan </a:t>
            </a:r>
            <a:r>
              <a:rPr lang="de-DE" err="1"/>
              <a:t>for</a:t>
            </a:r>
            <a:r>
              <a:rPr lang="de-DE"/>
              <a:t> </a:t>
            </a:r>
            <a:r>
              <a:rPr lang="de-DE" err="1"/>
              <a:t>improvements</a:t>
            </a:r>
            <a:r>
              <a:rPr lang="de-DE"/>
              <a:t>.</a:t>
            </a:r>
          </a:p>
          <a:p>
            <a:pPr marL="171450" indent="-171450">
              <a:buFont typeface="Arial" panose="020B0604020202020204" pitchFamily="34" charset="0"/>
              <a:buChar char="•"/>
            </a:pPr>
            <a:r>
              <a:rPr lang="de-DE"/>
              <a:t>The </a:t>
            </a:r>
            <a:r>
              <a:rPr lang="de-DE" err="1"/>
              <a:t>ethics</a:t>
            </a:r>
            <a:r>
              <a:rPr lang="de-DE"/>
              <a:t> </a:t>
            </a:r>
            <a:r>
              <a:rPr lang="de-DE" err="1"/>
              <a:t>self-assessment</a:t>
            </a:r>
            <a:r>
              <a:rPr lang="de-DE"/>
              <a:t> </a:t>
            </a:r>
            <a:r>
              <a:rPr lang="de-DE" err="1"/>
              <a:t>helps</a:t>
            </a:r>
            <a:r>
              <a:rPr lang="de-DE"/>
              <a:t> </a:t>
            </a:r>
            <a:r>
              <a:rPr lang="de-DE" err="1"/>
              <a:t>participants</a:t>
            </a:r>
            <a:r>
              <a:rPr lang="de-DE"/>
              <a:t> </a:t>
            </a:r>
            <a:r>
              <a:rPr lang="de-DE" err="1"/>
              <a:t>identify</a:t>
            </a:r>
            <a:r>
              <a:rPr lang="de-DE"/>
              <a:t> (i) </a:t>
            </a:r>
            <a:r>
              <a:rPr lang="de-DE" err="1"/>
              <a:t>areas</a:t>
            </a:r>
            <a:r>
              <a:rPr lang="de-DE"/>
              <a:t> in </a:t>
            </a:r>
            <a:r>
              <a:rPr lang="de-DE" err="1"/>
              <a:t>which</a:t>
            </a:r>
            <a:r>
              <a:rPr lang="de-DE"/>
              <a:t> </a:t>
            </a:r>
            <a:r>
              <a:rPr lang="de-DE" err="1"/>
              <a:t>they</a:t>
            </a:r>
            <a:r>
              <a:rPr lang="de-DE"/>
              <a:t> </a:t>
            </a:r>
            <a:r>
              <a:rPr lang="de-DE" err="1"/>
              <a:t>are</a:t>
            </a:r>
            <a:r>
              <a:rPr lang="de-DE"/>
              <a:t> on strong </a:t>
            </a:r>
            <a:r>
              <a:rPr lang="de-DE" err="1"/>
              <a:t>ethical</a:t>
            </a:r>
            <a:r>
              <a:rPr lang="de-DE"/>
              <a:t> </a:t>
            </a:r>
            <a:r>
              <a:rPr lang="de-DE" err="1"/>
              <a:t>ground</a:t>
            </a:r>
            <a:r>
              <a:rPr lang="de-DE"/>
              <a:t>, (ii) </a:t>
            </a:r>
            <a:r>
              <a:rPr lang="de-DE" err="1"/>
              <a:t>areas</a:t>
            </a:r>
            <a:r>
              <a:rPr lang="de-DE"/>
              <a:t> </a:t>
            </a:r>
            <a:r>
              <a:rPr lang="de-DE" err="1"/>
              <a:t>that</a:t>
            </a:r>
            <a:r>
              <a:rPr lang="de-DE"/>
              <a:t> </a:t>
            </a:r>
            <a:r>
              <a:rPr lang="de-DE" err="1"/>
              <a:t>they</a:t>
            </a:r>
            <a:r>
              <a:rPr lang="de-DE"/>
              <a:t> </a:t>
            </a:r>
            <a:r>
              <a:rPr lang="de-DE" err="1"/>
              <a:t>may</a:t>
            </a:r>
            <a:r>
              <a:rPr lang="de-DE"/>
              <a:t> </a:t>
            </a:r>
            <a:r>
              <a:rPr lang="de-DE" err="1"/>
              <a:t>wish</a:t>
            </a:r>
            <a:r>
              <a:rPr lang="de-DE"/>
              <a:t> </a:t>
            </a:r>
            <a:r>
              <a:rPr lang="de-DE" err="1"/>
              <a:t>to</a:t>
            </a:r>
            <a:r>
              <a:rPr lang="de-DE"/>
              <a:t> </a:t>
            </a:r>
            <a:r>
              <a:rPr lang="de-DE" err="1"/>
              <a:t>examine</a:t>
            </a:r>
            <a:r>
              <a:rPr lang="de-DE"/>
              <a:t>, </a:t>
            </a:r>
            <a:r>
              <a:rPr lang="de-DE" err="1"/>
              <a:t>including</a:t>
            </a:r>
            <a:r>
              <a:rPr lang="de-DE"/>
              <a:t> </a:t>
            </a:r>
            <a:r>
              <a:rPr lang="de-DE" err="1"/>
              <a:t>the</a:t>
            </a:r>
            <a:r>
              <a:rPr lang="de-DE"/>
              <a:t> </a:t>
            </a:r>
            <a:r>
              <a:rPr lang="de-DE" err="1"/>
              <a:t>basis</a:t>
            </a:r>
            <a:r>
              <a:rPr lang="de-DE"/>
              <a:t> </a:t>
            </a:r>
            <a:r>
              <a:rPr lang="de-DE" err="1"/>
              <a:t>for</a:t>
            </a:r>
            <a:r>
              <a:rPr lang="de-DE"/>
              <a:t> </a:t>
            </a:r>
            <a:r>
              <a:rPr lang="de-DE" err="1"/>
              <a:t>their</a:t>
            </a:r>
            <a:r>
              <a:rPr lang="de-DE"/>
              <a:t> </a:t>
            </a:r>
            <a:r>
              <a:rPr lang="de-DE" err="1"/>
              <a:t>responses</a:t>
            </a:r>
            <a:r>
              <a:rPr lang="de-DE"/>
              <a:t> </a:t>
            </a:r>
            <a:r>
              <a:rPr lang="de-DE" err="1"/>
              <a:t>and</a:t>
            </a:r>
            <a:r>
              <a:rPr lang="de-DE"/>
              <a:t> (iii) </a:t>
            </a:r>
            <a:r>
              <a:rPr lang="de-DE" err="1"/>
              <a:t>opportunities</a:t>
            </a:r>
            <a:r>
              <a:rPr lang="de-DE"/>
              <a:t> </a:t>
            </a:r>
            <a:r>
              <a:rPr lang="de-DE" err="1"/>
              <a:t>for</a:t>
            </a:r>
            <a:r>
              <a:rPr lang="de-DE"/>
              <a:t> </a:t>
            </a:r>
            <a:r>
              <a:rPr lang="de-DE" err="1"/>
              <a:t>further</a:t>
            </a:r>
            <a:r>
              <a:rPr lang="de-DE"/>
              <a:t> </a:t>
            </a:r>
            <a:r>
              <a:rPr lang="de-DE" err="1"/>
              <a:t>reflection</a:t>
            </a:r>
            <a:r>
              <a:rPr lang="de-DE"/>
              <a:t>.</a:t>
            </a:r>
          </a:p>
          <a:p>
            <a:pPr marL="171450" indent="-171450">
              <a:buFont typeface="Arial" panose="020B0604020202020204" pitchFamily="34" charset="0"/>
              <a:buChar char="•"/>
            </a:pPr>
            <a:r>
              <a:rPr lang="de-DE" err="1"/>
              <a:t>Based</a:t>
            </a:r>
            <a:r>
              <a:rPr lang="de-DE"/>
              <a:t> on </a:t>
            </a:r>
            <a:r>
              <a:rPr lang="de-DE" err="1"/>
              <a:t>the</a:t>
            </a:r>
            <a:r>
              <a:rPr lang="de-DE"/>
              <a:t> </a:t>
            </a:r>
            <a:r>
              <a:rPr lang="de-DE" err="1"/>
              <a:t>results</a:t>
            </a:r>
            <a:r>
              <a:rPr lang="de-DE"/>
              <a:t> </a:t>
            </a:r>
            <a:r>
              <a:rPr lang="de-DE" err="1"/>
              <a:t>from</a:t>
            </a:r>
            <a:r>
              <a:rPr lang="de-DE"/>
              <a:t> </a:t>
            </a:r>
            <a:r>
              <a:rPr lang="de-DE" err="1"/>
              <a:t>the</a:t>
            </a:r>
            <a:r>
              <a:rPr lang="de-DE"/>
              <a:t> </a:t>
            </a:r>
            <a:r>
              <a:rPr lang="de-DE" err="1"/>
              <a:t>ethics</a:t>
            </a:r>
            <a:r>
              <a:rPr lang="de-DE"/>
              <a:t> </a:t>
            </a:r>
            <a:r>
              <a:rPr lang="de-DE" err="1"/>
              <a:t>self-assessment</a:t>
            </a:r>
            <a:r>
              <a:rPr lang="de-DE"/>
              <a:t> </a:t>
            </a:r>
            <a:r>
              <a:rPr lang="de-DE" err="1"/>
              <a:t>and</a:t>
            </a:r>
            <a:r>
              <a:rPr lang="de-DE"/>
              <a:t> </a:t>
            </a:r>
            <a:r>
              <a:rPr lang="de-DE" err="1"/>
              <a:t>overall</a:t>
            </a:r>
            <a:r>
              <a:rPr lang="de-DE"/>
              <a:t> </a:t>
            </a:r>
            <a:r>
              <a:rPr lang="de-DE" err="1"/>
              <a:t>learnings</a:t>
            </a:r>
            <a:r>
              <a:rPr lang="de-DE"/>
              <a:t> </a:t>
            </a:r>
            <a:r>
              <a:rPr lang="de-DE" err="1"/>
              <a:t>from</a:t>
            </a:r>
            <a:r>
              <a:rPr lang="de-DE"/>
              <a:t> </a:t>
            </a:r>
            <a:r>
              <a:rPr lang="de-DE" err="1"/>
              <a:t>the</a:t>
            </a:r>
            <a:r>
              <a:rPr lang="de-DE"/>
              <a:t> </a:t>
            </a:r>
            <a:r>
              <a:rPr lang="de-DE" err="1"/>
              <a:t>training</a:t>
            </a:r>
            <a:r>
              <a:rPr lang="de-DE"/>
              <a:t>, </a:t>
            </a:r>
            <a:r>
              <a:rPr lang="de-DE" err="1"/>
              <a:t>participants</a:t>
            </a:r>
            <a:r>
              <a:rPr lang="de-DE"/>
              <a:t> will </a:t>
            </a:r>
            <a:r>
              <a:rPr lang="de-DE" err="1"/>
              <a:t>set</a:t>
            </a:r>
            <a:r>
              <a:rPr lang="de-DE"/>
              <a:t> </a:t>
            </a:r>
            <a:r>
              <a:rPr lang="de-DE" err="1"/>
              <a:t>up</a:t>
            </a:r>
            <a:r>
              <a:rPr lang="de-DE"/>
              <a:t> </a:t>
            </a:r>
            <a:r>
              <a:rPr lang="de-DE" err="1"/>
              <a:t>and</a:t>
            </a:r>
            <a:r>
              <a:rPr lang="de-DE"/>
              <a:t> </a:t>
            </a:r>
            <a:r>
              <a:rPr lang="de-DE" err="1"/>
              <a:t>present</a:t>
            </a:r>
            <a:r>
              <a:rPr lang="de-DE"/>
              <a:t> </a:t>
            </a:r>
            <a:r>
              <a:rPr lang="de-DE" err="1"/>
              <a:t>their</a:t>
            </a:r>
            <a:r>
              <a:rPr lang="de-DE"/>
              <a:t> </a:t>
            </a:r>
            <a:r>
              <a:rPr lang="de-DE" err="1"/>
              <a:t>development</a:t>
            </a:r>
            <a:r>
              <a:rPr lang="de-DE"/>
              <a:t> </a:t>
            </a:r>
            <a:r>
              <a:rPr lang="de-DE" err="1"/>
              <a:t>plans</a:t>
            </a:r>
            <a:r>
              <a:rPr lang="de-DE"/>
              <a:t> </a:t>
            </a:r>
            <a:r>
              <a:rPr lang="de-DE" err="1"/>
              <a:t>for</a:t>
            </a:r>
            <a:r>
              <a:rPr lang="de-DE"/>
              <a:t> </a:t>
            </a:r>
            <a:r>
              <a:rPr lang="de-DE" err="1"/>
              <a:t>enhanced</a:t>
            </a:r>
            <a:r>
              <a:rPr lang="de-DE"/>
              <a:t> </a:t>
            </a:r>
            <a:r>
              <a:rPr lang="de-DE" err="1"/>
              <a:t>ethics</a:t>
            </a:r>
            <a:r>
              <a:rPr lang="de-DE"/>
              <a:t> </a:t>
            </a:r>
            <a:r>
              <a:rPr lang="de-DE" err="1"/>
              <a:t>and</a:t>
            </a:r>
            <a:r>
              <a:rPr lang="de-DE"/>
              <a:t> </a:t>
            </a:r>
            <a:r>
              <a:rPr lang="de-DE" err="1"/>
              <a:t>public</a:t>
            </a:r>
            <a:r>
              <a:rPr lang="de-DE"/>
              <a:t> </a:t>
            </a:r>
            <a:r>
              <a:rPr lang="de-DE" err="1"/>
              <a:t>integrity</a:t>
            </a:r>
            <a:r>
              <a:rPr lang="de-DE"/>
              <a:t> in </a:t>
            </a:r>
            <a:r>
              <a:rPr lang="de-DE" b="0" u="sng"/>
              <a:t>Module 18 on Day 5</a:t>
            </a:r>
            <a:r>
              <a:rPr lang="de-DE"/>
              <a:t>. The </a:t>
            </a:r>
            <a:r>
              <a:rPr lang="de-DE" err="1"/>
              <a:t>annexed</a:t>
            </a:r>
            <a:r>
              <a:rPr lang="de-DE"/>
              <a:t> </a:t>
            </a:r>
            <a:r>
              <a:rPr lang="de-DE" err="1"/>
              <a:t>template</a:t>
            </a:r>
            <a:r>
              <a:rPr lang="de-DE"/>
              <a:t> </a:t>
            </a:r>
            <a:r>
              <a:rPr lang="de-DE" err="1"/>
              <a:t>for</a:t>
            </a:r>
            <a:r>
              <a:rPr lang="de-DE"/>
              <a:t> a personal </a:t>
            </a:r>
            <a:r>
              <a:rPr lang="de-DE" err="1"/>
              <a:t>ethics</a:t>
            </a:r>
            <a:r>
              <a:rPr lang="de-DE"/>
              <a:t> </a:t>
            </a:r>
            <a:r>
              <a:rPr lang="de-DE" err="1"/>
              <a:t>development</a:t>
            </a:r>
            <a:r>
              <a:rPr lang="de-DE"/>
              <a:t> plan </a:t>
            </a:r>
            <a:r>
              <a:rPr lang="de-DE" err="1"/>
              <a:t>should</a:t>
            </a:r>
            <a:r>
              <a:rPr lang="de-DE"/>
              <a:t> not </a:t>
            </a:r>
            <a:r>
              <a:rPr lang="de-DE" err="1"/>
              <a:t>yet</a:t>
            </a:r>
            <a:r>
              <a:rPr lang="de-DE"/>
              <a:t> </a:t>
            </a:r>
            <a:r>
              <a:rPr lang="de-DE" err="1"/>
              <a:t>be</a:t>
            </a:r>
            <a:r>
              <a:rPr lang="de-DE"/>
              <a:t> </a:t>
            </a:r>
            <a:r>
              <a:rPr lang="de-DE" err="1"/>
              <a:t>filled</a:t>
            </a:r>
            <a:r>
              <a:rPr lang="de-DE"/>
              <a:t> in </a:t>
            </a:r>
            <a:r>
              <a:rPr lang="de-DE" err="1"/>
              <a:t>this</a:t>
            </a:r>
            <a:r>
              <a:rPr lang="de-DE"/>
              <a:t> </a:t>
            </a:r>
            <a:r>
              <a:rPr lang="de-DE" err="1"/>
              <a:t>module</a:t>
            </a:r>
            <a:r>
              <a:rPr lang="de-DE"/>
              <a:t>.</a:t>
            </a:r>
          </a:p>
          <a:p>
            <a:endParaRPr lang="de-DE"/>
          </a:p>
          <a:p>
            <a:r>
              <a:rPr lang="de-DE" b="1" err="1"/>
              <a:t>What</a:t>
            </a:r>
            <a:r>
              <a:rPr lang="de-DE" b="1"/>
              <a:t>?</a:t>
            </a:r>
          </a:p>
          <a:p>
            <a:pPr marL="171450" indent="-171450">
              <a:buFont typeface="Arial" panose="020B0604020202020204" pitchFamily="34" charset="0"/>
              <a:buChar char="•"/>
            </a:pPr>
            <a:r>
              <a:rPr lang="de-DE"/>
              <a:t>The </a:t>
            </a:r>
            <a:r>
              <a:rPr lang="de-DE" err="1"/>
              <a:t>ethics</a:t>
            </a:r>
            <a:r>
              <a:rPr lang="de-DE"/>
              <a:t> </a:t>
            </a:r>
            <a:r>
              <a:rPr lang="de-DE" err="1"/>
              <a:t>self-assessment</a:t>
            </a:r>
            <a:r>
              <a:rPr lang="de-DE"/>
              <a:t> </a:t>
            </a:r>
            <a:r>
              <a:rPr lang="de-DE" err="1"/>
              <a:t>questionnaire</a:t>
            </a:r>
            <a:r>
              <a:rPr lang="de-DE"/>
              <a:t> </a:t>
            </a:r>
            <a:r>
              <a:rPr lang="de-DE" err="1"/>
              <a:t>consists</a:t>
            </a:r>
            <a:r>
              <a:rPr lang="de-DE"/>
              <a:t> </a:t>
            </a:r>
            <a:r>
              <a:rPr lang="de-DE" err="1"/>
              <a:t>of</a:t>
            </a:r>
            <a:r>
              <a:rPr lang="de-DE"/>
              <a:t> </a:t>
            </a:r>
            <a:r>
              <a:rPr lang="de-DE" sz="1200"/>
              <a:t>50 </a:t>
            </a:r>
            <a:r>
              <a:rPr lang="de-DE" sz="1200" err="1"/>
              <a:t>statements</a:t>
            </a:r>
            <a:r>
              <a:rPr lang="de-DE" sz="1200"/>
              <a:t> </a:t>
            </a:r>
            <a:r>
              <a:rPr lang="de-DE" sz="1200" err="1"/>
              <a:t>about</a:t>
            </a:r>
            <a:r>
              <a:rPr lang="de-DE" sz="1200"/>
              <a:t> </a:t>
            </a:r>
            <a:r>
              <a:rPr lang="de-DE" sz="1200" err="1"/>
              <a:t>ethical</a:t>
            </a:r>
            <a:r>
              <a:rPr lang="de-DE" sz="1200"/>
              <a:t> </a:t>
            </a:r>
            <a:r>
              <a:rPr lang="de-DE" sz="1200" err="1"/>
              <a:t>and</a:t>
            </a:r>
            <a:r>
              <a:rPr lang="de-DE" sz="1200"/>
              <a:t> professional </a:t>
            </a:r>
            <a:r>
              <a:rPr lang="de-DE" sz="1200" err="1"/>
              <a:t>conduct</a:t>
            </a:r>
            <a:r>
              <a:rPr lang="de-DE" sz="1200"/>
              <a:t> </a:t>
            </a:r>
            <a:r>
              <a:rPr lang="de-DE" sz="1200" err="1"/>
              <a:t>across</a:t>
            </a:r>
            <a:r>
              <a:rPr lang="de-DE" sz="1200"/>
              <a:t> </a:t>
            </a:r>
            <a:r>
              <a:rPr lang="de-DE" sz="1200" err="1"/>
              <a:t>six</a:t>
            </a:r>
            <a:r>
              <a:rPr lang="de-DE" sz="1200"/>
              <a:t> different </a:t>
            </a:r>
            <a:r>
              <a:rPr lang="de-DE" sz="1200" err="1"/>
              <a:t>categories</a:t>
            </a:r>
            <a:r>
              <a:rPr lang="de-DE" sz="120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This </a:t>
            </a:r>
            <a:r>
              <a:rPr lang="de-DE" err="1"/>
              <a:t>tool</a:t>
            </a:r>
            <a:r>
              <a:rPr lang="de-DE"/>
              <a:t> </a:t>
            </a:r>
            <a:r>
              <a:rPr lang="de-DE" err="1"/>
              <a:t>does</a:t>
            </a:r>
            <a:r>
              <a:rPr lang="de-DE"/>
              <a:t> not </a:t>
            </a:r>
            <a:r>
              <a:rPr lang="de-DE" err="1"/>
              <a:t>have</a:t>
            </a:r>
            <a:r>
              <a:rPr lang="de-DE"/>
              <a:t> a </a:t>
            </a:r>
            <a:r>
              <a:rPr lang="de-DE" err="1"/>
              <a:t>scoring</a:t>
            </a:r>
            <a:r>
              <a:rPr lang="de-DE"/>
              <a:t> </a:t>
            </a:r>
            <a:r>
              <a:rPr lang="de-DE" err="1"/>
              <a:t>mechanism</a:t>
            </a:r>
            <a:r>
              <a:rPr lang="de-DE"/>
              <a:t>, </a:t>
            </a:r>
            <a:r>
              <a:rPr lang="de-DE" err="1"/>
              <a:t>as</a:t>
            </a:r>
            <a:r>
              <a:rPr lang="de-DE"/>
              <a:t> </a:t>
            </a:r>
            <a:r>
              <a:rPr lang="de-DE" err="1"/>
              <a:t>we</a:t>
            </a:r>
            <a:r>
              <a:rPr lang="de-DE"/>
              <a:t> do not </a:t>
            </a:r>
            <a:r>
              <a:rPr lang="de-DE" err="1"/>
              <a:t>believe</a:t>
            </a:r>
            <a:r>
              <a:rPr lang="de-DE"/>
              <a:t> </a:t>
            </a:r>
            <a:r>
              <a:rPr lang="de-DE" err="1"/>
              <a:t>that</a:t>
            </a:r>
            <a:r>
              <a:rPr lang="de-DE"/>
              <a:t> </a:t>
            </a:r>
            <a:r>
              <a:rPr lang="de-DE" err="1"/>
              <a:t>ethical</a:t>
            </a:r>
            <a:r>
              <a:rPr lang="de-DE"/>
              <a:t> </a:t>
            </a:r>
            <a:r>
              <a:rPr lang="de-DE" err="1"/>
              <a:t>behavior</a:t>
            </a:r>
            <a:r>
              <a:rPr lang="de-DE"/>
              <a:t> </a:t>
            </a:r>
            <a:r>
              <a:rPr lang="de-DE" err="1"/>
              <a:t>can</a:t>
            </a:r>
            <a:r>
              <a:rPr lang="de-DE"/>
              <a:t> </a:t>
            </a:r>
            <a:r>
              <a:rPr lang="de-DE" err="1"/>
              <a:t>or</a:t>
            </a:r>
            <a:r>
              <a:rPr lang="de-DE"/>
              <a:t> </a:t>
            </a:r>
            <a:r>
              <a:rPr lang="de-DE" err="1"/>
              <a:t>should</a:t>
            </a:r>
            <a:r>
              <a:rPr lang="de-DE"/>
              <a:t> </a:t>
            </a:r>
            <a:r>
              <a:rPr lang="de-DE" err="1"/>
              <a:t>be</a:t>
            </a:r>
            <a:r>
              <a:rPr lang="de-DE"/>
              <a:t> </a:t>
            </a:r>
            <a:r>
              <a:rPr lang="de-DE" err="1"/>
              <a:t>quantified</a:t>
            </a:r>
            <a:r>
              <a:rPr lang="de-DE"/>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Step</a:t>
            </a:r>
            <a:r>
              <a:rPr lang="de-DE" sz="1200"/>
              <a:t> 1: </a:t>
            </a:r>
            <a:r>
              <a:rPr lang="de-DE"/>
              <a:t>Check </a:t>
            </a:r>
            <a:r>
              <a:rPr lang="de-DE" err="1"/>
              <a:t>only</a:t>
            </a:r>
            <a:r>
              <a:rPr lang="de-DE"/>
              <a:t> </a:t>
            </a:r>
            <a:r>
              <a:rPr lang="de-DE" err="1"/>
              <a:t>one</a:t>
            </a:r>
            <a:r>
              <a:rPr lang="de-DE"/>
              <a:t> </a:t>
            </a:r>
            <a:r>
              <a:rPr lang="de-DE" err="1"/>
              <a:t>answer</a:t>
            </a:r>
            <a:r>
              <a:rPr lang="de-DE"/>
              <a:t> </a:t>
            </a:r>
            <a:r>
              <a:rPr lang="de-DE" err="1"/>
              <a:t>for</a:t>
            </a:r>
            <a:r>
              <a:rPr lang="de-DE"/>
              <a:t> </a:t>
            </a:r>
            <a:r>
              <a:rPr lang="de-DE" err="1"/>
              <a:t>each</a:t>
            </a:r>
            <a:r>
              <a:rPr lang="de-DE"/>
              <a:t> </a:t>
            </a:r>
            <a:r>
              <a:rPr lang="de-DE" err="1"/>
              <a:t>of</a:t>
            </a:r>
            <a:r>
              <a:rPr lang="de-DE"/>
              <a:t> </a:t>
            </a:r>
            <a:r>
              <a:rPr lang="de-DE" err="1"/>
              <a:t>the</a:t>
            </a:r>
            <a:r>
              <a:rPr lang="de-DE"/>
              <a:t> </a:t>
            </a:r>
            <a:r>
              <a:rPr lang="de-DE" err="1"/>
              <a:t>statements</a:t>
            </a:r>
            <a:r>
              <a:rPr lang="de-DE"/>
              <a:t>. </a:t>
            </a:r>
            <a:r>
              <a:rPr lang="de-DE" sz="1200" err="1"/>
              <a:t>Only</a:t>
            </a:r>
            <a:r>
              <a:rPr lang="de-DE" sz="1200"/>
              <a:t> </a:t>
            </a:r>
            <a:r>
              <a:rPr lang="de-DE" sz="1200" err="1"/>
              <a:t>statements</a:t>
            </a:r>
            <a:r>
              <a:rPr lang="de-DE" sz="1200"/>
              <a:t> </a:t>
            </a:r>
            <a:r>
              <a:rPr lang="de-DE" sz="1200" err="1"/>
              <a:t>applicable</a:t>
            </a:r>
            <a:r>
              <a:rPr lang="de-DE" sz="1200"/>
              <a:t> </a:t>
            </a:r>
            <a:r>
              <a:rPr lang="de-DE" sz="1200" err="1"/>
              <a:t>to</a:t>
            </a:r>
            <a:r>
              <a:rPr lang="de-DE" sz="1200"/>
              <a:t> </a:t>
            </a:r>
            <a:r>
              <a:rPr lang="de-DE" sz="1200" err="1"/>
              <a:t>your</a:t>
            </a:r>
            <a:r>
              <a:rPr lang="de-DE" sz="1200"/>
              <a:t> </a:t>
            </a:r>
            <a:r>
              <a:rPr lang="de-DE" sz="1200" err="1"/>
              <a:t>role</a:t>
            </a:r>
            <a:r>
              <a:rPr lang="de-DE" sz="1200"/>
              <a:t> </a:t>
            </a:r>
            <a:r>
              <a:rPr lang="de-DE" sz="1200" err="1"/>
              <a:t>and</a:t>
            </a:r>
            <a:r>
              <a:rPr lang="de-DE" sz="1200"/>
              <a:t> </a:t>
            </a:r>
            <a:r>
              <a:rPr lang="de-DE" sz="1200" err="1"/>
              <a:t>responsibilities</a:t>
            </a:r>
            <a:r>
              <a:rPr lang="de-DE" sz="1200"/>
              <a:t> in </a:t>
            </a:r>
            <a:r>
              <a:rPr lang="de-DE" sz="1200" err="1"/>
              <a:t>your</a:t>
            </a:r>
            <a:r>
              <a:rPr lang="de-DE" sz="1200"/>
              <a:t> </a:t>
            </a:r>
            <a:r>
              <a:rPr lang="de-DE" sz="1200" err="1"/>
              <a:t>workplace</a:t>
            </a:r>
            <a:r>
              <a:rPr lang="de-DE" sz="1200"/>
              <a:t>/</a:t>
            </a:r>
            <a:r>
              <a:rPr lang="de-DE" sz="1200" err="1"/>
              <a:t>lifeneed</a:t>
            </a:r>
            <a:r>
              <a:rPr lang="de-DE" sz="1200"/>
              <a:t> </a:t>
            </a:r>
            <a:r>
              <a:rPr lang="de-DE" sz="1200" err="1"/>
              <a:t>to</a:t>
            </a:r>
            <a:r>
              <a:rPr lang="de-DE" sz="1200"/>
              <a:t> </a:t>
            </a:r>
            <a:r>
              <a:rPr lang="de-DE" sz="1200" err="1"/>
              <a:t>be</a:t>
            </a:r>
            <a:r>
              <a:rPr lang="de-DE" sz="1200"/>
              <a:t> </a:t>
            </a:r>
            <a:r>
              <a:rPr lang="de-DE" sz="1200" err="1"/>
              <a:t>responded</a:t>
            </a:r>
            <a:r>
              <a:rPr lang="de-DE" sz="1200"/>
              <a:t> </a:t>
            </a:r>
            <a:r>
              <a:rPr lang="de-DE" sz="1200" err="1"/>
              <a:t>to</a:t>
            </a:r>
            <a:r>
              <a:rPr lang="de-DE" sz="1200"/>
              <a:t>. </a:t>
            </a:r>
            <a:r>
              <a:rPr lang="de-DE" err="1"/>
              <a:t>Neither</a:t>
            </a:r>
            <a:r>
              <a:rPr lang="de-DE"/>
              <a:t> </a:t>
            </a:r>
            <a:r>
              <a:rPr lang="de-DE" err="1"/>
              <a:t>is</a:t>
            </a:r>
            <a:r>
              <a:rPr lang="de-DE"/>
              <a:t> </a:t>
            </a:r>
            <a:r>
              <a:rPr lang="de-DE" err="1"/>
              <a:t>the</a:t>
            </a:r>
            <a:r>
              <a:rPr lang="de-DE"/>
              <a:t> </a:t>
            </a:r>
            <a:r>
              <a:rPr lang="de-DE" err="1"/>
              <a:t>list</a:t>
            </a:r>
            <a:r>
              <a:rPr lang="de-DE"/>
              <a:t> exhaustive; </a:t>
            </a:r>
            <a:r>
              <a:rPr lang="de-DE" err="1"/>
              <a:t>if</a:t>
            </a:r>
            <a:r>
              <a:rPr lang="de-DE"/>
              <a:t> </a:t>
            </a:r>
            <a:r>
              <a:rPr lang="de-DE" err="1"/>
              <a:t>you</a:t>
            </a:r>
            <a:r>
              <a:rPr lang="de-DE"/>
              <a:t> </a:t>
            </a:r>
            <a:r>
              <a:rPr lang="de-DE" err="1"/>
              <a:t>have</a:t>
            </a:r>
            <a:r>
              <a:rPr lang="de-DE"/>
              <a:t> </a:t>
            </a:r>
            <a:r>
              <a:rPr lang="de-DE" err="1"/>
              <a:t>other</a:t>
            </a:r>
            <a:r>
              <a:rPr lang="de-DE"/>
              <a:t> personal </a:t>
            </a:r>
            <a:r>
              <a:rPr lang="de-DE" err="1"/>
              <a:t>considerations</a:t>
            </a:r>
            <a:r>
              <a:rPr lang="de-DE"/>
              <a:t> not </a:t>
            </a:r>
            <a:r>
              <a:rPr lang="de-DE" err="1"/>
              <a:t>explicitly</a:t>
            </a:r>
            <a:r>
              <a:rPr lang="de-DE"/>
              <a:t> </a:t>
            </a:r>
            <a:r>
              <a:rPr lang="de-DE" err="1"/>
              <a:t>called</a:t>
            </a:r>
            <a:r>
              <a:rPr lang="de-DE"/>
              <a:t> </a:t>
            </a:r>
            <a:r>
              <a:rPr lang="de-DE" err="1"/>
              <a:t>forward</a:t>
            </a:r>
            <a:r>
              <a:rPr lang="de-DE"/>
              <a:t> in </a:t>
            </a:r>
            <a:r>
              <a:rPr lang="de-DE" err="1"/>
              <a:t>the</a:t>
            </a:r>
            <a:r>
              <a:rPr lang="de-DE"/>
              <a:t> </a:t>
            </a:r>
            <a:r>
              <a:rPr lang="de-DE" err="1"/>
              <a:t>assessment</a:t>
            </a:r>
            <a:r>
              <a:rPr lang="de-DE"/>
              <a:t> </a:t>
            </a:r>
            <a:r>
              <a:rPr lang="de-DE" err="1"/>
              <a:t>tool</a:t>
            </a:r>
            <a:r>
              <a:rPr lang="de-DE"/>
              <a:t>, </a:t>
            </a:r>
            <a:r>
              <a:rPr lang="de-DE" err="1"/>
              <a:t>make</a:t>
            </a:r>
            <a:r>
              <a:rPr lang="de-DE"/>
              <a:t> </a:t>
            </a:r>
            <a:r>
              <a:rPr lang="de-DE" err="1"/>
              <a:t>note</a:t>
            </a:r>
            <a:r>
              <a:rPr lang="de-DE"/>
              <a:t> </a:t>
            </a:r>
            <a:r>
              <a:rPr lang="de-DE" err="1"/>
              <a:t>of</a:t>
            </a:r>
            <a:r>
              <a:rPr lang="de-DE"/>
              <a:t> </a:t>
            </a:r>
            <a:r>
              <a:rPr lang="de-DE" err="1"/>
              <a:t>them</a:t>
            </a:r>
            <a:r>
              <a:rPr lang="de-DE"/>
              <a:t> </a:t>
            </a:r>
            <a:r>
              <a:rPr lang="de-DE" err="1"/>
              <a:t>for</a:t>
            </a:r>
            <a:r>
              <a:rPr lang="de-DE"/>
              <a:t> </a:t>
            </a:r>
            <a:r>
              <a:rPr lang="de-DE" err="1"/>
              <a:t>reflection</a:t>
            </a:r>
            <a:r>
              <a:rPr lang="de-DE"/>
              <a:t> </a:t>
            </a:r>
            <a:r>
              <a:rPr lang="de-DE" err="1"/>
              <a:t>and</a:t>
            </a:r>
            <a:r>
              <a:rPr lang="de-DE"/>
              <a:t> </a:t>
            </a:r>
            <a:r>
              <a:rPr lang="de-DE" err="1"/>
              <a:t>inclusion</a:t>
            </a:r>
            <a:r>
              <a:rPr lang="de-DE"/>
              <a:t> in </a:t>
            </a:r>
            <a:r>
              <a:rPr lang="de-DE" err="1"/>
              <a:t>your</a:t>
            </a:r>
            <a:r>
              <a:rPr lang="de-DE"/>
              <a:t> </a:t>
            </a:r>
            <a:r>
              <a:rPr lang="de-DE" err="1"/>
              <a:t>development</a:t>
            </a:r>
            <a:r>
              <a:rPr lang="de-DE"/>
              <a:t> plan, </a:t>
            </a:r>
            <a:r>
              <a:rPr lang="de-DE" err="1"/>
              <a:t>as</a:t>
            </a:r>
            <a:r>
              <a:rPr lang="de-DE"/>
              <a:t> </a:t>
            </a:r>
            <a:r>
              <a:rPr lang="de-DE" err="1"/>
              <a:t>appropriate</a:t>
            </a:r>
            <a:endParaRPr lang="de-DE" sz="120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Step</a:t>
            </a:r>
            <a:r>
              <a:rPr lang="de-DE" sz="1200"/>
              <a:t> 2: </a:t>
            </a:r>
            <a:r>
              <a:rPr lang="de-DE" err="1"/>
              <a:t>Once</a:t>
            </a:r>
            <a:r>
              <a:rPr lang="de-DE"/>
              <a:t> all </a:t>
            </a:r>
            <a:r>
              <a:rPr lang="de-DE" err="1"/>
              <a:t>the</a:t>
            </a:r>
            <a:r>
              <a:rPr lang="de-DE"/>
              <a:t> </a:t>
            </a:r>
            <a:r>
              <a:rPr lang="de-DE" err="1"/>
              <a:t>statements</a:t>
            </a:r>
            <a:r>
              <a:rPr lang="de-DE"/>
              <a:t> </a:t>
            </a:r>
            <a:r>
              <a:rPr lang="de-DE" err="1"/>
              <a:t>have</a:t>
            </a:r>
            <a:r>
              <a:rPr lang="de-DE"/>
              <a:t> </a:t>
            </a:r>
            <a:r>
              <a:rPr lang="de-DE" err="1"/>
              <a:t>been</a:t>
            </a:r>
            <a:r>
              <a:rPr lang="de-DE"/>
              <a:t> </a:t>
            </a:r>
            <a:r>
              <a:rPr lang="de-DE" err="1"/>
              <a:t>answered</a:t>
            </a:r>
            <a:r>
              <a:rPr lang="de-DE"/>
              <a:t>, </a:t>
            </a:r>
            <a:r>
              <a:rPr lang="de-DE" err="1"/>
              <a:t>take</a:t>
            </a:r>
            <a:r>
              <a:rPr lang="de-DE"/>
              <a:t> time, </a:t>
            </a:r>
            <a:r>
              <a:rPr lang="de-DE" err="1"/>
              <a:t>review</a:t>
            </a:r>
            <a:r>
              <a:rPr lang="de-DE"/>
              <a:t> </a:t>
            </a:r>
            <a:r>
              <a:rPr lang="de-DE" err="1"/>
              <a:t>the</a:t>
            </a:r>
            <a:r>
              <a:rPr lang="de-DE"/>
              <a:t> </a:t>
            </a:r>
            <a:r>
              <a:rPr lang="de-DE" err="1"/>
              <a:t>responses</a:t>
            </a:r>
            <a:r>
              <a:rPr lang="de-DE"/>
              <a:t>, </a:t>
            </a:r>
            <a:r>
              <a:rPr lang="de-DE" err="1"/>
              <a:t>and</a:t>
            </a:r>
            <a:r>
              <a:rPr lang="de-DE"/>
              <a:t> </a:t>
            </a:r>
            <a:r>
              <a:rPr lang="de-DE" err="1"/>
              <a:t>make</a:t>
            </a:r>
            <a:r>
              <a:rPr lang="de-DE"/>
              <a:t> </a:t>
            </a:r>
            <a:r>
              <a:rPr lang="de-DE" err="1"/>
              <a:t>note</a:t>
            </a:r>
            <a:r>
              <a:rPr lang="de-DE"/>
              <a:t> </a:t>
            </a:r>
            <a:r>
              <a:rPr lang="de-DE" err="1"/>
              <a:t>of</a:t>
            </a:r>
            <a:r>
              <a:rPr lang="de-DE"/>
              <a:t> </a:t>
            </a:r>
            <a:r>
              <a:rPr lang="de-DE" err="1"/>
              <a:t>statements</a:t>
            </a:r>
            <a:r>
              <a:rPr lang="de-DE"/>
              <a:t> </a:t>
            </a:r>
            <a:r>
              <a:rPr lang="de-DE" err="1"/>
              <a:t>answered</a:t>
            </a:r>
            <a:r>
              <a:rPr lang="de-DE"/>
              <a:t> </a:t>
            </a:r>
            <a:r>
              <a:rPr lang="de-DE" err="1"/>
              <a:t>with</a:t>
            </a:r>
            <a:r>
              <a:rPr lang="de-DE"/>
              <a:t> “</a:t>
            </a:r>
            <a:r>
              <a:rPr lang="de-DE" b="1" err="1"/>
              <a:t>usually</a:t>
            </a:r>
            <a:r>
              <a:rPr lang="de-DE"/>
              <a:t>,” “</a:t>
            </a:r>
            <a:r>
              <a:rPr lang="de-DE" b="1" err="1"/>
              <a:t>occasionally</a:t>
            </a:r>
            <a:r>
              <a:rPr lang="de-DE"/>
              <a:t>”, </a:t>
            </a:r>
            <a:r>
              <a:rPr lang="de-DE" err="1"/>
              <a:t>and</a:t>
            </a:r>
            <a:r>
              <a:rPr lang="de-DE"/>
              <a:t>, “</a:t>
            </a:r>
            <a:r>
              <a:rPr lang="de-DE" b="1" err="1"/>
              <a:t>almost</a:t>
            </a:r>
            <a:r>
              <a:rPr lang="de-DE" b="1"/>
              <a:t> </a:t>
            </a:r>
            <a:r>
              <a:rPr lang="de-DE" b="1" err="1"/>
              <a:t>never</a:t>
            </a:r>
            <a:r>
              <a:rPr lang="de-DE"/>
              <a:t>”. </a:t>
            </a:r>
            <a:r>
              <a:rPr lang="de-DE" err="1"/>
              <a:t>Identify</a:t>
            </a:r>
            <a:r>
              <a:rPr lang="de-DE"/>
              <a:t> </a:t>
            </a:r>
            <a:r>
              <a:rPr lang="de-DE" err="1"/>
              <a:t>which</a:t>
            </a:r>
            <a:r>
              <a:rPr lang="de-DE"/>
              <a:t> </a:t>
            </a:r>
            <a:r>
              <a:rPr lang="de-DE" err="1"/>
              <a:t>of</a:t>
            </a:r>
            <a:r>
              <a:rPr lang="de-DE"/>
              <a:t> </a:t>
            </a:r>
            <a:r>
              <a:rPr lang="de-DE" err="1"/>
              <a:t>the</a:t>
            </a:r>
            <a:r>
              <a:rPr lang="de-DE"/>
              <a:t> </a:t>
            </a:r>
            <a:r>
              <a:rPr lang="de-DE" err="1"/>
              <a:t>answers</a:t>
            </a:r>
            <a:r>
              <a:rPr lang="de-DE"/>
              <a:t> </a:t>
            </a:r>
            <a:r>
              <a:rPr lang="de-DE" err="1"/>
              <a:t>may</a:t>
            </a:r>
            <a:r>
              <a:rPr lang="de-DE"/>
              <a:t> </a:t>
            </a:r>
            <a:r>
              <a:rPr lang="de-DE" err="1"/>
              <a:t>raise</a:t>
            </a:r>
            <a:r>
              <a:rPr lang="de-DE"/>
              <a:t> </a:t>
            </a:r>
            <a:r>
              <a:rPr lang="de-DE" err="1"/>
              <a:t>concerns</a:t>
            </a:r>
            <a:r>
              <a:rPr lang="de-DE"/>
              <a:t> (“</a:t>
            </a:r>
            <a:r>
              <a:rPr lang="de-DE" err="1"/>
              <a:t>red</a:t>
            </a:r>
            <a:r>
              <a:rPr lang="de-DE"/>
              <a:t> </a:t>
            </a:r>
            <a:r>
              <a:rPr lang="de-DE" err="1"/>
              <a:t>flags</a:t>
            </a:r>
            <a:r>
              <a:rPr lang="de-DE"/>
              <a:t>”); </a:t>
            </a:r>
            <a:r>
              <a:rPr lang="de-DE" err="1"/>
              <a:t>reflect</a:t>
            </a:r>
            <a:r>
              <a:rPr lang="de-DE"/>
              <a:t> </a:t>
            </a:r>
            <a:r>
              <a:rPr lang="de-DE" err="1"/>
              <a:t>and</a:t>
            </a:r>
            <a:r>
              <a:rPr lang="de-DE"/>
              <a:t> </a:t>
            </a:r>
            <a:r>
              <a:rPr lang="de-DE" err="1"/>
              <a:t>decide</a:t>
            </a:r>
            <a:r>
              <a:rPr lang="de-DE"/>
              <a:t> on </a:t>
            </a:r>
            <a:r>
              <a:rPr lang="de-DE" err="1"/>
              <a:t>the</a:t>
            </a:r>
            <a:r>
              <a:rPr lang="de-DE"/>
              <a:t> </a:t>
            </a:r>
            <a:r>
              <a:rPr lang="de-DE" err="1"/>
              <a:t>ones</a:t>
            </a:r>
            <a:r>
              <a:rPr lang="de-DE"/>
              <a:t> </a:t>
            </a:r>
            <a:r>
              <a:rPr lang="de-DE" err="1"/>
              <a:t>to</a:t>
            </a:r>
            <a:r>
              <a:rPr lang="de-DE"/>
              <a:t> </a:t>
            </a:r>
            <a:r>
              <a:rPr lang="de-DE" err="1"/>
              <a:t>address</a:t>
            </a:r>
            <a:r>
              <a:rPr lang="de-DE"/>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err="1"/>
              <a:t>Step</a:t>
            </a:r>
            <a:r>
              <a:rPr lang="de-DE"/>
              <a:t> 3: On Day 5 </a:t>
            </a:r>
            <a:r>
              <a:rPr lang="de-DE" err="1"/>
              <a:t>of</a:t>
            </a:r>
            <a:r>
              <a:rPr lang="de-DE"/>
              <a:t> </a:t>
            </a:r>
            <a:r>
              <a:rPr lang="de-DE" err="1"/>
              <a:t>the</a:t>
            </a:r>
            <a:r>
              <a:rPr lang="de-DE"/>
              <a:t> </a:t>
            </a:r>
            <a:r>
              <a:rPr lang="de-DE" err="1"/>
              <a:t>training</a:t>
            </a:r>
            <a:r>
              <a:rPr lang="de-DE"/>
              <a:t>, </a:t>
            </a:r>
            <a:r>
              <a:rPr lang="de-DE" err="1"/>
              <a:t>using</a:t>
            </a:r>
            <a:r>
              <a:rPr lang="de-DE"/>
              <a:t> </a:t>
            </a:r>
            <a:r>
              <a:rPr lang="de-DE" err="1"/>
              <a:t>the</a:t>
            </a:r>
            <a:r>
              <a:rPr lang="de-DE"/>
              <a:t> </a:t>
            </a:r>
            <a:r>
              <a:rPr lang="de-DE" err="1"/>
              <a:t>development</a:t>
            </a:r>
            <a:r>
              <a:rPr lang="de-DE"/>
              <a:t> plan </a:t>
            </a:r>
            <a:r>
              <a:rPr lang="de-DE" err="1"/>
              <a:t>provided</a:t>
            </a:r>
            <a:r>
              <a:rPr lang="de-DE"/>
              <a:t>, </a:t>
            </a:r>
            <a:r>
              <a:rPr lang="de-DE" err="1"/>
              <a:t>identify</a:t>
            </a:r>
            <a:r>
              <a:rPr lang="de-DE"/>
              <a:t> </a:t>
            </a:r>
            <a:r>
              <a:rPr lang="de-DE" err="1"/>
              <a:t>appropriate</a:t>
            </a:r>
            <a:r>
              <a:rPr lang="de-DE"/>
              <a:t> </a:t>
            </a:r>
            <a:r>
              <a:rPr lang="de-DE" err="1"/>
              <a:t>next</a:t>
            </a:r>
            <a:r>
              <a:rPr lang="de-DE"/>
              <a:t> </a:t>
            </a:r>
            <a:r>
              <a:rPr lang="de-DE" err="1"/>
              <a:t>actions</a:t>
            </a:r>
            <a:r>
              <a:rPr lang="de-DE"/>
              <a:t> </a:t>
            </a:r>
            <a:r>
              <a:rPr lang="de-DE" err="1"/>
              <a:t>for</a:t>
            </a:r>
            <a:r>
              <a:rPr lang="de-DE"/>
              <a:t> </a:t>
            </a:r>
            <a:r>
              <a:rPr lang="de-DE" err="1"/>
              <a:t>yourself</a:t>
            </a:r>
            <a:r>
              <a:rPr lang="de-DE"/>
              <a:t> </a:t>
            </a:r>
            <a:r>
              <a:rPr lang="de-DE" err="1"/>
              <a:t>to</a:t>
            </a:r>
            <a:r>
              <a:rPr lang="de-DE"/>
              <a:t> </a:t>
            </a:r>
            <a:r>
              <a:rPr lang="de-DE" err="1"/>
              <a:t>develop</a:t>
            </a:r>
            <a:r>
              <a:rPr lang="de-DE"/>
              <a:t> </a:t>
            </a:r>
            <a:r>
              <a:rPr lang="de-DE" err="1"/>
              <a:t>and</a:t>
            </a:r>
            <a:r>
              <a:rPr lang="de-DE"/>
              <a:t> </a:t>
            </a:r>
            <a:r>
              <a:rPr lang="de-DE" err="1"/>
              <a:t>refine</a:t>
            </a:r>
            <a:r>
              <a:rPr lang="de-DE"/>
              <a:t> </a:t>
            </a:r>
            <a:r>
              <a:rPr lang="de-DE" err="1"/>
              <a:t>your</a:t>
            </a:r>
            <a:r>
              <a:rPr lang="de-DE"/>
              <a:t> </a:t>
            </a:r>
            <a:r>
              <a:rPr lang="de-DE" err="1"/>
              <a:t>ethical</a:t>
            </a:r>
            <a:r>
              <a:rPr lang="de-DE"/>
              <a:t> </a:t>
            </a:r>
            <a:r>
              <a:rPr lang="de-DE" err="1"/>
              <a:t>behaviors</a:t>
            </a:r>
            <a:r>
              <a:rPr lang="de-DE"/>
              <a:t>. In </a:t>
            </a:r>
            <a:r>
              <a:rPr lang="de-DE" err="1"/>
              <a:t>doing</a:t>
            </a:r>
            <a:r>
              <a:rPr lang="de-DE"/>
              <a:t> so, follow </a:t>
            </a:r>
            <a:r>
              <a:rPr lang="de-DE" err="1"/>
              <a:t>three</a:t>
            </a:r>
            <a:r>
              <a:rPr lang="de-DE"/>
              <a:t> </a:t>
            </a:r>
            <a:r>
              <a:rPr lang="de-DE" err="1"/>
              <a:t>recommendations</a:t>
            </a:r>
            <a:r>
              <a:rPr lang="de-DE"/>
              <a:t>: (1) </a:t>
            </a:r>
            <a:r>
              <a:rPr lang="de-DE" err="1"/>
              <a:t>Establish</a:t>
            </a:r>
            <a:r>
              <a:rPr lang="de-DE"/>
              <a:t> </a:t>
            </a:r>
            <a:r>
              <a:rPr lang="de-DE" err="1"/>
              <a:t>realistic</a:t>
            </a:r>
            <a:r>
              <a:rPr lang="de-DE"/>
              <a:t> </a:t>
            </a:r>
            <a:r>
              <a:rPr lang="de-DE" err="1"/>
              <a:t>targets</a:t>
            </a:r>
            <a:r>
              <a:rPr lang="de-DE"/>
              <a:t> </a:t>
            </a:r>
            <a:r>
              <a:rPr lang="de-DE" err="1"/>
              <a:t>to</a:t>
            </a:r>
            <a:r>
              <a:rPr lang="de-DE"/>
              <a:t> </a:t>
            </a:r>
            <a:r>
              <a:rPr lang="de-DE" err="1"/>
              <a:t>continue</a:t>
            </a:r>
            <a:r>
              <a:rPr lang="de-DE"/>
              <a:t> </a:t>
            </a:r>
            <a:r>
              <a:rPr lang="de-DE" err="1"/>
              <a:t>to</a:t>
            </a:r>
            <a:r>
              <a:rPr lang="de-DE"/>
              <a:t> </a:t>
            </a:r>
            <a:r>
              <a:rPr lang="de-DE" err="1"/>
              <a:t>be</a:t>
            </a:r>
            <a:r>
              <a:rPr lang="de-DE"/>
              <a:t> </a:t>
            </a:r>
            <a:r>
              <a:rPr lang="de-DE" err="1"/>
              <a:t>motivated</a:t>
            </a:r>
            <a:r>
              <a:rPr lang="de-DE"/>
              <a:t>; (2) </a:t>
            </a:r>
            <a:r>
              <a:rPr lang="de-DE" err="1"/>
              <a:t>Choose</a:t>
            </a:r>
            <a:r>
              <a:rPr lang="de-DE"/>
              <a:t> </a:t>
            </a:r>
            <a:r>
              <a:rPr lang="de-DE" err="1"/>
              <a:t>one</a:t>
            </a:r>
            <a:r>
              <a:rPr lang="de-DE"/>
              <a:t> </a:t>
            </a:r>
            <a:r>
              <a:rPr lang="de-DE" err="1"/>
              <a:t>to</a:t>
            </a:r>
            <a:r>
              <a:rPr lang="de-DE"/>
              <a:t> </a:t>
            </a:r>
            <a:r>
              <a:rPr lang="de-DE" err="1"/>
              <a:t>three</a:t>
            </a:r>
            <a:r>
              <a:rPr lang="de-DE"/>
              <a:t> </a:t>
            </a:r>
            <a:r>
              <a:rPr lang="de-DE" err="1"/>
              <a:t>activities</a:t>
            </a:r>
            <a:r>
              <a:rPr lang="de-DE"/>
              <a:t> </a:t>
            </a:r>
            <a:r>
              <a:rPr lang="de-DE" err="1"/>
              <a:t>to</a:t>
            </a:r>
            <a:r>
              <a:rPr lang="de-DE"/>
              <a:t> </a:t>
            </a:r>
            <a:r>
              <a:rPr lang="de-DE" err="1"/>
              <a:t>work</a:t>
            </a:r>
            <a:r>
              <a:rPr lang="de-DE"/>
              <a:t> on at a time </a:t>
            </a:r>
            <a:r>
              <a:rPr lang="de-DE" err="1"/>
              <a:t>to</a:t>
            </a:r>
            <a:r>
              <a:rPr lang="de-DE"/>
              <a:t> </a:t>
            </a:r>
            <a:r>
              <a:rPr lang="de-DE" err="1"/>
              <a:t>establish</a:t>
            </a:r>
            <a:r>
              <a:rPr lang="de-DE"/>
              <a:t> </a:t>
            </a:r>
            <a:r>
              <a:rPr lang="de-DE" err="1"/>
              <a:t>priorites</a:t>
            </a:r>
            <a:r>
              <a:rPr lang="de-DE"/>
              <a:t>; (3) Review </a:t>
            </a:r>
            <a:r>
              <a:rPr lang="de-DE" err="1"/>
              <a:t>the</a:t>
            </a:r>
            <a:r>
              <a:rPr lang="de-DE"/>
              <a:t> plan </a:t>
            </a:r>
            <a:r>
              <a:rPr lang="de-DE" err="1"/>
              <a:t>periodically</a:t>
            </a:r>
            <a:r>
              <a:rPr lang="de-DE"/>
              <a:t> </a:t>
            </a:r>
            <a:r>
              <a:rPr lang="de-DE" err="1"/>
              <a:t>and</a:t>
            </a:r>
            <a:r>
              <a:rPr lang="de-DE"/>
              <a:t> </a:t>
            </a:r>
            <a:r>
              <a:rPr lang="de-DE" err="1"/>
              <a:t>monitor</a:t>
            </a:r>
            <a:r>
              <a:rPr lang="de-DE"/>
              <a:t> </a:t>
            </a:r>
            <a:r>
              <a:rPr lang="de-DE" err="1"/>
              <a:t>your</a:t>
            </a:r>
            <a:r>
              <a:rPr lang="de-DE"/>
              <a:t> </a:t>
            </a:r>
            <a:r>
              <a:rPr lang="de-DE" err="1"/>
              <a:t>progress</a:t>
            </a:r>
            <a:r>
              <a:rPr lang="de-DE"/>
              <a:t>. </a:t>
            </a:r>
          </a:p>
          <a:p>
            <a:pPr marL="171450" indent="-171450">
              <a:buFont typeface="Arial" panose="020B0604020202020204" pitchFamily="34" charset="0"/>
              <a:buChar char="•"/>
            </a:pPr>
            <a:endParaRPr lang="de-DE"/>
          </a:p>
          <a:p>
            <a:pPr marL="0" indent="0">
              <a:buFont typeface="Arial" panose="020B0604020202020204" pitchFamily="34" charset="0"/>
              <a:buNone/>
            </a:pPr>
            <a:r>
              <a:rPr lang="de-DE" b="1"/>
              <a:t>Time:</a:t>
            </a:r>
          </a:p>
          <a:p>
            <a:pPr marL="171450" indent="-171450">
              <a:buFont typeface="Arial" panose="020B0604020202020204" pitchFamily="34" charset="0"/>
              <a:buChar char="•"/>
            </a:pPr>
            <a:r>
              <a:rPr lang="de-DE"/>
              <a:t>The </a:t>
            </a:r>
            <a:r>
              <a:rPr lang="de-DE" err="1"/>
              <a:t>ethics</a:t>
            </a:r>
            <a:r>
              <a:rPr lang="de-DE"/>
              <a:t> </a:t>
            </a:r>
            <a:r>
              <a:rPr lang="de-DE" err="1"/>
              <a:t>self-assessment</a:t>
            </a:r>
            <a:r>
              <a:rPr lang="de-DE"/>
              <a:t> </a:t>
            </a:r>
            <a:r>
              <a:rPr lang="de-DE" err="1"/>
              <a:t>questionnaire</a:t>
            </a:r>
            <a:r>
              <a:rPr lang="de-DE"/>
              <a:t> </a:t>
            </a:r>
            <a:r>
              <a:rPr lang="de-DE" err="1"/>
              <a:t>should</a:t>
            </a:r>
            <a:r>
              <a:rPr lang="de-DE"/>
              <a:t> </a:t>
            </a:r>
            <a:r>
              <a:rPr lang="de-DE" err="1"/>
              <a:t>be</a:t>
            </a:r>
            <a:r>
              <a:rPr lang="de-DE"/>
              <a:t> </a:t>
            </a:r>
            <a:r>
              <a:rPr lang="de-DE" err="1"/>
              <a:t>completed</a:t>
            </a:r>
            <a:r>
              <a:rPr lang="de-DE"/>
              <a:t> </a:t>
            </a:r>
            <a:r>
              <a:rPr lang="de-DE" err="1"/>
              <a:t>within</a:t>
            </a:r>
            <a:r>
              <a:rPr lang="de-DE"/>
              <a:t> 15 </a:t>
            </a:r>
            <a:r>
              <a:rPr lang="de-DE" err="1"/>
              <a:t>minutes</a:t>
            </a:r>
            <a:r>
              <a:rPr lang="de-DE"/>
              <a:t> on Day 1.</a:t>
            </a:r>
          </a:p>
          <a:p>
            <a:endParaRPr lang="de-DE"/>
          </a:p>
          <a:p>
            <a:r>
              <a:rPr lang="de-DE" b="1"/>
              <a:t>Resources:</a:t>
            </a:r>
          </a:p>
          <a:p>
            <a:pPr marL="171450" lvl="0" indent="-171450" defTabSz="533400">
              <a:lnSpc>
                <a:spcPct val="90000"/>
              </a:lnSpc>
              <a:spcBef>
                <a:spcPct val="0"/>
              </a:spcBef>
              <a:spcAft>
                <a:spcPct val="35000"/>
              </a:spcAft>
              <a:buFont typeface="Arial" panose="020B0604020202020204" pitchFamily="34" charset="0"/>
              <a:buChar char="•"/>
            </a:pPr>
            <a:r>
              <a:rPr lang="de-DE" sz="1200">
                <a:latin typeface="Roboto"/>
                <a:cs typeface="Roboto"/>
              </a:rPr>
              <a:t>The (</a:t>
            </a:r>
            <a:r>
              <a:rPr lang="de-DE" sz="1200" err="1">
                <a:latin typeface="Roboto"/>
                <a:cs typeface="Roboto"/>
              </a:rPr>
              <a:t>printed</a:t>
            </a:r>
            <a:r>
              <a:rPr lang="de-DE" sz="1200">
                <a:latin typeface="Roboto"/>
                <a:cs typeface="Roboto"/>
              </a:rPr>
              <a:t>) </a:t>
            </a:r>
            <a:r>
              <a:rPr lang="de-DE" sz="1200" err="1">
                <a:latin typeface="Roboto"/>
                <a:cs typeface="Roboto"/>
              </a:rPr>
              <a:t>ethics</a:t>
            </a:r>
            <a:r>
              <a:rPr lang="de-DE" sz="1200">
                <a:latin typeface="Roboto"/>
                <a:cs typeface="Roboto"/>
              </a:rPr>
              <a:t> </a:t>
            </a:r>
            <a:r>
              <a:rPr lang="de-DE" sz="1200" err="1">
                <a:latin typeface="Roboto"/>
                <a:cs typeface="Roboto"/>
              </a:rPr>
              <a:t>self-assessment</a:t>
            </a:r>
            <a:r>
              <a:rPr lang="de-DE" sz="1200">
                <a:latin typeface="Roboto"/>
                <a:cs typeface="Roboto"/>
              </a:rPr>
              <a:t> </a:t>
            </a:r>
            <a:r>
              <a:rPr lang="de-DE" sz="1200" err="1">
                <a:latin typeface="Roboto"/>
                <a:cs typeface="Roboto"/>
              </a:rPr>
              <a:t>questionnaire</a:t>
            </a:r>
            <a:r>
              <a:rPr lang="de-DE" sz="1200">
                <a:latin typeface="Roboto"/>
                <a:cs typeface="Roboto"/>
              </a:rPr>
              <a:t> </a:t>
            </a:r>
            <a:r>
              <a:rPr lang="de-DE" sz="1200" err="1">
                <a:latin typeface="Roboto"/>
                <a:cs typeface="Roboto"/>
              </a:rPr>
              <a:t>can</a:t>
            </a:r>
            <a:r>
              <a:rPr lang="de-DE" sz="1200">
                <a:latin typeface="Roboto"/>
                <a:cs typeface="Roboto"/>
              </a:rPr>
              <a:t> </a:t>
            </a:r>
            <a:r>
              <a:rPr lang="de-DE" sz="1200" err="1">
                <a:latin typeface="Roboto"/>
                <a:cs typeface="Roboto"/>
              </a:rPr>
              <a:t>be</a:t>
            </a:r>
            <a:r>
              <a:rPr lang="de-DE" sz="1200">
                <a:latin typeface="Roboto"/>
                <a:cs typeface="Roboto"/>
              </a:rPr>
              <a:t> </a:t>
            </a:r>
            <a:r>
              <a:rPr lang="de-DE" sz="1200" err="1">
                <a:latin typeface="Roboto"/>
                <a:cs typeface="Roboto"/>
              </a:rPr>
              <a:t>provided</a:t>
            </a:r>
            <a:r>
              <a:rPr lang="de-DE" sz="1200">
                <a:latin typeface="Roboto"/>
                <a:cs typeface="Roboto"/>
              </a:rPr>
              <a:t> </a:t>
            </a:r>
            <a:r>
              <a:rPr lang="de-DE" sz="1200" err="1">
                <a:latin typeface="Roboto"/>
                <a:cs typeface="Roboto"/>
              </a:rPr>
              <a:t>to</a:t>
            </a:r>
            <a:r>
              <a:rPr lang="de-DE" sz="1200">
                <a:latin typeface="Roboto"/>
                <a:cs typeface="Roboto"/>
              </a:rPr>
              <a:t> </a:t>
            </a:r>
            <a:r>
              <a:rPr lang="de-DE" sz="1200" err="1">
                <a:latin typeface="Roboto"/>
                <a:cs typeface="Roboto"/>
              </a:rPr>
              <a:t>participants</a:t>
            </a:r>
            <a:r>
              <a:rPr lang="de-DE" sz="1200">
                <a:latin typeface="Roboto"/>
                <a:cs typeface="Roboto"/>
              </a:rPr>
              <a:t> </a:t>
            </a:r>
            <a:r>
              <a:rPr lang="de-DE" sz="1200" err="1">
                <a:latin typeface="Roboto"/>
                <a:cs typeface="Roboto"/>
              </a:rPr>
              <a:t>by</a:t>
            </a:r>
            <a:r>
              <a:rPr lang="de-DE" sz="1200">
                <a:latin typeface="Roboto"/>
                <a:cs typeface="Roboto"/>
              </a:rPr>
              <a:t> </a:t>
            </a:r>
            <a:r>
              <a:rPr lang="de-DE" sz="1200" err="1">
                <a:latin typeface="Roboto"/>
                <a:cs typeface="Roboto"/>
              </a:rPr>
              <a:t>the</a:t>
            </a:r>
            <a:r>
              <a:rPr lang="de-DE" sz="1200">
                <a:latin typeface="Roboto"/>
                <a:cs typeface="Roboto"/>
              </a:rPr>
              <a:t> </a:t>
            </a:r>
            <a:r>
              <a:rPr lang="de-DE" sz="1200" err="1">
                <a:latin typeface="Roboto"/>
                <a:cs typeface="Roboto"/>
              </a:rPr>
              <a:t>trainer</a:t>
            </a:r>
            <a:r>
              <a:rPr lang="de-DE" sz="1200">
                <a:latin typeface="Roboto"/>
                <a:cs typeface="Roboto"/>
              </a:rPr>
              <a:t>, so </a:t>
            </a:r>
            <a:r>
              <a:rPr lang="de-DE" sz="1200" err="1">
                <a:latin typeface="Roboto"/>
                <a:cs typeface="Roboto"/>
              </a:rPr>
              <a:t>that</a:t>
            </a:r>
            <a:r>
              <a:rPr lang="de-DE" sz="1200">
                <a:latin typeface="Roboto"/>
                <a:cs typeface="Roboto"/>
              </a:rPr>
              <a:t> </a:t>
            </a:r>
            <a:r>
              <a:rPr lang="de-DE" sz="1200" err="1">
                <a:latin typeface="Roboto"/>
                <a:cs typeface="Roboto"/>
              </a:rPr>
              <a:t>they</a:t>
            </a:r>
            <a:r>
              <a:rPr lang="de-DE" sz="1200">
                <a:latin typeface="Roboto"/>
                <a:cs typeface="Roboto"/>
              </a:rPr>
              <a:t> </a:t>
            </a:r>
            <a:r>
              <a:rPr lang="de-DE" sz="1200" err="1">
                <a:latin typeface="Roboto"/>
                <a:cs typeface="Roboto"/>
              </a:rPr>
              <a:t>can</a:t>
            </a:r>
            <a:r>
              <a:rPr lang="de-DE" sz="1200">
                <a:latin typeface="Roboto"/>
                <a:cs typeface="Roboto"/>
              </a:rPr>
              <a:t> </a:t>
            </a:r>
            <a:r>
              <a:rPr lang="de-DE" sz="1200" err="1">
                <a:latin typeface="Roboto"/>
                <a:cs typeface="Roboto"/>
              </a:rPr>
              <a:t>keep</a:t>
            </a:r>
            <a:r>
              <a:rPr lang="de-DE" sz="1200">
                <a:latin typeface="Roboto"/>
                <a:cs typeface="Roboto"/>
              </a:rPr>
              <a:t> </a:t>
            </a:r>
            <a:r>
              <a:rPr lang="de-DE" sz="1200" err="1">
                <a:latin typeface="Roboto"/>
                <a:cs typeface="Roboto"/>
              </a:rPr>
              <a:t>their</a:t>
            </a:r>
            <a:r>
              <a:rPr lang="de-DE" sz="1200">
                <a:latin typeface="Roboto"/>
                <a:cs typeface="Roboto"/>
              </a:rPr>
              <a:t> </a:t>
            </a:r>
            <a:r>
              <a:rPr lang="de-DE" sz="1200" err="1">
                <a:latin typeface="Roboto"/>
                <a:cs typeface="Roboto"/>
              </a:rPr>
              <a:t>input</a:t>
            </a:r>
            <a:r>
              <a:rPr lang="de-DE" sz="1200">
                <a:latin typeface="Roboto"/>
                <a:cs typeface="Roboto"/>
              </a:rPr>
              <a:t> </a:t>
            </a:r>
            <a:r>
              <a:rPr lang="de-DE" sz="1200" err="1">
                <a:latin typeface="Roboto"/>
                <a:cs typeface="Roboto"/>
              </a:rPr>
              <a:t>for</a:t>
            </a:r>
            <a:r>
              <a:rPr lang="de-DE" sz="1200">
                <a:latin typeface="Roboto"/>
                <a:cs typeface="Roboto"/>
              </a:rPr>
              <a:t> </a:t>
            </a:r>
            <a:r>
              <a:rPr lang="de-DE" sz="1200" err="1">
                <a:latin typeface="Roboto"/>
                <a:cs typeface="Roboto"/>
              </a:rPr>
              <a:t>later</a:t>
            </a:r>
            <a:r>
              <a:rPr lang="de-DE" sz="1200">
                <a:latin typeface="Roboto"/>
                <a:cs typeface="Roboto"/>
              </a:rPr>
              <a:t>.</a:t>
            </a:r>
          </a:p>
          <a:p>
            <a:pPr marL="171450" indent="-171450">
              <a:buFont typeface="Arial" panose="020B0604020202020204" pitchFamily="34" charset="0"/>
              <a:buChar char="•"/>
            </a:pPr>
            <a:endParaRPr lang="de-DE"/>
          </a:p>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800" b="0"/>
              <a:t>Project Management Institute (PMI) (August 2018). </a:t>
            </a:r>
            <a:r>
              <a:rPr lang="de-DE" sz="800" b="0" err="1"/>
              <a:t>Ethics</a:t>
            </a:r>
            <a:r>
              <a:rPr lang="de-DE" sz="800" b="0"/>
              <a:t> Toolkit. </a:t>
            </a:r>
            <a:r>
              <a:rPr lang="de-DE" sz="800" b="0" err="1"/>
              <a:t>Ethics</a:t>
            </a:r>
            <a:r>
              <a:rPr lang="de-DE" sz="800" b="0"/>
              <a:t> </a:t>
            </a:r>
            <a:r>
              <a:rPr lang="de-DE" sz="800" b="0" err="1"/>
              <a:t>Self</a:t>
            </a:r>
            <a:r>
              <a:rPr lang="de-DE" sz="800" b="0"/>
              <a:t> Assessment. </a:t>
            </a:r>
            <a:r>
              <a:rPr lang="de-DE" sz="800" b="0" err="1"/>
              <a:t>Retrieved</a:t>
            </a:r>
            <a:r>
              <a:rPr lang="de-DE" sz="800" b="0"/>
              <a:t> </a:t>
            </a:r>
            <a:r>
              <a:rPr lang="de-DE" sz="800" b="0" err="1"/>
              <a:t>from</a:t>
            </a:r>
            <a:r>
              <a:rPr lang="de-DE" sz="800" b="0"/>
              <a:t> </a:t>
            </a:r>
            <a:r>
              <a:rPr lang="de-DE" sz="800" b="0">
                <a:hlinkClick r:id="rId3"/>
              </a:rPr>
              <a:t>https://www.pmi.org/-/media/pmi/documents/public/pdf/ethics/ethics-self-assessment.pdf?v=b8c50e98-936f-4b14-9f53-ae1d50fe4afc</a:t>
            </a:r>
            <a:r>
              <a:rPr lang="de-DE" sz="800" b="0"/>
              <a:t> (last </a:t>
            </a:r>
            <a:r>
              <a:rPr lang="de-DE" sz="800" b="0" err="1"/>
              <a:t>accessed</a:t>
            </a:r>
            <a:r>
              <a:rPr lang="de-DE" sz="800" b="0"/>
              <a:t> on August 31,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307247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31287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184104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234841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16672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334857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255930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22</a:t>
            </a:fld>
            <a:endParaRPr lang="de-DE"/>
          </a:p>
        </p:txBody>
      </p:sp>
    </p:spTree>
    <p:extLst>
      <p:ext uri="{BB962C8B-B14F-4D97-AF65-F5344CB8AC3E}">
        <p14:creationId xmlns:p14="http://schemas.microsoft.com/office/powerpoint/2010/main" val="1773140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23</a:t>
            </a:fld>
            <a:endParaRPr lang="de-DE"/>
          </a:p>
        </p:txBody>
      </p:sp>
    </p:spTree>
    <p:extLst>
      <p:ext uri="{BB962C8B-B14F-4D97-AF65-F5344CB8AC3E}">
        <p14:creationId xmlns:p14="http://schemas.microsoft.com/office/powerpoint/2010/main" val="307077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24</a:t>
            </a:fld>
            <a:endParaRPr lang="de-DE"/>
          </a:p>
        </p:txBody>
      </p:sp>
    </p:spTree>
    <p:extLst>
      <p:ext uri="{BB962C8B-B14F-4D97-AF65-F5344CB8AC3E}">
        <p14:creationId xmlns:p14="http://schemas.microsoft.com/office/powerpoint/2010/main" val="7962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DE" sz="1200" b="1">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a:t>
            </a:fld>
            <a:endParaRPr lang="de-DE"/>
          </a:p>
        </p:txBody>
      </p:sp>
    </p:spTree>
    <p:extLst>
      <p:ext uri="{BB962C8B-B14F-4D97-AF65-F5344CB8AC3E}">
        <p14:creationId xmlns:p14="http://schemas.microsoft.com/office/powerpoint/2010/main" val="3981924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3480869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346058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3549750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1368280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a:t>Personal </a:t>
            </a:r>
            <a:r>
              <a:rPr lang="de-DE" b="1" err="1"/>
              <a:t>ethics</a:t>
            </a:r>
            <a:r>
              <a:rPr lang="de-DE" b="1"/>
              <a:t> </a:t>
            </a:r>
            <a:r>
              <a:rPr lang="de-DE" b="1" err="1"/>
              <a:t>development</a:t>
            </a:r>
            <a:r>
              <a:rPr lang="de-DE" b="1"/>
              <a:t> plan:</a:t>
            </a:r>
          </a:p>
          <a:p>
            <a:pPr marL="0" indent="0">
              <a:buFont typeface="Arial" panose="020B0604020202020204" pitchFamily="34" charset="0"/>
              <a:buNone/>
            </a:pPr>
            <a:endParaRPr lang="de-DE" b="1"/>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solidFill>
                  <a:schemeClr val="bg1"/>
                </a:solidFill>
                <a:latin typeface="Roboto"/>
              </a:rPr>
              <a:t>The </a:t>
            </a:r>
            <a:r>
              <a:rPr lang="de-DE" sz="1200" b="0" err="1">
                <a:solidFill>
                  <a:schemeClr val="bg1"/>
                </a:solidFill>
                <a:latin typeface="Roboto"/>
              </a:rPr>
              <a:t>development</a:t>
            </a:r>
            <a:r>
              <a:rPr lang="de-DE" sz="1200" b="0">
                <a:solidFill>
                  <a:schemeClr val="bg1"/>
                </a:solidFill>
                <a:latin typeface="Roboto"/>
              </a:rPr>
              <a:t> </a:t>
            </a:r>
            <a:r>
              <a:rPr lang="de-DE" sz="1200" b="0" err="1">
                <a:solidFill>
                  <a:schemeClr val="bg1"/>
                </a:solidFill>
                <a:latin typeface="Roboto"/>
              </a:rPr>
              <a:t>plans</a:t>
            </a:r>
            <a:r>
              <a:rPr lang="de-DE" sz="1200" b="0">
                <a:solidFill>
                  <a:schemeClr val="bg1"/>
                </a:solidFill>
                <a:latin typeface="Roboto"/>
              </a:rPr>
              <a:t> </a:t>
            </a:r>
            <a:r>
              <a:rPr lang="de-DE" sz="1200" b="0" err="1">
                <a:solidFill>
                  <a:schemeClr val="bg1"/>
                </a:solidFill>
                <a:latin typeface="Roboto"/>
              </a:rPr>
              <a:t>for</a:t>
            </a:r>
            <a:r>
              <a:rPr lang="de-DE" sz="1200" b="0">
                <a:solidFill>
                  <a:schemeClr val="bg1"/>
                </a:solidFill>
                <a:latin typeface="Roboto"/>
              </a:rPr>
              <a:t> </a:t>
            </a:r>
            <a:r>
              <a:rPr lang="de-DE" sz="1200" b="0" err="1">
                <a:solidFill>
                  <a:schemeClr val="bg1"/>
                </a:solidFill>
                <a:latin typeface="Roboto"/>
              </a:rPr>
              <a:t>enhanced</a:t>
            </a:r>
            <a:r>
              <a:rPr lang="de-DE" sz="1200" b="0">
                <a:solidFill>
                  <a:schemeClr val="bg1"/>
                </a:solidFill>
                <a:latin typeface="Roboto"/>
              </a:rPr>
              <a:t> </a:t>
            </a:r>
            <a:r>
              <a:rPr lang="de-DE" sz="1200" b="0" err="1">
                <a:solidFill>
                  <a:schemeClr val="bg1"/>
                </a:solidFill>
                <a:latin typeface="Roboto"/>
              </a:rPr>
              <a:t>ethics</a:t>
            </a:r>
            <a:r>
              <a:rPr lang="de-DE" sz="1200" b="0">
                <a:solidFill>
                  <a:schemeClr val="bg1"/>
                </a:solidFill>
                <a:latin typeface="Roboto"/>
              </a:rPr>
              <a:t> </a:t>
            </a:r>
            <a:r>
              <a:rPr lang="de-DE" sz="1200" b="0" err="1">
                <a:solidFill>
                  <a:schemeClr val="bg1"/>
                </a:solidFill>
                <a:latin typeface="Roboto"/>
              </a:rPr>
              <a:t>and</a:t>
            </a:r>
            <a:r>
              <a:rPr lang="de-DE" sz="1200" b="0">
                <a:solidFill>
                  <a:schemeClr val="bg1"/>
                </a:solidFill>
                <a:latin typeface="Roboto"/>
              </a:rPr>
              <a:t> </a:t>
            </a:r>
            <a:r>
              <a:rPr lang="de-DE" sz="1200" b="0" err="1">
                <a:solidFill>
                  <a:schemeClr val="bg1"/>
                </a:solidFill>
                <a:latin typeface="Roboto"/>
              </a:rPr>
              <a:t>public</a:t>
            </a:r>
            <a:r>
              <a:rPr lang="de-DE" sz="1200" b="0">
                <a:solidFill>
                  <a:schemeClr val="bg1"/>
                </a:solidFill>
                <a:latin typeface="Roboto"/>
              </a:rPr>
              <a:t> </a:t>
            </a:r>
            <a:r>
              <a:rPr lang="de-DE" sz="1200" b="0" err="1">
                <a:solidFill>
                  <a:schemeClr val="bg1"/>
                </a:solidFill>
                <a:latin typeface="Roboto"/>
              </a:rPr>
              <a:t>integrity</a:t>
            </a:r>
            <a:r>
              <a:rPr lang="de-DE" sz="1200" b="0">
                <a:solidFill>
                  <a:schemeClr val="bg1"/>
                </a:solidFill>
                <a:latin typeface="Roboto"/>
              </a:rPr>
              <a:t> </a:t>
            </a:r>
            <a:r>
              <a:rPr lang="de-DE" sz="1200" b="0" err="1">
                <a:solidFill>
                  <a:schemeClr val="bg1"/>
                </a:solidFill>
                <a:latin typeface="Roboto"/>
              </a:rPr>
              <a:t>only</a:t>
            </a:r>
            <a:r>
              <a:rPr lang="de-DE" sz="1200" b="0">
                <a:solidFill>
                  <a:schemeClr val="bg1"/>
                </a:solidFill>
                <a:latin typeface="Roboto"/>
              </a:rPr>
              <a:t> </a:t>
            </a:r>
            <a:r>
              <a:rPr lang="de-DE" sz="1200" b="0" err="1">
                <a:solidFill>
                  <a:schemeClr val="bg1"/>
                </a:solidFill>
                <a:latin typeface="Roboto"/>
              </a:rPr>
              <a:t>need</a:t>
            </a:r>
            <a:r>
              <a:rPr lang="de-DE" sz="1200" b="0">
                <a:solidFill>
                  <a:schemeClr val="bg1"/>
                </a:solidFill>
                <a:latin typeface="Roboto"/>
              </a:rPr>
              <a:t> </a:t>
            </a:r>
            <a:r>
              <a:rPr lang="de-DE" sz="1200" b="0" err="1">
                <a:solidFill>
                  <a:schemeClr val="bg1"/>
                </a:solidFill>
                <a:latin typeface="Roboto"/>
              </a:rPr>
              <a:t>to</a:t>
            </a:r>
            <a:r>
              <a:rPr lang="de-DE" sz="1200" b="0">
                <a:solidFill>
                  <a:schemeClr val="bg1"/>
                </a:solidFill>
                <a:latin typeface="Roboto"/>
              </a:rPr>
              <a:t> </a:t>
            </a:r>
            <a:r>
              <a:rPr lang="de-DE" sz="1200" b="0" err="1">
                <a:solidFill>
                  <a:schemeClr val="bg1"/>
                </a:solidFill>
                <a:latin typeface="Roboto"/>
              </a:rPr>
              <a:t>be</a:t>
            </a:r>
            <a:r>
              <a:rPr lang="de-DE" sz="1200" b="0">
                <a:solidFill>
                  <a:schemeClr val="bg1"/>
                </a:solidFill>
                <a:latin typeface="Roboto"/>
              </a:rPr>
              <a:t> </a:t>
            </a:r>
            <a:r>
              <a:rPr lang="de-DE" sz="1200" b="0" err="1">
                <a:solidFill>
                  <a:schemeClr val="bg1"/>
                </a:solidFill>
                <a:latin typeface="Roboto"/>
              </a:rPr>
              <a:t>set</a:t>
            </a:r>
            <a:r>
              <a:rPr lang="de-DE" sz="1200" b="0">
                <a:solidFill>
                  <a:schemeClr val="bg1"/>
                </a:solidFill>
                <a:latin typeface="Roboto"/>
              </a:rPr>
              <a:t> </a:t>
            </a:r>
            <a:r>
              <a:rPr lang="de-DE" sz="1200" b="0" err="1">
                <a:solidFill>
                  <a:schemeClr val="bg1"/>
                </a:solidFill>
                <a:latin typeface="Roboto"/>
              </a:rPr>
              <a:t>up</a:t>
            </a:r>
            <a:r>
              <a:rPr lang="de-DE" sz="1200" b="0">
                <a:solidFill>
                  <a:schemeClr val="bg1"/>
                </a:solidFill>
                <a:latin typeface="Roboto"/>
              </a:rPr>
              <a:t> </a:t>
            </a:r>
            <a:r>
              <a:rPr lang="de-DE" sz="1200" b="0" err="1">
                <a:solidFill>
                  <a:schemeClr val="bg1"/>
                </a:solidFill>
                <a:latin typeface="Roboto"/>
              </a:rPr>
              <a:t>and</a:t>
            </a:r>
            <a:r>
              <a:rPr lang="de-DE" sz="1200" b="0">
                <a:solidFill>
                  <a:schemeClr val="bg1"/>
                </a:solidFill>
                <a:latin typeface="Roboto"/>
              </a:rPr>
              <a:t> </a:t>
            </a:r>
            <a:r>
              <a:rPr lang="de-DE" sz="1200" b="0" err="1">
                <a:solidFill>
                  <a:schemeClr val="bg1"/>
                </a:solidFill>
                <a:latin typeface="Roboto"/>
              </a:rPr>
              <a:t>presented</a:t>
            </a:r>
            <a:r>
              <a:rPr lang="de-DE" sz="1200" b="0">
                <a:solidFill>
                  <a:schemeClr val="bg1"/>
                </a:solidFill>
                <a:latin typeface="Roboto"/>
              </a:rPr>
              <a:t> in Module 18 on Day 5 </a:t>
            </a:r>
            <a:r>
              <a:rPr lang="de-DE" sz="1200" b="0" err="1">
                <a:solidFill>
                  <a:schemeClr val="bg1"/>
                </a:solidFill>
                <a:latin typeface="Roboto"/>
              </a:rPr>
              <a:t>based</a:t>
            </a:r>
            <a:r>
              <a:rPr lang="de-DE" sz="1200" b="0">
                <a:solidFill>
                  <a:schemeClr val="bg1"/>
                </a:solidFill>
                <a:latin typeface="Roboto"/>
              </a:rPr>
              <a:t> on </a:t>
            </a:r>
            <a:r>
              <a:rPr lang="de-DE" sz="1200" b="0" err="1">
                <a:solidFill>
                  <a:schemeClr val="bg1"/>
                </a:solidFill>
                <a:latin typeface="Roboto"/>
              </a:rPr>
              <a:t>the</a:t>
            </a:r>
            <a:r>
              <a:rPr lang="de-DE" sz="1200" b="0">
                <a:solidFill>
                  <a:schemeClr val="bg1"/>
                </a:solidFill>
                <a:latin typeface="Roboto"/>
              </a:rPr>
              <a:t> </a:t>
            </a:r>
            <a:r>
              <a:rPr lang="de-DE" sz="1200" b="0" err="1">
                <a:solidFill>
                  <a:schemeClr val="bg1"/>
                </a:solidFill>
                <a:latin typeface="Roboto"/>
              </a:rPr>
              <a:t>results</a:t>
            </a:r>
            <a:r>
              <a:rPr lang="de-DE" sz="1200" b="0">
                <a:solidFill>
                  <a:schemeClr val="bg1"/>
                </a:solidFill>
                <a:latin typeface="Roboto"/>
              </a:rPr>
              <a:t> </a:t>
            </a:r>
            <a:r>
              <a:rPr lang="de-DE" sz="1200" b="0" err="1">
                <a:solidFill>
                  <a:schemeClr val="bg1"/>
                </a:solidFill>
                <a:latin typeface="Roboto"/>
              </a:rPr>
              <a:t>from</a:t>
            </a:r>
            <a:r>
              <a:rPr lang="de-DE" sz="1200" b="0">
                <a:solidFill>
                  <a:schemeClr val="bg1"/>
                </a:solidFill>
                <a:latin typeface="Roboto"/>
              </a:rPr>
              <a:t> </a:t>
            </a:r>
            <a:r>
              <a:rPr lang="de-DE" sz="1200" b="0" err="1">
                <a:solidFill>
                  <a:schemeClr val="bg1"/>
                </a:solidFill>
                <a:latin typeface="Roboto"/>
              </a:rPr>
              <a:t>the</a:t>
            </a:r>
            <a:r>
              <a:rPr lang="de-DE" sz="1200" b="0">
                <a:solidFill>
                  <a:schemeClr val="bg1"/>
                </a:solidFill>
                <a:latin typeface="Roboto"/>
              </a:rPr>
              <a:t> </a:t>
            </a:r>
            <a:r>
              <a:rPr lang="de-DE" sz="1200" b="0" err="1">
                <a:solidFill>
                  <a:schemeClr val="bg1"/>
                </a:solidFill>
                <a:latin typeface="Roboto"/>
              </a:rPr>
              <a:t>previous</a:t>
            </a:r>
            <a:r>
              <a:rPr lang="de-DE" sz="1200" b="0">
                <a:solidFill>
                  <a:schemeClr val="bg1"/>
                </a:solidFill>
                <a:latin typeface="Roboto"/>
              </a:rPr>
              <a:t> </a:t>
            </a:r>
            <a:r>
              <a:rPr lang="de-DE" sz="1200" b="0" err="1">
                <a:solidFill>
                  <a:schemeClr val="bg1"/>
                </a:solidFill>
                <a:latin typeface="Roboto"/>
              </a:rPr>
              <a:t>ethics</a:t>
            </a:r>
            <a:r>
              <a:rPr lang="de-DE" sz="1200" b="0">
                <a:solidFill>
                  <a:schemeClr val="bg1"/>
                </a:solidFill>
                <a:latin typeface="Roboto"/>
              </a:rPr>
              <a:t> </a:t>
            </a:r>
            <a:r>
              <a:rPr lang="de-DE" sz="1200" b="0" err="1">
                <a:solidFill>
                  <a:schemeClr val="bg1"/>
                </a:solidFill>
                <a:latin typeface="Roboto"/>
              </a:rPr>
              <a:t>self-assessment</a:t>
            </a:r>
            <a:r>
              <a:rPr lang="de-DE" sz="1200" b="0">
                <a:solidFill>
                  <a:schemeClr val="bg1"/>
                </a:solidFill>
                <a:latin typeface="Roboto"/>
              </a:rPr>
              <a:t> </a:t>
            </a:r>
            <a:r>
              <a:rPr lang="de-DE" sz="1200" b="0" err="1">
                <a:solidFill>
                  <a:schemeClr val="bg1"/>
                </a:solidFill>
                <a:latin typeface="Roboto"/>
              </a:rPr>
              <a:t>and</a:t>
            </a:r>
            <a:r>
              <a:rPr lang="de-DE" sz="1200" b="0">
                <a:solidFill>
                  <a:schemeClr val="bg1"/>
                </a:solidFill>
                <a:latin typeface="Roboto"/>
              </a:rPr>
              <a:t> </a:t>
            </a:r>
            <a:r>
              <a:rPr lang="de-DE" sz="1200" b="0" err="1">
                <a:solidFill>
                  <a:schemeClr val="bg1"/>
                </a:solidFill>
                <a:latin typeface="Roboto"/>
              </a:rPr>
              <a:t>overall</a:t>
            </a:r>
            <a:r>
              <a:rPr lang="de-DE" sz="1200" b="0">
                <a:solidFill>
                  <a:schemeClr val="bg1"/>
                </a:solidFill>
                <a:latin typeface="Roboto"/>
              </a:rPr>
              <a:t> </a:t>
            </a:r>
            <a:r>
              <a:rPr lang="de-DE" sz="1200" b="0" err="1">
                <a:solidFill>
                  <a:schemeClr val="bg1"/>
                </a:solidFill>
                <a:latin typeface="Roboto"/>
              </a:rPr>
              <a:t>learnings</a:t>
            </a:r>
            <a:r>
              <a:rPr lang="de-DE" sz="1200" b="0">
                <a:solidFill>
                  <a:schemeClr val="bg1"/>
                </a:solidFill>
                <a:latin typeface="Roboto"/>
              </a:rPr>
              <a:t> </a:t>
            </a:r>
            <a:r>
              <a:rPr lang="de-DE" sz="1200" b="0" err="1">
                <a:solidFill>
                  <a:schemeClr val="bg1"/>
                </a:solidFill>
                <a:latin typeface="Roboto"/>
              </a:rPr>
              <a:t>from</a:t>
            </a:r>
            <a:r>
              <a:rPr lang="de-DE" sz="1200" b="0">
                <a:solidFill>
                  <a:schemeClr val="bg1"/>
                </a:solidFill>
                <a:latin typeface="Roboto"/>
              </a:rPr>
              <a:t> </a:t>
            </a:r>
            <a:r>
              <a:rPr lang="de-DE" sz="1200" b="0" err="1">
                <a:solidFill>
                  <a:schemeClr val="bg1"/>
                </a:solidFill>
                <a:latin typeface="Roboto"/>
              </a:rPr>
              <a:t>the</a:t>
            </a:r>
            <a:r>
              <a:rPr lang="de-DE" sz="1200" b="0">
                <a:solidFill>
                  <a:schemeClr val="bg1"/>
                </a:solidFill>
                <a:latin typeface="Roboto"/>
              </a:rPr>
              <a:t> </a:t>
            </a:r>
            <a:r>
              <a:rPr lang="de-DE" sz="1200" b="0" err="1">
                <a:solidFill>
                  <a:schemeClr val="bg1"/>
                </a:solidFill>
                <a:latin typeface="Roboto"/>
              </a:rPr>
              <a:t>training</a:t>
            </a:r>
            <a:r>
              <a:rPr lang="de-DE" sz="1200" b="0">
                <a:solidFill>
                  <a:schemeClr val="bg1"/>
                </a:solidFill>
                <a:latin typeface="Roboto"/>
              </a:rPr>
              <a:t>.</a:t>
            </a:r>
            <a:endParaRPr lang="de-DE" b="0"/>
          </a:p>
          <a:p>
            <a:pPr marL="0" indent="0">
              <a:buFont typeface="Arial" panose="020B0604020202020204" pitchFamily="34" charset="0"/>
              <a:buNone/>
            </a:pPr>
            <a:endParaRPr lang="de-DE" b="1"/>
          </a:p>
          <a:p>
            <a:pPr marL="0" indent="0">
              <a:buFont typeface="Arial" panose="020B0604020202020204" pitchFamily="34" charset="0"/>
              <a:buNone/>
            </a:pPr>
            <a:r>
              <a:rPr lang="de-DE" b="1"/>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a:t>Project Management Institute (PMI) (August 2018). </a:t>
            </a:r>
            <a:r>
              <a:rPr lang="de-DE" sz="1200" b="0" err="1"/>
              <a:t>Ethics</a:t>
            </a:r>
            <a:r>
              <a:rPr lang="de-DE" sz="1200" b="0"/>
              <a:t> Toolkit. </a:t>
            </a:r>
            <a:r>
              <a:rPr lang="de-DE" sz="1200" b="0" err="1"/>
              <a:t>Ethics</a:t>
            </a:r>
            <a:r>
              <a:rPr lang="de-DE" sz="1200" b="0"/>
              <a:t> </a:t>
            </a:r>
            <a:r>
              <a:rPr lang="de-DE" sz="1200" b="0" err="1"/>
              <a:t>Self</a:t>
            </a:r>
            <a:r>
              <a:rPr lang="de-DE" sz="1200" b="0"/>
              <a:t> Assessment. </a:t>
            </a:r>
            <a:r>
              <a:rPr lang="de-DE" sz="1200" b="0" err="1"/>
              <a:t>Retrieved</a:t>
            </a:r>
            <a:r>
              <a:rPr lang="de-DE" sz="1200" b="0"/>
              <a:t> </a:t>
            </a:r>
            <a:r>
              <a:rPr lang="de-DE" sz="1200" b="0" err="1"/>
              <a:t>from</a:t>
            </a:r>
            <a:r>
              <a:rPr lang="de-DE" sz="1200" b="0"/>
              <a:t> </a:t>
            </a:r>
            <a:r>
              <a:rPr lang="de-DE" sz="1200" b="0">
                <a:hlinkClick r:id="rId3"/>
              </a:rPr>
              <a:t>https://www.pmi.org/-/media/pmi/documents/public/pdf/ethics/ethics-self-assessment.pdf?v=b8c50e98-936f-4b14-9f53-ae1d50fe4afc</a:t>
            </a:r>
            <a:r>
              <a:rPr lang="de-DE" sz="1200" b="0"/>
              <a:t> (last </a:t>
            </a:r>
            <a:r>
              <a:rPr lang="de-DE" sz="1200" b="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326422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30</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err="1"/>
              <a:t>Let's</a:t>
            </a:r>
            <a:r>
              <a:rPr lang="de-DE" b="1"/>
              <a:t> </a:t>
            </a:r>
            <a:r>
              <a:rPr lang="de-DE" b="1" err="1"/>
              <a:t>get</a:t>
            </a:r>
            <a:r>
              <a:rPr lang="de-DE" b="1"/>
              <a:t> </a:t>
            </a:r>
            <a:r>
              <a:rPr lang="de-DE" b="1" err="1"/>
              <a:t>started</a:t>
            </a:r>
            <a:r>
              <a:rPr lang="de-DE" b="1"/>
              <a:t> </a:t>
            </a:r>
            <a:r>
              <a:rPr lang="de-DE" b="1" err="1"/>
              <a:t>with</a:t>
            </a:r>
            <a:r>
              <a:rPr lang="de-DE" b="1"/>
              <a:t> a </a:t>
            </a:r>
            <a:r>
              <a:rPr lang="de-DE" b="1" err="1"/>
              <a:t>short</a:t>
            </a:r>
            <a:r>
              <a:rPr lang="de-DE" b="1"/>
              <a:t> </a:t>
            </a:r>
            <a:r>
              <a:rPr lang="de-DE" b="1" err="1"/>
              <a:t>video</a:t>
            </a:r>
            <a:r>
              <a:rPr lang="de-DE" b="1"/>
              <a:t> …:</a:t>
            </a:r>
            <a:endParaRPr lang="de-DE"/>
          </a:p>
          <a:p>
            <a:pPr>
              <a:defRPr/>
            </a:pPr>
            <a:endParaRPr lang="de-DE"/>
          </a:p>
          <a:p>
            <a:pPr marL="0" marR="0" indent="0" algn="l" defTabSz="457200">
              <a:lnSpc>
                <a:spcPct val="100000"/>
              </a:lnSpc>
              <a:spcBef>
                <a:spcPts val="0"/>
              </a:spcBef>
              <a:spcAft>
                <a:spcPts val="0"/>
              </a:spcAft>
              <a:buClrTx/>
              <a:buSzTx/>
              <a:buNone/>
              <a:tabLst/>
              <a:defRPr/>
            </a:pPr>
            <a:r>
              <a:rPr lang="de-DE" b="0"/>
              <a:t>Play </a:t>
            </a:r>
            <a:r>
              <a:rPr lang="de-DE" b="0" err="1"/>
              <a:t>the</a:t>
            </a:r>
            <a:r>
              <a:rPr lang="de-DE" b="0"/>
              <a:t> </a:t>
            </a:r>
            <a:r>
              <a:rPr lang="de-DE" b="0" err="1"/>
              <a:t>video</a:t>
            </a:r>
            <a:r>
              <a:rPr lang="de-DE" b="0"/>
              <a:t> </a:t>
            </a:r>
            <a:r>
              <a:rPr lang="de-DE" b="0" baseline="0" err="1"/>
              <a:t>to</a:t>
            </a:r>
            <a:r>
              <a:rPr lang="de-DE" b="0" baseline="0"/>
              <a:t> break </a:t>
            </a:r>
            <a:r>
              <a:rPr lang="de-DE" b="0" baseline="0" err="1"/>
              <a:t>ice</a:t>
            </a:r>
            <a:r>
              <a:rPr lang="de-DE" b="0" baseline="0"/>
              <a:t> </a:t>
            </a:r>
            <a:r>
              <a:rPr lang="de-DE" b="0" baseline="0" err="1"/>
              <a:t>and</a:t>
            </a:r>
            <a:r>
              <a:rPr lang="de-DE" b="0" baseline="0"/>
              <a:t> </a:t>
            </a:r>
            <a:r>
              <a:rPr lang="de-DE" b="0" baseline="0" err="1"/>
              <a:t>approach</a:t>
            </a:r>
            <a:r>
              <a:rPr lang="de-DE" b="0" baseline="0"/>
              <a:t> </a:t>
            </a:r>
            <a:r>
              <a:rPr lang="de-DE" b="0" baseline="0" err="1"/>
              <a:t>issues</a:t>
            </a:r>
            <a:r>
              <a:rPr lang="de-DE" b="0" baseline="0"/>
              <a:t>. The </a:t>
            </a:r>
            <a:r>
              <a:rPr lang="de-DE" b="0" baseline="0" err="1"/>
              <a:t>purpose</a:t>
            </a:r>
            <a:r>
              <a:rPr lang="de-DE" b="0" baseline="0"/>
              <a:t> </a:t>
            </a:r>
            <a:r>
              <a:rPr lang="de-DE" b="0" baseline="0" err="1"/>
              <a:t>is</a:t>
            </a:r>
            <a:r>
              <a:rPr lang="de-DE" b="0" baseline="0"/>
              <a:t> </a:t>
            </a:r>
            <a:r>
              <a:rPr lang="de-DE" b="0" baseline="0" err="1"/>
              <a:t>to</a:t>
            </a:r>
            <a:r>
              <a:rPr lang="de-DE" b="0" baseline="0"/>
              <a:t> </a:t>
            </a:r>
            <a:r>
              <a:rPr lang="de-DE" b="0" baseline="0" err="1"/>
              <a:t>provide</a:t>
            </a:r>
            <a:r>
              <a:rPr lang="de-DE" b="0" baseline="0"/>
              <a:t> a high-level </a:t>
            </a:r>
            <a:r>
              <a:rPr lang="de-DE" b="0" baseline="0" err="1"/>
              <a:t>entry</a:t>
            </a:r>
            <a:r>
              <a:rPr lang="de-DE" b="0" baseline="0"/>
              <a:t> </a:t>
            </a:r>
            <a:r>
              <a:rPr lang="de-DE" b="0" baseline="0" err="1"/>
              <a:t>point</a:t>
            </a:r>
            <a:r>
              <a:rPr lang="de-DE" b="0" baseline="0"/>
              <a:t> </a:t>
            </a:r>
            <a:r>
              <a:rPr lang="de-DE" b="0" baseline="0" err="1"/>
              <a:t>to</a:t>
            </a:r>
            <a:r>
              <a:rPr lang="de-DE" b="0" baseline="0"/>
              <a:t> </a:t>
            </a:r>
            <a:r>
              <a:rPr lang="de-DE" b="0" baseline="0" err="1"/>
              <a:t>the</a:t>
            </a:r>
            <a:r>
              <a:rPr lang="de-DE" b="0" baseline="0"/>
              <a:t> </a:t>
            </a:r>
            <a:r>
              <a:rPr lang="de-DE" b="0" baseline="0" err="1"/>
              <a:t>topic</a:t>
            </a:r>
            <a:r>
              <a:rPr lang="de-DE" b="0" baseline="0"/>
              <a:t> </a:t>
            </a:r>
            <a:r>
              <a:rPr lang="de-DE" b="0" baseline="0" err="1"/>
              <a:t>of</a:t>
            </a:r>
            <a:r>
              <a:rPr lang="de-DE" b="0" baseline="0"/>
              <a:t> (anti-)</a:t>
            </a:r>
            <a:r>
              <a:rPr lang="de-DE" b="0" baseline="0" err="1"/>
              <a:t>corruption</a:t>
            </a:r>
            <a:r>
              <a:rPr lang="de-DE" b="0" baseline="0"/>
              <a:t> </a:t>
            </a:r>
            <a:r>
              <a:rPr lang="de-DE" b="0" baseline="0" err="1"/>
              <a:t>and</a:t>
            </a:r>
            <a:r>
              <a:rPr lang="de-DE" b="0" baseline="0"/>
              <a:t> </a:t>
            </a:r>
            <a:r>
              <a:rPr lang="de-DE" b="0" baseline="0" err="1"/>
              <a:t>to</a:t>
            </a:r>
            <a:r>
              <a:rPr lang="de-DE" b="0" baseline="0"/>
              <a:t> </a:t>
            </a:r>
            <a:r>
              <a:rPr lang="de-DE" b="0" baseline="0" err="1"/>
              <a:t>give</a:t>
            </a:r>
            <a:r>
              <a:rPr lang="de-DE" b="0" baseline="0"/>
              <a:t> </a:t>
            </a:r>
            <a:r>
              <a:rPr lang="de-DE" b="0" baseline="0" err="1"/>
              <a:t>input</a:t>
            </a:r>
            <a:r>
              <a:rPr lang="de-DE" b="0" baseline="0"/>
              <a:t> </a:t>
            </a:r>
            <a:r>
              <a:rPr lang="de-DE" b="0" baseline="0" err="1"/>
              <a:t>for</a:t>
            </a:r>
            <a:r>
              <a:rPr lang="de-DE" b="0" baseline="0"/>
              <a:t> </a:t>
            </a:r>
            <a:r>
              <a:rPr lang="de-DE" b="0" baseline="0" err="1"/>
              <a:t>the</a:t>
            </a:r>
            <a:r>
              <a:rPr lang="de-DE" b="0" baseline="0"/>
              <a:t> subsequent </a:t>
            </a:r>
            <a:r>
              <a:rPr lang="de-DE" b="0" baseline="0" err="1"/>
              <a:t>brainstorming</a:t>
            </a:r>
            <a:r>
              <a:rPr lang="de-DE" b="0" baseline="0"/>
              <a:t> </a:t>
            </a:r>
            <a:r>
              <a:rPr lang="de-DE" err="1"/>
              <a:t>activity</a:t>
            </a:r>
            <a:r>
              <a:rPr lang="de-DE" b="0" baseline="0"/>
              <a:t>.</a:t>
            </a:r>
            <a:endParaRPr lang="de-DE" b="0"/>
          </a:p>
          <a:p>
            <a:endParaRPr lang="de-DE"/>
          </a:p>
          <a:p>
            <a:r>
              <a:rPr lang="de-DE" b="1"/>
              <a:t>Source:</a:t>
            </a:r>
            <a:endParaRPr lang="de-DE"/>
          </a:p>
          <a:p>
            <a:pPr marL="0" marR="0" lvl="0" indent="0" algn="l" defTabSz="457200" rtl="0" eaLnBrk="1" fontAlgn="auto" latinLnBrk="0" hangingPunct="1">
              <a:lnSpc>
                <a:spcPct val="100000"/>
              </a:lnSpc>
              <a:spcBef>
                <a:spcPts val="0"/>
              </a:spcBef>
              <a:spcAft>
                <a:spcPts val="0"/>
              </a:spcAft>
              <a:buClrTx/>
              <a:buSzTx/>
              <a:buFontTx/>
              <a:buNone/>
              <a:tabLst/>
              <a:defRPr/>
            </a:pPr>
            <a:r>
              <a:rPr lang="de-DE" b="0"/>
              <a:t>United </a:t>
            </a:r>
            <a:r>
              <a:rPr lang="de-DE" b="0" err="1"/>
              <a:t>Nations</a:t>
            </a:r>
            <a:r>
              <a:rPr lang="de-DE" b="0"/>
              <a:t> (</a:t>
            </a:r>
            <a:r>
              <a:rPr lang="de-DE" b="0" err="1"/>
              <a:t>October</a:t>
            </a:r>
            <a:r>
              <a:rPr lang="de-DE" b="0"/>
              <a:t> 2020). </a:t>
            </a:r>
            <a:r>
              <a:rPr lang="de-DE" err="1"/>
              <a:t>Corruption</a:t>
            </a:r>
            <a:r>
              <a:rPr lang="de-DE"/>
              <a:t> in </a:t>
            </a:r>
            <a:r>
              <a:rPr lang="de-DE" err="1"/>
              <a:t>the</a:t>
            </a:r>
            <a:r>
              <a:rPr lang="de-DE"/>
              <a:t> </a:t>
            </a:r>
            <a:r>
              <a:rPr lang="de-DE" err="1"/>
              <a:t>Context</a:t>
            </a:r>
            <a:r>
              <a:rPr lang="de-DE"/>
              <a:t> </a:t>
            </a:r>
            <a:r>
              <a:rPr lang="de-DE" err="1"/>
              <a:t>of</a:t>
            </a:r>
            <a:r>
              <a:rPr lang="de-DE"/>
              <a:t> COVID-19 – </a:t>
            </a:r>
            <a:r>
              <a:rPr lang="de-DE" err="1"/>
              <a:t>António</a:t>
            </a:r>
            <a:r>
              <a:rPr lang="de-DE"/>
              <a:t> </a:t>
            </a:r>
            <a:r>
              <a:rPr lang="de-DE" err="1"/>
              <a:t>Guterres</a:t>
            </a:r>
            <a:r>
              <a:rPr lang="de-DE"/>
              <a:t>, UN </a:t>
            </a:r>
            <a:r>
              <a:rPr lang="de-DE" err="1"/>
              <a:t>Secretary</a:t>
            </a:r>
            <a:r>
              <a:rPr lang="de-DE"/>
              <a:t>-General. </a:t>
            </a:r>
            <a:r>
              <a:rPr lang="de-DE" err="1"/>
              <a:t>Retrieved</a:t>
            </a:r>
            <a:r>
              <a:rPr lang="de-DE"/>
              <a:t> </a:t>
            </a:r>
            <a:r>
              <a:rPr lang="de-DE" err="1"/>
              <a:t>from</a:t>
            </a:r>
            <a:r>
              <a:rPr lang="de-DE"/>
              <a:t> https://</a:t>
            </a:r>
            <a:r>
              <a:rPr lang="de-DE" err="1"/>
              <a:t>www.youtube.com</a:t>
            </a:r>
            <a:r>
              <a:rPr lang="de-DE"/>
              <a:t>/</a:t>
            </a:r>
            <a:r>
              <a:rPr lang="de-DE" err="1"/>
              <a:t>watch?v</a:t>
            </a:r>
            <a:r>
              <a:rPr lang="de-DE"/>
              <a:t>=</a:t>
            </a:r>
            <a:r>
              <a:rPr lang="de-DE" err="1"/>
              <a:t>SzgT-kqOiXw</a:t>
            </a:r>
            <a:r>
              <a:rPr lang="de-DE"/>
              <a:t> (last </a:t>
            </a:r>
            <a:r>
              <a:rPr lang="de-DE" err="1"/>
              <a:t>accessed</a:t>
            </a:r>
            <a:r>
              <a:rPr lang="de-DE"/>
              <a:t> on March 29, 2021).</a:t>
            </a:r>
          </a:p>
        </p:txBody>
      </p:sp>
      <p:sp>
        <p:nvSpPr>
          <p:cNvPr id="4" name="Foliennummernplatzhalter 3"/>
          <p:cNvSpPr>
            <a:spLocks noGrp="1"/>
          </p:cNvSpPr>
          <p:nvPr>
            <p:ph type="sldNum" sz="quarter" idx="10"/>
          </p:nvPr>
        </p:nvSpPr>
        <p:spPr/>
        <p:txBody>
          <a:bodyPr/>
          <a:lstStyle/>
          <a:p>
            <a:fld id="{E9032092-6271-034C-A373-FC28AFF6325A}" type="slidenum">
              <a:rPr lang="de-DE" smtClean="0"/>
              <a:t>5</a:t>
            </a:fld>
            <a:endParaRPr lang="de-DE"/>
          </a:p>
        </p:txBody>
      </p:sp>
    </p:spTree>
    <p:extLst>
      <p:ext uri="{BB962C8B-B14F-4D97-AF65-F5344CB8AC3E}">
        <p14:creationId xmlns:p14="http://schemas.microsoft.com/office/powerpoint/2010/main" val="357219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err="1">
                <a:cs typeface="Calibri"/>
              </a:rPr>
              <a:t>Some</a:t>
            </a:r>
            <a:r>
              <a:rPr lang="de-DE" b="1">
                <a:cs typeface="Calibri"/>
              </a:rPr>
              <a:t> </a:t>
            </a:r>
            <a:r>
              <a:rPr lang="de-DE" b="1" err="1">
                <a:cs typeface="Calibri"/>
              </a:rPr>
              <a:t>opinions</a:t>
            </a:r>
            <a:r>
              <a:rPr lang="de-DE" b="1">
                <a:cs typeface="Calibri"/>
              </a:rPr>
              <a:t> on </a:t>
            </a:r>
            <a:r>
              <a:rPr lang="de-DE" b="1" err="1">
                <a:cs typeface="Calibri"/>
              </a:rPr>
              <a:t>corruption</a:t>
            </a:r>
            <a:r>
              <a:rPr lang="de-DE" b="1">
                <a:cs typeface="Calibri"/>
              </a:rPr>
              <a:t> </a:t>
            </a:r>
            <a:r>
              <a:rPr lang="de-DE" b="1" err="1">
                <a:cs typeface="Calibri"/>
              </a:rPr>
              <a:t>from</a:t>
            </a:r>
            <a:r>
              <a:rPr lang="de-DE" b="1">
                <a:cs typeface="Calibri"/>
              </a:rPr>
              <a:t> </a:t>
            </a:r>
            <a:r>
              <a:rPr lang="de-DE" b="1" err="1">
                <a:cs typeface="Calibri"/>
              </a:rPr>
              <a:t>the</a:t>
            </a:r>
            <a:r>
              <a:rPr lang="de-DE" b="1">
                <a:cs typeface="Calibri"/>
              </a:rPr>
              <a:t> web:</a:t>
            </a:r>
          </a:p>
          <a:p>
            <a:pPr marL="171450" indent="-171450">
              <a:buFont typeface="Arial"/>
              <a:buChar char="•"/>
            </a:pPr>
            <a:endParaRPr lang="de-DE"/>
          </a:p>
          <a:p>
            <a:pPr marL="171450" indent="-171450">
              <a:buFont typeface="Arial"/>
              <a:buChar char="•"/>
            </a:pPr>
            <a:r>
              <a:rPr lang="de-DE" b="0"/>
              <a:t>This </a:t>
            </a:r>
            <a:r>
              <a:rPr lang="de-DE" b="0" err="1"/>
              <a:t>slide</a:t>
            </a:r>
            <a:r>
              <a:rPr lang="de-DE" b="0"/>
              <a:t> </a:t>
            </a:r>
            <a:r>
              <a:rPr lang="de-DE" b="0" err="1"/>
              <a:t>presents</a:t>
            </a:r>
            <a:r>
              <a:rPr lang="de-DE" b="0"/>
              <a:t> </a:t>
            </a:r>
            <a:r>
              <a:rPr lang="de-DE" b="0" err="1"/>
              <a:t>four</a:t>
            </a:r>
            <a:r>
              <a:rPr lang="de-DE" b="0"/>
              <a:t> </a:t>
            </a:r>
            <a:r>
              <a:rPr lang="mr-IN" b="0" baseline="0"/>
              <a:t>–</a:t>
            </a:r>
            <a:r>
              <a:rPr lang="de-DE" b="0" baseline="0"/>
              <a:t> </a:t>
            </a:r>
            <a:r>
              <a:rPr lang="de-DE" b="0" baseline="0" err="1"/>
              <a:t>partly</a:t>
            </a:r>
            <a:r>
              <a:rPr lang="de-DE" b="0" baseline="0"/>
              <a:t> </a:t>
            </a:r>
            <a:r>
              <a:rPr lang="de-DE" b="0" baseline="0" err="1"/>
              <a:t>philosophical</a:t>
            </a:r>
            <a:r>
              <a:rPr lang="de-DE" b="0" baseline="0"/>
              <a:t> </a:t>
            </a:r>
            <a:r>
              <a:rPr lang="mr-IN" b="0" baseline="0"/>
              <a:t>–</a:t>
            </a:r>
            <a:r>
              <a:rPr lang="de-DE" b="0" baseline="0"/>
              <a:t> </a:t>
            </a:r>
            <a:r>
              <a:rPr lang="de-DE" b="0" baseline="0" err="1"/>
              <a:t>opinions</a:t>
            </a:r>
            <a:r>
              <a:rPr lang="de-DE" b="0" baseline="0"/>
              <a:t> </a:t>
            </a:r>
            <a:r>
              <a:rPr lang="de-DE" b="0" baseline="0" err="1"/>
              <a:t>from</a:t>
            </a:r>
            <a:r>
              <a:rPr lang="de-DE" b="0" baseline="0"/>
              <a:t> an online </a:t>
            </a:r>
            <a:r>
              <a:rPr lang="de-DE" b="0" baseline="0" err="1"/>
              <a:t>forum</a:t>
            </a:r>
            <a:r>
              <a:rPr lang="de-DE" b="0" baseline="0"/>
              <a:t> on </a:t>
            </a:r>
            <a:r>
              <a:rPr lang="de-DE" b="0" baseline="0" err="1"/>
              <a:t>corruption</a:t>
            </a:r>
            <a:r>
              <a:rPr lang="de-DE" b="0" baseline="0"/>
              <a:t> and </a:t>
            </a:r>
            <a:r>
              <a:rPr lang="de-DE" b="0" baseline="0" err="1"/>
              <a:t>more</a:t>
            </a:r>
            <a:r>
              <a:rPr lang="de-DE" b="0" baseline="0"/>
              <a:t> </a:t>
            </a:r>
            <a:r>
              <a:rPr lang="de-DE" b="0" baseline="0" err="1"/>
              <a:t>specifically</a:t>
            </a:r>
            <a:r>
              <a:rPr lang="de-DE" b="0" baseline="0"/>
              <a:t> on </a:t>
            </a:r>
            <a:r>
              <a:rPr lang="de-DE" b="0" baseline="0" err="1"/>
              <a:t>how</a:t>
            </a:r>
            <a:r>
              <a:rPr lang="de-DE" b="0" baseline="0"/>
              <a:t> a </a:t>
            </a:r>
            <a:r>
              <a:rPr lang="de-DE" b="0" baseline="0" err="1"/>
              <a:t>corruption-free</a:t>
            </a:r>
            <a:r>
              <a:rPr lang="de-DE" b="0" baseline="0"/>
              <a:t> </a:t>
            </a:r>
            <a:r>
              <a:rPr lang="de-DE" b="0" baseline="0" err="1"/>
              <a:t>world</a:t>
            </a:r>
            <a:r>
              <a:rPr lang="de-DE" b="0" baseline="0"/>
              <a:t> </a:t>
            </a:r>
            <a:r>
              <a:rPr lang="de-DE" b="0" baseline="0" err="1"/>
              <a:t>would</a:t>
            </a:r>
            <a:r>
              <a:rPr lang="de-DE" b="0" baseline="0"/>
              <a:t> </a:t>
            </a:r>
            <a:r>
              <a:rPr lang="de-DE" b="0" baseline="0" err="1"/>
              <a:t>look</a:t>
            </a:r>
            <a:r>
              <a:rPr lang="de-DE" b="0" baseline="0"/>
              <a:t> like.</a:t>
            </a:r>
            <a:endParaRPr lang="de-DE"/>
          </a:p>
          <a:p>
            <a:pPr marL="171450" indent="-171450">
              <a:buFont typeface="Arial"/>
              <a:buChar char="•"/>
            </a:pPr>
            <a:r>
              <a:rPr lang="de-DE" b="0" baseline="0" err="1"/>
              <a:t>Present</a:t>
            </a:r>
            <a:r>
              <a:rPr lang="de-DE" b="0" baseline="0"/>
              <a:t> </a:t>
            </a:r>
            <a:r>
              <a:rPr lang="de-DE" b="0" baseline="0" err="1"/>
              <a:t>the</a:t>
            </a:r>
            <a:r>
              <a:rPr lang="de-DE" b="0" baseline="0"/>
              <a:t> </a:t>
            </a:r>
            <a:r>
              <a:rPr lang="de-DE" b="0" baseline="0" err="1"/>
              <a:t>opinions</a:t>
            </a:r>
            <a:r>
              <a:rPr lang="de-DE" b="0" baseline="0"/>
              <a:t> </a:t>
            </a:r>
            <a:r>
              <a:rPr lang="de-DE" b="0" baseline="0" err="1"/>
              <a:t>one</a:t>
            </a:r>
            <a:r>
              <a:rPr lang="de-DE" b="0" baseline="0"/>
              <a:t> after </a:t>
            </a:r>
            <a:r>
              <a:rPr lang="de-DE" b="0" baseline="0" err="1"/>
              <a:t>another</a:t>
            </a:r>
            <a:r>
              <a:rPr lang="de-DE" b="0" baseline="0"/>
              <a:t> and </a:t>
            </a:r>
            <a:r>
              <a:rPr lang="de-DE" b="0" baseline="0" err="1"/>
              <a:t>ask</a:t>
            </a:r>
            <a:r>
              <a:rPr lang="de-DE" b="0" baseline="0"/>
              <a:t> different </a:t>
            </a:r>
            <a:r>
              <a:rPr lang="de-DE" b="0" baseline="0" err="1"/>
              <a:t>participants</a:t>
            </a:r>
            <a:r>
              <a:rPr lang="de-DE" b="0" baseline="0"/>
              <a:t> </a:t>
            </a:r>
            <a:r>
              <a:rPr lang="de-DE" b="0" baseline="0" err="1"/>
              <a:t>to</a:t>
            </a:r>
            <a:r>
              <a:rPr lang="de-DE" b="0" baseline="0"/>
              <a:t> </a:t>
            </a:r>
            <a:r>
              <a:rPr lang="de-DE" b="0" baseline="0" err="1"/>
              <a:t>read</a:t>
            </a:r>
            <a:r>
              <a:rPr lang="de-DE" b="0" baseline="0"/>
              <a:t> </a:t>
            </a:r>
            <a:r>
              <a:rPr lang="de-DE" b="0" baseline="0" err="1"/>
              <a:t>each</a:t>
            </a:r>
            <a:r>
              <a:rPr lang="de-DE" b="0" baseline="0"/>
              <a:t> out.</a:t>
            </a:r>
            <a:endParaRPr lang="de-DE" b="0" baseline="0">
              <a:cs typeface="Calibri"/>
            </a:endParaRPr>
          </a:p>
          <a:p>
            <a:pPr marL="171450" indent="-171450">
              <a:buFont typeface="Arial"/>
              <a:buChar char="•"/>
            </a:pPr>
            <a:r>
              <a:rPr lang="de-DE" b="0" baseline="0"/>
              <a:t>Ask </a:t>
            </a:r>
            <a:r>
              <a:rPr lang="de-DE" b="0" baseline="0" err="1"/>
              <a:t>participants</a:t>
            </a:r>
            <a:r>
              <a:rPr lang="de-DE" b="0" baseline="0"/>
              <a:t> </a:t>
            </a:r>
            <a:r>
              <a:rPr lang="de-DE" b="0" baseline="0" err="1"/>
              <a:t>if</a:t>
            </a:r>
            <a:r>
              <a:rPr lang="de-DE" b="0" baseline="0"/>
              <a:t> </a:t>
            </a:r>
            <a:r>
              <a:rPr lang="de-DE" b="0" baseline="0" err="1"/>
              <a:t>they</a:t>
            </a:r>
            <a:r>
              <a:rPr lang="de-DE" b="0" baseline="0"/>
              <a:t> </a:t>
            </a:r>
            <a:r>
              <a:rPr lang="de-DE" b="0" baseline="0" err="1"/>
              <a:t>agree</a:t>
            </a:r>
            <a:r>
              <a:rPr lang="de-DE" b="0" baseline="0"/>
              <a:t> (like) </a:t>
            </a:r>
            <a:r>
              <a:rPr lang="de-DE" b="0" baseline="0" err="1"/>
              <a:t>or</a:t>
            </a:r>
            <a:r>
              <a:rPr lang="de-DE" b="0" baseline="0"/>
              <a:t> </a:t>
            </a:r>
            <a:r>
              <a:rPr lang="de-DE" b="0" baseline="0" err="1"/>
              <a:t>don‘t</a:t>
            </a:r>
            <a:r>
              <a:rPr lang="de-DE" b="0" baseline="0"/>
              <a:t> </a:t>
            </a:r>
            <a:r>
              <a:rPr lang="de-DE" b="0" baseline="0" err="1"/>
              <a:t>agree</a:t>
            </a:r>
            <a:r>
              <a:rPr lang="de-DE" b="0" baseline="0"/>
              <a:t> (dislike) </a:t>
            </a:r>
            <a:r>
              <a:rPr lang="de-DE" b="0" baseline="0" err="1"/>
              <a:t>with</a:t>
            </a:r>
            <a:r>
              <a:rPr lang="de-DE" b="0" baseline="0"/>
              <a:t> </a:t>
            </a:r>
            <a:r>
              <a:rPr lang="de-DE" b="0" baseline="0" err="1"/>
              <a:t>the</a:t>
            </a:r>
            <a:r>
              <a:rPr lang="de-DE" b="0" baseline="0"/>
              <a:t> </a:t>
            </a:r>
            <a:r>
              <a:rPr lang="de-DE" b="0" baseline="0" err="1"/>
              <a:t>opinions</a:t>
            </a:r>
            <a:r>
              <a:rPr lang="de-DE" b="0" baseline="0"/>
              <a:t> </a:t>
            </a:r>
            <a:r>
              <a:rPr lang="de-DE" b="0" baseline="0" err="1"/>
              <a:t>given</a:t>
            </a:r>
            <a:r>
              <a:rPr lang="de-DE" b="0" baseline="0"/>
              <a:t> on </a:t>
            </a:r>
            <a:r>
              <a:rPr lang="de-DE" b="0" baseline="0" err="1"/>
              <a:t>the</a:t>
            </a:r>
            <a:r>
              <a:rPr lang="de-DE" b="0" baseline="0"/>
              <a:t> web and </a:t>
            </a:r>
            <a:r>
              <a:rPr lang="de-DE" b="0" baseline="0" err="1"/>
              <a:t>why</a:t>
            </a:r>
            <a:r>
              <a:rPr lang="de-DE" b="0" baseline="0"/>
              <a:t> </a:t>
            </a:r>
            <a:r>
              <a:rPr lang="de-DE" b="0" baseline="0" err="1"/>
              <a:t>they</a:t>
            </a:r>
            <a:r>
              <a:rPr lang="de-DE" b="0" baseline="0"/>
              <a:t> </a:t>
            </a:r>
            <a:r>
              <a:rPr lang="de-DE" b="0" baseline="0" err="1"/>
              <a:t>decide</a:t>
            </a:r>
            <a:r>
              <a:rPr lang="de-DE" b="0" baseline="0"/>
              <a:t> so.</a:t>
            </a:r>
            <a:endParaRPr lang="de-DE" b="0" baseline="0">
              <a:cs typeface="Calibri"/>
            </a:endParaRPr>
          </a:p>
          <a:p>
            <a:pPr marL="171450" indent="-171450">
              <a:buFont typeface="Arial"/>
              <a:buChar char="•"/>
            </a:pPr>
            <a:r>
              <a:rPr lang="de-DE" b="0" baseline="0"/>
              <a:t>The </a:t>
            </a:r>
            <a:r>
              <a:rPr lang="de-DE" b="0" baseline="0" err="1"/>
              <a:t>purpose</a:t>
            </a:r>
            <a:r>
              <a:rPr lang="de-DE" b="0" baseline="0"/>
              <a:t> </a:t>
            </a:r>
            <a:r>
              <a:rPr lang="de-DE" b="0" baseline="0" err="1"/>
              <a:t>of</a:t>
            </a:r>
            <a:r>
              <a:rPr lang="de-DE" b="0" baseline="0"/>
              <a:t> </a:t>
            </a:r>
            <a:r>
              <a:rPr lang="de-DE" b="0" baseline="0" err="1"/>
              <a:t>the</a:t>
            </a:r>
            <a:r>
              <a:rPr lang="de-DE" b="0" baseline="0"/>
              <a:t> </a:t>
            </a:r>
            <a:r>
              <a:rPr lang="de-DE" b="0" baseline="0" err="1"/>
              <a:t>exchange</a:t>
            </a:r>
            <a:r>
              <a:rPr lang="de-DE" b="0" baseline="0"/>
              <a:t> </a:t>
            </a:r>
            <a:r>
              <a:rPr lang="de-DE" b="0" baseline="0" err="1"/>
              <a:t>is</a:t>
            </a:r>
            <a:r>
              <a:rPr lang="de-DE" b="0" baseline="0"/>
              <a:t> </a:t>
            </a:r>
            <a:r>
              <a:rPr lang="de-DE" b="0" baseline="0" err="1"/>
              <a:t>to</a:t>
            </a:r>
            <a:r>
              <a:rPr lang="de-DE" b="0" baseline="0"/>
              <a:t> </a:t>
            </a:r>
            <a:r>
              <a:rPr lang="de-DE" b="0" baseline="0" err="1"/>
              <a:t>give</a:t>
            </a:r>
            <a:r>
              <a:rPr lang="de-DE" b="0" baseline="0"/>
              <a:t> </a:t>
            </a:r>
            <a:r>
              <a:rPr lang="de-DE" b="0" baseline="0" err="1"/>
              <a:t>examples</a:t>
            </a:r>
            <a:r>
              <a:rPr lang="de-DE" b="0" baseline="0"/>
              <a:t> </a:t>
            </a:r>
            <a:r>
              <a:rPr lang="de-DE" b="0" baseline="0" err="1"/>
              <a:t>of</a:t>
            </a:r>
            <a:r>
              <a:rPr lang="de-DE" b="0" baseline="0"/>
              <a:t> </a:t>
            </a:r>
            <a:r>
              <a:rPr lang="de-DE" b="0" baseline="0" err="1"/>
              <a:t>how</a:t>
            </a:r>
            <a:r>
              <a:rPr lang="de-DE" b="0" baseline="0"/>
              <a:t> </a:t>
            </a:r>
            <a:r>
              <a:rPr lang="de-DE" b="0" baseline="0" err="1"/>
              <a:t>people</a:t>
            </a:r>
            <a:r>
              <a:rPr lang="de-DE" b="0" baseline="0"/>
              <a:t> </a:t>
            </a:r>
            <a:r>
              <a:rPr lang="de-DE" b="0" baseline="0" err="1"/>
              <a:t>are</a:t>
            </a:r>
            <a:r>
              <a:rPr lang="de-DE" b="0" baseline="0"/>
              <a:t> </a:t>
            </a:r>
            <a:r>
              <a:rPr lang="de-DE" b="0" baseline="0" err="1"/>
              <a:t>thinking</a:t>
            </a:r>
            <a:r>
              <a:rPr lang="de-DE" b="0" baseline="0"/>
              <a:t> </a:t>
            </a:r>
            <a:r>
              <a:rPr lang="de-DE" b="0" baseline="0" err="1"/>
              <a:t>about</a:t>
            </a:r>
            <a:r>
              <a:rPr lang="de-DE" b="0" baseline="0"/>
              <a:t> </a:t>
            </a:r>
            <a:r>
              <a:rPr lang="de-DE" b="0" baseline="0" err="1"/>
              <a:t>corruption</a:t>
            </a:r>
            <a:r>
              <a:rPr lang="de-DE" b="0" baseline="0"/>
              <a:t> and </a:t>
            </a:r>
            <a:r>
              <a:rPr lang="de-DE" b="0" baseline="0" err="1"/>
              <a:t>to</a:t>
            </a:r>
            <a:r>
              <a:rPr lang="de-DE" b="0" baseline="0"/>
              <a:t> </a:t>
            </a:r>
            <a:r>
              <a:rPr lang="de-DE" b="0" baseline="0" err="1"/>
              <a:t>give</a:t>
            </a:r>
            <a:r>
              <a:rPr lang="de-DE" b="0" baseline="0"/>
              <a:t> </a:t>
            </a:r>
            <a:r>
              <a:rPr lang="de-DE" b="0" baseline="0" err="1"/>
              <a:t>further</a:t>
            </a:r>
            <a:r>
              <a:rPr lang="de-DE" b="0" baseline="0"/>
              <a:t> </a:t>
            </a:r>
            <a:r>
              <a:rPr lang="de-DE" b="0" baseline="0" err="1"/>
              <a:t>input</a:t>
            </a:r>
            <a:r>
              <a:rPr lang="de-DE" b="0" baseline="0"/>
              <a:t> </a:t>
            </a:r>
            <a:r>
              <a:rPr lang="de-DE" b="0" baseline="0" err="1"/>
              <a:t>for</a:t>
            </a:r>
            <a:r>
              <a:rPr lang="de-DE" b="0" baseline="0"/>
              <a:t> </a:t>
            </a:r>
            <a:r>
              <a:rPr lang="de-DE" b="0" baseline="0" err="1"/>
              <a:t>the</a:t>
            </a:r>
            <a:r>
              <a:rPr lang="de-DE" b="0" baseline="0"/>
              <a:t> subsequent </a:t>
            </a:r>
            <a:r>
              <a:rPr lang="de-DE" b="0" baseline="0" err="1"/>
              <a:t>brainstorming</a:t>
            </a:r>
            <a:r>
              <a:rPr lang="de-DE"/>
              <a:t> </a:t>
            </a:r>
            <a:r>
              <a:rPr lang="de-DE" err="1"/>
              <a:t>activity</a:t>
            </a:r>
            <a:r>
              <a:rPr lang="de-DE" b="0" baseline="0"/>
              <a:t>.</a:t>
            </a:r>
            <a:endParaRPr lang="de-DE" b="0">
              <a:cs typeface="Calibri"/>
            </a:endParaRPr>
          </a:p>
          <a:p>
            <a:endParaRPr lang="de-DE" b="1"/>
          </a:p>
          <a:p>
            <a:r>
              <a:rPr lang="de-DE" b="1"/>
              <a:t>Source:</a:t>
            </a:r>
            <a:endParaRPr lang="de-DE" b="1">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a:t>Forum </a:t>
            </a:r>
            <a:r>
              <a:rPr lang="de-DE" sz="1200" b="0" err="1"/>
              <a:t>posts</a:t>
            </a:r>
            <a:r>
              <a:rPr lang="de-DE" sz="1200" b="0"/>
              <a:t> </a:t>
            </a:r>
            <a:r>
              <a:rPr lang="de-DE" sz="1200" b="0" err="1"/>
              <a:t>from</a:t>
            </a:r>
            <a:r>
              <a:rPr lang="de-DE" sz="1200" b="0"/>
              <a:t> </a:t>
            </a:r>
            <a:r>
              <a:rPr lang="de-DE" sz="1200" b="0" err="1"/>
              <a:t>Quora</a:t>
            </a:r>
            <a:r>
              <a:rPr lang="de-DE" sz="1200" b="0"/>
              <a:t> </a:t>
            </a:r>
            <a:r>
              <a:rPr lang="de-DE" err="1"/>
              <a:t>retrieved</a:t>
            </a:r>
            <a:r>
              <a:rPr lang="de-DE" sz="1200"/>
              <a:t> </a:t>
            </a:r>
            <a:r>
              <a:rPr lang="de-DE" sz="1200" err="1"/>
              <a:t>from</a:t>
            </a:r>
            <a:r>
              <a:rPr lang="de-DE" sz="1200"/>
              <a:t> </a:t>
            </a:r>
            <a:r>
              <a:rPr lang="de-DE" sz="1200">
                <a:hlinkClick r:id="rId3"/>
              </a:rPr>
              <a:t>https://www.quora.com/What-would-the-world-look-like-without-corruption</a:t>
            </a:r>
            <a:r>
              <a:rPr lang="de-DE" sz="1200"/>
              <a:t> (last </a:t>
            </a:r>
            <a:r>
              <a:rPr lang="de-DE" sz="1200" err="1"/>
              <a:t>accessed</a:t>
            </a:r>
            <a:r>
              <a:rPr lang="de-DE" sz="1200"/>
              <a:t> on June 26, 2020).</a:t>
            </a:r>
            <a:endParaRPr lang="de-DE" sz="1200">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327082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err="1">
                <a:cs typeface="Calibri"/>
              </a:rPr>
              <a:t>Some</a:t>
            </a:r>
            <a:r>
              <a:rPr lang="de-DE" b="1">
                <a:cs typeface="Calibri"/>
              </a:rPr>
              <a:t> </a:t>
            </a:r>
            <a:r>
              <a:rPr lang="de-DE" b="1" err="1">
                <a:cs typeface="Calibri"/>
              </a:rPr>
              <a:t>opinions</a:t>
            </a:r>
            <a:r>
              <a:rPr lang="de-DE" b="1">
                <a:cs typeface="Calibri"/>
              </a:rPr>
              <a:t> on </a:t>
            </a:r>
            <a:r>
              <a:rPr lang="de-DE" b="1" err="1">
                <a:cs typeface="Calibri"/>
              </a:rPr>
              <a:t>corruption</a:t>
            </a:r>
            <a:r>
              <a:rPr lang="de-DE" b="1">
                <a:cs typeface="Calibri"/>
              </a:rPr>
              <a:t> </a:t>
            </a:r>
            <a:r>
              <a:rPr lang="de-DE" b="1" err="1">
                <a:cs typeface="Calibri"/>
              </a:rPr>
              <a:t>from</a:t>
            </a:r>
            <a:r>
              <a:rPr lang="de-DE" b="1">
                <a:cs typeface="Calibri"/>
              </a:rPr>
              <a:t> </a:t>
            </a:r>
            <a:r>
              <a:rPr lang="de-DE" b="1" err="1">
                <a:cs typeface="Calibri"/>
              </a:rPr>
              <a:t>the</a:t>
            </a:r>
            <a:r>
              <a:rPr lang="de-DE" b="1">
                <a:cs typeface="Calibri"/>
              </a:rPr>
              <a:t> web:</a:t>
            </a:r>
          </a:p>
          <a:p>
            <a:pPr marL="171450" indent="-171450">
              <a:buFont typeface="Arial"/>
              <a:buChar char="•"/>
            </a:pPr>
            <a:endParaRPr lang="de-DE"/>
          </a:p>
          <a:p>
            <a:pPr marL="171450" indent="-171450">
              <a:buFont typeface="Arial"/>
              <a:buChar char="•"/>
            </a:pPr>
            <a:r>
              <a:rPr lang="de-DE" b="0"/>
              <a:t>This </a:t>
            </a:r>
            <a:r>
              <a:rPr lang="de-DE" b="0" err="1"/>
              <a:t>slide</a:t>
            </a:r>
            <a:r>
              <a:rPr lang="de-DE" b="0"/>
              <a:t> </a:t>
            </a:r>
            <a:r>
              <a:rPr lang="de-DE" b="0" err="1"/>
              <a:t>presents</a:t>
            </a:r>
            <a:r>
              <a:rPr lang="de-DE" b="0"/>
              <a:t> </a:t>
            </a:r>
            <a:r>
              <a:rPr lang="de-DE" b="0" err="1"/>
              <a:t>four</a:t>
            </a:r>
            <a:r>
              <a:rPr lang="de-DE" b="0"/>
              <a:t> </a:t>
            </a:r>
            <a:r>
              <a:rPr lang="mr-IN" b="0" baseline="0"/>
              <a:t>–</a:t>
            </a:r>
            <a:r>
              <a:rPr lang="de-DE" b="0" baseline="0"/>
              <a:t> </a:t>
            </a:r>
            <a:r>
              <a:rPr lang="de-DE" b="0" baseline="0" err="1"/>
              <a:t>partly</a:t>
            </a:r>
            <a:r>
              <a:rPr lang="de-DE" b="0" baseline="0"/>
              <a:t> </a:t>
            </a:r>
            <a:r>
              <a:rPr lang="de-DE" b="0" baseline="0" err="1"/>
              <a:t>philosophical</a:t>
            </a:r>
            <a:r>
              <a:rPr lang="de-DE" b="0" baseline="0"/>
              <a:t> </a:t>
            </a:r>
            <a:r>
              <a:rPr lang="mr-IN" b="0" baseline="0"/>
              <a:t>–</a:t>
            </a:r>
            <a:r>
              <a:rPr lang="de-DE" b="0" baseline="0"/>
              <a:t> </a:t>
            </a:r>
            <a:r>
              <a:rPr lang="de-DE" b="0" baseline="0" err="1"/>
              <a:t>opinions</a:t>
            </a:r>
            <a:r>
              <a:rPr lang="de-DE" b="0" baseline="0"/>
              <a:t> </a:t>
            </a:r>
            <a:r>
              <a:rPr lang="de-DE" b="0" baseline="0" err="1"/>
              <a:t>from</a:t>
            </a:r>
            <a:r>
              <a:rPr lang="de-DE" b="0" baseline="0"/>
              <a:t> an online </a:t>
            </a:r>
            <a:r>
              <a:rPr lang="de-DE" b="0" baseline="0" err="1"/>
              <a:t>forum</a:t>
            </a:r>
            <a:r>
              <a:rPr lang="de-DE" b="0" baseline="0"/>
              <a:t> on </a:t>
            </a:r>
            <a:r>
              <a:rPr lang="de-DE" b="0" baseline="0" err="1"/>
              <a:t>corruption</a:t>
            </a:r>
            <a:r>
              <a:rPr lang="de-DE" b="0" baseline="0"/>
              <a:t> and </a:t>
            </a:r>
            <a:r>
              <a:rPr lang="de-DE" b="0" baseline="0" err="1"/>
              <a:t>more</a:t>
            </a:r>
            <a:r>
              <a:rPr lang="de-DE" b="0" baseline="0"/>
              <a:t> </a:t>
            </a:r>
            <a:r>
              <a:rPr lang="de-DE" b="0" baseline="0" err="1"/>
              <a:t>specifically</a:t>
            </a:r>
            <a:r>
              <a:rPr lang="de-DE" b="0" baseline="0"/>
              <a:t> on </a:t>
            </a:r>
            <a:r>
              <a:rPr lang="de-DE" b="0" baseline="0" err="1"/>
              <a:t>how</a:t>
            </a:r>
            <a:r>
              <a:rPr lang="de-DE" b="0" baseline="0"/>
              <a:t> a </a:t>
            </a:r>
            <a:r>
              <a:rPr lang="de-DE" b="0" baseline="0" err="1"/>
              <a:t>corruption-free</a:t>
            </a:r>
            <a:r>
              <a:rPr lang="de-DE" b="0" baseline="0"/>
              <a:t> </a:t>
            </a:r>
            <a:r>
              <a:rPr lang="de-DE" b="0" baseline="0" err="1"/>
              <a:t>world</a:t>
            </a:r>
            <a:r>
              <a:rPr lang="de-DE" b="0" baseline="0"/>
              <a:t> </a:t>
            </a:r>
            <a:r>
              <a:rPr lang="de-DE" b="0" baseline="0" err="1"/>
              <a:t>would</a:t>
            </a:r>
            <a:r>
              <a:rPr lang="de-DE" b="0" baseline="0"/>
              <a:t> </a:t>
            </a:r>
            <a:r>
              <a:rPr lang="de-DE" b="0" baseline="0" err="1"/>
              <a:t>look</a:t>
            </a:r>
            <a:r>
              <a:rPr lang="de-DE" b="0" baseline="0"/>
              <a:t> like.</a:t>
            </a:r>
            <a:endParaRPr lang="de-DE"/>
          </a:p>
          <a:p>
            <a:pPr marL="171450" indent="-171450">
              <a:buFont typeface="Arial"/>
              <a:buChar char="•"/>
            </a:pPr>
            <a:r>
              <a:rPr lang="de-DE" b="0" baseline="0" err="1"/>
              <a:t>Present</a:t>
            </a:r>
            <a:r>
              <a:rPr lang="de-DE" b="0" baseline="0"/>
              <a:t> </a:t>
            </a:r>
            <a:r>
              <a:rPr lang="de-DE" b="0" baseline="0" err="1"/>
              <a:t>the</a:t>
            </a:r>
            <a:r>
              <a:rPr lang="de-DE" b="0" baseline="0"/>
              <a:t> </a:t>
            </a:r>
            <a:r>
              <a:rPr lang="de-DE" b="0" baseline="0" err="1"/>
              <a:t>opinions</a:t>
            </a:r>
            <a:r>
              <a:rPr lang="de-DE" b="0" baseline="0"/>
              <a:t> </a:t>
            </a:r>
            <a:r>
              <a:rPr lang="de-DE" b="0" baseline="0" err="1"/>
              <a:t>one</a:t>
            </a:r>
            <a:r>
              <a:rPr lang="de-DE" b="0" baseline="0"/>
              <a:t> after </a:t>
            </a:r>
            <a:r>
              <a:rPr lang="de-DE" b="0" baseline="0" err="1"/>
              <a:t>another</a:t>
            </a:r>
            <a:r>
              <a:rPr lang="de-DE" b="0" baseline="0"/>
              <a:t> and </a:t>
            </a:r>
            <a:r>
              <a:rPr lang="de-DE" b="0" baseline="0" err="1"/>
              <a:t>ask</a:t>
            </a:r>
            <a:r>
              <a:rPr lang="de-DE" b="0" baseline="0"/>
              <a:t> different </a:t>
            </a:r>
            <a:r>
              <a:rPr lang="de-DE" b="0" baseline="0" err="1"/>
              <a:t>participants</a:t>
            </a:r>
            <a:r>
              <a:rPr lang="de-DE" b="0" baseline="0"/>
              <a:t> </a:t>
            </a:r>
            <a:r>
              <a:rPr lang="de-DE" b="0" baseline="0" err="1"/>
              <a:t>to</a:t>
            </a:r>
            <a:r>
              <a:rPr lang="de-DE" b="0" baseline="0"/>
              <a:t> </a:t>
            </a:r>
            <a:r>
              <a:rPr lang="de-DE" b="0" baseline="0" err="1"/>
              <a:t>read</a:t>
            </a:r>
            <a:r>
              <a:rPr lang="de-DE" b="0" baseline="0"/>
              <a:t> </a:t>
            </a:r>
            <a:r>
              <a:rPr lang="de-DE" b="0" baseline="0" err="1"/>
              <a:t>each</a:t>
            </a:r>
            <a:r>
              <a:rPr lang="de-DE" b="0" baseline="0"/>
              <a:t> out.</a:t>
            </a:r>
            <a:endParaRPr lang="de-DE" b="0" baseline="0">
              <a:cs typeface="Calibri"/>
            </a:endParaRPr>
          </a:p>
          <a:p>
            <a:pPr marL="171450" indent="-171450">
              <a:buFont typeface="Arial"/>
              <a:buChar char="•"/>
            </a:pPr>
            <a:r>
              <a:rPr lang="de-DE" b="0" baseline="0"/>
              <a:t>Ask </a:t>
            </a:r>
            <a:r>
              <a:rPr lang="de-DE" b="0" baseline="0" err="1"/>
              <a:t>participants</a:t>
            </a:r>
            <a:r>
              <a:rPr lang="de-DE" b="0" baseline="0"/>
              <a:t> </a:t>
            </a:r>
            <a:r>
              <a:rPr lang="de-DE" b="0" baseline="0" err="1"/>
              <a:t>if</a:t>
            </a:r>
            <a:r>
              <a:rPr lang="de-DE" b="0" baseline="0"/>
              <a:t> </a:t>
            </a:r>
            <a:r>
              <a:rPr lang="de-DE" b="0" baseline="0" err="1"/>
              <a:t>they</a:t>
            </a:r>
            <a:r>
              <a:rPr lang="de-DE" b="0" baseline="0"/>
              <a:t> </a:t>
            </a:r>
            <a:r>
              <a:rPr lang="de-DE" b="0" baseline="0" err="1"/>
              <a:t>agree</a:t>
            </a:r>
            <a:r>
              <a:rPr lang="de-DE" b="0" baseline="0"/>
              <a:t> (like) </a:t>
            </a:r>
            <a:r>
              <a:rPr lang="de-DE" b="0" baseline="0" err="1"/>
              <a:t>or</a:t>
            </a:r>
            <a:r>
              <a:rPr lang="de-DE" b="0" baseline="0"/>
              <a:t> </a:t>
            </a:r>
            <a:r>
              <a:rPr lang="de-DE" b="0" baseline="0" err="1"/>
              <a:t>don‘t</a:t>
            </a:r>
            <a:r>
              <a:rPr lang="de-DE" b="0" baseline="0"/>
              <a:t> </a:t>
            </a:r>
            <a:r>
              <a:rPr lang="de-DE" b="0" baseline="0" err="1"/>
              <a:t>agree</a:t>
            </a:r>
            <a:r>
              <a:rPr lang="de-DE" b="0" baseline="0"/>
              <a:t> (dislike) </a:t>
            </a:r>
            <a:r>
              <a:rPr lang="de-DE" b="0" baseline="0" err="1"/>
              <a:t>with</a:t>
            </a:r>
            <a:r>
              <a:rPr lang="de-DE" b="0" baseline="0"/>
              <a:t> </a:t>
            </a:r>
            <a:r>
              <a:rPr lang="de-DE" b="0" baseline="0" err="1"/>
              <a:t>the</a:t>
            </a:r>
            <a:r>
              <a:rPr lang="de-DE" b="0" baseline="0"/>
              <a:t> </a:t>
            </a:r>
            <a:r>
              <a:rPr lang="de-DE" b="0" baseline="0" err="1"/>
              <a:t>opinions</a:t>
            </a:r>
            <a:r>
              <a:rPr lang="de-DE" b="0" baseline="0"/>
              <a:t> </a:t>
            </a:r>
            <a:r>
              <a:rPr lang="de-DE" b="0" baseline="0" err="1"/>
              <a:t>given</a:t>
            </a:r>
            <a:r>
              <a:rPr lang="de-DE" b="0" baseline="0"/>
              <a:t> on </a:t>
            </a:r>
            <a:r>
              <a:rPr lang="de-DE" b="0" baseline="0" err="1"/>
              <a:t>the</a:t>
            </a:r>
            <a:r>
              <a:rPr lang="de-DE" b="0" baseline="0"/>
              <a:t> web and </a:t>
            </a:r>
            <a:r>
              <a:rPr lang="de-DE" b="0" baseline="0" err="1"/>
              <a:t>why</a:t>
            </a:r>
            <a:r>
              <a:rPr lang="de-DE" b="0" baseline="0"/>
              <a:t> </a:t>
            </a:r>
            <a:r>
              <a:rPr lang="de-DE" b="0" baseline="0" err="1"/>
              <a:t>they</a:t>
            </a:r>
            <a:r>
              <a:rPr lang="de-DE" b="0" baseline="0"/>
              <a:t> </a:t>
            </a:r>
            <a:r>
              <a:rPr lang="de-DE" b="0" baseline="0" err="1"/>
              <a:t>decide</a:t>
            </a:r>
            <a:r>
              <a:rPr lang="de-DE" b="0" baseline="0"/>
              <a:t> so.</a:t>
            </a:r>
            <a:endParaRPr lang="de-DE" b="0" baseline="0">
              <a:cs typeface="Calibri"/>
            </a:endParaRPr>
          </a:p>
          <a:p>
            <a:pPr marL="171450" indent="-171450">
              <a:buFont typeface="Arial"/>
              <a:buChar char="•"/>
            </a:pPr>
            <a:r>
              <a:rPr lang="de-DE" b="0" baseline="0"/>
              <a:t>The </a:t>
            </a:r>
            <a:r>
              <a:rPr lang="de-DE" b="0" baseline="0" err="1"/>
              <a:t>purpose</a:t>
            </a:r>
            <a:r>
              <a:rPr lang="de-DE" b="0" baseline="0"/>
              <a:t> </a:t>
            </a:r>
            <a:r>
              <a:rPr lang="de-DE" b="0" baseline="0" err="1"/>
              <a:t>of</a:t>
            </a:r>
            <a:r>
              <a:rPr lang="de-DE" b="0" baseline="0"/>
              <a:t> </a:t>
            </a:r>
            <a:r>
              <a:rPr lang="de-DE" b="0" baseline="0" err="1"/>
              <a:t>the</a:t>
            </a:r>
            <a:r>
              <a:rPr lang="de-DE" b="0" baseline="0"/>
              <a:t> </a:t>
            </a:r>
            <a:r>
              <a:rPr lang="de-DE" b="0" baseline="0" err="1"/>
              <a:t>exchange</a:t>
            </a:r>
            <a:r>
              <a:rPr lang="de-DE" b="0" baseline="0"/>
              <a:t> </a:t>
            </a:r>
            <a:r>
              <a:rPr lang="de-DE" b="0" baseline="0" err="1"/>
              <a:t>is</a:t>
            </a:r>
            <a:r>
              <a:rPr lang="de-DE" b="0" baseline="0"/>
              <a:t> </a:t>
            </a:r>
            <a:r>
              <a:rPr lang="de-DE" b="0" baseline="0" err="1"/>
              <a:t>to</a:t>
            </a:r>
            <a:r>
              <a:rPr lang="de-DE" b="0" baseline="0"/>
              <a:t> </a:t>
            </a:r>
            <a:r>
              <a:rPr lang="de-DE" b="0" baseline="0" err="1"/>
              <a:t>give</a:t>
            </a:r>
            <a:r>
              <a:rPr lang="de-DE" b="0" baseline="0"/>
              <a:t> </a:t>
            </a:r>
            <a:r>
              <a:rPr lang="de-DE" b="0" baseline="0" err="1"/>
              <a:t>examples</a:t>
            </a:r>
            <a:r>
              <a:rPr lang="de-DE" b="0" baseline="0"/>
              <a:t> </a:t>
            </a:r>
            <a:r>
              <a:rPr lang="de-DE" b="0" baseline="0" err="1"/>
              <a:t>of</a:t>
            </a:r>
            <a:r>
              <a:rPr lang="de-DE" b="0" baseline="0"/>
              <a:t> </a:t>
            </a:r>
            <a:r>
              <a:rPr lang="de-DE" b="0" baseline="0" err="1"/>
              <a:t>how</a:t>
            </a:r>
            <a:r>
              <a:rPr lang="de-DE" b="0" baseline="0"/>
              <a:t> </a:t>
            </a:r>
            <a:r>
              <a:rPr lang="de-DE" b="0" baseline="0" err="1"/>
              <a:t>people</a:t>
            </a:r>
            <a:r>
              <a:rPr lang="de-DE" b="0" baseline="0"/>
              <a:t> </a:t>
            </a:r>
            <a:r>
              <a:rPr lang="de-DE" b="0" baseline="0" err="1"/>
              <a:t>are</a:t>
            </a:r>
            <a:r>
              <a:rPr lang="de-DE" b="0" baseline="0"/>
              <a:t> </a:t>
            </a:r>
            <a:r>
              <a:rPr lang="de-DE" b="0" baseline="0" err="1"/>
              <a:t>thinking</a:t>
            </a:r>
            <a:r>
              <a:rPr lang="de-DE" b="0" baseline="0"/>
              <a:t> </a:t>
            </a:r>
            <a:r>
              <a:rPr lang="de-DE" b="0" baseline="0" err="1"/>
              <a:t>about</a:t>
            </a:r>
            <a:r>
              <a:rPr lang="de-DE" b="0" baseline="0"/>
              <a:t> </a:t>
            </a:r>
            <a:r>
              <a:rPr lang="de-DE" b="0" baseline="0" err="1"/>
              <a:t>corruption</a:t>
            </a:r>
            <a:r>
              <a:rPr lang="de-DE" b="0" baseline="0"/>
              <a:t> and </a:t>
            </a:r>
            <a:r>
              <a:rPr lang="de-DE" b="0" baseline="0" err="1"/>
              <a:t>to</a:t>
            </a:r>
            <a:r>
              <a:rPr lang="de-DE" b="0" baseline="0"/>
              <a:t> </a:t>
            </a:r>
            <a:r>
              <a:rPr lang="de-DE" b="0" baseline="0" err="1"/>
              <a:t>give</a:t>
            </a:r>
            <a:r>
              <a:rPr lang="de-DE" b="0" baseline="0"/>
              <a:t> </a:t>
            </a:r>
            <a:r>
              <a:rPr lang="de-DE" b="0" baseline="0" err="1"/>
              <a:t>further</a:t>
            </a:r>
            <a:r>
              <a:rPr lang="de-DE" b="0" baseline="0"/>
              <a:t> </a:t>
            </a:r>
            <a:r>
              <a:rPr lang="de-DE" b="0" baseline="0" err="1"/>
              <a:t>input</a:t>
            </a:r>
            <a:r>
              <a:rPr lang="de-DE" b="0" baseline="0"/>
              <a:t> </a:t>
            </a:r>
            <a:r>
              <a:rPr lang="de-DE" b="0" baseline="0" err="1"/>
              <a:t>for</a:t>
            </a:r>
            <a:r>
              <a:rPr lang="de-DE" b="0" baseline="0"/>
              <a:t> </a:t>
            </a:r>
            <a:r>
              <a:rPr lang="de-DE" b="0" baseline="0" err="1"/>
              <a:t>the</a:t>
            </a:r>
            <a:r>
              <a:rPr lang="de-DE" b="0" baseline="0"/>
              <a:t> subsequent </a:t>
            </a:r>
            <a:r>
              <a:rPr lang="de-DE" b="0" baseline="0" err="1"/>
              <a:t>brainstorming</a:t>
            </a:r>
            <a:r>
              <a:rPr lang="de-DE"/>
              <a:t> </a:t>
            </a:r>
            <a:r>
              <a:rPr lang="de-DE" err="1"/>
              <a:t>activity</a:t>
            </a:r>
            <a:r>
              <a:rPr lang="de-DE" b="0" baseline="0"/>
              <a:t>.</a:t>
            </a:r>
            <a:endParaRPr lang="de-DE" b="0">
              <a:cs typeface="Calibri"/>
            </a:endParaRPr>
          </a:p>
          <a:p>
            <a:endParaRPr lang="de-DE" b="1"/>
          </a:p>
          <a:p>
            <a:r>
              <a:rPr lang="de-DE" b="1"/>
              <a:t>Source:</a:t>
            </a:r>
            <a:endParaRPr lang="de-DE" b="1">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a:t>Forum </a:t>
            </a:r>
            <a:r>
              <a:rPr lang="de-DE" sz="1200" b="0" err="1"/>
              <a:t>posts</a:t>
            </a:r>
            <a:r>
              <a:rPr lang="de-DE" sz="1200" b="0"/>
              <a:t> </a:t>
            </a:r>
            <a:r>
              <a:rPr lang="de-DE" sz="1200" b="0" err="1"/>
              <a:t>from</a:t>
            </a:r>
            <a:r>
              <a:rPr lang="de-DE" sz="1200" b="0"/>
              <a:t> </a:t>
            </a:r>
            <a:r>
              <a:rPr lang="de-DE" sz="1200" b="0" err="1"/>
              <a:t>Quora</a:t>
            </a:r>
            <a:r>
              <a:rPr lang="de-DE" sz="1200" b="0"/>
              <a:t> </a:t>
            </a:r>
            <a:r>
              <a:rPr lang="de-DE" err="1"/>
              <a:t>retrieved</a:t>
            </a:r>
            <a:r>
              <a:rPr lang="de-DE" sz="1200"/>
              <a:t> </a:t>
            </a:r>
            <a:r>
              <a:rPr lang="de-DE" sz="1200" err="1"/>
              <a:t>from</a:t>
            </a:r>
            <a:r>
              <a:rPr lang="de-DE" sz="1200"/>
              <a:t> </a:t>
            </a:r>
            <a:r>
              <a:rPr lang="de-DE" sz="1200">
                <a:hlinkClick r:id="rId3"/>
              </a:rPr>
              <a:t>https://www.quora.com/What-would-the-world-look-like-without-corruption</a:t>
            </a:r>
            <a:r>
              <a:rPr lang="de-DE" sz="1200"/>
              <a:t> (last </a:t>
            </a:r>
            <a:r>
              <a:rPr lang="de-DE" sz="1200" err="1"/>
              <a:t>accessed</a:t>
            </a:r>
            <a:r>
              <a:rPr lang="de-DE" sz="1200"/>
              <a:t> on June 26, 2020).</a:t>
            </a:r>
            <a:endParaRPr lang="de-DE" sz="1200">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5236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err="1">
                <a:cs typeface="Calibri"/>
              </a:rPr>
              <a:t>Some</a:t>
            </a:r>
            <a:r>
              <a:rPr lang="de-DE" b="1">
                <a:cs typeface="Calibri"/>
              </a:rPr>
              <a:t> </a:t>
            </a:r>
            <a:r>
              <a:rPr lang="de-DE" b="1" err="1">
                <a:cs typeface="Calibri"/>
              </a:rPr>
              <a:t>opinions</a:t>
            </a:r>
            <a:r>
              <a:rPr lang="de-DE" b="1">
                <a:cs typeface="Calibri"/>
              </a:rPr>
              <a:t> on </a:t>
            </a:r>
            <a:r>
              <a:rPr lang="de-DE" b="1" err="1">
                <a:cs typeface="Calibri"/>
              </a:rPr>
              <a:t>corruption</a:t>
            </a:r>
            <a:r>
              <a:rPr lang="de-DE" b="1">
                <a:cs typeface="Calibri"/>
              </a:rPr>
              <a:t> </a:t>
            </a:r>
            <a:r>
              <a:rPr lang="de-DE" b="1" err="1">
                <a:cs typeface="Calibri"/>
              </a:rPr>
              <a:t>from</a:t>
            </a:r>
            <a:r>
              <a:rPr lang="de-DE" b="1">
                <a:cs typeface="Calibri"/>
              </a:rPr>
              <a:t> </a:t>
            </a:r>
            <a:r>
              <a:rPr lang="de-DE" b="1" err="1">
                <a:cs typeface="Calibri"/>
              </a:rPr>
              <a:t>the</a:t>
            </a:r>
            <a:r>
              <a:rPr lang="de-DE" b="1">
                <a:cs typeface="Calibri"/>
              </a:rPr>
              <a:t> web:</a:t>
            </a:r>
          </a:p>
          <a:p>
            <a:pPr marL="171450" indent="-171450">
              <a:buFont typeface="Arial"/>
              <a:buChar char="•"/>
            </a:pPr>
            <a:endParaRPr lang="de-DE"/>
          </a:p>
          <a:p>
            <a:pPr marL="171450" indent="-171450">
              <a:buFont typeface="Arial"/>
              <a:buChar char="•"/>
            </a:pPr>
            <a:r>
              <a:rPr lang="de-DE" b="0"/>
              <a:t>This </a:t>
            </a:r>
            <a:r>
              <a:rPr lang="de-DE" b="0" err="1"/>
              <a:t>slide</a:t>
            </a:r>
            <a:r>
              <a:rPr lang="de-DE" b="0"/>
              <a:t> </a:t>
            </a:r>
            <a:r>
              <a:rPr lang="de-DE" b="0" err="1"/>
              <a:t>presents</a:t>
            </a:r>
            <a:r>
              <a:rPr lang="de-DE" b="0"/>
              <a:t> </a:t>
            </a:r>
            <a:r>
              <a:rPr lang="de-DE" b="0" err="1"/>
              <a:t>four</a:t>
            </a:r>
            <a:r>
              <a:rPr lang="de-DE" b="0"/>
              <a:t> </a:t>
            </a:r>
            <a:r>
              <a:rPr lang="mr-IN" b="0" baseline="0"/>
              <a:t>–</a:t>
            </a:r>
            <a:r>
              <a:rPr lang="de-DE" b="0" baseline="0"/>
              <a:t> </a:t>
            </a:r>
            <a:r>
              <a:rPr lang="de-DE" b="0" baseline="0" err="1"/>
              <a:t>partly</a:t>
            </a:r>
            <a:r>
              <a:rPr lang="de-DE" b="0" baseline="0"/>
              <a:t> </a:t>
            </a:r>
            <a:r>
              <a:rPr lang="de-DE" b="0" baseline="0" err="1"/>
              <a:t>philosophical</a:t>
            </a:r>
            <a:r>
              <a:rPr lang="de-DE" b="0" baseline="0"/>
              <a:t> </a:t>
            </a:r>
            <a:r>
              <a:rPr lang="mr-IN" b="0" baseline="0"/>
              <a:t>–</a:t>
            </a:r>
            <a:r>
              <a:rPr lang="de-DE" b="0" baseline="0"/>
              <a:t> </a:t>
            </a:r>
            <a:r>
              <a:rPr lang="de-DE" b="0" baseline="0" err="1"/>
              <a:t>opinions</a:t>
            </a:r>
            <a:r>
              <a:rPr lang="de-DE" b="0" baseline="0"/>
              <a:t> </a:t>
            </a:r>
            <a:r>
              <a:rPr lang="de-DE" b="0" baseline="0" err="1"/>
              <a:t>from</a:t>
            </a:r>
            <a:r>
              <a:rPr lang="de-DE" b="0" baseline="0"/>
              <a:t> an online </a:t>
            </a:r>
            <a:r>
              <a:rPr lang="de-DE" b="0" baseline="0" err="1"/>
              <a:t>forum</a:t>
            </a:r>
            <a:r>
              <a:rPr lang="de-DE" b="0" baseline="0"/>
              <a:t> on </a:t>
            </a:r>
            <a:r>
              <a:rPr lang="de-DE" b="0" baseline="0" err="1"/>
              <a:t>corruption</a:t>
            </a:r>
            <a:r>
              <a:rPr lang="de-DE" b="0" baseline="0"/>
              <a:t> and </a:t>
            </a:r>
            <a:r>
              <a:rPr lang="de-DE" b="0" baseline="0" err="1"/>
              <a:t>more</a:t>
            </a:r>
            <a:r>
              <a:rPr lang="de-DE" b="0" baseline="0"/>
              <a:t> </a:t>
            </a:r>
            <a:r>
              <a:rPr lang="de-DE" b="0" baseline="0" err="1"/>
              <a:t>specifically</a:t>
            </a:r>
            <a:r>
              <a:rPr lang="de-DE" b="0" baseline="0"/>
              <a:t> on </a:t>
            </a:r>
            <a:r>
              <a:rPr lang="de-DE" b="0" baseline="0" err="1"/>
              <a:t>how</a:t>
            </a:r>
            <a:r>
              <a:rPr lang="de-DE" b="0" baseline="0"/>
              <a:t> a </a:t>
            </a:r>
            <a:r>
              <a:rPr lang="de-DE" b="0" baseline="0" err="1"/>
              <a:t>corruption-free</a:t>
            </a:r>
            <a:r>
              <a:rPr lang="de-DE" b="0" baseline="0"/>
              <a:t> </a:t>
            </a:r>
            <a:r>
              <a:rPr lang="de-DE" b="0" baseline="0" err="1"/>
              <a:t>world</a:t>
            </a:r>
            <a:r>
              <a:rPr lang="de-DE" b="0" baseline="0"/>
              <a:t> </a:t>
            </a:r>
            <a:r>
              <a:rPr lang="de-DE" b="0" baseline="0" err="1"/>
              <a:t>would</a:t>
            </a:r>
            <a:r>
              <a:rPr lang="de-DE" b="0" baseline="0"/>
              <a:t> </a:t>
            </a:r>
            <a:r>
              <a:rPr lang="de-DE" b="0" baseline="0" err="1"/>
              <a:t>look</a:t>
            </a:r>
            <a:r>
              <a:rPr lang="de-DE" b="0" baseline="0"/>
              <a:t> like.</a:t>
            </a:r>
            <a:endParaRPr lang="de-DE"/>
          </a:p>
          <a:p>
            <a:pPr marL="171450" indent="-171450">
              <a:buFont typeface="Arial"/>
              <a:buChar char="•"/>
            </a:pPr>
            <a:r>
              <a:rPr lang="de-DE" b="0" baseline="0" err="1"/>
              <a:t>Present</a:t>
            </a:r>
            <a:r>
              <a:rPr lang="de-DE" b="0" baseline="0"/>
              <a:t> </a:t>
            </a:r>
            <a:r>
              <a:rPr lang="de-DE" b="0" baseline="0" err="1"/>
              <a:t>the</a:t>
            </a:r>
            <a:r>
              <a:rPr lang="de-DE" b="0" baseline="0"/>
              <a:t> </a:t>
            </a:r>
            <a:r>
              <a:rPr lang="de-DE" b="0" baseline="0" err="1"/>
              <a:t>opinions</a:t>
            </a:r>
            <a:r>
              <a:rPr lang="de-DE" b="0" baseline="0"/>
              <a:t> </a:t>
            </a:r>
            <a:r>
              <a:rPr lang="de-DE" b="0" baseline="0" err="1"/>
              <a:t>one</a:t>
            </a:r>
            <a:r>
              <a:rPr lang="de-DE" b="0" baseline="0"/>
              <a:t> after </a:t>
            </a:r>
            <a:r>
              <a:rPr lang="de-DE" b="0" baseline="0" err="1"/>
              <a:t>another</a:t>
            </a:r>
            <a:r>
              <a:rPr lang="de-DE" b="0" baseline="0"/>
              <a:t> and </a:t>
            </a:r>
            <a:r>
              <a:rPr lang="de-DE" b="0" baseline="0" err="1"/>
              <a:t>ask</a:t>
            </a:r>
            <a:r>
              <a:rPr lang="de-DE" b="0" baseline="0"/>
              <a:t> different </a:t>
            </a:r>
            <a:r>
              <a:rPr lang="de-DE" b="0" baseline="0" err="1"/>
              <a:t>participants</a:t>
            </a:r>
            <a:r>
              <a:rPr lang="de-DE" b="0" baseline="0"/>
              <a:t> </a:t>
            </a:r>
            <a:r>
              <a:rPr lang="de-DE" b="0" baseline="0" err="1"/>
              <a:t>to</a:t>
            </a:r>
            <a:r>
              <a:rPr lang="de-DE" b="0" baseline="0"/>
              <a:t> </a:t>
            </a:r>
            <a:r>
              <a:rPr lang="de-DE" b="0" baseline="0" err="1"/>
              <a:t>read</a:t>
            </a:r>
            <a:r>
              <a:rPr lang="de-DE" b="0" baseline="0"/>
              <a:t> </a:t>
            </a:r>
            <a:r>
              <a:rPr lang="de-DE" b="0" baseline="0" err="1"/>
              <a:t>each</a:t>
            </a:r>
            <a:r>
              <a:rPr lang="de-DE" b="0" baseline="0"/>
              <a:t> out.</a:t>
            </a:r>
            <a:endParaRPr lang="de-DE" b="0" baseline="0">
              <a:cs typeface="Calibri"/>
            </a:endParaRPr>
          </a:p>
          <a:p>
            <a:pPr marL="171450" indent="-171450">
              <a:buFont typeface="Arial"/>
              <a:buChar char="•"/>
            </a:pPr>
            <a:r>
              <a:rPr lang="de-DE" b="0" baseline="0"/>
              <a:t>Ask </a:t>
            </a:r>
            <a:r>
              <a:rPr lang="de-DE" b="0" baseline="0" err="1"/>
              <a:t>participants</a:t>
            </a:r>
            <a:r>
              <a:rPr lang="de-DE" b="0" baseline="0"/>
              <a:t> </a:t>
            </a:r>
            <a:r>
              <a:rPr lang="de-DE" b="0" baseline="0" err="1"/>
              <a:t>if</a:t>
            </a:r>
            <a:r>
              <a:rPr lang="de-DE" b="0" baseline="0"/>
              <a:t> </a:t>
            </a:r>
            <a:r>
              <a:rPr lang="de-DE" b="0" baseline="0" err="1"/>
              <a:t>they</a:t>
            </a:r>
            <a:r>
              <a:rPr lang="de-DE" b="0" baseline="0"/>
              <a:t> </a:t>
            </a:r>
            <a:r>
              <a:rPr lang="de-DE" b="0" baseline="0" err="1"/>
              <a:t>agree</a:t>
            </a:r>
            <a:r>
              <a:rPr lang="de-DE" b="0" baseline="0"/>
              <a:t> (like) </a:t>
            </a:r>
            <a:r>
              <a:rPr lang="de-DE" b="0" baseline="0" err="1"/>
              <a:t>or</a:t>
            </a:r>
            <a:r>
              <a:rPr lang="de-DE" b="0" baseline="0"/>
              <a:t> </a:t>
            </a:r>
            <a:r>
              <a:rPr lang="de-DE" b="0" baseline="0" err="1"/>
              <a:t>don‘t</a:t>
            </a:r>
            <a:r>
              <a:rPr lang="de-DE" b="0" baseline="0"/>
              <a:t> </a:t>
            </a:r>
            <a:r>
              <a:rPr lang="de-DE" b="0" baseline="0" err="1"/>
              <a:t>agree</a:t>
            </a:r>
            <a:r>
              <a:rPr lang="de-DE" b="0" baseline="0"/>
              <a:t> (dislike) </a:t>
            </a:r>
            <a:r>
              <a:rPr lang="de-DE" b="0" baseline="0" err="1"/>
              <a:t>with</a:t>
            </a:r>
            <a:r>
              <a:rPr lang="de-DE" b="0" baseline="0"/>
              <a:t> </a:t>
            </a:r>
            <a:r>
              <a:rPr lang="de-DE" b="0" baseline="0" err="1"/>
              <a:t>the</a:t>
            </a:r>
            <a:r>
              <a:rPr lang="de-DE" b="0" baseline="0"/>
              <a:t> </a:t>
            </a:r>
            <a:r>
              <a:rPr lang="de-DE" b="0" baseline="0" err="1"/>
              <a:t>opinions</a:t>
            </a:r>
            <a:r>
              <a:rPr lang="de-DE" b="0" baseline="0"/>
              <a:t> </a:t>
            </a:r>
            <a:r>
              <a:rPr lang="de-DE" b="0" baseline="0" err="1"/>
              <a:t>given</a:t>
            </a:r>
            <a:r>
              <a:rPr lang="de-DE" b="0" baseline="0"/>
              <a:t> on </a:t>
            </a:r>
            <a:r>
              <a:rPr lang="de-DE" b="0" baseline="0" err="1"/>
              <a:t>the</a:t>
            </a:r>
            <a:r>
              <a:rPr lang="de-DE" b="0" baseline="0"/>
              <a:t> web and </a:t>
            </a:r>
            <a:r>
              <a:rPr lang="de-DE" b="0" baseline="0" err="1"/>
              <a:t>why</a:t>
            </a:r>
            <a:r>
              <a:rPr lang="de-DE" b="0" baseline="0"/>
              <a:t> </a:t>
            </a:r>
            <a:r>
              <a:rPr lang="de-DE" b="0" baseline="0" err="1"/>
              <a:t>they</a:t>
            </a:r>
            <a:r>
              <a:rPr lang="de-DE" b="0" baseline="0"/>
              <a:t> </a:t>
            </a:r>
            <a:r>
              <a:rPr lang="de-DE" b="0" baseline="0" err="1"/>
              <a:t>decide</a:t>
            </a:r>
            <a:r>
              <a:rPr lang="de-DE" b="0" baseline="0"/>
              <a:t> so.</a:t>
            </a:r>
            <a:endParaRPr lang="de-DE" b="0" baseline="0">
              <a:cs typeface="Calibri"/>
            </a:endParaRPr>
          </a:p>
          <a:p>
            <a:pPr marL="171450" indent="-171450">
              <a:buFont typeface="Arial"/>
              <a:buChar char="•"/>
            </a:pPr>
            <a:r>
              <a:rPr lang="de-DE" b="0" baseline="0"/>
              <a:t>The </a:t>
            </a:r>
            <a:r>
              <a:rPr lang="de-DE" b="0" baseline="0" err="1"/>
              <a:t>purpose</a:t>
            </a:r>
            <a:r>
              <a:rPr lang="de-DE" b="0" baseline="0"/>
              <a:t> </a:t>
            </a:r>
            <a:r>
              <a:rPr lang="de-DE" b="0" baseline="0" err="1"/>
              <a:t>of</a:t>
            </a:r>
            <a:r>
              <a:rPr lang="de-DE" b="0" baseline="0"/>
              <a:t> </a:t>
            </a:r>
            <a:r>
              <a:rPr lang="de-DE" b="0" baseline="0" err="1"/>
              <a:t>the</a:t>
            </a:r>
            <a:r>
              <a:rPr lang="de-DE" b="0" baseline="0"/>
              <a:t> </a:t>
            </a:r>
            <a:r>
              <a:rPr lang="de-DE" b="0" baseline="0" err="1"/>
              <a:t>exchange</a:t>
            </a:r>
            <a:r>
              <a:rPr lang="de-DE" b="0" baseline="0"/>
              <a:t> </a:t>
            </a:r>
            <a:r>
              <a:rPr lang="de-DE" b="0" baseline="0" err="1"/>
              <a:t>is</a:t>
            </a:r>
            <a:r>
              <a:rPr lang="de-DE" b="0" baseline="0"/>
              <a:t> </a:t>
            </a:r>
            <a:r>
              <a:rPr lang="de-DE" b="0" baseline="0" err="1"/>
              <a:t>to</a:t>
            </a:r>
            <a:r>
              <a:rPr lang="de-DE" b="0" baseline="0"/>
              <a:t> </a:t>
            </a:r>
            <a:r>
              <a:rPr lang="de-DE" b="0" baseline="0" err="1"/>
              <a:t>give</a:t>
            </a:r>
            <a:r>
              <a:rPr lang="de-DE" b="0" baseline="0"/>
              <a:t> </a:t>
            </a:r>
            <a:r>
              <a:rPr lang="de-DE" b="0" baseline="0" err="1"/>
              <a:t>examples</a:t>
            </a:r>
            <a:r>
              <a:rPr lang="de-DE" b="0" baseline="0"/>
              <a:t> </a:t>
            </a:r>
            <a:r>
              <a:rPr lang="de-DE" b="0" baseline="0" err="1"/>
              <a:t>of</a:t>
            </a:r>
            <a:r>
              <a:rPr lang="de-DE" b="0" baseline="0"/>
              <a:t> </a:t>
            </a:r>
            <a:r>
              <a:rPr lang="de-DE" b="0" baseline="0" err="1"/>
              <a:t>how</a:t>
            </a:r>
            <a:r>
              <a:rPr lang="de-DE" b="0" baseline="0"/>
              <a:t> </a:t>
            </a:r>
            <a:r>
              <a:rPr lang="de-DE" b="0" baseline="0" err="1"/>
              <a:t>people</a:t>
            </a:r>
            <a:r>
              <a:rPr lang="de-DE" b="0" baseline="0"/>
              <a:t> </a:t>
            </a:r>
            <a:r>
              <a:rPr lang="de-DE" b="0" baseline="0" err="1"/>
              <a:t>are</a:t>
            </a:r>
            <a:r>
              <a:rPr lang="de-DE" b="0" baseline="0"/>
              <a:t> </a:t>
            </a:r>
            <a:r>
              <a:rPr lang="de-DE" b="0" baseline="0" err="1"/>
              <a:t>thinking</a:t>
            </a:r>
            <a:r>
              <a:rPr lang="de-DE" b="0" baseline="0"/>
              <a:t> </a:t>
            </a:r>
            <a:r>
              <a:rPr lang="de-DE" b="0" baseline="0" err="1"/>
              <a:t>about</a:t>
            </a:r>
            <a:r>
              <a:rPr lang="de-DE" b="0" baseline="0"/>
              <a:t> </a:t>
            </a:r>
            <a:r>
              <a:rPr lang="de-DE" b="0" baseline="0" err="1"/>
              <a:t>corruption</a:t>
            </a:r>
            <a:r>
              <a:rPr lang="de-DE" b="0" baseline="0"/>
              <a:t> and </a:t>
            </a:r>
            <a:r>
              <a:rPr lang="de-DE" b="0" baseline="0" err="1"/>
              <a:t>to</a:t>
            </a:r>
            <a:r>
              <a:rPr lang="de-DE" b="0" baseline="0"/>
              <a:t> </a:t>
            </a:r>
            <a:r>
              <a:rPr lang="de-DE" b="0" baseline="0" err="1"/>
              <a:t>give</a:t>
            </a:r>
            <a:r>
              <a:rPr lang="de-DE" b="0" baseline="0"/>
              <a:t> </a:t>
            </a:r>
            <a:r>
              <a:rPr lang="de-DE" b="0" baseline="0" err="1"/>
              <a:t>further</a:t>
            </a:r>
            <a:r>
              <a:rPr lang="de-DE" b="0" baseline="0"/>
              <a:t> </a:t>
            </a:r>
            <a:r>
              <a:rPr lang="de-DE" b="0" baseline="0" err="1"/>
              <a:t>input</a:t>
            </a:r>
            <a:r>
              <a:rPr lang="de-DE" b="0" baseline="0"/>
              <a:t> </a:t>
            </a:r>
            <a:r>
              <a:rPr lang="de-DE" b="0" baseline="0" err="1"/>
              <a:t>for</a:t>
            </a:r>
            <a:r>
              <a:rPr lang="de-DE" b="0" baseline="0"/>
              <a:t> </a:t>
            </a:r>
            <a:r>
              <a:rPr lang="de-DE" b="0" baseline="0" err="1"/>
              <a:t>the</a:t>
            </a:r>
            <a:r>
              <a:rPr lang="de-DE" b="0" baseline="0"/>
              <a:t> subsequent </a:t>
            </a:r>
            <a:r>
              <a:rPr lang="de-DE" b="0" baseline="0" err="1"/>
              <a:t>brainstorming</a:t>
            </a:r>
            <a:r>
              <a:rPr lang="de-DE"/>
              <a:t> </a:t>
            </a:r>
            <a:r>
              <a:rPr lang="de-DE" err="1"/>
              <a:t>activity</a:t>
            </a:r>
            <a:r>
              <a:rPr lang="de-DE" b="0" baseline="0"/>
              <a:t>.</a:t>
            </a:r>
            <a:endParaRPr lang="de-DE" b="0">
              <a:cs typeface="Calibri"/>
            </a:endParaRPr>
          </a:p>
          <a:p>
            <a:endParaRPr lang="de-DE" b="1"/>
          </a:p>
          <a:p>
            <a:r>
              <a:rPr lang="de-DE" b="1"/>
              <a:t>Source:</a:t>
            </a:r>
            <a:endParaRPr lang="de-DE" b="1">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0"/>
              <a:t>Forum </a:t>
            </a:r>
            <a:r>
              <a:rPr lang="de-DE" sz="1200" b="0" err="1"/>
              <a:t>posts</a:t>
            </a:r>
            <a:r>
              <a:rPr lang="de-DE" sz="1200" b="0"/>
              <a:t> </a:t>
            </a:r>
            <a:r>
              <a:rPr lang="de-DE" sz="1200" b="0" err="1"/>
              <a:t>from</a:t>
            </a:r>
            <a:r>
              <a:rPr lang="de-DE" sz="1200" b="0"/>
              <a:t> </a:t>
            </a:r>
            <a:r>
              <a:rPr lang="de-DE" sz="1200" b="0" err="1"/>
              <a:t>Quora</a:t>
            </a:r>
            <a:r>
              <a:rPr lang="de-DE" sz="1200" b="0"/>
              <a:t> </a:t>
            </a:r>
            <a:r>
              <a:rPr lang="de-DE" err="1"/>
              <a:t>retrieved</a:t>
            </a:r>
            <a:r>
              <a:rPr lang="de-DE" sz="1200"/>
              <a:t> </a:t>
            </a:r>
            <a:r>
              <a:rPr lang="de-DE" sz="1200" err="1"/>
              <a:t>from</a:t>
            </a:r>
            <a:r>
              <a:rPr lang="de-DE" sz="1200"/>
              <a:t> </a:t>
            </a:r>
            <a:r>
              <a:rPr lang="de-DE" sz="1200">
                <a:hlinkClick r:id="rId3"/>
              </a:rPr>
              <a:t>https://www.quora.com/What-would-the-world-look-like-without-corruption</a:t>
            </a:r>
            <a:r>
              <a:rPr lang="de-DE" sz="1200"/>
              <a:t> (last </a:t>
            </a:r>
            <a:r>
              <a:rPr lang="de-DE" sz="1200" err="1"/>
              <a:t>accessed</a:t>
            </a:r>
            <a:r>
              <a:rPr lang="de-DE" sz="1200"/>
              <a:t> on June 26, 2020).</a:t>
            </a:r>
            <a:endParaRPr lang="de-DE" sz="1200">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278327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err="1"/>
              <a:t>Many</a:t>
            </a:r>
            <a:r>
              <a:rPr lang="de-DE" b="1"/>
              <a:t> </a:t>
            </a:r>
            <a:r>
              <a:rPr lang="de-DE" b="1" err="1"/>
              <a:t>people</a:t>
            </a:r>
            <a:r>
              <a:rPr lang="de-DE" b="1"/>
              <a:t> </a:t>
            </a:r>
            <a:r>
              <a:rPr lang="de-DE" b="1" err="1"/>
              <a:t>think</a:t>
            </a:r>
            <a:r>
              <a:rPr lang="de-DE" b="1"/>
              <a:t> </a:t>
            </a:r>
            <a:r>
              <a:rPr lang="de-DE" b="1" err="1"/>
              <a:t>government</a:t>
            </a:r>
            <a:r>
              <a:rPr lang="de-DE" b="1"/>
              <a:t> </a:t>
            </a:r>
            <a:r>
              <a:rPr lang="de-DE" b="1" err="1"/>
              <a:t>corruption</a:t>
            </a:r>
            <a:r>
              <a:rPr lang="de-DE" b="1"/>
              <a:t> will </a:t>
            </a:r>
            <a:r>
              <a:rPr lang="de-DE" b="1" err="1"/>
              <a:t>get</a:t>
            </a:r>
            <a:r>
              <a:rPr lang="de-DE" b="1"/>
              <a:t> </a:t>
            </a:r>
            <a:r>
              <a:rPr lang="de-DE" b="1" err="1"/>
              <a:t>worse</a:t>
            </a:r>
            <a:r>
              <a:rPr lang="de-DE" b="1"/>
              <a:t> in 2045 ...:</a:t>
            </a:r>
          </a:p>
          <a:p>
            <a:endParaRPr lang="de-DE" b="1"/>
          </a:p>
          <a:p>
            <a:pPr marL="171450" indent="-171450">
              <a:buFont typeface="Arial" panose="020B0604020202020204" pitchFamily="34" charset="0"/>
              <a:buChar char="•"/>
            </a:pPr>
            <a:r>
              <a:rPr lang="de-DE" b="0"/>
              <a:t>In 2020, </a:t>
            </a:r>
            <a:r>
              <a:rPr lang="de-DE" b="0" err="1"/>
              <a:t>the</a:t>
            </a:r>
            <a:r>
              <a:rPr lang="de-DE" b="0"/>
              <a:t> UN </a:t>
            </a:r>
            <a:r>
              <a:rPr lang="de-DE" b="0" err="1"/>
              <a:t>launched</a:t>
            </a:r>
            <a:r>
              <a:rPr lang="de-DE" b="0"/>
              <a:t> </a:t>
            </a:r>
            <a:r>
              <a:rPr lang="de-DE" b="0" err="1"/>
              <a:t>the</a:t>
            </a:r>
            <a:r>
              <a:rPr lang="de-DE" b="0"/>
              <a:t> global </a:t>
            </a:r>
            <a:r>
              <a:rPr lang="de-DE" b="0" err="1"/>
              <a:t>consultation</a:t>
            </a:r>
            <a:r>
              <a:rPr lang="de-DE" b="0"/>
              <a:t> </a:t>
            </a:r>
            <a:r>
              <a:rPr lang="de-DE" b="0" err="1"/>
              <a:t>to</a:t>
            </a:r>
            <a:r>
              <a:rPr lang="de-DE" b="0"/>
              <a:t> </a:t>
            </a:r>
            <a:r>
              <a:rPr lang="de-DE" b="0" err="1"/>
              <a:t>mark</a:t>
            </a:r>
            <a:r>
              <a:rPr lang="de-DE" b="0"/>
              <a:t> </a:t>
            </a:r>
            <a:r>
              <a:rPr lang="de-DE" b="0" err="1"/>
              <a:t>its</a:t>
            </a:r>
            <a:r>
              <a:rPr lang="de-DE" b="0"/>
              <a:t> 75th </a:t>
            </a:r>
            <a:r>
              <a:rPr lang="de-DE" b="0" err="1"/>
              <a:t>anniversary</a:t>
            </a:r>
            <a:r>
              <a:rPr lang="de-DE" b="0"/>
              <a:t>. Through </a:t>
            </a:r>
            <a:r>
              <a:rPr lang="de-DE" b="0" err="1"/>
              <a:t>surveys</a:t>
            </a:r>
            <a:r>
              <a:rPr lang="de-DE" b="0"/>
              <a:t> </a:t>
            </a:r>
            <a:r>
              <a:rPr lang="de-DE" b="0" err="1"/>
              <a:t>and</a:t>
            </a:r>
            <a:r>
              <a:rPr lang="de-DE" b="0"/>
              <a:t> </a:t>
            </a:r>
            <a:r>
              <a:rPr lang="de-DE" b="0" err="1"/>
              <a:t>dialogues</a:t>
            </a:r>
            <a:r>
              <a:rPr lang="de-DE" b="0"/>
              <a:t>, </a:t>
            </a:r>
            <a:r>
              <a:rPr lang="de-DE" b="0" err="1"/>
              <a:t>it</a:t>
            </a:r>
            <a:r>
              <a:rPr lang="de-DE" b="0"/>
              <a:t> </a:t>
            </a:r>
            <a:r>
              <a:rPr lang="de-DE" b="0" err="1"/>
              <a:t>asked</a:t>
            </a:r>
            <a:r>
              <a:rPr lang="de-DE" b="0"/>
              <a:t> </a:t>
            </a:r>
            <a:r>
              <a:rPr lang="de-DE" b="0" err="1"/>
              <a:t>people</a:t>
            </a:r>
            <a:r>
              <a:rPr lang="de-DE" b="0"/>
              <a:t> </a:t>
            </a:r>
            <a:r>
              <a:rPr lang="de-DE" b="0" err="1"/>
              <a:t>about</a:t>
            </a:r>
            <a:r>
              <a:rPr lang="de-DE" b="0"/>
              <a:t> </a:t>
            </a:r>
            <a:r>
              <a:rPr lang="de-DE" b="0" err="1"/>
              <a:t>their</a:t>
            </a:r>
            <a:r>
              <a:rPr lang="de-DE" b="0"/>
              <a:t> </a:t>
            </a:r>
            <a:r>
              <a:rPr lang="de-DE" b="0" err="1"/>
              <a:t>hopes</a:t>
            </a:r>
            <a:r>
              <a:rPr lang="de-DE" b="0"/>
              <a:t> </a:t>
            </a:r>
            <a:r>
              <a:rPr lang="de-DE" b="0" err="1"/>
              <a:t>and</a:t>
            </a:r>
            <a:r>
              <a:rPr lang="de-DE" b="0"/>
              <a:t> </a:t>
            </a:r>
            <a:r>
              <a:rPr lang="de-DE" b="0" err="1"/>
              <a:t>fears</a:t>
            </a:r>
            <a:r>
              <a:rPr lang="de-DE" b="0"/>
              <a:t> </a:t>
            </a:r>
            <a:r>
              <a:rPr lang="de-DE" b="0" err="1"/>
              <a:t>for</a:t>
            </a:r>
            <a:r>
              <a:rPr lang="de-DE" b="0"/>
              <a:t> </a:t>
            </a:r>
            <a:r>
              <a:rPr lang="de-DE" b="0" err="1"/>
              <a:t>the</a:t>
            </a:r>
            <a:r>
              <a:rPr lang="de-DE" b="0"/>
              <a:t> </a:t>
            </a:r>
            <a:r>
              <a:rPr lang="de-DE" b="0" err="1"/>
              <a:t>future</a:t>
            </a:r>
            <a:r>
              <a:rPr lang="de-DE" b="0"/>
              <a:t>. </a:t>
            </a:r>
          </a:p>
          <a:p>
            <a:pPr marL="171450" indent="-171450">
              <a:buFont typeface="Arial" panose="020B0604020202020204" pitchFamily="34" charset="0"/>
              <a:buChar char="•"/>
            </a:pPr>
            <a:r>
              <a:rPr lang="de-DE" b="0"/>
              <a:t>In </a:t>
            </a:r>
            <a:r>
              <a:rPr lang="de-DE" b="0" err="1"/>
              <a:t>one</a:t>
            </a:r>
            <a:r>
              <a:rPr lang="de-DE" b="0"/>
              <a:t> </a:t>
            </a:r>
            <a:r>
              <a:rPr lang="de-DE" b="0" err="1"/>
              <a:t>specific</a:t>
            </a:r>
            <a:r>
              <a:rPr lang="de-DE" b="0"/>
              <a:t> </a:t>
            </a:r>
            <a:r>
              <a:rPr lang="de-DE" b="0" err="1"/>
              <a:t>question</a:t>
            </a:r>
            <a:r>
              <a:rPr lang="de-DE" b="0"/>
              <a:t>, </a:t>
            </a:r>
            <a:r>
              <a:rPr lang="de-DE" b="0" err="1"/>
              <a:t>people</a:t>
            </a:r>
            <a:r>
              <a:rPr lang="de-DE" b="0"/>
              <a:t> </a:t>
            </a:r>
            <a:r>
              <a:rPr lang="de-DE" b="0" err="1"/>
              <a:t>were</a:t>
            </a:r>
            <a:r>
              <a:rPr lang="de-DE" b="0"/>
              <a:t> </a:t>
            </a:r>
            <a:r>
              <a:rPr lang="de-DE" b="0" err="1"/>
              <a:t>asked</a:t>
            </a:r>
            <a:r>
              <a:rPr lang="de-DE" b="0"/>
              <a:t> </a:t>
            </a:r>
            <a:r>
              <a:rPr lang="de-DE" b="0" err="1"/>
              <a:t>the</a:t>
            </a:r>
            <a:r>
              <a:rPr lang="de-DE" b="0"/>
              <a:t> </a:t>
            </a:r>
            <a:r>
              <a:rPr lang="de-DE" b="0" err="1"/>
              <a:t>following</a:t>
            </a:r>
            <a:r>
              <a:rPr lang="de-DE" b="0"/>
              <a:t>: “At </a:t>
            </a:r>
            <a:r>
              <a:rPr lang="de-DE" b="0" err="1"/>
              <a:t>the</a:t>
            </a:r>
            <a:r>
              <a:rPr lang="de-DE" b="0"/>
              <a:t> global </a:t>
            </a:r>
            <a:r>
              <a:rPr lang="de-DE" b="0" err="1"/>
              <a:t>level</a:t>
            </a:r>
            <a:r>
              <a:rPr lang="de-DE" b="0"/>
              <a:t>, </a:t>
            </a:r>
            <a:r>
              <a:rPr lang="de-DE" b="0" err="1"/>
              <a:t>how</a:t>
            </a:r>
            <a:r>
              <a:rPr lang="de-DE" b="0"/>
              <a:t> do </a:t>
            </a:r>
            <a:r>
              <a:rPr lang="de-DE" b="0" err="1"/>
              <a:t>you</a:t>
            </a:r>
            <a:r>
              <a:rPr lang="de-DE" b="0"/>
              <a:t> </a:t>
            </a:r>
            <a:r>
              <a:rPr lang="de-DE" b="0" err="1"/>
              <a:t>think</a:t>
            </a:r>
            <a:r>
              <a:rPr lang="de-DE" b="0"/>
              <a:t> </a:t>
            </a:r>
            <a:r>
              <a:rPr lang="de-DE" b="0" err="1"/>
              <a:t>each</a:t>
            </a:r>
            <a:r>
              <a:rPr lang="de-DE" b="0"/>
              <a:t> </a:t>
            </a:r>
            <a:r>
              <a:rPr lang="de-DE" b="0" err="1"/>
              <a:t>of</a:t>
            </a:r>
            <a:r>
              <a:rPr lang="de-DE" b="0"/>
              <a:t> </a:t>
            </a:r>
            <a:r>
              <a:rPr lang="de-DE" b="0" err="1"/>
              <a:t>the</a:t>
            </a:r>
            <a:r>
              <a:rPr lang="de-DE" b="0"/>
              <a:t> </a:t>
            </a:r>
            <a:r>
              <a:rPr lang="de-DE" b="0" err="1"/>
              <a:t>following</a:t>
            </a:r>
            <a:r>
              <a:rPr lang="de-DE" b="0"/>
              <a:t> </a:t>
            </a:r>
            <a:r>
              <a:rPr lang="de-DE" b="0" err="1"/>
              <a:t>things</a:t>
            </a:r>
            <a:r>
              <a:rPr lang="de-DE" b="0"/>
              <a:t> will </a:t>
            </a:r>
            <a:r>
              <a:rPr lang="de-DE" b="0" err="1"/>
              <a:t>be</a:t>
            </a:r>
            <a:r>
              <a:rPr lang="de-DE" b="0"/>
              <a:t> in 2045 </a:t>
            </a:r>
            <a:r>
              <a:rPr lang="de-DE" b="0" err="1"/>
              <a:t>compared</a:t>
            </a:r>
            <a:r>
              <a:rPr lang="de-DE" b="0"/>
              <a:t> </a:t>
            </a:r>
            <a:r>
              <a:rPr lang="de-DE" b="0" err="1"/>
              <a:t>to</a:t>
            </a:r>
            <a:r>
              <a:rPr lang="de-DE" b="0"/>
              <a:t> </a:t>
            </a:r>
            <a:r>
              <a:rPr lang="de-DE" b="0" err="1"/>
              <a:t>how</a:t>
            </a:r>
            <a:r>
              <a:rPr lang="de-DE" b="0"/>
              <a:t> </a:t>
            </a:r>
            <a:r>
              <a:rPr lang="de-DE" b="0" err="1"/>
              <a:t>they</a:t>
            </a:r>
            <a:r>
              <a:rPr lang="de-DE" b="0"/>
              <a:t> </a:t>
            </a:r>
            <a:r>
              <a:rPr lang="de-DE" b="0" err="1"/>
              <a:t>are</a:t>
            </a:r>
            <a:r>
              <a:rPr lang="de-DE" b="0"/>
              <a:t> </a:t>
            </a:r>
            <a:r>
              <a:rPr lang="de-DE" b="0" err="1"/>
              <a:t>today</a:t>
            </a:r>
            <a:r>
              <a:rPr lang="de-DE" b="0"/>
              <a:t>?“. </a:t>
            </a:r>
            <a:r>
              <a:rPr lang="de-DE" b="0" err="1"/>
              <a:t>Around</a:t>
            </a:r>
            <a:r>
              <a:rPr lang="de-DE" b="0"/>
              <a:t> 35,000 </a:t>
            </a:r>
            <a:r>
              <a:rPr lang="de-DE" b="0" err="1"/>
              <a:t>people</a:t>
            </a:r>
            <a:r>
              <a:rPr lang="de-DE" b="0"/>
              <a:t> </a:t>
            </a:r>
            <a:r>
              <a:rPr lang="de-DE" b="0" err="1"/>
              <a:t>responded</a:t>
            </a:r>
            <a:r>
              <a:rPr lang="de-DE" b="0"/>
              <a:t> </a:t>
            </a:r>
            <a:r>
              <a:rPr lang="de-DE" b="0" err="1"/>
              <a:t>to</a:t>
            </a:r>
            <a:r>
              <a:rPr lang="de-DE" b="0"/>
              <a:t> </a:t>
            </a:r>
            <a:r>
              <a:rPr lang="de-DE" b="0" err="1"/>
              <a:t>this</a:t>
            </a:r>
            <a:r>
              <a:rPr lang="de-DE" b="0"/>
              <a:t> </a:t>
            </a:r>
            <a:r>
              <a:rPr lang="de-DE" b="0" err="1"/>
              <a:t>question</a:t>
            </a:r>
            <a:r>
              <a:rPr lang="de-DE" b="0"/>
              <a:t>. </a:t>
            </a:r>
          </a:p>
          <a:p>
            <a:pPr marL="171450" indent="-171450">
              <a:buFont typeface="Arial" panose="020B0604020202020204" pitchFamily="34" charset="0"/>
              <a:buChar char="•"/>
            </a:pPr>
            <a:r>
              <a:rPr lang="de-DE" b="0"/>
              <a:t>41% </a:t>
            </a:r>
            <a:r>
              <a:rPr lang="de-DE" b="0" err="1"/>
              <a:t>of</a:t>
            </a:r>
            <a:r>
              <a:rPr lang="de-DE" b="0"/>
              <a:t> </a:t>
            </a:r>
            <a:r>
              <a:rPr lang="de-DE" b="0" err="1"/>
              <a:t>respondents</a:t>
            </a:r>
            <a:r>
              <a:rPr lang="de-DE" b="0"/>
              <a:t> </a:t>
            </a:r>
            <a:r>
              <a:rPr lang="de-DE" b="0" err="1"/>
              <a:t>stated</a:t>
            </a:r>
            <a:r>
              <a:rPr lang="de-DE" b="0"/>
              <a:t> </a:t>
            </a:r>
            <a:r>
              <a:rPr lang="de-DE" b="0" err="1"/>
              <a:t>that</a:t>
            </a:r>
            <a:r>
              <a:rPr lang="de-DE" b="0"/>
              <a:t> </a:t>
            </a:r>
            <a:r>
              <a:rPr lang="de-DE" b="0" err="1"/>
              <a:t>government</a:t>
            </a:r>
            <a:r>
              <a:rPr lang="de-DE" b="0"/>
              <a:t> </a:t>
            </a:r>
            <a:r>
              <a:rPr lang="de-DE" b="0" err="1"/>
              <a:t>corruption</a:t>
            </a:r>
            <a:r>
              <a:rPr lang="de-DE" b="0"/>
              <a:t> will </a:t>
            </a:r>
            <a:r>
              <a:rPr lang="de-DE" b="0" err="1"/>
              <a:t>get</a:t>
            </a:r>
            <a:r>
              <a:rPr lang="de-DE" b="0"/>
              <a:t> </a:t>
            </a:r>
            <a:r>
              <a:rPr lang="de-DE" b="0" err="1"/>
              <a:t>worse</a:t>
            </a:r>
            <a:r>
              <a:rPr lang="de-DE" b="0"/>
              <a:t> </a:t>
            </a:r>
            <a:r>
              <a:rPr lang="de-DE" b="0" err="1"/>
              <a:t>by</a:t>
            </a:r>
            <a:r>
              <a:rPr lang="de-DE" b="0"/>
              <a:t> 2045 </a:t>
            </a:r>
            <a:r>
              <a:rPr lang="de-DE" b="0" err="1"/>
              <a:t>and</a:t>
            </a:r>
            <a:r>
              <a:rPr lang="de-DE" b="0"/>
              <a:t> 27% </a:t>
            </a:r>
            <a:r>
              <a:rPr lang="de-DE" b="0" err="1"/>
              <a:t>stated</a:t>
            </a:r>
            <a:r>
              <a:rPr lang="de-DE" b="0"/>
              <a:t> </a:t>
            </a:r>
            <a:r>
              <a:rPr lang="de-DE" b="0" err="1"/>
              <a:t>that</a:t>
            </a:r>
            <a:r>
              <a:rPr lang="de-DE" b="0"/>
              <a:t> </a:t>
            </a:r>
            <a:r>
              <a:rPr lang="de-DE" b="0" err="1"/>
              <a:t>it</a:t>
            </a:r>
            <a:r>
              <a:rPr lang="de-DE" b="0"/>
              <a:t> </a:t>
            </a:r>
            <a:r>
              <a:rPr lang="de-DE" b="0" err="1"/>
              <a:t>would</a:t>
            </a:r>
            <a:r>
              <a:rPr lang="de-DE" b="0"/>
              <a:t> </a:t>
            </a:r>
            <a:r>
              <a:rPr lang="de-DE" b="0" err="1"/>
              <a:t>stay</a:t>
            </a:r>
            <a:r>
              <a:rPr lang="de-DE" b="0"/>
              <a:t> </a:t>
            </a:r>
            <a:r>
              <a:rPr lang="de-DE" b="0" err="1"/>
              <a:t>the</a:t>
            </a:r>
            <a:r>
              <a:rPr lang="de-DE" b="0"/>
              <a:t> same. This </a:t>
            </a:r>
            <a:r>
              <a:rPr lang="de-DE" b="0" err="1"/>
              <a:t>means</a:t>
            </a:r>
            <a:r>
              <a:rPr lang="de-DE" b="0"/>
              <a:t> </a:t>
            </a:r>
            <a:r>
              <a:rPr lang="de-DE" b="0" err="1"/>
              <a:t>two-thirds</a:t>
            </a:r>
            <a:r>
              <a:rPr lang="de-DE" b="0"/>
              <a:t> </a:t>
            </a:r>
            <a:r>
              <a:rPr lang="de-DE" b="0" err="1"/>
              <a:t>of</a:t>
            </a:r>
            <a:r>
              <a:rPr lang="de-DE" b="0"/>
              <a:t> </a:t>
            </a:r>
            <a:r>
              <a:rPr lang="de-DE" b="0" err="1"/>
              <a:t>people</a:t>
            </a:r>
            <a:r>
              <a:rPr lang="de-DE" b="0"/>
              <a:t> (68%) do not </a:t>
            </a:r>
            <a:r>
              <a:rPr lang="de-DE" b="0" err="1"/>
              <a:t>think</a:t>
            </a:r>
            <a:r>
              <a:rPr lang="de-DE" b="0"/>
              <a:t> </a:t>
            </a:r>
            <a:r>
              <a:rPr lang="de-DE" b="0" err="1"/>
              <a:t>that</a:t>
            </a:r>
            <a:r>
              <a:rPr lang="de-DE" b="0"/>
              <a:t> </a:t>
            </a:r>
            <a:r>
              <a:rPr lang="de-DE" b="0" err="1"/>
              <a:t>government</a:t>
            </a:r>
            <a:r>
              <a:rPr lang="de-DE" b="0"/>
              <a:t> </a:t>
            </a:r>
            <a:r>
              <a:rPr lang="de-DE" b="0" err="1"/>
              <a:t>corruption</a:t>
            </a:r>
            <a:r>
              <a:rPr lang="de-DE" b="0"/>
              <a:t> will </a:t>
            </a:r>
            <a:r>
              <a:rPr lang="de-DE" b="0" err="1"/>
              <a:t>get</a:t>
            </a:r>
            <a:r>
              <a:rPr lang="de-DE" b="0"/>
              <a:t> </a:t>
            </a:r>
            <a:r>
              <a:rPr lang="de-DE" b="0" err="1"/>
              <a:t>any</a:t>
            </a:r>
            <a:r>
              <a:rPr lang="de-DE" b="0"/>
              <a:t> </a:t>
            </a:r>
            <a:r>
              <a:rPr lang="de-DE" b="0" err="1"/>
              <a:t>better</a:t>
            </a:r>
            <a:r>
              <a:rPr lang="de-DE" b="0"/>
              <a:t>.</a:t>
            </a:r>
          </a:p>
          <a:p>
            <a:pPr marL="171450" indent="-171450">
              <a:buFont typeface="Arial" panose="020B0604020202020204" pitchFamily="34" charset="0"/>
              <a:buChar char="•"/>
            </a:pPr>
            <a:r>
              <a:rPr lang="de-DE" b="0"/>
              <a:t>This </a:t>
            </a:r>
            <a:r>
              <a:rPr lang="de-DE" b="0" err="1"/>
              <a:t>suggests</a:t>
            </a:r>
            <a:r>
              <a:rPr lang="de-DE" b="0"/>
              <a:t> </a:t>
            </a:r>
            <a:r>
              <a:rPr lang="de-DE" b="0" err="1"/>
              <a:t>that</a:t>
            </a:r>
            <a:r>
              <a:rPr lang="de-DE" b="0"/>
              <a:t> </a:t>
            </a:r>
            <a:r>
              <a:rPr lang="de-DE" b="0" err="1"/>
              <a:t>government</a:t>
            </a:r>
            <a:r>
              <a:rPr lang="de-DE" b="0"/>
              <a:t> </a:t>
            </a:r>
            <a:r>
              <a:rPr lang="de-DE" b="0" err="1"/>
              <a:t>corruption</a:t>
            </a:r>
            <a:r>
              <a:rPr lang="de-DE" b="0"/>
              <a:t>, </a:t>
            </a:r>
            <a:r>
              <a:rPr lang="de-DE" b="0" err="1"/>
              <a:t>along</a:t>
            </a:r>
            <a:r>
              <a:rPr lang="de-DE" b="0"/>
              <a:t> </a:t>
            </a:r>
            <a:r>
              <a:rPr lang="de-DE" b="0" err="1"/>
              <a:t>with</a:t>
            </a:r>
            <a:r>
              <a:rPr lang="de-DE" b="0"/>
              <a:t> </a:t>
            </a:r>
            <a:r>
              <a:rPr lang="de-DE" b="0" err="1"/>
              <a:t>condition</a:t>
            </a:r>
            <a:r>
              <a:rPr lang="de-DE" b="0"/>
              <a:t> </a:t>
            </a:r>
            <a:r>
              <a:rPr lang="de-DE" b="0" err="1"/>
              <a:t>of</a:t>
            </a:r>
            <a:r>
              <a:rPr lang="de-DE" b="0"/>
              <a:t> </a:t>
            </a:r>
            <a:r>
              <a:rPr lang="de-DE" b="0" err="1"/>
              <a:t>the</a:t>
            </a:r>
            <a:r>
              <a:rPr lang="de-DE" b="0"/>
              <a:t> </a:t>
            </a:r>
            <a:r>
              <a:rPr lang="de-DE" b="0" err="1"/>
              <a:t>natural</a:t>
            </a:r>
            <a:r>
              <a:rPr lang="de-DE" b="0"/>
              <a:t> </a:t>
            </a:r>
            <a:r>
              <a:rPr lang="de-DE" b="0" err="1"/>
              <a:t>environment</a:t>
            </a:r>
            <a:r>
              <a:rPr lang="de-DE" b="0"/>
              <a:t> </a:t>
            </a:r>
            <a:r>
              <a:rPr lang="de-DE" b="0" err="1"/>
              <a:t>and</a:t>
            </a:r>
            <a:r>
              <a:rPr lang="de-DE" b="0"/>
              <a:t> </a:t>
            </a:r>
            <a:r>
              <a:rPr lang="de-DE" b="0" err="1"/>
              <a:t>poverty</a:t>
            </a:r>
            <a:r>
              <a:rPr lang="de-DE" b="0"/>
              <a:t>, </a:t>
            </a:r>
            <a:r>
              <a:rPr lang="de-DE" b="0" err="1"/>
              <a:t>is</a:t>
            </a:r>
            <a:r>
              <a:rPr lang="de-DE" b="0"/>
              <a:t> a top </a:t>
            </a:r>
            <a:r>
              <a:rPr lang="de-DE" b="0" err="1"/>
              <a:t>issue</a:t>
            </a:r>
            <a:r>
              <a:rPr lang="de-DE" b="0"/>
              <a:t> </a:t>
            </a:r>
            <a:r>
              <a:rPr lang="de-DE" b="0" err="1"/>
              <a:t>to</a:t>
            </a:r>
            <a:r>
              <a:rPr lang="de-DE" b="0"/>
              <a:t> </a:t>
            </a:r>
            <a:r>
              <a:rPr lang="de-DE" b="0" err="1"/>
              <a:t>be</a:t>
            </a:r>
            <a:r>
              <a:rPr lang="de-DE" b="0"/>
              <a:t> </a:t>
            </a:r>
            <a:r>
              <a:rPr lang="de-DE" b="0" err="1"/>
              <a:t>tackled</a:t>
            </a:r>
            <a:r>
              <a:rPr lang="de-DE" b="0"/>
              <a:t> </a:t>
            </a:r>
            <a:r>
              <a:rPr lang="de-DE" b="0" err="1"/>
              <a:t>by</a:t>
            </a:r>
            <a:r>
              <a:rPr lang="de-DE" b="0"/>
              <a:t> </a:t>
            </a:r>
            <a:r>
              <a:rPr lang="de-DE" b="0" err="1"/>
              <a:t>the</a:t>
            </a:r>
            <a:r>
              <a:rPr lang="de-DE" b="0"/>
              <a:t> international </a:t>
            </a:r>
            <a:r>
              <a:rPr lang="de-DE" b="0" err="1"/>
              <a:t>community</a:t>
            </a:r>
            <a:r>
              <a:rPr lang="de-DE" b="0"/>
              <a:t>. </a:t>
            </a:r>
          </a:p>
          <a:p>
            <a:endParaRPr lang="de-DE" b="1"/>
          </a:p>
          <a:p>
            <a:r>
              <a:rPr lang="de-DE" b="1"/>
              <a:t>Source:</a:t>
            </a:r>
          </a:p>
          <a:p>
            <a:r>
              <a:rPr lang="de-DE" b="0"/>
              <a:t>United </a:t>
            </a:r>
            <a:r>
              <a:rPr lang="de-DE" b="0" err="1"/>
              <a:t>Nations</a:t>
            </a:r>
            <a:r>
              <a:rPr lang="de-DE" b="0"/>
              <a:t> (2020). The </a:t>
            </a:r>
            <a:r>
              <a:rPr lang="de-DE" sz="1200" b="0" kern="1200">
                <a:solidFill>
                  <a:schemeClr val="tx1"/>
                </a:solidFill>
                <a:effectLst/>
                <a:latin typeface="+mn-lt"/>
                <a:ea typeface="+mn-ea"/>
                <a:cs typeface="+mn-cs"/>
              </a:rPr>
              <a:t>Future </a:t>
            </a:r>
            <a:r>
              <a:rPr lang="de-DE" sz="1200" b="0" kern="1200" err="1">
                <a:solidFill>
                  <a:schemeClr val="tx1"/>
                </a:solidFill>
                <a:effectLst/>
                <a:latin typeface="+mn-lt"/>
                <a:ea typeface="+mn-ea"/>
                <a:cs typeface="+mn-cs"/>
              </a:rPr>
              <a:t>We</a:t>
            </a:r>
            <a:r>
              <a:rPr lang="de-DE" sz="1200" b="0" kern="1200">
                <a:solidFill>
                  <a:schemeClr val="tx1"/>
                </a:solidFill>
                <a:effectLst/>
                <a:latin typeface="+mn-lt"/>
                <a:ea typeface="+mn-ea"/>
                <a:cs typeface="+mn-cs"/>
              </a:rPr>
              <a:t> Want The United </a:t>
            </a:r>
            <a:r>
              <a:rPr lang="de-DE" sz="1200" b="0" kern="1200" err="1">
                <a:solidFill>
                  <a:schemeClr val="tx1"/>
                </a:solidFill>
                <a:effectLst/>
                <a:latin typeface="+mn-lt"/>
                <a:ea typeface="+mn-ea"/>
                <a:cs typeface="+mn-cs"/>
              </a:rPr>
              <a:t>Nations</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We</a:t>
            </a:r>
            <a:r>
              <a:rPr lang="de-DE" sz="1200" b="0" kern="1200">
                <a:solidFill>
                  <a:schemeClr val="tx1"/>
                </a:solidFill>
                <a:effectLst/>
                <a:latin typeface="+mn-lt"/>
                <a:ea typeface="+mn-ea"/>
                <a:cs typeface="+mn-cs"/>
              </a:rPr>
              <a:t> Need. Update on </a:t>
            </a:r>
            <a:r>
              <a:rPr lang="de-DE" sz="1200" b="0" kern="1200" err="1">
                <a:solidFill>
                  <a:schemeClr val="tx1"/>
                </a:solidFill>
                <a:effectLst/>
                <a:latin typeface="+mn-lt"/>
                <a:ea typeface="+mn-ea"/>
                <a:cs typeface="+mn-cs"/>
              </a:rPr>
              <a:t>the</a:t>
            </a:r>
            <a:r>
              <a:rPr lang="de-DE" sz="1200" b="0" kern="1200">
                <a:solidFill>
                  <a:schemeClr val="tx1"/>
                </a:solidFill>
                <a:effectLst/>
                <a:latin typeface="+mn-lt"/>
                <a:ea typeface="+mn-ea"/>
                <a:cs typeface="+mn-cs"/>
              </a:rPr>
              <a:t> Work </a:t>
            </a:r>
            <a:r>
              <a:rPr lang="de-DE" sz="1200" b="0" kern="1200" err="1">
                <a:solidFill>
                  <a:schemeClr val="tx1"/>
                </a:solidFill>
                <a:effectLst/>
                <a:latin typeface="+mn-lt"/>
                <a:ea typeface="+mn-ea"/>
                <a:cs typeface="+mn-cs"/>
              </a:rPr>
              <a:t>of</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the</a:t>
            </a:r>
            <a:r>
              <a:rPr lang="de-DE" sz="1200" b="0" kern="1200">
                <a:solidFill>
                  <a:schemeClr val="tx1"/>
                </a:solidFill>
                <a:effectLst/>
                <a:latin typeface="+mn-lt"/>
                <a:ea typeface="+mn-ea"/>
                <a:cs typeface="+mn-cs"/>
              </a:rPr>
              <a:t> Office on </a:t>
            </a:r>
            <a:r>
              <a:rPr lang="de-DE" sz="1200" b="0" kern="1200" err="1">
                <a:solidFill>
                  <a:schemeClr val="tx1"/>
                </a:solidFill>
                <a:effectLst/>
                <a:latin typeface="+mn-lt"/>
                <a:ea typeface="+mn-ea"/>
                <a:cs typeface="+mn-cs"/>
              </a:rPr>
              <a:t>the</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Commemoration</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of</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the</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UN’s</a:t>
            </a:r>
            <a:r>
              <a:rPr lang="de-DE" sz="1200" b="0" kern="1200">
                <a:solidFill>
                  <a:schemeClr val="tx1"/>
                </a:solidFill>
                <a:effectLst/>
                <a:latin typeface="+mn-lt"/>
                <a:ea typeface="+mn-ea"/>
                <a:cs typeface="+mn-cs"/>
              </a:rPr>
              <a:t> 75th </a:t>
            </a:r>
            <a:r>
              <a:rPr lang="de-DE" sz="1200" b="0" kern="1200" err="1">
                <a:solidFill>
                  <a:schemeClr val="tx1"/>
                </a:solidFill>
                <a:effectLst/>
                <a:latin typeface="+mn-lt"/>
                <a:ea typeface="+mn-ea"/>
                <a:cs typeface="+mn-cs"/>
              </a:rPr>
              <a:t>Anniversary</a:t>
            </a:r>
            <a:r>
              <a:rPr lang="de-DE" sz="1200" b="0" kern="1200">
                <a:solidFill>
                  <a:schemeClr val="tx1"/>
                </a:solidFill>
                <a:effectLst/>
                <a:latin typeface="+mn-lt"/>
                <a:ea typeface="+mn-ea"/>
                <a:cs typeface="+mn-cs"/>
              </a:rPr>
              <a:t>. September 2020. </a:t>
            </a:r>
            <a:r>
              <a:rPr lang="de-DE" sz="1200" b="0" kern="1200" err="1">
                <a:solidFill>
                  <a:schemeClr val="tx1"/>
                </a:solidFill>
                <a:effectLst/>
                <a:latin typeface="+mn-lt"/>
                <a:ea typeface="+mn-ea"/>
                <a:cs typeface="+mn-cs"/>
              </a:rPr>
              <a:t>Retrieved</a:t>
            </a:r>
            <a:r>
              <a:rPr lang="de-DE" sz="1200" b="0" kern="1200">
                <a:solidFill>
                  <a:schemeClr val="tx1"/>
                </a:solidFill>
                <a:effectLst/>
                <a:latin typeface="+mn-lt"/>
                <a:ea typeface="+mn-ea"/>
                <a:cs typeface="+mn-cs"/>
              </a:rPr>
              <a:t> </a:t>
            </a:r>
            <a:r>
              <a:rPr lang="de-DE" sz="1200" b="0" kern="1200" err="1">
                <a:solidFill>
                  <a:schemeClr val="tx1"/>
                </a:solidFill>
                <a:effectLst/>
                <a:latin typeface="+mn-lt"/>
                <a:ea typeface="+mn-ea"/>
                <a:cs typeface="+mn-cs"/>
              </a:rPr>
              <a:t>from</a:t>
            </a:r>
            <a:r>
              <a:rPr lang="de-DE" sz="1200" b="0" kern="1200">
                <a:solidFill>
                  <a:schemeClr val="tx1"/>
                </a:solidFill>
                <a:effectLst/>
                <a:latin typeface="+mn-lt"/>
                <a:ea typeface="+mn-ea"/>
                <a:cs typeface="+mn-cs"/>
              </a:rPr>
              <a:t> https://</a:t>
            </a:r>
            <a:r>
              <a:rPr lang="de-DE" sz="1200" b="0" kern="1200" err="1">
                <a:solidFill>
                  <a:schemeClr val="tx1"/>
                </a:solidFill>
                <a:effectLst/>
                <a:latin typeface="+mn-lt"/>
                <a:ea typeface="+mn-ea"/>
                <a:cs typeface="+mn-cs"/>
              </a:rPr>
              <a:t>www.un.org</a:t>
            </a:r>
            <a:r>
              <a:rPr lang="de-DE" sz="1200" b="0" kern="1200">
                <a:solidFill>
                  <a:schemeClr val="tx1"/>
                </a:solidFill>
                <a:effectLst/>
                <a:latin typeface="+mn-lt"/>
                <a:ea typeface="+mn-ea"/>
                <a:cs typeface="+mn-cs"/>
              </a:rPr>
              <a:t>/</a:t>
            </a:r>
            <a:r>
              <a:rPr lang="de-DE" sz="1200" b="0" kern="1200" err="1">
                <a:solidFill>
                  <a:schemeClr val="tx1"/>
                </a:solidFill>
                <a:effectLst/>
                <a:latin typeface="+mn-lt"/>
                <a:ea typeface="+mn-ea"/>
                <a:cs typeface="+mn-cs"/>
              </a:rPr>
              <a:t>sites</a:t>
            </a:r>
            <a:r>
              <a:rPr lang="de-DE" sz="1200" b="0" kern="1200">
                <a:solidFill>
                  <a:schemeClr val="tx1"/>
                </a:solidFill>
                <a:effectLst/>
                <a:latin typeface="+mn-lt"/>
                <a:ea typeface="+mn-ea"/>
                <a:cs typeface="+mn-cs"/>
              </a:rPr>
              <a:t>/un2.un.org/</a:t>
            </a:r>
            <a:r>
              <a:rPr lang="de-DE" sz="1200" b="0" kern="1200" err="1">
                <a:solidFill>
                  <a:schemeClr val="tx1"/>
                </a:solidFill>
                <a:effectLst/>
                <a:latin typeface="+mn-lt"/>
                <a:ea typeface="+mn-ea"/>
                <a:cs typeface="+mn-cs"/>
              </a:rPr>
              <a:t>files</a:t>
            </a:r>
            <a:r>
              <a:rPr lang="de-DE" sz="1200" b="0" kern="1200">
                <a:solidFill>
                  <a:schemeClr val="tx1"/>
                </a:solidFill>
                <a:effectLst/>
                <a:latin typeface="+mn-lt"/>
                <a:ea typeface="+mn-ea"/>
                <a:cs typeface="+mn-cs"/>
              </a:rPr>
              <a:t>/un75report_september_final_english.pdf (last </a:t>
            </a:r>
            <a:r>
              <a:rPr lang="de-DE" sz="1200" b="0" kern="1200" err="1">
                <a:solidFill>
                  <a:schemeClr val="tx1"/>
                </a:solidFill>
                <a:effectLst/>
                <a:latin typeface="+mn-lt"/>
                <a:ea typeface="+mn-ea"/>
                <a:cs typeface="+mn-cs"/>
              </a:rPr>
              <a:t>accessed</a:t>
            </a:r>
            <a:r>
              <a:rPr lang="de-DE" sz="1200" b="0" kern="1200">
                <a:solidFill>
                  <a:schemeClr val="tx1"/>
                </a:solidFill>
                <a:effectLst/>
                <a:latin typeface="+mn-lt"/>
                <a:ea typeface="+mn-ea"/>
                <a:cs typeface="+mn-cs"/>
              </a:rPr>
              <a:t> on </a:t>
            </a:r>
            <a:r>
              <a:rPr lang="de-DE" sz="1200" b="0" kern="1200" err="1">
                <a:solidFill>
                  <a:schemeClr val="tx1"/>
                </a:solidFill>
                <a:effectLst/>
                <a:latin typeface="+mn-lt"/>
                <a:ea typeface="+mn-ea"/>
                <a:cs typeface="+mn-cs"/>
              </a:rPr>
              <a:t>October</a:t>
            </a:r>
            <a:r>
              <a:rPr lang="de-DE" sz="1200" b="0" kern="1200">
                <a:solidFill>
                  <a:schemeClr val="tx1"/>
                </a:solidFill>
                <a:effectLst/>
                <a:latin typeface="+mn-lt"/>
                <a:ea typeface="+mn-ea"/>
                <a:cs typeface="+mn-cs"/>
              </a:rPr>
              <a:t> 9, 2020).</a:t>
            </a:r>
            <a:endParaRPr lang="de-DE" b="0"/>
          </a:p>
        </p:txBody>
      </p:sp>
      <p:sp>
        <p:nvSpPr>
          <p:cNvPr id="4" name="Foliennummernplatzhalt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158558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Structured </a:t>
            </a:r>
            <a:r>
              <a:rPr lang="de-DE" b="1" err="1"/>
              <a:t>brainstorming</a:t>
            </a:r>
            <a:r>
              <a:rPr lang="de-DE" b="1"/>
              <a:t> on a </a:t>
            </a:r>
            <a:r>
              <a:rPr lang="de-DE" b="1" err="1"/>
              <a:t>world</a:t>
            </a:r>
            <a:r>
              <a:rPr lang="de-DE" b="1"/>
              <a:t> </a:t>
            </a:r>
            <a:r>
              <a:rPr lang="de-DE" b="1" err="1"/>
              <a:t>free</a:t>
            </a:r>
            <a:r>
              <a:rPr lang="de-DE" b="1"/>
              <a:t> </a:t>
            </a:r>
            <a:r>
              <a:rPr lang="de-DE" b="1" err="1"/>
              <a:t>from</a:t>
            </a:r>
            <a:r>
              <a:rPr lang="de-DE" b="1"/>
              <a:t> </a:t>
            </a:r>
            <a:r>
              <a:rPr lang="de-DE" b="1" err="1"/>
              <a:t>corruption</a:t>
            </a:r>
            <a:r>
              <a:rPr lang="de-DE" b="1"/>
              <a:t>:</a:t>
            </a:r>
          </a:p>
          <a:p>
            <a:endParaRPr lang="de-DE" b="1"/>
          </a:p>
          <a:p>
            <a:r>
              <a:rPr lang="de-DE" b="1" err="1"/>
              <a:t>Why</a:t>
            </a:r>
            <a:r>
              <a:rPr lang="de-DE" b="1"/>
              <a:t>?</a:t>
            </a:r>
            <a:endParaRPr lang="de-DE"/>
          </a:p>
          <a:p>
            <a:pPr marL="171450" indent="-171450">
              <a:buFont typeface="Arial"/>
              <a:buChar char="•"/>
            </a:pPr>
            <a:r>
              <a:rPr lang="de-DE" b="0" err="1"/>
              <a:t>To</a:t>
            </a:r>
            <a:r>
              <a:rPr lang="de-DE" b="0"/>
              <a:t> </a:t>
            </a:r>
            <a:r>
              <a:rPr lang="de-DE" b="0" err="1"/>
              <a:t>raise</a:t>
            </a:r>
            <a:r>
              <a:rPr lang="de-DE" b="0"/>
              <a:t> </a:t>
            </a:r>
            <a:r>
              <a:rPr lang="de-DE" b="0" err="1"/>
              <a:t>awareness</a:t>
            </a:r>
            <a:r>
              <a:rPr lang="de-DE" b="0"/>
              <a:t> </a:t>
            </a:r>
            <a:r>
              <a:rPr lang="de-DE" b="0" err="1"/>
              <a:t>of</a:t>
            </a:r>
            <a:r>
              <a:rPr lang="de-DE" b="0"/>
              <a:t> </a:t>
            </a:r>
            <a:r>
              <a:rPr lang="de-DE" b="0" err="1"/>
              <a:t>the</a:t>
            </a:r>
            <a:r>
              <a:rPr lang="de-DE" b="0"/>
              <a:t> </a:t>
            </a:r>
            <a:r>
              <a:rPr lang="de-DE" b="0" err="1"/>
              <a:t>variety</a:t>
            </a:r>
            <a:r>
              <a:rPr lang="de-DE" b="0"/>
              <a:t> </a:t>
            </a:r>
            <a:r>
              <a:rPr lang="de-DE" b="0" err="1"/>
              <a:t>of</a:t>
            </a:r>
            <a:r>
              <a:rPr lang="de-DE" b="0"/>
              <a:t> </a:t>
            </a:r>
            <a:r>
              <a:rPr lang="de-DE" b="0" err="1"/>
              <a:t>perceptions</a:t>
            </a:r>
            <a:r>
              <a:rPr lang="de-DE" b="0"/>
              <a:t> </a:t>
            </a:r>
            <a:r>
              <a:rPr lang="de-DE" b="0" err="1"/>
              <a:t>that</a:t>
            </a:r>
            <a:r>
              <a:rPr lang="de-DE" b="0"/>
              <a:t> </a:t>
            </a:r>
            <a:r>
              <a:rPr lang="de-DE" b="0" err="1"/>
              <a:t>participants</a:t>
            </a:r>
            <a:r>
              <a:rPr lang="de-DE" b="0"/>
              <a:t> </a:t>
            </a:r>
            <a:r>
              <a:rPr lang="de-DE" b="0" err="1"/>
              <a:t>associate</a:t>
            </a:r>
            <a:r>
              <a:rPr lang="de-DE" b="0"/>
              <a:t> </a:t>
            </a:r>
            <a:r>
              <a:rPr lang="de-DE" b="0" err="1"/>
              <a:t>with</a:t>
            </a:r>
            <a:r>
              <a:rPr lang="de-DE" b="0"/>
              <a:t> </a:t>
            </a:r>
            <a:r>
              <a:rPr lang="de-DE" b="0" err="1"/>
              <a:t>the</a:t>
            </a:r>
            <a:r>
              <a:rPr lang="de-DE" b="0"/>
              <a:t> </a:t>
            </a:r>
            <a:r>
              <a:rPr lang="de-DE" b="0" err="1"/>
              <a:t>causes</a:t>
            </a:r>
            <a:r>
              <a:rPr lang="de-DE" b="0"/>
              <a:t> </a:t>
            </a:r>
            <a:r>
              <a:rPr lang="de-DE" b="0" err="1"/>
              <a:t>and</a:t>
            </a:r>
            <a:r>
              <a:rPr lang="de-DE" b="0"/>
              <a:t> </a:t>
            </a:r>
            <a:r>
              <a:rPr lang="de-DE" b="0" err="1"/>
              <a:t>consequences</a:t>
            </a:r>
            <a:r>
              <a:rPr lang="de-DE" b="0"/>
              <a:t> </a:t>
            </a:r>
            <a:r>
              <a:rPr lang="de-DE" b="0" err="1"/>
              <a:t>of</a:t>
            </a:r>
            <a:r>
              <a:rPr lang="de-DE" b="0"/>
              <a:t> </a:t>
            </a:r>
            <a:r>
              <a:rPr lang="de-DE" b="0" err="1"/>
              <a:t>corruption</a:t>
            </a:r>
            <a:r>
              <a:rPr lang="de-DE" b="0"/>
              <a:t>.</a:t>
            </a:r>
          </a:p>
          <a:p>
            <a:pPr marL="171450" indent="-171450">
              <a:buFont typeface="Arial"/>
              <a:buChar char="•"/>
            </a:pPr>
            <a:r>
              <a:rPr lang="de-DE" b="0"/>
              <a:t>This </a:t>
            </a:r>
            <a:r>
              <a:rPr lang="de-DE" b="0" err="1"/>
              <a:t>first</a:t>
            </a:r>
            <a:r>
              <a:rPr lang="de-DE" b="0"/>
              <a:t> </a:t>
            </a:r>
            <a:r>
              <a:rPr lang="de-DE" b="0" err="1"/>
              <a:t>activity</a:t>
            </a:r>
            <a:r>
              <a:rPr lang="de-DE" b="0"/>
              <a:t> also </a:t>
            </a:r>
            <a:r>
              <a:rPr lang="de-DE" b="0" err="1"/>
              <a:t>helps</a:t>
            </a:r>
            <a:r>
              <a:rPr lang="de-DE" b="0"/>
              <a:t> </a:t>
            </a:r>
            <a:r>
              <a:rPr lang="de-DE" b="0" err="1"/>
              <a:t>to</a:t>
            </a:r>
            <a:r>
              <a:rPr lang="de-DE" b="0"/>
              <a:t> </a:t>
            </a:r>
            <a:r>
              <a:rPr lang="de-DE" b="0" err="1"/>
              <a:t>set</a:t>
            </a:r>
            <a:r>
              <a:rPr lang="de-DE" b="0"/>
              <a:t> a </a:t>
            </a:r>
            <a:r>
              <a:rPr lang="de-DE" b="0" err="1"/>
              <a:t>benchmark</a:t>
            </a:r>
            <a:r>
              <a:rPr lang="de-DE" b="0"/>
              <a:t> </a:t>
            </a:r>
            <a:r>
              <a:rPr lang="de-DE" b="0" err="1"/>
              <a:t>as</a:t>
            </a:r>
            <a:r>
              <a:rPr lang="de-DE" b="0"/>
              <a:t> </a:t>
            </a:r>
            <a:r>
              <a:rPr lang="de-DE" b="0" err="1"/>
              <a:t>to</a:t>
            </a:r>
            <a:r>
              <a:rPr lang="de-DE" b="0"/>
              <a:t> </a:t>
            </a:r>
            <a:r>
              <a:rPr lang="de-DE" b="0" err="1"/>
              <a:t>the</a:t>
            </a:r>
            <a:r>
              <a:rPr lang="de-DE" b="0"/>
              <a:t> </a:t>
            </a:r>
            <a:r>
              <a:rPr lang="de-DE" b="0" err="1"/>
              <a:t>level</a:t>
            </a:r>
            <a:r>
              <a:rPr lang="de-DE" b="0"/>
              <a:t> </a:t>
            </a:r>
            <a:r>
              <a:rPr lang="de-DE" b="0" err="1"/>
              <a:t>of</a:t>
            </a:r>
            <a:r>
              <a:rPr lang="de-DE" b="0"/>
              <a:t> </a:t>
            </a:r>
            <a:r>
              <a:rPr lang="de-DE" b="0" err="1"/>
              <a:t>knowledge</a:t>
            </a:r>
            <a:r>
              <a:rPr lang="de-DE" b="0"/>
              <a:t> in </a:t>
            </a:r>
            <a:r>
              <a:rPr lang="de-DE" b="0" err="1"/>
              <a:t>the</a:t>
            </a:r>
            <a:r>
              <a:rPr lang="de-DE" b="0"/>
              <a:t> </a:t>
            </a:r>
            <a:r>
              <a:rPr lang="de-DE" b="0" err="1"/>
              <a:t>room</a:t>
            </a:r>
            <a:r>
              <a:rPr lang="de-DE" b="0"/>
              <a:t> </a:t>
            </a:r>
            <a:r>
              <a:rPr lang="de-DE" b="0" err="1"/>
              <a:t>about</a:t>
            </a:r>
            <a:r>
              <a:rPr lang="de-DE" b="0"/>
              <a:t> </a:t>
            </a:r>
            <a:r>
              <a:rPr lang="de-DE" b="0" err="1"/>
              <a:t>the</a:t>
            </a:r>
            <a:r>
              <a:rPr lang="de-DE" b="0"/>
              <a:t> </a:t>
            </a:r>
            <a:r>
              <a:rPr lang="de-DE" b="0" err="1"/>
              <a:t>topic</a:t>
            </a:r>
            <a:r>
              <a:rPr lang="de-DE" b="0"/>
              <a:t>.</a:t>
            </a:r>
          </a:p>
          <a:p>
            <a:pPr marL="171450" indent="-171450">
              <a:buFont typeface="Arial"/>
              <a:buChar char="•"/>
            </a:pPr>
            <a:r>
              <a:rPr lang="de-DE" b="0"/>
              <a:t>Input </a:t>
            </a:r>
            <a:r>
              <a:rPr lang="de-DE" b="0" err="1"/>
              <a:t>received</a:t>
            </a:r>
            <a:r>
              <a:rPr lang="de-DE" b="0"/>
              <a:t> </a:t>
            </a:r>
            <a:r>
              <a:rPr lang="de-DE" b="0" err="1"/>
              <a:t>though</a:t>
            </a:r>
            <a:r>
              <a:rPr lang="de-DE" b="0"/>
              <a:t> </a:t>
            </a:r>
            <a:r>
              <a:rPr lang="de-DE" b="0" err="1"/>
              <a:t>the</a:t>
            </a:r>
            <a:r>
              <a:rPr lang="de-DE" b="0"/>
              <a:t> </a:t>
            </a:r>
            <a:r>
              <a:rPr lang="de-DE" b="0" err="1"/>
              <a:t>activity</a:t>
            </a:r>
            <a:r>
              <a:rPr lang="de-DE" b="0"/>
              <a:t> </a:t>
            </a:r>
            <a:r>
              <a:rPr lang="de-DE" b="0" err="1"/>
              <a:t>may</a:t>
            </a:r>
            <a:r>
              <a:rPr lang="de-DE" b="0"/>
              <a:t> </a:t>
            </a:r>
            <a:r>
              <a:rPr lang="de-DE" b="0" err="1"/>
              <a:t>be</a:t>
            </a:r>
            <a:r>
              <a:rPr lang="de-DE" b="0"/>
              <a:t> </a:t>
            </a:r>
            <a:r>
              <a:rPr lang="de-DE" b="0" err="1"/>
              <a:t>used</a:t>
            </a:r>
            <a:r>
              <a:rPr lang="de-DE" b="0"/>
              <a:t> </a:t>
            </a:r>
            <a:r>
              <a:rPr lang="de-DE" b="0" err="1"/>
              <a:t>to</a:t>
            </a:r>
            <a:r>
              <a:rPr lang="de-DE" b="0"/>
              <a:t> </a:t>
            </a:r>
            <a:r>
              <a:rPr lang="de-DE" b="0" err="1"/>
              <a:t>tailor</a:t>
            </a:r>
            <a:r>
              <a:rPr lang="de-DE" b="0"/>
              <a:t> </a:t>
            </a:r>
            <a:r>
              <a:rPr lang="de-DE" b="0" err="1"/>
              <a:t>the</a:t>
            </a:r>
            <a:r>
              <a:rPr lang="de-DE" b="0"/>
              <a:t> </a:t>
            </a:r>
            <a:r>
              <a:rPr lang="de-DE" b="0" err="1"/>
              <a:t>rest</a:t>
            </a:r>
            <a:r>
              <a:rPr lang="de-DE" b="0"/>
              <a:t> </a:t>
            </a:r>
            <a:r>
              <a:rPr lang="de-DE" b="0" err="1"/>
              <a:t>of</a:t>
            </a:r>
            <a:r>
              <a:rPr lang="de-DE" b="0"/>
              <a:t> </a:t>
            </a:r>
            <a:r>
              <a:rPr lang="de-DE" b="0" err="1"/>
              <a:t>the</a:t>
            </a:r>
            <a:r>
              <a:rPr lang="de-DE" b="0"/>
              <a:t> </a:t>
            </a:r>
            <a:r>
              <a:rPr lang="de-DE" b="0" err="1"/>
              <a:t>training</a:t>
            </a:r>
            <a:r>
              <a:rPr lang="de-DE" b="0"/>
              <a:t> </a:t>
            </a:r>
            <a:r>
              <a:rPr lang="de-DE" b="0" err="1"/>
              <a:t>more</a:t>
            </a:r>
            <a:r>
              <a:rPr lang="de-DE" b="0"/>
              <a:t> </a:t>
            </a:r>
            <a:r>
              <a:rPr lang="de-DE" b="0" err="1"/>
              <a:t>specifically</a:t>
            </a:r>
            <a:r>
              <a:rPr lang="de-DE" b="0"/>
              <a:t>.</a:t>
            </a:r>
          </a:p>
          <a:p>
            <a:pPr>
              <a:defRPr/>
            </a:pPr>
            <a:endParaRPr lang="de-DE" b="1"/>
          </a:p>
          <a:p>
            <a:pPr>
              <a:defRPr/>
            </a:pPr>
            <a:r>
              <a:rPr lang="de-DE" b="1" err="1"/>
              <a:t>What</a:t>
            </a:r>
            <a:r>
              <a:rPr lang="de-DE" b="1"/>
              <a:t>?</a:t>
            </a:r>
            <a:endParaRPr lang="de-DE"/>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b="0"/>
              <a:t>This</a:t>
            </a:r>
            <a:r>
              <a:rPr lang="de-DE" b="0" baseline="0"/>
              <a:t> </a:t>
            </a:r>
            <a:r>
              <a:rPr lang="de-DE" err="1"/>
              <a:t>activity</a:t>
            </a:r>
            <a:r>
              <a:rPr lang="de-DE" b="0" baseline="0"/>
              <a:t> </a:t>
            </a:r>
            <a:r>
              <a:rPr lang="de-DE" b="0" baseline="0" err="1"/>
              <a:t>could</a:t>
            </a:r>
            <a:r>
              <a:rPr lang="de-DE" b="0" baseline="0"/>
              <a:t> also </a:t>
            </a:r>
            <a:r>
              <a:rPr lang="de-DE" b="0" baseline="0" err="1"/>
              <a:t>be</a:t>
            </a:r>
            <a:r>
              <a:rPr lang="de-DE" b="0" baseline="0"/>
              <a:t> </a:t>
            </a:r>
            <a:r>
              <a:rPr lang="de-DE" b="0" baseline="0" err="1"/>
              <a:t>called</a:t>
            </a:r>
            <a:r>
              <a:rPr lang="de-DE" b="0" baseline="0"/>
              <a:t> </a:t>
            </a:r>
            <a:r>
              <a:rPr lang="de-DE" b="0" baseline="0" err="1"/>
              <a:t>the</a:t>
            </a:r>
            <a:r>
              <a:rPr lang="de-DE" b="0" baseline="0"/>
              <a:t> </a:t>
            </a:r>
            <a:r>
              <a:rPr lang="de-DE" b="0" err="1"/>
              <a:t>verb</a:t>
            </a:r>
            <a:r>
              <a:rPr lang="de-DE" b="0"/>
              <a:t> </a:t>
            </a:r>
            <a:r>
              <a:rPr lang="de-DE" b="0" err="1"/>
              <a:t>game</a:t>
            </a:r>
            <a:r>
              <a:rPr lang="de-DE" b="0"/>
              <a:t> </a:t>
            </a:r>
            <a:r>
              <a:rPr lang="de-DE" b="0" err="1"/>
              <a:t>and</a:t>
            </a:r>
            <a:r>
              <a:rPr lang="de-DE" b="0"/>
              <a:t> </a:t>
            </a:r>
            <a:r>
              <a:rPr lang="de-DE" b="0" err="1"/>
              <a:t>is</a:t>
            </a:r>
            <a:r>
              <a:rPr lang="de-DE" b="0"/>
              <a:t> a </a:t>
            </a:r>
            <a:r>
              <a:rPr lang="de-DE" b="0" err="1"/>
              <a:t>structured</a:t>
            </a:r>
            <a:r>
              <a:rPr lang="de-DE" b="0"/>
              <a:t> </a:t>
            </a:r>
            <a:r>
              <a:rPr lang="de-DE" b="0" err="1"/>
              <a:t>approach</a:t>
            </a:r>
            <a:r>
              <a:rPr lang="de-DE" b="0"/>
              <a:t> </a:t>
            </a:r>
            <a:r>
              <a:rPr lang="de-DE" b="0" err="1"/>
              <a:t>to</a:t>
            </a:r>
            <a:r>
              <a:rPr lang="de-DE" b="0"/>
              <a:t> </a:t>
            </a:r>
            <a:r>
              <a:rPr lang="de-DE" b="0" err="1"/>
              <a:t>brainstorming</a:t>
            </a:r>
            <a:r>
              <a:rPr lang="de-DE" b="0"/>
              <a:t>.</a:t>
            </a:r>
            <a:r>
              <a:rPr lang="de-DE" b="0" baseline="0"/>
              <a:t> </a:t>
            </a:r>
            <a:r>
              <a:rPr lang="de-DE" b="0" err="1"/>
              <a:t>It</a:t>
            </a:r>
            <a:r>
              <a:rPr lang="de-DE" b="0" baseline="0"/>
              <a:t> </a:t>
            </a:r>
            <a:r>
              <a:rPr lang="de-DE" b="0" baseline="0" err="1"/>
              <a:t>aims</a:t>
            </a:r>
            <a:r>
              <a:rPr lang="de-DE" b="0" baseline="0"/>
              <a:t> </a:t>
            </a:r>
            <a:r>
              <a:rPr lang="de-DE" b="0" baseline="0" err="1"/>
              <a:t>to</a:t>
            </a:r>
            <a:r>
              <a:rPr lang="de-DE" b="0" baseline="0"/>
              <a:t> </a:t>
            </a:r>
            <a:r>
              <a:rPr lang="de-DE" b="0" err="1"/>
              <a:t>get</a:t>
            </a:r>
            <a:r>
              <a:rPr lang="de-DE" b="0"/>
              <a:t> </a:t>
            </a:r>
            <a:r>
              <a:rPr lang="de-DE" b="0" err="1"/>
              <a:t>participants</a:t>
            </a:r>
            <a:r>
              <a:rPr lang="de-DE" b="0"/>
              <a:t>‘ </a:t>
            </a:r>
            <a:r>
              <a:rPr lang="de-DE" b="0" err="1"/>
              <a:t>thinking</a:t>
            </a:r>
            <a:r>
              <a:rPr lang="de-DE" b="0"/>
              <a:t> </a:t>
            </a:r>
            <a:r>
              <a:rPr lang="de-DE" b="0" err="1"/>
              <a:t>about</a:t>
            </a:r>
            <a:r>
              <a:rPr lang="de-DE" b="0"/>
              <a:t> a </a:t>
            </a:r>
            <a:r>
              <a:rPr lang="de-DE" b="0" err="1"/>
              <a:t>corruption-free</a:t>
            </a:r>
            <a:r>
              <a:rPr lang="de-DE" b="0"/>
              <a:t> </a:t>
            </a:r>
            <a:r>
              <a:rPr lang="de-DE" b="0" err="1"/>
              <a:t>world</a:t>
            </a:r>
            <a:r>
              <a:rPr lang="de-DE" b="0"/>
              <a:t> </a:t>
            </a:r>
            <a:r>
              <a:rPr lang="de-DE" b="0" err="1"/>
              <a:t>through</a:t>
            </a:r>
            <a:r>
              <a:rPr lang="de-DE" b="0" baseline="0"/>
              <a:t> </a:t>
            </a:r>
            <a:r>
              <a:rPr lang="de-DE" b="0" err="1"/>
              <a:t>the</a:t>
            </a:r>
            <a:r>
              <a:rPr lang="de-DE" b="0" baseline="0"/>
              <a:t> </a:t>
            </a:r>
            <a:r>
              <a:rPr lang="de-DE" err="1"/>
              <a:t>lens</a:t>
            </a:r>
            <a:r>
              <a:rPr lang="de-DE" b="0" baseline="0"/>
              <a:t> </a:t>
            </a:r>
            <a:r>
              <a:rPr lang="de-DE" b="0" baseline="0" err="1"/>
              <a:t>of</a:t>
            </a:r>
            <a:r>
              <a:rPr lang="de-DE" b="0" baseline="0"/>
              <a:t> different </a:t>
            </a:r>
            <a:r>
              <a:rPr lang="de-DE" b="0" baseline="0" err="1"/>
              <a:t>introductory</a:t>
            </a:r>
            <a:r>
              <a:rPr lang="de-DE" b="0" baseline="0"/>
              <a:t> </a:t>
            </a:r>
            <a:r>
              <a:rPr lang="de-DE" b="0" baseline="0" err="1"/>
              <a:t>verbs</a:t>
            </a:r>
            <a:r>
              <a:rPr lang="de-DE" b="0" baseline="0"/>
              <a:t> </a:t>
            </a:r>
            <a:r>
              <a:rPr lang="de-DE" b="0" baseline="0" err="1"/>
              <a:t>triggering</a:t>
            </a:r>
            <a:r>
              <a:rPr lang="de-DE" b="0" baseline="0"/>
              <a:t> </a:t>
            </a:r>
            <a:r>
              <a:rPr lang="de-DE" b="0" baseline="0" err="1"/>
              <a:t>effects</a:t>
            </a:r>
            <a:r>
              <a:rPr lang="de-DE" b="0" baseline="0"/>
              <a:t> </a:t>
            </a:r>
            <a:r>
              <a:rPr lang="de-DE" b="0" baseline="0" err="1"/>
              <a:t>of</a:t>
            </a:r>
            <a:r>
              <a:rPr lang="de-DE" b="0" baseline="0"/>
              <a:t> such a </a:t>
            </a:r>
            <a:r>
              <a:rPr lang="de-DE" b="0" baseline="0" err="1"/>
              <a:t>corruption-free</a:t>
            </a:r>
            <a:r>
              <a:rPr lang="de-DE" b="0" baseline="0"/>
              <a:t> </a:t>
            </a:r>
            <a:r>
              <a:rPr lang="de-DE" b="0" baseline="0" err="1"/>
              <a:t>world</a:t>
            </a:r>
            <a:r>
              <a:rPr lang="de-DE" b="0" baseline="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kern="1200">
                <a:latin typeface="Roboto"/>
                <a:cs typeface="Roboton"/>
              </a:rPr>
              <a:t>Form </a:t>
            </a:r>
            <a:r>
              <a:rPr lang="de-DE" sz="1200" kern="1200" err="1">
                <a:latin typeface="Roboto"/>
                <a:cs typeface="Roboton"/>
              </a:rPr>
              <a:t>small</a:t>
            </a:r>
            <a:r>
              <a:rPr lang="de-DE" sz="1200" kern="1200">
                <a:latin typeface="Roboto"/>
                <a:cs typeface="Roboton"/>
              </a:rPr>
              <a:t> </a:t>
            </a:r>
            <a:r>
              <a:rPr lang="de-DE" sz="1200" kern="1200" err="1">
                <a:latin typeface="Roboto"/>
                <a:cs typeface="Roboton"/>
              </a:rPr>
              <a:t>groups</a:t>
            </a:r>
            <a:r>
              <a:rPr lang="de-DE" sz="1200">
                <a:latin typeface="Roboto"/>
                <a:cs typeface="Roboton"/>
              </a:rPr>
              <a:t> </a:t>
            </a:r>
            <a:r>
              <a:rPr lang="de-DE" sz="1200" err="1">
                <a:latin typeface="Roboto"/>
                <a:cs typeface="Roboton"/>
              </a:rPr>
              <a:t>of</a:t>
            </a:r>
            <a:r>
              <a:rPr lang="de-DE" sz="1200">
                <a:latin typeface="Roboto"/>
                <a:cs typeface="Roboton"/>
              </a:rPr>
              <a:t> </a:t>
            </a:r>
            <a:r>
              <a:rPr lang="de-DE" sz="1200" err="1">
                <a:latin typeface="Roboto"/>
                <a:cs typeface="Roboton"/>
              </a:rPr>
              <a:t>participants</a:t>
            </a:r>
            <a:r>
              <a:rPr lang="de-DE" sz="1200" kern="1200">
                <a:latin typeface="Roboto"/>
                <a:cs typeface="Roboton"/>
              </a:rPr>
              <a:t>;</a:t>
            </a:r>
            <a:endParaRPr lang="de-DE" b="0" baseline="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a:solidFill>
                  <a:schemeClr val="tx1"/>
                </a:solidFill>
                <a:latin typeface="Roboto"/>
                <a:cs typeface="Roboton"/>
              </a:rPr>
              <a:t>Discuss, agree and jot down 5 messages for your mission statement on how a world free from corruption would look. Let the template on the following slide guide you. As for content, draw perhaps inspiration from the SDGs, the UN Secretary-General’s statement or toolkit video. Be creative!</a:t>
            </a:r>
            <a:endParaRPr lang="de-DE" b="0"/>
          </a:p>
          <a:p>
            <a:pPr marL="171450" indent="-171450">
              <a:buFont typeface="Arial"/>
              <a:buChar char="•"/>
              <a:defRPr/>
            </a:pPr>
            <a:r>
              <a:rPr lang="de-DE" b="0"/>
              <a:t>In</a:t>
            </a:r>
            <a:r>
              <a:rPr lang="de-DE" b="0" baseline="0"/>
              <a:t> </a:t>
            </a:r>
            <a:r>
              <a:rPr lang="de-DE" b="0" baseline="0" err="1"/>
              <a:t>the</a:t>
            </a:r>
            <a:r>
              <a:rPr lang="de-DE" b="0" baseline="0"/>
              <a:t> oval, </a:t>
            </a:r>
            <a:r>
              <a:rPr lang="de-DE" b="0" baseline="0" err="1"/>
              <a:t>you</a:t>
            </a:r>
            <a:r>
              <a:rPr lang="de-DE" b="0" baseline="0"/>
              <a:t> find a </a:t>
            </a:r>
            <a:r>
              <a:rPr lang="de-DE" b="0" baseline="0" err="1"/>
              <a:t>long</a:t>
            </a:r>
            <a:r>
              <a:rPr lang="de-DE" b="0" baseline="0"/>
              <a:t> </a:t>
            </a:r>
            <a:r>
              <a:rPr lang="de-DE" b="0" baseline="0" err="1"/>
              <a:t>list</a:t>
            </a:r>
            <a:r>
              <a:rPr lang="de-DE" b="0" baseline="0"/>
              <a:t> </a:t>
            </a:r>
            <a:r>
              <a:rPr lang="de-DE" b="0" baseline="0" err="1"/>
              <a:t>of</a:t>
            </a:r>
            <a:r>
              <a:rPr lang="de-DE" b="0" baseline="0"/>
              <a:t> </a:t>
            </a:r>
            <a:r>
              <a:rPr lang="de-DE" b="0" baseline="0" err="1"/>
              <a:t>verbs</a:t>
            </a:r>
            <a:r>
              <a:rPr lang="de-DE" b="0" baseline="0"/>
              <a:t>.</a:t>
            </a:r>
            <a:endParaRPr lang="de-DE">
              <a:cs typeface="Calibri"/>
            </a:endParaRPr>
          </a:p>
          <a:p>
            <a:pPr marL="171450" indent="-171450">
              <a:buFont typeface="Arial"/>
              <a:buChar char="•"/>
              <a:defRPr/>
            </a:pPr>
            <a:r>
              <a:rPr lang="de-DE"/>
              <a:t>As a </a:t>
            </a:r>
            <a:r>
              <a:rPr lang="de-DE" err="1"/>
              <a:t>first</a:t>
            </a:r>
            <a:r>
              <a:rPr lang="de-DE"/>
              <a:t> </a:t>
            </a:r>
            <a:r>
              <a:rPr lang="de-DE" err="1"/>
              <a:t>step</a:t>
            </a:r>
            <a:r>
              <a:rPr lang="de-DE" baseline="0"/>
              <a:t>, </a:t>
            </a:r>
            <a:r>
              <a:rPr lang="de-DE" baseline="0" err="1"/>
              <a:t>each</a:t>
            </a:r>
            <a:r>
              <a:rPr lang="de-DE" baseline="0"/>
              <a:t> </a:t>
            </a:r>
            <a:r>
              <a:rPr lang="de-DE" baseline="0" err="1"/>
              <a:t>member</a:t>
            </a:r>
            <a:r>
              <a:rPr lang="de-DE" baseline="0"/>
              <a:t> </a:t>
            </a:r>
            <a:r>
              <a:rPr lang="de-DE" baseline="0" err="1"/>
              <a:t>of</a:t>
            </a:r>
            <a:r>
              <a:rPr lang="de-DE" baseline="0"/>
              <a:t> a </a:t>
            </a:r>
            <a:r>
              <a:rPr lang="de-DE" baseline="0" err="1"/>
              <a:t>small</a:t>
            </a:r>
            <a:r>
              <a:rPr lang="de-DE" baseline="0"/>
              <a:t> </a:t>
            </a:r>
            <a:r>
              <a:rPr lang="de-DE" baseline="0" err="1"/>
              <a:t>group</a:t>
            </a:r>
            <a:r>
              <a:rPr lang="de-DE" baseline="0"/>
              <a:t> </a:t>
            </a:r>
            <a:r>
              <a:rPr lang="de-DE" err="1"/>
              <a:t>gets</a:t>
            </a:r>
            <a:r>
              <a:rPr lang="de-DE"/>
              <a:t> </a:t>
            </a:r>
            <a:r>
              <a:rPr lang="de-DE" err="1"/>
              <a:t>to</a:t>
            </a:r>
            <a:r>
              <a:rPr lang="de-DE"/>
              <a:t> </a:t>
            </a:r>
            <a:r>
              <a:rPr lang="de-DE" err="1"/>
              <a:t>circle</a:t>
            </a:r>
            <a:r>
              <a:rPr lang="de-DE"/>
              <a:t> a </a:t>
            </a:r>
            <a:r>
              <a:rPr lang="de-DE" err="1"/>
              <a:t>maximum</a:t>
            </a:r>
            <a:r>
              <a:rPr lang="de-DE"/>
              <a:t> </a:t>
            </a:r>
            <a:r>
              <a:rPr lang="de-DE" err="1"/>
              <a:t>of</a:t>
            </a:r>
            <a:r>
              <a:rPr lang="de-DE"/>
              <a:t> </a:t>
            </a:r>
            <a:r>
              <a:rPr lang="de-DE" err="1"/>
              <a:t>five</a:t>
            </a:r>
            <a:r>
              <a:rPr lang="de-DE"/>
              <a:t> </a:t>
            </a:r>
            <a:r>
              <a:rPr lang="de-DE" err="1"/>
              <a:t>verbs</a:t>
            </a:r>
            <a:r>
              <a:rPr lang="de-DE"/>
              <a:t>. Group</a:t>
            </a:r>
            <a:r>
              <a:rPr lang="de-DE" baseline="0"/>
              <a:t> </a:t>
            </a:r>
            <a:r>
              <a:rPr lang="de-DE" baseline="0" err="1"/>
              <a:t>members</a:t>
            </a:r>
            <a:r>
              <a:rPr lang="de-DE" baseline="0"/>
              <a:t> </a:t>
            </a:r>
            <a:r>
              <a:rPr lang="de-DE" baseline="0" err="1"/>
              <a:t>can</a:t>
            </a:r>
            <a:r>
              <a:rPr lang="de-DE" baseline="0"/>
              <a:t> also </a:t>
            </a:r>
            <a:r>
              <a:rPr lang="de-DE" baseline="0" err="1"/>
              <a:t>add</a:t>
            </a:r>
            <a:r>
              <a:rPr lang="de-DE" baseline="0"/>
              <a:t> </a:t>
            </a:r>
            <a:r>
              <a:rPr lang="de-DE" baseline="0" err="1"/>
              <a:t>verbs</a:t>
            </a:r>
            <a:r>
              <a:rPr lang="de-DE" baseline="0"/>
              <a:t> not </a:t>
            </a:r>
            <a:r>
              <a:rPr lang="de-DE" baseline="0" err="1"/>
              <a:t>listed</a:t>
            </a:r>
            <a:r>
              <a:rPr lang="de-DE" baseline="0"/>
              <a:t>.</a:t>
            </a:r>
            <a:endParaRPr lang="de-DE">
              <a:cs typeface="Calibri"/>
            </a:endParaRPr>
          </a:p>
          <a:p>
            <a:pPr marL="171450" indent="-171450">
              <a:buFont typeface="Arial"/>
              <a:buChar char="•"/>
              <a:defRPr/>
            </a:pPr>
            <a:r>
              <a:rPr lang="de-DE" baseline="0" err="1"/>
              <a:t>Then</a:t>
            </a:r>
            <a:r>
              <a:rPr lang="de-DE" baseline="0"/>
              <a:t>, </a:t>
            </a:r>
            <a:r>
              <a:rPr lang="de-DE" baseline="0" err="1"/>
              <a:t>take</a:t>
            </a:r>
            <a:r>
              <a:rPr lang="de-DE" baseline="0"/>
              <a:t> </a:t>
            </a:r>
            <a:r>
              <a:rPr lang="de-DE" baseline="0" err="1"/>
              <a:t>the</a:t>
            </a:r>
            <a:r>
              <a:rPr lang="de-DE" baseline="0"/>
              <a:t> </a:t>
            </a:r>
            <a:r>
              <a:rPr lang="de-DE" baseline="0" err="1"/>
              <a:t>five</a:t>
            </a:r>
            <a:r>
              <a:rPr lang="de-DE" baseline="0"/>
              <a:t> </a:t>
            </a:r>
            <a:r>
              <a:rPr lang="de-DE" baseline="0" err="1"/>
              <a:t>verbs</a:t>
            </a:r>
            <a:r>
              <a:rPr lang="de-DE" baseline="0"/>
              <a:t> </a:t>
            </a:r>
            <a:r>
              <a:rPr lang="de-DE" baseline="0" err="1"/>
              <a:t>that</a:t>
            </a:r>
            <a:r>
              <a:rPr lang="de-DE" baseline="0"/>
              <a:t> </a:t>
            </a:r>
            <a:r>
              <a:rPr lang="de-DE" baseline="0" err="1"/>
              <a:t>counted</a:t>
            </a:r>
            <a:r>
              <a:rPr lang="de-DE" baseline="0"/>
              <a:t> </a:t>
            </a:r>
            <a:r>
              <a:rPr lang="de-DE" baseline="0" err="1"/>
              <a:t>the</a:t>
            </a:r>
            <a:r>
              <a:rPr lang="de-DE" baseline="0"/>
              <a:t> </a:t>
            </a:r>
            <a:r>
              <a:rPr lang="de-DE" baseline="0" err="1"/>
              <a:t>most</a:t>
            </a:r>
            <a:r>
              <a:rPr lang="de-DE" baseline="0"/>
              <a:t> </a:t>
            </a:r>
            <a:r>
              <a:rPr lang="de-DE" baseline="0" err="1"/>
              <a:t>circles</a:t>
            </a:r>
            <a:r>
              <a:rPr lang="de-DE" baseline="0"/>
              <a:t> (</a:t>
            </a:r>
            <a:r>
              <a:rPr lang="de-DE" baseline="0" err="1"/>
              <a:t>votes</a:t>
            </a:r>
            <a:r>
              <a:rPr lang="de-DE" baseline="0"/>
              <a:t>) </a:t>
            </a:r>
            <a:r>
              <a:rPr lang="de-DE" baseline="0" err="1"/>
              <a:t>to</a:t>
            </a:r>
            <a:r>
              <a:rPr lang="de-DE" baseline="0"/>
              <a:t> </a:t>
            </a:r>
            <a:r>
              <a:rPr lang="de-DE" baseline="0" err="1"/>
              <a:t>trigger</a:t>
            </a:r>
            <a:r>
              <a:rPr lang="de-DE" baseline="0"/>
              <a:t> </a:t>
            </a:r>
            <a:r>
              <a:rPr lang="de-DE" baseline="0" err="1"/>
              <a:t>another</a:t>
            </a:r>
            <a:r>
              <a:rPr lang="de-DE" baseline="0"/>
              <a:t> </a:t>
            </a:r>
            <a:r>
              <a:rPr lang="de-DE" baseline="0" err="1"/>
              <a:t>phase</a:t>
            </a:r>
            <a:r>
              <a:rPr lang="de-DE" baseline="0"/>
              <a:t> </a:t>
            </a:r>
            <a:r>
              <a:rPr lang="de-DE" baseline="0" err="1"/>
              <a:t>of</a:t>
            </a:r>
            <a:r>
              <a:rPr lang="de-DE" baseline="0"/>
              <a:t> </a:t>
            </a:r>
            <a:r>
              <a:rPr lang="de-DE" baseline="0" err="1"/>
              <a:t>ideation</a:t>
            </a:r>
            <a:r>
              <a:rPr lang="de-DE" baseline="0"/>
              <a:t> </a:t>
            </a:r>
            <a:r>
              <a:rPr lang="de-DE" baseline="0" err="1"/>
              <a:t>and</a:t>
            </a:r>
            <a:r>
              <a:rPr lang="de-DE" baseline="0"/>
              <a:t> </a:t>
            </a:r>
            <a:r>
              <a:rPr lang="de-DE" baseline="0" err="1"/>
              <a:t>discussion</a:t>
            </a:r>
            <a:r>
              <a:rPr lang="de-DE" baseline="0"/>
              <a:t> </a:t>
            </a:r>
            <a:r>
              <a:rPr lang="de-DE" baseline="0" err="1"/>
              <a:t>by</a:t>
            </a:r>
            <a:r>
              <a:rPr lang="de-DE" baseline="0"/>
              <a:t> </a:t>
            </a:r>
            <a:r>
              <a:rPr lang="de-DE" baseline="0" err="1"/>
              <a:t>taking</a:t>
            </a:r>
            <a:r>
              <a:rPr lang="de-DE" baseline="0"/>
              <a:t> </a:t>
            </a:r>
            <a:r>
              <a:rPr lang="de-DE" baseline="0" err="1"/>
              <a:t>these</a:t>
            </a:r>
            <a:r>
              <a:rPr lang="de-DE" baseline="0"/>
              <a:t> </a:t>
            </a:r>
            <a:r>
              <a:rPr lang="de-DE" baseline="0" err="1"/>
              <a:t>verbs</a:t>
            </a:r>
            <a:r>
              <a:rPr lang="de-DE" baseline="0"/>
              <a:t> </a:t>
            </a:r>
            <a:r>
              <a:rPr lang="de-DE" baseline="0" err="1"/>
              <a:t>as</a:t>
            </a:r>
            <a:r>
              <a:rPr lang="de-DE" baseline="0"/>
              <a:t> </a:t>
            </a:r>
            <a:r>
              <a:rPr lang="de-DE" baseline="0" err="1"/>
              <a:t>elements</a:t>
            </a:r>
            <a:r>
              <a:rPr lang="de-DE" baseline="0"/>
              <a:t> </a:t>
            </a:r>
            <a:r>
              <a:rPr lang="de-DE" baseline="0" err="1"/>
              <a:t>fo</a:t>
            </a:r>
            <a:r>
              <a:rPr lang="de-DE" baseline="0"/>
              <a:t> finish </a:t>
            </a:r>
            <a:r>
              <a:rPr lang="de-DE" baseline="0" err="1"/>
              <a:t>five</a:t>
            </a:r>
            <a:r>
              <a:rPr lang="de-DE" baseline="0"/>
              <a:t> </a:t>
            </a:r>
            <a:r>
              <a:rPr lang="de-DE" baseline="0" err="1"/>
              <a:t>visionary</a:t>
            </a:r>
            <a:r>
              <a:rPr lang="de-DE" baseline="0"/>
              <a:t> </a:t>
            </a:r>
            <a:r>
              <a:rPr lang="de-DE" baseline="0" err="1"/>
              <a:t>statements</a:t>
            </a:r>
            <a:r>
              <a:rPr lang="de-DE" baseline="0"/>
              <a:t> </a:t>
            </a:r>
            <a:r>
              <a:rPr lang="de-DE" baseline="0" err="1"/>
              <a:t>starting</a:t>
            </a:r>
            <a:r>
              <a:rPr lang="de-DE" baseline="0"/>
              <a:t> </a:t>
            </a:r>
            <a:r>
              <a:rPr lang="de-DE" baseline="0" err="1"/>
              <a:t>with</a:t>
            </a:r>
            <a:r>
              <a:rPr lang="de-DE" baseline="0"/>
              <a:t> </a:t>
            </a:r>
            <a:r>
              <a:rPr lang="mr-IN" baseline="0"/>
              <a:t>“</a:t>
            </a:r>
            <a:r>
              <a:rPr lang="de-DE" baseline="0" err="1"/>
              <a:t>Our</a:t>
            </a:r>
            <a:r>
              <a:rPr lang="de-DE" baseline="0"/>
              <a:t> </a:t>
            </a:r>
            <a:r>
              <a:rPr lang="de-DE" baseline="0" err="1"/>
              <a:t>world</a:t>
            </a:r>
            <a:r>
              <a:rPr lang="de-DE" baseline="0"/>
              <a:t> </a:t>
            </a:r>
            <a:r>
              <a:rPr lang="de-DE" baseline="0" err="1"/>
              <a:t>without</a:t>
            </a:r>
            <a:r>
              <a:rPr lang="de-DE" baseline="0"/>
              <a:t> </a:t>
            </a:r>
            <a:r>
              <a:rPr lang="de-DE" baseline="0" err="1"/>
              <a:t>corruption</a:t>
            </a:r>
            <a:r>
              <a:rPr lang="de-DE" baseline="0"/>
              <a:t> </a:t>
            </a:r>
            <a:r>
              <a:rPr lang="de-DE" baseline="0" err="1"/>
              <a:t>aims</a:t>
            </a:r>
            <a:r>
              <a:rPr lang="de-DE" baseline="0"/>
              <a:t> </a:t>
            </a:r>
            <a:r>
              <a:rPr lang="de-DE" baseline="0" err="1"/>
              <a:t>to</a:t>
            </a:r>
            <a:r>
              <a:rPr lang="de-DE" baseline="0"/>
              <a:t> ...</a:t>
            </a:r>
            <a:r>
              <a:rPr lang="mr-IN" baseline="0"/>
              <a:t> “</a:t>
            </a:r>
            <a:r>
              <a:rPr lang="de-DE" baseline="0"/>
              <a:t>.</a:t>
            </a:r>
            <a:endParaRPr lang="de-DE">
              <a:cs typeface="Calibri"/>
            </a:endParaRPr>
          </a:p>
          <a:p>
            <a:pPr marL="171450" indent="-171450">
              <a:buFont typeface="Arial"/>
              <a:buChar char="•"/>
              <a:defRPr/>
            </a:pPr>
            <a:r>
              <a:rPr lang="de-DE" baseline="0"/>
              <a:t>The </a:t>
            </a:r>
            <a:r>
              <a:rPr lang="de-DE" baseline="0" err="1"/>
              <a:t>output</a:t>
            </a:r>
            <a:r>
              <a:rPr lang="de-DE" baseline="0"/>
              <a:t> </a:t>
            </a:r>
            <a:r>
              <a:rPr lang="de-DE" baseline="0" err="1"/>
              <a:t>should</a:t>
            </a:r>
            <a:r>
              <a:rPr lang="de-DE" baseline="0"/>
              <a:t> </a:t>
            </a:r>
            <a:r>
              <a:rPr lang="de-DE" baseline="0" err="1"/>
              <a:t>be</a:t>
            </a:r>
            <a:r>
              <a:rPr lang="de-DE" baseline="0"/>
              <a:t> a </a:t>
            </a:r>
            <a:r>
              <a:rPr lang="de-DE" baseline="0" err="1"/>
              <a:t>mission</a:t>
            </a:r>
            <a:r>
              <a:rPr lang="de-DE" baseline="0"/>
              <a:t> </a:t>
            </a:r>
            <a:r>
              <a:rPr lang="de-DE" baseline="0" err="1"/>
              <a:t>statement</a:t>
            </a:r>
            <a:r>
              <a:rPr lang="de-DE" baseline="0"/>
              <a:t> </a:t>
            </a:r>
            <a:r>
              <a:rPr lang="de-DE" baseline="0" err="1"/>
              <a:t>composed</a:t>
            </a:r>
            <a:r>
              <a:rPr lang="de-DE" baseline="0"/>
              <a:t> </a:t>
            </a:r>
            <a:r>
              <a:rPr lang="de-DE" baseline="0" err="1"/>
              <a:t>of</a:t>
            </a:r>
            <a:r>
              <a:rPr lang="de-DE" baseline="0"/>
              <a:t> </a:t>
            </a:r>
            <a:r>
              <a:rPr lang="de-DE" baseline="0" err="1"/>
              <a:t>five</a:t>
            </a:r>
            <a:r>
              <a:rPr lang="de-DE" baseline="0"/>
              <a:t> </a:t>
            </a:r>
            <a:r>
              <a:rPr lang="de-DE" baseline="0" err="1"/>
              <a:t>commonly</a:t>
            </a:r>
            <a:r>
              <a:rPr lang="de-DE" baseline="0"/>
              <a:t> </a:t>
            </a:r>
            <a:r>
              <a:rPr lang="de-DE" baseline="0" err="1"/>
              <a:t>agreed</a:t>
            </a:r>
            <a:r>
              <a:rPr lang="de-DE" baseline="0"/>
              <a:t> </a:t>
            </a:r>
            <a:r>
              <a:rPr lang="de-DE" baseline="0" err="1"/>
              <a:t>and</a:t>
            </a:r>
            <a:r>
              <a:rPr lang="de-DE" baseline="0"/>
              <a:t> </a:t>
            </a:r>
            <a:r>
              <a:rPr lang="de-DE" baseline="0" err="1"/>
              <a:t>fudamental</a:t>
            </a:r>
            <a:r>
              <a:rPr lang="de-DE" baseline="0"/>
              <a:t> </a:t>
            </a:r>
            <a:r>
              <a:rPr lang="de-DE" baseline="0" err="1"/>
              <a:t>statements</a:t>
            </a:r>
            <a:r>
              <a:rPr lang="de-DE" baseline="0"/>
              <a:t> </a:t>
            </a:r>
            <a:r>
              <a:rPr lang="de-DE" baseline="0" err="1"/>
              <a:t>of</a:t>
            </a:r>
            <a:r>
              <a:rPr lang="de-DE" baseline="0"/>
              <a:t> </a:t>
            </a:r>
            <a:r>
              <a:rPr lang="de-DE" baseline="0" err="1"/>
              <a:t>how</a:t>
            </a:r>
            <a:r>
              <a:rPr lang="de-DE" baseline="0"/>
              <a:t> a </a:t>
            </a:r>
            <a:r>
              <a:rPr lang="de-DE" baseline="0" err="1"/>
              <a:t>world</a:t>
            </a:r>
            <a:r>
              <a:rPr lang="de-DE" baseline="0"/>
              <a:t> </a:t>
            </a:r>
            <a:r>
              <a:rPr lang="de-DE" baseline="0" err="1"/>
              <a:t>without</a:t>
            </a:r>
            <a:r>
              <a:rPr lang="de-DE" baseline="0"/>
              <a:t> </a:t>
            </a:r>
            <a:r>
              <a:rPr lang="de-DE" baseline="0" err="1"/>
              <a:t>corruption</a:t>
            </a:r>
            <a:r>
              <a:rPr lang="de-DE" baseline="0"/>
              <a:t> </a:t>
            </a:r>
            <a:r>
              <a:rPr lang="de-DE" baseline="0" err="1"/>
              <a:t>should</a:t>
            </a:r>
            <a:r>
              <a:rPr lang="de-DE" baseline="0"/>
              <a:t> </a:t>
            </a:r>
            <a:r>
              <a:rPr lang="de-DE" baseline="0" err="1"/>
              <a:t>look</a:t>
            </a:r>
            <a:r>
              <a:rPr lang="de-DE" baseline="0"/>
              <a:t>.</a:t>
            </a:r>
            <a:endParaRPr lang="de-DE">
              <a:cs typeface="Calibri"/>
            </a:endParaRPr>
          </a:p>
          <a:p>
            <a:pPr marL="171450" indent="-171450">
              <a:buFont typeface="Arial"/>
              <a:buChar char="•"/>
              <a:defRPr/>
            </a:pPr>
            <a:r>
              <a:rPr lang="de-DE" baseline="0"/>
              <a:t>The </a:t>
            </a:r>
            <a:r>
              <a:rPr lang="de-DE" baseline="0" err="1"/>
              <a:t>mission</a:t>
            </a:r>
            <a:r>
              <a:rPr lang="de-DE" baseline="0"/>
              <a:t> </a:t>
            </a:r>
            <a:r>
              <a:rPr lang="de-DE" baseline="0" err="1"/>
              <a:t>statement</a:t>
            </a:r>
            <a:r>
              <a:rPr lang="de-DE" baseline="0"/>
              <a:t> </a:t>
            </a:r>
            <a:r>
              <a:rPr lang="de-DE" baseline="0" err="1"/>
              <a:t>is</a:t>
            </a:r>
            <a:r>
              <a:rPr lang="de-DE" baseline="0"/>
              <a:t> </a:t>
            </a:r>
            <a:r>
              <a:rPr lang="de-DE" baseline="0" err="1"/>
              <a:t>to</a:t>
            </a:r>
            <a:r>
              <a:rPr lang="de-DE" baseline="0"/>
              <a:t> </a:t>
            </a:r>
            <a:r>
              <a:rPr lang="de-DE" baseline="0" err="1"/>
              <a:t>be</a:t>
            </a:r>
            <a:r>
              <a:rPr lang="de-DE" baseline="0"/>
              <a:t> </a:t>
            </a:r>
            <a:r>
              <a:rPr lang="de-DE" baseline="0" err="1"/>
              <a:t>presented</a:t>
            </a:r>
            <a:r>
              <a:rPr lang="de-DE" baseline="0"/>
              <a:t> </a:t>
            </a:r>
            <a:r>
              <a:rPr lang="de-DE" baseline="0" err="1"/>
              <a:t>to</a:t>
            </a:r>
            <a:r>
              <a:rPr lang="de-DE" baseline="0"/>
              <a:t> all </a:t>
            </a:r>
            <a:r>
              <a:rPr lang="de-DE" baseline="0" err="1"/>
              <a:t>the</a:t>
            </a:r>
            <a:r>
              <a:rPr lang="de-DE" baseline="0"/>
              <a:t> </a:t>
            </a:r>
            <a:r>
              <a:rPr lang="de-DE" baseline="0" err="1"/>
              <a:t>other</a:t>
            </a:r>
            <a:r>
              <a:rPr lang="de-DE" baseline="0"/>
              <a:t> </a:t>
            </a:r>
            <a:r>
              <a:rPr lang="de-DE" baseline="0" err="1"/>
              <a:t>training</a:t>
            </a:r>
            <a:r>
              <a:rPr lang="de-DE" baseline="0"/>
              <a:t> </a:t>
            </a:r>
            <a:r>
              <a:rPr lang="de-DE" baseline="0" err="1"/>
              <a:t>participants</a:t>
            </a:r>
            <a:r>
              <a:rPr lang="de-DE" baseline="0"/>
              <a:t>.</a:t>
            </a:r>
            <a:endParaRPr lang="de-DE">
              <a:cs typeface="Calibri"/>
            </a:endParaRPr>
          </a:p>
          <a:p>
            <a:pPr marR="0" lvl="0" algn="l" defTabSz="457200">
              <a:lnSpc>
                <a:spcPct val="100000"/>
              </a:lnSpc>
              <a:spcBef>
                <a:spcPts val="0"/>
              </a:spcBef>
              <a:spcAft>
                <a:spcPts val="0"/>
              </a:spcAft>
              <a:buClrTx/>
              <a:buSzTx/>
              <a:tabLst/>
              <a:defRPr/>
            </a:pPr>
            <a:endParaRPr lang="en-US" b="1"/>
          </a:p>
          <a:p>
            <a:pPr marR="0" lvl="0" algn="l" defTabSz="457200">
              <a:lnSpc>
                <a:spcPct val="100000"/>
              </a:lnSpc>
              <a:spcBef>
                <a:spcPts val="0"/>
              </a:spcBef>
              <a:spcAft>
                <a:spcPts val="0"/>
              </a:spcAft>
              <a:buClrTx/>
              <a:buSzTx/>
              <a:tabLst/>
              <a:defRPr/>
            </a:pPr>
            <a:r>
              <a:rPr lang="en-US" b="1"/>
              <a:t>Time:</a:t>
            </a:r>
            <a:r>
              <a:rPr lang="de-DE"/>
              <a:t> </a:t>
            </a:r>
            <a:endParaRPr lang="de-DE">
              <a:cs typeface="Calibri"/>
            </a:endParaRPr>
          </a:p>
          <a:p>
            <a:pPr marL="171450" lvl="0" indent="-171450" algn="l" defTabSz="400050" rtl="0">
              <a:lnSpc>
                <a:spcPct val="90000"/>
              </a:lnSpc>
              <a:spcBef>
                <a:spcPct val="0"/>
              </a:spcBef>
              <a:spcAft>
                <a:spcPct val="35000"/>
              </a:spcAft>
              <a:buFont typeface="Arial" panose="020B0604020202020204" pitchFamily="34" charset="0"/>
              <a:buChar char="•"/>
            </a:pPr>
            <a:r>
              <a:rPr lang="de-DE" sz="1200" kern="1200">
                <a:latin typeface="Roboto"/>
                <a:cs typeface="Roboto"/>
              </a:rPr>
              <a:t>Reserve ca. 15 </a:t>
            </a:r>
            <a:r>
              <a:rPr lang="de-DE" sz="1200" kern="1200" err="1">
                <a:latin typeface="Roboto"/>
                <a:cs typeface="Roboto"/>
              </a:rPr>
              <a:t>minutes</a:t>
            </a:r>
            <a:r>
              <a:rPr lang="de-DE" sz="1200" kern="1200">
                <a:latin typeface="Roboto"/>
                <a:cs typeface="Roboto"/>
              </a:rPr>
              <a:t> </a:t>
            </a:r>
            <a:r>
              <a:rPr lang="de-DE" sz="1200" kern="1200" err="1">
                <a:latin typeface="Roboto"/>
                <a:cs typeface="Roboto"/>
              </a:rPr>
              <a:t>for</a:t>
            </a:r>
            <a:r>
              <a:rPr lang="de-DE" sz="1200" kern="1200">
                <a:latin typeface="Roboto"/>
                <a:cs typeface="Roboto"/>
              </a:rPr>
              <a:t> </a:t>
            </a:r>
            <a:r>
              <a:rPr lang="de-DE" sz="1200" kern="1200" err="1">
                <a:latin typeface="Roboto"/>
                <a:cs typeface="Roboto"/>
              </a:rPr>
              <a:t>the</a:t>
            </a:r>
            <a:r>
              <a:rPr lang="de-DE" sz="1200" kern="1200">
                <a:latin typeface="Roboto"/>
                <a:cs typeface="Roboto"/>
              </a:rPr>
              <a:t> </a:t>
            </a:r>
            <a:r>
              <a:rPr lang="de-DE" sz="1200" kern="1200" err="1">
                <a:latin typeface="Roboto"/>
                <a:cs typeface="Roboto"/>
              </a:rPr>
              <a:t>structured</a:t>
            </a:r>
            <a:r>
              <a:rPr lang="de-DE" sz="1200" kern="1200">
                <a:latin typeface="Roboto"/>
                <a:cs typeface="Roboto"/>
              </a:rPr>
              <a:t> </a:t>
            </a:r>
            <a:r>
              <a:rPr lang="de-DE" sz="1200" kern="1200" err="1">
                <a:latin typeface="Roboto"/>
                <a:cs typeface="Roboto"/>
              </a:rPr>
              <a:t>brainstorming</a:t>
            </a:r>
            <a:r>
              <a:rPr lang="de-DE" sz="1200" kern="1200">
                <a:latin typeface="Roboto"/>
                <a:cs typeface="Roboto"/>
              </a:rPr>
              <a:t> in </a:t>
            </a:r>
            <a:r>
              <a:rPr lang="de-DE" sz="1200" kern="1200" err="1">
                <a:latin typeface="Roboto"/>
                <a:cs typeface="Roboto"/>
              </a:rPr>
              <a:t>small</a:t>
            </a:r>
            <a:r>
              <a:rPr lang="de-DE" sz="1200" kern="1200">
                <a:latin typeface="Roboto"/>
                <a:cs typeface="Roboto"/>
              </a:rPr>
              <a:t> </a:t>
            </a:r>
            <a:r>
              <a:rPr lang="de-DE" sz="1200" kern="1200" err="1">
                <a:latin typeface="Roboto"/>
                <a:cs typeface="Roboto"/>
              </a:rPr>
              <a:t>groups</a:t>
            </a:r>
            <a:r>
              <a:rPr lang="de-DE" sz="1200" kern="1200">
                <a:latin typeface="Roboto"/>
                <a:cs typeface="Roboto"/>
              </a:rPr>
              <a:t> </a:t>
            </a:r>
            <a:r>
              <a:rPr lang="de-DE" sz="1200" kern="1200" err="1">
                <a:latin typeface="Roboto"/>
                <a:cs typeface="Roboto"/>
              </a:rPr>
              <a:t>as</a:t>
            </a:r>
            <a:r>
              <a:rPr lang="de-DE" sz="1200" kern="1200">
                <a:latin typeface="Roboto"/>
                <a:cs typeface="Roboto"/>
              </a:rPr>
              <a:t> </a:t>
            </a:r>
            <a:r>
              <a:rPr lang="de-DE" sz="1200" kern="1200" err="1">
                <a:latin typeface="Roboto"/>
                <a:cs typeface="Roboto"/>
              </a:rPr>
              <a:t>well</a:t>
            </a:r>
            <a:r>
              <a:rPr lang="de-DE" sz="1200" kern="1200">
                <a:latin typeface="Roboto"/>
                <a:cs typeface="Roboto"/>
              </a:rPr>
              <a:t> ca. 15 </a:t>
            </a:r>
            <a:r>
              <a:rPr lang="de-DE" sz="1200" kern="1200" err="1">
                <a:latin typeface="Roboto"/>
                <a:cs typeface="Roboto"/>
              </a:rPr>
              <a:t>minutes</a:t>
            </a:r>
            <a:r>
              <a:rPr lang="de-DE" sz="1200" kern="1200">
                <a:latin typeface="Roboto"/>
                <a:cs typeface="Roboto"/>
              </a:rPr>
              <a:t> </a:t>
            </a:r>
            <a:r>
              <a:rPr lang="de-DE" sz="1200" kern="1200" err="1">
                <a:latin typeface="Roboto"/>
                <a:cs typeface="Roboto"/>
              </a:rPr>
              <a:t>for</a:t>
            </a:r>
            <a:r>
              <a:rPr lang="de-DE" sz="1200" kern="1200">
                <a:latin typeface="Roboto"/>
                <a:cs typeface="Roboto"/>
              </a:rPr>
              <a:t> </a:t>
            </a:r>
            <a:r>
              <a:rPr lang="de-DE" sz="1200" kern="1200" err="1">
                <a:latin typeface="Roboto"/>
                <a:cs typeface="Roboto"/>
              </a:rPr>
              <a:t>group</a:t>
            </a:r>
            <a:r>
              <a:rPr lang="de-DE" sz="1200" kern="1200">
                <a:latin typeface="Roboto"/>
                <a:cs typeface="Roboto"/>
              </a:rPr>
              <a:t> </a:t>
            </a:r>
            <a:r>
              <a:rPr lang="de-DE" sz="1200" kern="1200" err="1">
                <a:latin typeface="Roboto"/>
                <a:cs typeface="Roboto"/>
              </a:rPr>
              <a:t>presentations</a:t>
            </a:r>
            <a:r>
              <a:rPr lang="de-DE" sz="1200" kern="1200">
                <a:latin typeface="Roboto"/>
                <a:cs typeface="Roboto"/>
              </a:rPr>
              <a:t> </a:t>
            </a:r>
            <a:r>
              <a:rPr lang="de-DE" sz="1200" kern="1200" err="1">
                <a:latin typeface="Roboto"/>
                <a:cs typeface="Roboto"/>
              </a:rPr>
              <a:t>of</a:t>
            </a:r>
            <a:r>
              <a:rPr lang="de-DE" sz="1200" kern="1200">
                <a:latin typeface="Roboto"/>
                <a:cs typeface="Roboto"/>
              </a:rPr>
              <a:t> </a:t>
            </a:r>
            <a:r>
              <a:rPr lang="de-DE" sz="1200" kern="1200" err="1">
                <a:latin typeface="Roboto"/>
                <a:cs typeface="Roboto"/>
              </a:rPr>
              <a:t>the</a:t>
            </a:r>
            <a:r>
              <a:rPr lang="de-DE" sz="1200" kern="1200">
                <a:latin typeface="Roboto"/>
                <a:cs typeface="Roboto"/>
              </a:rPr>
              <a:t> </a:t>
            </a:r>
            <a:r>
              <a:rPr lang="de-DE" sz="1200" kern="1200" err="1">
                <a:latin typeface="Roboto"/>
                <a:cs typeface="Roboto"/>
              </a:rPr>
              <a:t>content</a:t>
            </a:r>
            <a:r>
              <a:rPr lang="de-DE" sz="1200" kern="1200">
                <a:latin typeface="Roboto"/>
                <a:cs typeface="Roboto"/>
              </a:rPr>
              <a:t> </a:t>
            </a:r>
            <a:r>
              <a:rPr lang="de-DE" sz="1200" kern="1200" err="1">
                <a:latin typeface="Roboto"/>
                <a:cs typeface="Roboto"/>
              </a:rPr>
              <a:t>that</a:t>
            </a:r>
            <a:r>
              <a:rPr lang="de-DE" sz="1200" kern="1200">
                <a:latin typeface="Roboto"/>
                <a:cs typeface="Roboto"/>
              </a:rPr>
              <a:t> was </a:t>
            </a:r>
            <a:r>
              <a:rPr lang="de-DE" sz="1200" kern="1200" err="1">
                <a:latin typeface="Roboto"/>
                <a:cs typeface="Roboto"/>
              </a:rPr>
              <a:t>brainstormed</a:t>
            </a:r>
            <a:r>
              <a:rPr lang="de-DE" sz="1200" kern="1200">
                <a:latin typeface="Roboto"/>
                <a:cs typeface="Roboto"/>
              </a:rPr>
              <a:t>.</a:t>
            </a:r>
          </a:p>
          <a:p>
            <a:pPr>
              <a:defRPr/>
            </a:pPr>
            <a:endParaRPr lang="de-DE" b="1"/>
          </a:p>
          <a:p>
            <a:pPr>
              <a:defRPr/>
            </a:pPr>
            <a:r>
              <a:rPr lang="de-DE" b="1"/>
              <a:t>Resources</a:t>
            </a:r>
            <a:r>
              <a:rPr lang="en-US"/>
              <a:t>:</a:t>
            </a:r>
            <a:r>
              <a:rPr lang="de-DE"/>
              <a:t> </a:t>
            </a:r>
            <a:endParaRPr lang="de-DE">
              <a:cs typeface="Calibri"/>
            </a:endParaRPr>
          </a:p>
          <a:p>
            <a:pPr marL="171450" lvl="0" indent="-171450" algn="l" defTabSz="400050">
              <a:lnSpc>
                <a:spcPct val="90000"/>
              </a:lnSpc>
              <a:spcBef>
                <a:spcPct val="0"/>
              </a:spcBef>
              <a:spcAft>
                <a:spcPct val="35000"/>
              </a:spcAft>
              <a:buFont typeface="Arial" panose="020B0604020202020204" pitchFamily="34" charset="0"/>
              <a:buChar char="•"/>
            </a:pPr>
            <a:r>
              <a:rPr lang="de-DE" sz="1200" kern="1200" err="1">
                <a:latin typeface="Roboto"/>
                <a:cs typeface="Roboto"/>
              </a:rPr>
              <a:t>For</a:t>
            </a:r>
            <a:r>
              <a:rPr lang="de-DE" sz="1200" kern="1200">
                <a:latin typeface="Roboto"/>
                <a:cs typeface="Roboto"/>
              </a:rPr>
              <a:t> </a:t>
            </a:r>
            <a:r>
              <a:rPr lang="de-DE" sz="1200" kern="1200" err="1">
                <a:latin typeface="Roboto"/>
                <a:cs typeface="Roboto"/>
              </a:rPr>
              <a:t>the</a:t>
            </a:r>
            <a:r>
              <a:rPr lang="de-DE" sz="1200" kern="1200">
                <a:latin typeface="Roboto"/>
                <a:cs typeface="Roboto"/>
              </a:rPr>
              <a:t> </a:t>
            </a:r>
            <a:r>
              <a:rPr lang="de-DE" sz="1200" kern="1200" err="1">
                <a:latin typeface="Roboto"/>
                <a:cs typeface="Roboto"/>
              </a:rPr>
              <a:t>brainstorming</a:t>
            </a:r>
            <a:r>
              <a:rPr lang="de-DE" sz="1200" kern="1200">
                <a:latin typeface="Roboto"/>
                <a:cs typeface="Roboto"/>
              </a:rPr>
              <a:t>, </a:t>
            </a:r>
            <a:r>
              <a:rPr lang="de-DE" sz="1200" kern="1200" err="1">
                <a:latin typeface="Roboto"/>
                <a:cs typeface="Roboto"/>
              </a:rPr>
              <a:t>flipchart</a:t>
            </a:r>
            <a:r>
              <a:rPr lang="de-DE" sz="1200" kern="1200">
                <a:latin typeface="Roboto"/>
                <a:cs typeface="Roboto"/>
              </a:rPr>
              <a:t> </a:t>
            </a:r>
            <a:r>
              <a:rPr lang="de-DE" sz="1200" kern="1200" err="1">
                <a:latin typeface="Roboto"/>
                <a:cs typeface="Roboto"/>
              </a:rPr>
              <a:t>papers</a:t>
            </a:r>
            <a:r>
              <a:rPr lang="de-DE" sz="1200" kern="1200">
                <a:latin typeface="Roboto"/>
                <a:cs typeface="Roboto"/>
              </a:rPr>
              <a:t> </a:t>
            </a:r>
            <a:r>
              <a:rPr lang="de-DE" sz="1200" kern="1200" err="1">
                <a:latin typeface="Roboto"/>
                <a:cs typeface="Roboto"/>
              </a:rPr>
              <a:t>and</a:t>
            </a:r>
            <a:r>
              <a:rPr lang="de-DE" sz="1200" kern="1200">
                <a:latin typeface="Roboto"/>
                <a:cs typeface="Roboto"/>
              </a:rPr>
              <a:t> </a:t>
            </a:r>
            <a:r>
              <a:rPr lang="de-DE" sz="1200" kern="1200" err="1">
                <a:latin typeface="Roboto"/>
                <a:cs typeface="Roboto"/>
              </a:rPr>
              <a:t>markers</a:t>
            </a:r>
            <a:r>
              <a:rPr lang="de-DE" sz="1200" kern="1200">
                <a:latin typeface="Roboto"/>
                <a:cs typeface="Roboto"/>
              </a:rPr>
              <a:t> </a:t>
            </a:r>
            <a:r>
              <a:rPr lang="de-DE" sz="1200" kern="1200" err="1">
                <a:latin typeface="Roboto"/>
                <a:cs typeface="Roboto"/>
              </a:rPr>
              <a:t>should</a:t>
            </a:r>
            <a:r>
              <a:rPr lang="de-DE" sz="1200" kern="1200">
                <a:latin typeface="Roboto"/>
                <a:cs typeface="Roboto"/>
              </a:rPr>
              <a:t> </a:t>
            </a:r>
            <a:r>
              <a:rPr lang="de-DE" sz="1200" kern="1200" err="1">
                <a:latin typeface="Roboto"/>
                <a:cs typeface="Roboto"/>
              </a:rPr>
              <a:t>be</a:t>
            </a:r>
            <a:r>
              <a:rPr lang="de-DE" sz="1200" kern="1200">
                <a:latin typeface="Roboto"/>
                <a:cs typeface="Roboto"/>
              </a:rPr>
              <a:t> </a:t>
            </a:r>
            <a:r>
              <a:rPr lang="de-DE" sz="1200" kern="1200" err="1">
                <a:latin typeface="Roboto"/>
                <a:cs typeface="Roboto"/>
              </a:rPr>
              <a:t>made</a:t>
            </a:r>
            <a:r>
              <a:rPr lang="de-DE" sz="1200" kern="1200">
                <a:latin typeface="Roboto"/>
                <a:cs typeface="Roboto"/>
              </a:rPr>
              <a:t> </a:t>
            </a:r>
            <a:r>
              <a:rPr lang="de-DE" sz="1200" kern="1200" err="1">
                <a:latin typeface="Roboto"/>
                <a:cs typeface="Roboto"/>
              </a:rPr>
              <a:t>available</a:t>
            </a:r>
            <a:r>
              <a:rPr lang="de-DE" sz="1200" kern="1200">
                <a:latin typeface="Roboto"/>
                <a:cs typeface="Roboto"/>
              </a:rPr>
              <a:t>.</a:t>
            </a:r>
          </a:p>
        </p:txBody>
      </p:sp>
      <p:sp>
        <p:nvSpPr>
          <p:cNvPr id="4" name="Foliennummernplatzhalter 3"/>
          <p:cNvSpPr>
            <a:spLocks noGrp="1"/>
          </p:cNvSpPr>
          <p:nvPr>
            <p:ph type="sldNum" sz="quarter" idx="10"/>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366198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8613"/>
            <a:ext cx="7772400" cy="1101725"/>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608382870"/>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6" name="Foliennummernplatzhalter 5"/>
          <p:cNvSpPr>
            <a:spLocks noGrp="1"/>
          </p:cNvSpPr>
          <p:nvPr>
            <p:ph type="sldNum" sz="quarter" idx="12"/>
          </p:nvPr>
        </p:nvSpPr>
        <p:spPr>
          <a:xfrm>
            <a:off x="6553200" y="4767263"/>
            <a:ext cx="2133600" cy="274637"/>
          </a:xfrm>
          <a:prstGeom prst="rect">
            <a:avLst/>
          </a:prstGeom>
        </p:spPr>
        <p:txBody>
          <a:bodyPr/>
          <a:lstStyle/>
          <a:p>
            <a:fld id="{54D5CE32-EFD2-B34A-9AE1-B69D87CEEEFF}" type="slidenum">
              <a:rPr lang="de-DE" smtClean="0"/>
              <a:t>‹#›</a:t>
            </a:fld>
            <a:endParaRPr lang="de-DE"/>
          </a:p>
        </p:txBody>
      </p:sp>
      <p:grpSp>
        <p:nvGrpSpPr>
          <p:cNvPr id="7"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8"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9" name="TextBox 1">
              <a:extLst>
                <a:ext uri="{FF2B5EF4-FFF2-40B4-BE49-F238E27FC236}">
                  <a16:creationId xmlns:a16="http://schemas.microsoft.com/office/drawing/2014/main" id="{3C3D9F06-9E68-4223-B766-1669CC453D11}"/>
                </a:ext>
              </a:extLst>
            </p:cNvPr>
            <p:cNvSpPr txBox="1"/>
            <p:nvPr/>
          </p:nvSpPr>
          <p:spPr>
            <a:xfrm>
              <a:off x="2549412" y="6401062"/>
              <a:ext cx="8547948" cy="287259"/>
            </a:xfrm>
            <a:prstGeom prst="rect">
              <a:avLst/>
            </a:prstGeom>
            <a:solidFill>
              <a:srgbClr val="FFFFFF"/>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800" b="1">
                  <a:latin typeface="Roboto"/>
                  <a:cs typeface="Roboto"/>
                </a:rPr>
                <a:t>Toolkit on Transparency, Accountability and Ethics in Public Institutions</a:t>
              </a:r>
            </a:p>
          </p:txBody>
        </p:sp>
      </p:grpSp>
      <p:sp>
        <p:nvSpPr>
          <p:cNvPr id="10" name="Footer Placeholder 4">
            <a:extLst>
              <a:ext uri="{FF2B5EF4-FFF2-40B4-BE49-F238E27FC236}">
                <a16:creationId xmlns:a16="http://schemas.microsoft.com/office/drawing/2014/main" id="{8E5267ED-AE67-49DE-8C1F-22764F38AF1B}"/>
              </a:ext>
            </a:extLst>
          </p:cNvPr>
          <p:cNvSpPr txBox="1">
            <a:spLocks/>
          </p:cNvSpPr>
          <p:nvPr userDrawn="1"/>
        </p:nvSpPr>
        <p:spPr>
          <a:xfrm>
            <a:off x="4878144" y="88098"/>
            <a:ext cx="3643162" cy="398916"/>
          </a:xfrm>
          <a:prstGeom prst="rect">
            <a:avLst/>
          </a:prstGeom>
        </p:spPr>
        <p:txBody>
          <a:bodyPr vert="horz" lIns="91440" tIns="45720" rIns="91440" bIns="45720" rtlCol="0" anchor="ctr"/>
          <a:lstStyle>
            <a:defPPr>
              <a:defRPr lang="en-US"/>
            </a:defPPr>
            <a:lvl1pPr marL="0" algn="l" defTabSz="914400" rtl="0" eaLnBrk="1" latinLnBrk="0" hangingPunct="1">
              <a:spcBef>
                <a:spcPts val="400"/>
              </a:spcBef>
              <a:defRPr sz="800" kern="1200">
                <a:solidFill>
                  <a:schemeClr val="tx1"/>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Module 1 </a:t>
            </a:r>
            <a:r>
              <a:rPr lang="de-DE"/>
              <a:t>– </a:t>
            </a:r>
            <a:r>
              <a:rPr lang="en-US" b="1"/>
              <a:t>How would a world without corruption look?</a:t>
            </a:r>
            <a:endParaRPr lang="en-US"/>
          </a:p>
        </p:txBody>
      </p:sp>
      <p:pic>
        <p:nvPicPr>
          <p:cNvPr id="12"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1929" y="116789"/>
            <a:ext cx="1937481" cy="351206"/>
          </a:xfrm>
          <a:prstGeom prst="rect">
            <a:avLst/>
          </a:prstGeom>
        </p:spPr>
      </p:pic>
      <p:sp>
        <p:nvSpPr>
          <p:cNvPr id="13" name="Rechteck 12"/>
          <p:cNvSpPr/>
          <p:nvPr userDrawn="1"/>
        </p:nvSpPr>
        <p:spPr>
          <a:xfrm>
            <a:off x="1192380" y="4799306"/>
            <a:ext cx="794919" cy="2133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Slide Number Placeholder 5">
            <a:extLst>
              <a:ext uri="{FF2B5EF4-FFF2-40B4-BE49-F238E27FC236}">
                <a16:creationId xmlns:a16="http://schemas.microsoft.com/office/drawing/2014/main" id="{583D0130-3A65-DA46-BF3C-4FBA00519EEE}"/>
              </a:ext>
            </a:extLst>
          </p:cNvPr>
          <p:cNvSpPr txBox="1">
            <a:spLocks/>
          </p:cNvSpPr>
          <p:nvPr userDrawn="1"/>
        </p:nvSpPr>
        <p:spPr>
          <a:xfrm>
            <a:off x="6457950" y="4767264"/>
            <a:ext cx="205740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1E0DA8-AC27-403E-90E8-404BCA9BAC80}" type="slidenum">
              <a:rPr lang="en-US" smtClean="0"/>
              <a:pPr/>
              <a:t>‹#›</a:t>
            </a:fld>
            <a:endParaRPr lang="en-US"/>
          </a:p>
        </p:txBody>
      </p:sp>
    </p:spTree>
    <p:extLst>
      <p:ext uri="{BB962C8B-B14F-4D97-AF65-F5344CB8AC3E}">
        <p14:creationId xmlns:p14="http://schemas.microsoft.com/office/powerpoint/2010/main" val="67329733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5"/>
            <a:ext cx="7772400" cy="1022350"/>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3609637886"/>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2121548683"/>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262172337"/>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389540754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5">
            <a:extLst>
              <a:ext uri="{FF2B5EF4-FFF2-40B4-BE49-F238E27FC236}">
                <a16:creationId xmlns:a16="http://schemas.microsoft.com/office/drawing/2014/main" id="{0843EF88-E38E-CA4C-833E-CA36D44B8038}"/>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2827122248"/>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3008313" cy="871537"/>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634436983"/>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3017669705"/>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1665706886"/>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5"/>
            <a:ext cx="2057400" cy="43878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6375"/>
            <a:ext cx="6019800" cy="43878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Tree>
    <p:extLst>
      <p:ext uri="{BB962C8B-B14F-4D97-AF65-F5344CB8AC3E}">
        <p14:creationId xmlns:p14="http://schemas.microsoft.com/office/powerpoint/2010/main" val="1013005582"/>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Module 1 – How would a world without corruption look?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923329"/>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Module 1 – How would a world without corruption look?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088216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Module 1 – How would a world without corruption look?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1158705"/>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Module 1 – How would a world without corruption look?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6750312"/>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Module 1 – How would a world without corruption look?</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6903815"/>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Module 1 – How would a world without corruption look?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958813"/>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Module 1 – How would a world without corruption look?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056651"/>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Module 1 – How would a world without corruption look?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769092"/>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Module 1 – How would a world without corruption look?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6053748"/>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Module 1 – How would a world without corruption look?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655332"/>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Module 1 – How would a world without corruption look?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745125"/>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a:t>Module 1 – How would a world without corruption look?</a:t>
            </a:r>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26.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5.xml"/><Relationship Id="rId1" Type="http://schemas.openxmlformats.org/officeDocument/2006/relationships/slideLayout" Target="../slideLayouts/slideLayout27.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5"/>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8"/>
              <a:ext cx="8737567" cy="28725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b="1">
                <a:solidFill>
                  <a:schemeClr val="tx1"/>
                </a:solidFill>
                <a:latin typeface="Roboto"/>
                <a:cs typeface="Roboto"/>
              </a:defRPr>
            </a:lvl1pPr>
          </a:lstStyle>
          <a:p>
            <a:r>
              <a:rPr lang="en-US"/>
              <a:t>Module 1 – How would a world without corruption look?</a:t>
            </a:r>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12" name="Slide Number Placeholder 5">
            <a:extLst>
              <a:ext uri="{FF2B5EF4-FFF2-40B4-BE49-F238E27FC236}">
                <a16:creationId xmlns:a16="http://schemas.microsoft.com/office/drawing/2014/main" id="{ADE062EF-B29D-724C-A648-27342E21BCF1}"/>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33430472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push/>
  </p:transition>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a:t>Module 1 – How would a world without corruption look?</a:t>
            </a: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80714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push/>
  </p:transition>
  <p:hf hdr="0" dt="0"/>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s://www.pmi.org/-/media/pmi/documents/public/pdf/ethics/ethics-self-assessment.pdf?v=b8c50e98-936f-4b14-9f53-ae1d50fe4afc" TargetMode="External"/><Relationship Id="rId4" Type="http://schemas.openxmlformats.org/officeDocument/2006/relationships/hyperlink" Target="https://www.quora.com/What-would-the-world-look-like-without-corrup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5.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a:t>Module 1 </a:t>
            </a:r>
            <a:r>
              <a:rPr lang="mr-IN"/>
              <a:t>–</a:t>
            </a:r>
            <a:r>
              <a:rPr lang="de-DE"/>
              <a:t> </a:t>
            </a:r>
            <a:r>
              <a:rPr lang="de-DE" err="1"/>
              <a:t>How</a:t>
            </a:r>
            <a:r>
              <a:rPr lang="de-DE"/>
              <a:t> </a:t>
            </a:r>
            <a:r>
              <a:rPr lang="de-DE" err="1"/>
              <a:t>would</a:t>
            </a:r>
            <a:r>
              <a:rPr lang="de-DE"/>
              <a:t> a </a:t>
            </a:r>
            <a:r>
              <a:rPr lang="de-DE" err="1"/>
              <a:t>world</a:t>
            </a:r>
            <a:r>
              <a:rPr lang="de-DE"/>
              <a:t> </a:t>
            </a:r>
            <a:r>
              <a:rPr lang="de-DE" err="1"/>
              <a:t>without</a:t>
            </a:r>
            <a:r>
              <a:rPr lang="de-DE"/>
              <a:t> </a:t>
            </a:r>
            <a:r>
              <a:rPr lang="de-DE" err="1"/>
              <a:t>corruption</a:t>
            </a:r>
            <a:r>
              <a:rPr lang="de-DE"/>
              <a:t> </a:t>
            </a:r>
            <a:r>
              <a:rPr lang="de-DE" err="1"/>
              <a:t>look</a:t>
            </a:r>
            <a:r>
              <a:rPr lang="de-DE"/>
              <a:t>?</a:t>
            </a:r>
          </a:p>
        </p:txBody>
      </p:sp>
      <p:sp>
        <p:nvSpPr>
          <p:cNvPr id="5" name="Textplatzhalter 4"/>
          <p:cNvSpPr>
            <a:spLocks noGrp="1"/>
          </p:cNvSpPr>
          <p:nvPr>
            <p:ph type="body" sz="quarter" idx="10"/>
          </p:nvPr>
        </p:nvSpPr>
        <p:spPr/>
        <p:txBody>
          <a:bodyPr vert="horz" lIns="91440" tIns="45720" rIns="91440" bIns="45720" anchor="t"/>
          <a:lstStyle/>
          <a:p>
            <a:r>
              <a:rPr lang="en-US">
                <a:ea typeface="ヒラギノ明朝 ProN W3"/>
              </a:rPr>
              <a:t>Toolkit on Transparency, Accountability and Ethics in Public Institutions</a:t>
            </a:r>
          </a:p>
          <a:p>
            <a:endParaRPr lang="de-DE">
              <a:ea typeface="ヒラギノ明朝 ProN W3" charset="-128"/>
            </a:endParaRP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2800" b="1" dirty="0" err="1"/>
              <a:t>Some</a:t>
            </a:r>
            <a:r>
              <a:rPr lang="de-DE" sz="2800" b="1" dirty="0"/>
              <a:t> </a:t>
            </a:r>
            <a:r>
              <a:rPr lang="de-DE" sz="2800" b="1" dirty="0" err="1"/>
              <a:t>opinions</a:t>
            </a:r>
            <a:r>
              <a:rPr lang="de-DE" sz="2800" b="1" dirty="0"/>
              <a:t> on </a:t>
            </a:r>
            <a:r>
              <a:rPr lang="de-DE" sz="2800" b="1" dirty="0" err="1"/>
              <a:t>corruption</a:t>
            </a:r>
            <a:r>
              <a:rPr lang="de-DE" sz="2800" b="1" dirty="0"/>
              <a:t> </a:t>
            </a:r>
            <a:r>
              <a:rPr lang="de-DE" sz="2800" b="1" dirty="0" err="1"/>
              <a:t>from</a:t>
            </a:r>
            <a:r>
              <a:rPr lang="de-DE" sz="2800" b="1" dirty="0"/>
              <a:t> </a:t>
            </a:r>
            <a:r>
              <a:rPr lang="de-DE" sz="2800" b="1" dirty="0" err="1"/>
              <a:t>the</a:t>
            </a:r>
            <a:r>
              <a:rPr lang="de-DE" sz="2800" b="1" dirty="0"/>
              <a:t> web (3)</a:t>
            </a:r>
          </a:p>
        </p:txBody>
      </p:sp>
      <p:pic>
        <p:nvPicPr>
          <p:cNvPr id="6" name="Bild 5"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80" y="1141210"/>
            <a:ext cx="7895889" cy="3633465"/>
          </a:xfrm>
          <a:prstGeom prst="rect">
            <a:avLst/>
          </a:prstGeom>
          <a:ln>
            <a:noFill/>
          </a:ln>
          <a:effectLst>
            <a:outerShdw blurRad="292100" dist="139700" dir="2700000" algn="tl" rotWithShape="0">
              <a:srgbClr val="333333">
                <a:alpha val="65000"/>
              </a:srgbClr>
            </a:outerShdw>
          </a:effectLst>
        </p:spPr>
      </p:pic>
      <p:grpSp>
        <p:nvGrpSpPr>
          <p:cNvPr id="10" name="Gruppierung 9"/>
          <p:cNvGrpSpPr/>
          <p:nvPr/>
        </p:nvGrpSpPr>
        <p:grpSpPr>
          <a:xfrm>
            <a:off x="2070600" y="1382546"/>
            <a:ext cx="4924718" cy="2307981"/>
            <a:chOff x="2070600" y="1382546"/>
            <a:chExt cx="4924718" cy="2307981"/>
          </a:xfrm>
          <a:effectLst>
            <a:glow rad="190500">
              <a:schemeClr val="bg1">
                <a:alpha val="75000"/>
              </a:schemeClr>
            </a:glow>
          </a:effectLst>
        </p:grpSpPr>
        <p:pic>
          <p:nvPicPr>
            <p:cNvPr id="7" name="Bild 6" descr="Bildschirmfoto 2020-06-18 um 14.24.55.png"/>
            <p:cNvPicPr>
              <a:picLocks noChangeAspect="1"/>
            </p:cNvPicPr>
            <p:nvPr/>
          </p:nvPicPr>
          <p:blipFill rotWithShape="1">
            <a:blip r:embed="rId4">
              <a:extLst>
                <a:ext uri="{28A0092B-C50C-407E-A947-70E740481C1C}">
                  <a14:useLocalDpi xmlns:a14="http://schemas.microsoft.com/office/drawing/2010/main" val="0"/>
                </a:ext>
              </a:extLst>
            </a:blip>
            <a:srcRect b="9072"/>
            <a:stretch/>
          </p:blipFill>
          <p:spPr>
            <a:xfrm>
              <a:off x="2070600" y="1382546"/>
              <a:ext cx="4923427" cy="1055502"/>
            </a:xfrm>
            <a:prstGeom prst="rect">
              <a:avLst/>
            </a:prstGeom>
            <a:ln w="19050" cmpd="sng">
              <a:solidFill>
                <a:srgbClr val="FFFFFF"/>
              </a:solidFill>
            </a:ln>
          </p:spPr>
        </p:pic>
        <p:pic>
          <p:nvPicPr>
            <p:cNvPr id="8" name="Bild 7" descr="Bildschirmfoto 2020-06-18 um 14.25.48.png"/>
            <p:cNvPicPr>
              <a:picLocks noChangeAspect="1"/>
            </p:cNvPicPr>
            <p:nvPr/>
          </p:nvPicPr>
          <p:blipFill rotWithShape="1">
            <a:blip r:embed="rId5">
              <a:extLst>
                <a:ext uri="{28A0092B-C50C-407E-A947-70E740481C1C}">
                  <a14:useLocalDpi xmlns:a14="http://schemas.microsoft.com/office/drawing/2010/main" val="0"/>
                </a:ext>
              </a:extLst>
            </a:blip>
            <a:srcRect l="3408" t="21931" r="11274" b="40329"/>
            <a:stretch/>
          </p:blipFill>
          <p:spPr>
            <a:xfrm>
              <a:off x="2071430" y="2448085"/>
              <a:ext cx="4923888" cy="1242442"/>
            </a:xfrm>
            <a:prstGeom prst="rect">
              <a:avLst/>
            </a:prstGeom>
            <a:ln w="19050" cmpd="sng">
              <a:solidFill>
                <a:srgbClr val="FFFFFF"/>
              </a:solidFill>
            </a:ln>
          </p:spPr>
        </p:pic>
        <p:sp>
          <p:nvSpPr>
            <p:cNvPr id="9" name="Rechteck 8"/>
            <p:cNvSpPr/>
            <p:nvPr/>
          </p:nvSpPr>
          <p:spPr>
            <a:xfrm>
              <a:off x="5641235" y="2300828"/>
              <a:ext cx="1288373" cy="230082"/>
            </a:xfrm>
            <a:prstGeom prst="rect">
              <a:avLst/>
            </a:prstGeom>
            <a:solidFill>
              <a:schemeClr val="bg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2" name="Bild 11" descr="Bildschirmfoto 2020-06-18 um 14.26.08.png"/>
          <p:cNvPicPr>
            <a:picLocks noChangeAspect="1"/>
          </p:cNvPicPr>
          <p:nvPr/>
        </p:nvPicPr>
        <p:blipFill rotWithShape="1">
          <a:blip r:embed="rId6">
            <a:extLst>
              <a:ext uri="{28A0092B-C50C-407E-A947-70E740481C1C}">
                <a14:useLocalDpi xmlns:a14="http://schemas.microsoft.com/office/drawing/2010/main" val="0"/>
              </a:ext>
            </a:extLst>
          </a:blip>
          <a:srcRect l="5995" t="20454" r="4584" b="27027"/>
          <a:stretch/>
        </p:blipFill>
        <p:spPr>
          <a:xfrm>
            <a:off x="702000" y="1196340"/>
            <a:ext cx="7740000" cy="2707017"/>
          </a:xfrm>
          <a:prstGeom prst="rect">
            <a:avLst/>
          </a:prstGeom>
          <a:ln w="28575" cmpd="sng">
            <a:solidFill>
              <a:srgbClr val="00B0F0"/>
            </a:solidFill>
          </a:ln>
        </p:spPr>
      </p:pic>
      <p:sp>
        <p:nvSpPr>
          <p:cNvPr id="15" name="Rechteck 14"/>
          <p:cNvSpPr/>
          <p:nvPr/>
        </p:nvSpPr>
        <p:spPr>
          <a:xfrm>
            <a:off x="1451431" y="4118428"/>
            <a:ext cx="6223000" cy="526143"/>
          </a:xfrm>
          <a:prstGeom prst="rect">
            <a:avLst/>
          </a:prstGeom>
          <a:solidFill>
            <a:srgbClr val="FFFF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a:solidFill>
                  <a:schemeClr val="tx1"/>
                </a:solidFill>
                <a:latin typeface="Roboton"/>
                <a:cs typeface="Roboton"/>
              </a:rPr>
              <a:t>Do </a:t>
            </a:r>
            <a:r>
              <a:rPr lang="de-DE" b="1" err="1">
                <a:solidFill>
                  <a:schemeClr val="tx1"/>
                </a:solidFill>
                <a:latin typeface="Roboton"/>
                <a:cs typeface="Roboton"/>
              </a:rPr>
              <a:t>you</a:t>
            </a:r>
            <a:r>
              <a:rPr lang="de-DE" b="1">
                <a:solidFill>
                  <a:schemeClr val="tx1"/>
                </a:solidFill>
                <a:latin typeface="Roboton"/>
                <a:cs typeface="Roboton"/>
              </a:rPr>
              <a:t> </a:t>
            </a:r>
            <a:r>
              <a:rPr lang="de-DE" b="1" err="1">
                <a:solidFill>
                  <a:schemeClr val="tx1"/>
                </a:solidFill>
                <a:latin typeface="Roboton"/>
                <a:cs typeface="Roboton"/>
              </a:rPr>
              <a:t>like</a:t>
            </a:r>
            <a:r>
              <a:rPr lang="de-DE" b="1">
                <a:solidFill>
                  <a:schemeClr val="tx1"/>
                </a:solidFill>
                <a:latin typeface="Roboton"/>
                <a:cs typeface="Roboton"/>
              </a:rPr>
              <a:t> (</a:t>
            </a:r>
            <a:r>
              <a:rPr lang="de-DE" b="1"/>
              <a:t>👍 </a:t>
            </a:r>
            <a:r>
              <a:rPr lang="de-DE" b="1">
                <a:solidFill>
                  <a:schemeClr val="tx1"/>
                </a:solidFill>
                <a:latin typeface="Roboton"/>
                <a:cs typeface="Roboton"/>
              </a:rPr>
              <a:t>) </a:t>
            </a:r>
            <a:r>
              <a:rPr lang="de-DE" b="1" err="1">
                <a:solidFill>
                  <a:schemeClr val="tx1"/>
                </a:solidFill>
                <a:latin typeface="Roboton"/>
                <a:cs typeface="Roboton"/>
              </a:rPr>
              <a:t>or</a:t>
            </a:r>
            <a:r>
              <a:rPr lang="de-DE" b="1">
                <a:solidFill>
                  <a:schemeClr val="tx1"/>
                </a:solidFill>
                <a:latin typeface="Roboton"/>
                <a:cs typeface="Roboton"/>
              </a:rPr>
              <a:t> </a:t>
            </a:r>
            <a:r>
              <a:rPr lang="de-DE" b="1" err="1">
                <a:solidFill>
                  <a:schemeClr val="tx1"/>
                </a:solidFill>
                <a:latin typeface="Roboton"/>
                <a:cs typeface="Roboton"/>
              </a:rPr>
              <a:t>dislike</a:t>
            </a:r>
            <a:r>
              <a:rPr lang="de-DE" b="1">
                <a:solidFill>
                  <a:schemeClr val="tx1"/>
                </a:solidFill>
                <a:latin typeface="Roboton"/>
                <a:cs typeface="Roboton"/>
              </a:rPr>
              <a:t> (</a:t>
            </a:r>
            <a:r>
              <a:rPr lang="de-DE" b="1"/>
              <a:t>👎︎</a:t>
            </a:r>
            <a:r>
              <a:rPr lang="de-DE" b="1">
                <a:solidFill>
                  <a:schemeClr val="tx1"/>
                </a:solidFill>
                <a:latin typeface="Roboton"/>
                <a:cs typeface="Roboton"/>
              </a:rPr>
              <a:t> ) </a:t>
            </a:r>
            <a:r>
              <a:rPr lang="de-DE" b="1" err="1">
                <a:solidFill>
                  <a:schemeClr val="tx1"/>
                </a:solidFill>
                <a:latin typeface="Roboton"/>
                <a:cs typeface="Roboton"/>
              </a:rPr>
              <a:t>the</a:t>
            </a:r>
            <a:r>
              <a:rPr lang="de-DE" b="1">
                <a:solidFill>
                  <a:schemeClr val="tx1"/>
                </a:solidFill>
                <a:latin typeface="Roboton"/>
                <a:cs typeface="Roboton"/>
              </a:rPr>
              <a:t> </a:t>
            </a:r>
            <a:r>
              <a:rPr lang="de-DE" b="1" err="1">
                <a:solidFill>
                  <a:schemeClr val="tx1"/>
                </a:solidFill>
                <a:latin typeface="Roboton"/>
                <a:cs typeface="Roboton"/>
              </a:rPr>
              <a:t>forum</a:t>
            </a:r>
            <a:r>
              <a:rPr lang="de-DE" b="1">
                <a:solidFill>
                  <a:schemeClr val="tx1"/>
                </a:solidFill>
                <a:latin typeface="Roboton"/>
                <a:cs typeface="Roboton"/>
              </a:rPr>
              <a:t> </a:t>
            </a:r>
            <a:r>
              <a:rPr lang="de-DE" b="1" err="1">
                <a:solidFill>
                  <a:schemeClr val="tx1"/>
                </a:solidFill>
                <a:latin typeface="Roboton"/>
                <a:cs typeface="Roboton"/>
              </a:rPr>
              <a:t>post</a:t>
            </a:r>
            <a:r>
              <a:rPr lang="de-DE" b="1">
                <a:solidFill>
                  <a:schemeClr val="tx1"/>
                </a:solidFill>
                <a:latin typeface="Roboton"/>
                <a:cs typeface="Roboton"/>
              </a:rPr>
              <a:t>? </a:t>
            </a:r>
          </a:p>
          <a:p>
            <a:pPr algn="ctr"/>
            <a:r>
              <a:rPr lang="de-DE" b="1" err="1">
                <a:solidFill>
                  <a:schemeClr val="tx1"/>
                </a:solidFill>
                <a:latin typeface="Roboton"/>
                <a:cs typeface="Roboton"/>
              </a:rPr>
              <a:t>And</a:t>
            </a:r>
            <a:r>
              <a:rPr lang="de-DE" b="1">
                <a:solidFill>
                  <a:schemeClr val="tx1"/>
                </a:solidFill>
                <a:latin typeface="Roboton"/>
                <a:cs typeface="Roboton"/>
              </a:rPr>
              <a:t>, </a:t>
            </a:r>
            <a:r>
              <a:rPr lang="de-DE" b="1" err="1">
                <a:solidFill>
                  <a:schemeClr val="tx1"/>
                </a:solidFill>
                <a:latin typeface="Roboton"/>
                <a:cs typeface="Roboton"/>
              </a:rPr>
              <a:t>what</a:t>
            </a:r>
            <a:r>
              <a:rPr lang="de-DE" b="1">
                <a:solidFill>
                  <a:schemeClr val="tx1"/>
                </a:solidFill>
                <a:latin typeface="Roboton"/>
                <a:cs typeface="Roboton"/>
              </a:rPr>
              <a:t> </a:t>
            </a:r>
            <a:r>
              <a:rPr lang="de-DE" b="1" err="1">
                <a:solidFill>
                  <a:schemeClr val="tx1"/>
                </a:solidFill>
                <a:latin typeface="Roboton"/>
                <a:cs typeface="Roboton"/>
              </a:rPr>
              <a:t>would</a:t>
            </a:r>
            <a:r>
              <a:rPr lang="de-DE" b="1">
                <a:solidFill>
                  <a:schemeClr val="tx1"/>
                </a:solidFill>
                <a:latin typeface="Roboton"/>
                <a:cs typeface="Roboton"/>
              </a:rPr>
              <a:t> </a:t>
            </a:r>
            <a:r>
              <a:rPr lang="de-DE" b="1" err="1">
                <a:solidFill>
                  <a:schemeClr val="tx1"/>
                </a:solidFill>
                <a:latin typeface="Roboton"/>
                <a:cs typeface="Roboton"/>
              </a:rPr>
              <a:t>you</a:t>
            </a:r>
            <a:r>
              <a:rPr lang="de-DE" b="1">
                <a:solidFill>
                  <a:schemeClr val="tx1"/>
                </a:solidFill>
                <a:latin typeface="Roboton"/>
                <a:cs typeface="Roboton"/>
              </a:rPr>
              <a:t> </a:t>
            </a:r>
            <a:r>
              <a:rPr lang="de-DE" b="1" err="1">
                <a:solidFill>
                  <a:schemeClr val="tx1"/>
                </a:solidFill>
                <a:latin typeface="Roboton"/>
                <a:cs typeface="Roboton"/>
              </a:rPr>
              <a:t>comment</a:t>
            </a:r>
            <a:r>
              <a:rPr lang="de-DE" b="1">
                <a:solidFill>
                  <a:schemeClr val="tx1"/>
                </a:solidFill>
                <a:latin typeface="Roboton"/>
                <a:cs typeface="Roboton"/>
              </a:rPr>
              <a:t>?</a:t>
            </a:r>
          </a:p>
        </p:txBody>
      </p:sp>
      <p:sp>
        <p:nvSpPr>
          <p:cNvPr id="16" name="Textfeld 15"/>
          <p:cNvSpPr txBox="1"/>
          <p:nvPr/>
        </p:nvSpPr>
        <p:spPr>
          <a:xfrm>
            <a:off x="7902440" y="3958487"/>
            <a:ext cx="939584" cy="307777"/>
          </a:xfrm>
          <a:prstGeom prst="rect">
            <a:avLst/>
          </a:prstGeom>
          <a:noFill/>
        </p:spPr>
        <p:txBody>
          <a:bodyPr wrap="square" rtlCol="0">
            <a:spAutoFit/>
          </a:bodyPr>
          <a:lstStyle/>
          <a:p>
            <a:r>
              <a:rPr lang="de-DE" sz="700">
                <a:solidFill>
                  <a:srgbClr val="000000"/>
                </a:solidFill>
                <a:latin typeface="Roboto"/>
                <a:cs typeface="Roboto"/>
              </a:rPr>
              <a:t>Forum </a:t>
            </a:r>
            <a:r>
              <a:rPr lang="de-DE" sz="700" err="1">
                <a:solidFill>
                  <a:srgbClr val="000000"/>
                </a:solidFill>
                <a:latin typeface="Roboto"/>
                <a:cs typeface="Roboto"/>
              </a:rPr>
              <a:t>posts</a:t>
            </a:r>
            <a:r>
              <a:rPr lang="de-DE" sz="700">
                <a:solidFill>
                  <a:srgbClr val="000000"/>
                </a:solidFill>
                <a:latin typeface="Roboto"/>
                <a:cs typeface="Roboto"/>
              </a:rPr>
              <a:t> </a:t>
            </a:r>
            <a:r>
              <a:rPr lang="de-DE" sz="700" err="1">
                <a:solidFill>
                  <a:srgbClr val="000000"/>
                </a:solidFill>
                <a:latin typeface="Roboto"/>
                <a:cs typeface="Roboto"/>
              </a:rPr>
              <a:t>from</a:t>
            </a:r>
            <a:r>
              <a:rPr lang="de-DE" sz="700">
                <a:solidFill>
                  <a:srgbClr val="000000"/>
                </a:solidFill>
                <a:latin typeface="Roboto"/>
                <a:cs typeface="Roboto"/>
              </a:rPr>
              <a:t> </a:t>
            </a:r>
            <a:r>
              <a:rPr lang="de-DE" sz="700" err="1">
                <a:solidFill>
                  <a:srgbClr val="000000"/>
                </a:solidFill>
                <a:latin typeface="Roboto"/>
                <a:cs typeface="Roboto"/>
              </a:rPr>
              <a:t>Quora</a:t>
            </a:r>
            <a:r>
              <a:rPr lang="de-DE" sz="700">
                <a:solidFill>
                  <a:srgbClr val="000000"/>
                </a:solidFill>
                <a:latin typeface="Roboto"/>
                <a:cs typeface="Roboto"/>
              </a:rPr>
              <a:t> 2018-2020</a:t>
            </a:r>
          </a:p>
        </p:txBody>
      </p:sp>
      <p:sp>
        <p:nvSpPr>
          <p:cNvPr id="20" name="Fußzeilenplatzhalter 19">
            <a:extLst>
              <a:ext uri="{FF2B5EF4-FFF2-40B4-BE49-F238E27FC236}">
                <a16:creationId xmlns:a16="http://schemas.microsoft.com/office/drawing/2014/main" id="{F5D0A40D-F220-614F-B904-E36FC74CCF83}"/>
              </a:ext>
            </a:extLst>
          </p:cNvPr>
          <p:cNvSpPr>
            <a:spLocks noGrp="1"/>
          </p:cNvSpPr>
          <p:nvPr>
            <p:ph type="ftr" sz="quarter" idx="3"/>
          </p:nvPr>
        </p:nvSpPr>
        <p:spPr/>
        <p:txBody>
          <a:bodyPr/>
          <a:lstStyle/>
          <a:p>
            <a:r>
              <a:rPr lang="en-US"/>
              <a:t>Module 1 – How would a world without corruption look?</a:t>
            </a:r>
          </a:p>
        </p:txBody>
      </p:sp>
      <p:sp>
        <p:nvSpPr>
          <p:cNvPr id="21" name="Foliennummernplatzhalter 20">
            <a:extLst>
              <a:ext uri="{FF2B5EF4-FFF2-40B4-BE49-F238E27FC236}">
                <a16:creationId xmlns:a16="http://schemas.microsoft.com/office/drawing/2014/main" id="{3B340E1E-5CD5-CD4E-8CC2-32AFCF65D162}"/>
              </a:ext>
            </a:extLst>
          </p:cNvPr>
          <p:cNvSpPr>
            <a:spLocks noGrp="1"/>
          </p:cNvSpPr>
          <p:nvPr>
            <p:ph type="sldNum" sz="quarter" idx="4"/>
          </p:nvPr>
        </p:nvSpPr>
        <p:spPr/>
        <p:txBody>
          <a:bodyPr/>
          <a:lstStyle/>
          <a:p>
            <a:fld id="{961E0DA8-AC27-403E-90E8-404BCA9BAC80}" type="slidenum">
              <a:rPr lang="en-US" smtClean="0"/>
              <a:pPr/>
              <a:t>10</a:t>
            </a:fld>
            <a:endParaRPr lang="en-US"/>
          </a:p>
        </p:txBody>
      </p:sp>
    </p:spTree>
    <p:extLst>
      <p:ext uri="{BB962C8B-B14F-4D97-AF65-F5344CB8AC3E}">
        <p14:creationId xmlns:p14="http://schemas.microsoft.com/office/powerpoint/2010/main" val="8936710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19C25DE4-D1F8-8940-81A8-9A40D3DA6F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298679"/>
            <a:ext cx="6727672" cy="3262312"/>
          </a:xfrm>
          <a:ln>
            <a:solidFill>
              <a:srgbClr val="00B0F0"/>
            </a:solidFill>
          </a:ln>
        </p:spPr>
      </p:pic>
      <p:sp>
        <p:nvSpPr>
          <p:cNvPr id="3" name="Titel 2">
            <a:extLst>
              <a:ext uri="{FF2B5EF4-FFF2-40B4-BE49-F238E27FC236}">
                <a16:creationId xmlns:a16="http://schemas.microsoft.com/office/drawing/2014/main" id="{1111DD23-7DB3-E045-AEF6-C40E31C55D7B}"/>
              </a:ext>
            </a:extLst>
          </p:cNvPr>
          <p:cNvSpPr>
            <a:spLocks noGrp="1"/>
          </p:cNvSpPr>
          <p:nvPr>
            <p:ph type="title"/>
          </p:nvPr>
        </p:nvSpPr>
        <p:spPr/>
        <p:txBody>
          <a:bodyPr>
            <a:noAutofit/>
          </a:bodyPr>
          <a:lstStyle/>
          <a:p>
            <a:r>
              <a:rPr lang="de-DE" sz="2800" b="1" err="1"/>
              <a:t>Many</a:t>
            </a:r>
            <a:r>
              <a:rPr lang="de-DE" sz="2800" b="1"/>
              <a:t> </a:t>
            </a:r>
            <a:r>
              <a:rPr lang="de-DE" sz="2800" b="1" err="1"/>
              <a:t>people</a:t>
            </a:r>
            <a:r>
              <a:rPr lang="de-DE" sz="2800" b="1"/>
              <a:t> </a:t>
            </a:r>
            <a:r>
              <a:rPr lang="de-DE" sz="2800" b="1" err="1"/>
              <a:t>think</a:t>
            </a:r>
            <a:r>
              <a:rPr lang="de-DE" sz="2800" b="1"/>
              <a:t> </a:t>
            </a:r>
            <a:r>
              <a:rPr lang="de-DE" sz="2800" b="1" err="1"/>
              <a:t>government</a:t>
            </a:r>
            <a:r>
              <a:rPr lang="de-DE" sz="2800" b="1"/>
              <a:t> </a:t>
            </a:r>
            <a:r>
              <a:rPr lang="de-DE" sz="2800" b="1" err="1"/>
              <a:t>corruption</a:t>
            </a:r>
            <a:r>
              <a:rPr lang="de-DE" sz="2800" b="1"/>
              <a:t> will </a:t>
            </a:r>
            <a:r>
              <a:rPr lang="de-DE" sz="2800" b="1" err="1"/>
              <a:t>get</a:t>
            </a:r>
            <a:r>
              <a:rPr lang="de-DE" sz="2800" b="1"/>
              <a:t> </a:t>
            </a:r>
            <a:r>
              <a:rPr lang="de-DE" sz="2800" b="1" err="1"/>
              <a:t>worse</a:t>
            </a:r>
            <a:r>
              <a:rPr lang="de-DE" sz="2800" b="1"/>
              <a:t> in 2045 …</a:t>
            </a:r>
          </a:p>
        </p:txBody>
      </p:sp>
      <p:pic>
        <p:nvPicPr>
          <p:cNvPr id="7" name="Grafik 6">
            <a:extLst>
              <a:ext uri="{FF2B5EF4-FFF2-40B4-BE49-F238E27FC236}">
                <a16:creationId xmlns:a16="http://schemas.microsoft.com/office/drawing/2014/main" id="{82B9EB03-82F1-AB48-AB90-D75EDDDF6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145" y="2095291"/>
            <a:ext cx="1461107" cy="1669087"/>
          </a:xfrm>
          <a:prstGeom prst="rect">
            <a:avLst/>
          </a:prstGeom>
          <a:effectLst>
            <a:outerShdw blurRad="50800" dist="38100" dir="2700000" algn="tl" rotWithShape="0">
              <a:prstClr val="black">
                <a:alpha val="40000"/>
              </a:prstClr>
            </a:outerShdw>
          </a:effectLst>
        </p:spPr>
      </p:pic>
      <p:sp>
        <p:nvSpPr>
          <p:cNvPr id="8" name="Rechteck 7">
            <a:extLst>
              <a:ext uri="{FF2B5EF4-FFF2-40B4-BE49-F238E27FC236}">
                <a16:creationId xmlns:a16="http://schemas.microsoft.com/office/drawing/2014/main" id="{1CF287BE-6348-0A4E-AE32-56C779B4C9B0}"/>
              </a:ext>
            </a:extLst>
          </p:cNvPr>
          <p:cNvSpPr/>
          <p:nvPr/>
        </p:nvSpPr>
        <p:spPr>
          <a:xfrm>
            <a:off x="2339788" y="2571750"/>
            <a:ext cx="699247" cy="1032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826C04B-B7F4-244B-9E36-8580C88BD094}"/>
              </a:ext>
            </a:extLst>
          </p:cNvPr>
          <p:cNvSpPr/>
          <p:nvPr/>
        </p:nvSpPr>
        <p:spPr>
          <a:xfrm>
            <a:off x="4114800" y="2257986"/>
            <a:ext cx="3241522" cy="216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47B8B123-4585-4E4B-9E1F-A9D903D9A30F}"/>
              </a:ext>
            </a:extLst>
          </p:cNvPr>
          <p:cNvSpPr txBox="1"/>
          <p:nvPr/>
        </p:nvSpPr>
        <p:spPr>
          <a:xfrm>
            <a:off x="7356323" y="4360936"/>
            <a:ext cx="1159027" cy="200055"/>
          </a:xfrm>
          <a:prstGeom prst="rect">
            <a:avLst/>
          </a:prstGeom>
          <a:noFill/>
        </p:spPr>
        <p:txBody>
          <a:bodyPr wrap="square" rtlCol="0">
            <a:spAutoFit/>
          </a:bodyPr>
          <a:lstStyle/>
          <a:p>
            <a:r>
              <a:rPr lang="de-DE" sz="700">
                <a:solidFill>
                  <a:srgbClr val="000000"/>
                </a:solidFill>
                <a:latin typeface="Roboto"/>
                <a:cs typeface="Roboto"/>
              </a:rPr>
              <a:t>United </a:t>
            </a:r>
            <a:r>
              <a:rPr lang="de-DE" sz="700" err="1">
                <a:solidFill>
                  <a:srgbClr val="000000"/>
                </a:solidFill>
                <a:latin typeface="Roboto"/>
                <a:cs typeface="Roboto"/>
              </a:rPr>
              <a:t>Nations</a:t>
            </a:r>
            <a:r>
              <a:rPr lang="de-DE" sz="700">
                <a:solidFill>
                  <a:srgbClr val="000000"/>
                </a:solidFill>
                <a:latin typeface="Roboto"/>
                <a:cs typeface="Roboto"/>
              </a:rPr>
              <a:t> 2020: 63</a:t>
            </a:r>
          </a:p>
        </p:txBody>
      </p:sp>
      <p:sp>
        <p:nvSpPr>
          <p:cNvPr id="11" name="Fußzeilenplatzhalter 19">
            <a:extLst>
              <a:ext uri="{FF2B5EF4-FFF2-40B4-BE49-F238E27FC236}">
                <a16:creationId xmlns:a16="http://schemas.microsoft.com/office/drawing/2014/main" id="{7DC4515D-791F-D647-B588-FDD095BF3146}"/>
              </a:ext>
            </a:extLst>
          </p:cNvPr>
          <p:cNvSpPr>
            <a:spLocks noGrp="1"/>
          </p:cNvSpPr>
          <p:nvPr>
            <p:ph type="ftr" sz="quarter" idx="3"/>
          </p:nvPr>
        </p:nvSpPr>
        <p:spPr>
          <a:xfrm>
            <a:off x="2253476" y="88098"/>
            <a:ext cx="6267830" cy="398916"/>
          </a:xfrm>
        </p:spPr>
        <p:txBody>
          <a:bodyPr/>
          <a:lstStyle/>
          <a:p>
            <a:r>
              <a:rPr lang="en-US"/>
              <a:t>Module 1 – How would a world without corruption look?</a:t>
            </a:r>
          </a:p>
        </p:txBody>
      </p:sp>
      <p:sp>
        <p:nvSpPr>
          <p:cNvPr id="2" name="Foliennummernplatzhalter 1">
            <a:extLst>
              <a:ext uri="{FF2B5EF4-FFF2-40B4-BE49-F238E27FC236}">
                <a16:creationId xmlns:a16="http://schemas.microsoft.com/office/drawing/2014/main" id="{4FA14723-3A5B-E441-8F5E-B13635AB9660}"/>
              </a:ext>
            </a:extLst>
          </p:cNvPr>
          <p:cNvSpPr>
            <a:spLocks noGrp="1"/>
          </p:cNvSpPr>
          <p:nvPr>
            <p:ph type="sldNum" sz="quarter" idx="4"/>
          </p:nvPr>
        </p:nvSpPr>
        <p:spPr/>
        <p:txBody>
          <a:bodyPr/>
          <a:lstStyle/>
          <a:p>
            <a:fld id="{961E0DA8-AC27-403E-90E8-404BCA9BAC80}" type="slidenum">
              <a:rPr lang="en-US" smtClean="0"/>
              <a:pPr/>
              <a:t>11</a:t>
            </a:fld>
            <a:endParaRPr lang="en-US"/>
          </a:p>
        </p:txBody>
      </p:sp>
    </p:spTree>
    <p:extLst>
      <p:ext uri="{BB962C8B-B14F-4D97-AF65-F5344CB8AC3E}">
        <p14:creationId xmlns:p14="http://schemas.microsoft.com/office/powerpoint/2010/main" val="180281786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a:solidFill>
                  <a:srgbClr val="000000"/>
                </a:solidFill>
              </a:rPr>
              <a:t>Activity</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
        <p:nvSpPr>
          <p:cNvPr id="13" name="Fußzeilenplatzhalter 12">
            <a:extLst>
              <a:ext uri="{FF2B5EF4-FFF2-40B4-BE49-F238E27FC236}">
                <a16:creationId xmlns:a16="http://schemas.microsoft.com/office/drawing/2014/main" id="{4B7C9C24-4D24-754F-8A5E-86688AB4E0DA}"/>
              </a:ext>
            </a:extLst>
          </p:cNvPr>
          <p:cNvSpPr>
            <a:spLocks noGrp="1"/>
          </p:cNvSpPr>
          <p:nvPr>
            <p:ph type="ftr" sz="quarter" idx="3"/>
          </p:nvPr>
        </p:nvSpPr>
        <p:spPr/>
        <p:txBody>
          <a:bodyPr/>
          <a:lstStyle/>
          <a:p>
            <a:r>
              <a:rPr lang="en-US"/>
              <a:t>Module 1 – How would a world without corruption look?</a:t>
            </a:r>
          </a:p>
        </p:txBody>
      </p:sp>
      <p:sp>
        <p:nvSpPr>
          <p:cNvPr id="15" name="Foliennummernplatzhalter 14">
            <a:extLst>
              <a:ext uri="{FF2B5EF4-FFF2-40B4-BE49-F238E27FC236}">
                <a16:creationId xmlns:a16="http://schemas.microsoft.com/office/drawing/2014/main" id="{3495C014-371A-1D47-8EE4-D1EACCB2847F}"/>
              </a:ext>
            </a:extLst>
          </p:cNvPr>
          <p:cNvSpPr>
            <a:spLocks noGrp="1"/>
          </p:cNvSpPr>
          <p:nvPr>
            <p:ph type="sldNum" sz="quarter" idx="12"/>
          </p:nvPr>
        </p:nvSpPr>
        <p:spPr/>
        <p:txBody>
          <a:bodyPr/>
          <a:lstStyle/>
          <a:p>
            <a:fld id="{961E0DA8-AC27-403E-90E8-404BCA9BAC80}" type="slidenum">
              <a:rPr lang="en-US" smtClean="0"/>
              <a:pPr/>
              <a:t>12</a:t>
            </a:fld>
            <a:endParaRPr lang="en-US"/>
          </a:p>
        </p:txBody>
      </p:sp>
    </p:spTree>
    <p:extLst>
      <p:ext uri="{BB962C8B-B14F-4D97-AF65-F5344CB8AC3E}">
        <p14:creationId xmlns:p14="http://schemas.microsoft.com/office/powerpoint/2010/main" val="210045246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FB3EFBC2-3226-7D47-8CB7-ECF803F19463}"/>
              </a:ext>
            </a:extLst>
          </p:cNvPr>
          <p:cNvGrpSpPr/>
          <p:nvPr/>
        </p:nvGrpSpPr>
        <p:grpSpPr>
          <a:xfrm>
            <a:off x="312984" y="1309999"/>
            <a:ext cx="8255013" cy="3250992"/>
            <a:chOff x="312984" y="1309999"/>
            <a:chExt cx="8255013" cy="2885986"/>
          </a:xfrm>
        </p:grpSpPr>
        <p:sp>
          <p:nvSpPr>
            <p:cNvPr id="3" name="Freihandform 2">
              <a:extLst>
                <a:ext uri="{FF2B5EF4-FFF2-40B4-BE49-F238E27FC236}">
                  <a16:creationId xmlns:a16="http://schemas.microsoft.com/office/drawing/2014/main" id="{6300DEBE-47C1-CE4D-902E-2630558BC7FA}"/>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solidFill>
                    <a:schemeClr val="tx1"/>
                  </a:solidFill>
                  <a:latin typeface="Roboto"/>
                  <a:cs typeface="Roboton"/>
                </a:rPr>
                <a:t>Why</a:t>
              </a:r>
              <a:r>
                <a:rPr lang="de-DE" sz="900" b="1" kern="1200">
                  <a:solidFill>
                    <a:schemeClr val="tx1"/>
                  </a:solidFill>
                  <a:latin typeface="Roboto"/>
                  <a:cs typeface="Roboton"/>
                </a:rPr>
                <a:t>?</a:t>
              </a:r>
            </a:p>
            <a:p>
              <a:pPr marL="0" lvl="0" indent="0" algn="l" defTabSz="400050">
                <a:lnSpc>
                  <a:spcPct val="90000"/>
                </a:lnSpc>
                <a:spcBef>
                  <a:spcPct val="0"/>
                </a:spcBef>
                <a:spcAft>
                  <a:spcPct val="35000"/>
                </a:spcAft>
                <a:buNone/>
              </a:pPr>
              <a:r>
                <a:rPr lang="en-US" sz="900" kern="1200">
                  <a:solidFill>
                    <a:schemeClr val="tx1"/>
                  </a:solidFill>
                  <a:effectLst/>
                  <a:latin typeface="Roboto"/>
                  <a:cs typeface="Roboton"/>
                </a:rPr>
                <a:t>- To raise awareness of the </a:t>
              </a:r>
              <a:r>
                <a:rPr lang="en-US" sz="900" u="none" kern="1200">
                  <a:latin typeface="Roboto"/>
                  <a:cs typeface="Roboton"/>
                </a:rPr>
                <a:t>variety of perceptions that participants associate with the causes and consequences of corruption.</a:t>
              </a:r>
            </a:p>
            <a:p>
              <a:pPr marL="0" lvl="0" indent="0" algn="l" defTabSz="400050" rtl="0">
                <a:lnSpc>
                  <a:spcPct val="90000"/>
                </a:lnSpc>
                <a:spcBef>
                  <a:spcPct val="0"/>
                </a:spcBef>
                <a:spcAft>
                  <a:spcPct val="35000"/>
                </a:spcAft>
                <a:buNone/>
              </a:pPr>
              <a:r>
                <a:rPr lang="en-US" sz="900" u="none" kern="1200">
                  <a:latin typeface="Roboto"/>
                  <a:cs typeface="Roboton"/>
                </a:rPr>
                <a:t>- This first activity also helps to set a benchmark as to the level of knowledge in the room about the topic.</a:t>
              </a:r>
            </a:p>
            <a:p>
              <a:pPr marL="0" lvl="0" indent="0" algn="l" defTabSz="400050" rtl="0">
                <a:lnSpc>
                  <a:spcPct val="90000"/>
                </a:lnSpc>
                <a:spcBef>
                  <a:spcPct val="0"/>
                </a:spcBef>
                <a:spcAft>
                  <a:spcPct val="35000"/>
                </a:spcAft>
                <a:buNone/>
              </a:pPr>
              <a:r>
                <a:rPr lang="en-US" sz="900" u="none" kern="1200">
                  <a:latin typeface="Roboto"/>
                  <a:cs typeface="Roboton"/>
                </a:rPr>
                <a:t>- Input received though the activity may be used to tailor the rest of the training more specifically.</a:t>
              </a:r>
              <a:endParaRPr lang="de-DE" sz="900" kern="1200">
                <a:solidFill>
                  <a:schemeClr val="tx1"/>
                </a:solidFill>
                <a:latin typeface="Roboto"/>
                <a:cs typeface="Roboton"/>
              </a:endParaRPr>
            </a:p>
          </p:txBody>
        </p:sp>
        <p:sp>
          <p:nvSpPr>
            <p:cNvPr id="4" name="Rechteck 3">
              <a:extLst>
                <a:ext uri="{FF2B5EF4-FFF2-40B4-BE49-F238E27FC236}">
                  <a16:creationId xmlns:a16="http://schemas.microsoft.com/office/drawing/2014/main" id="{83F9451A-05A2-B047-91C7-442F4356B147}"/>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7" name="Freihandform 6">
              <a:extLst>
                <a:ext uri="{FF2B5EF4-FFF2-40B4-BE49-F238E27FC236}">
                  <a16:creationId xmlns:a16="http://schemas.microsoft.com/office/drawing/2014/main" id="{C57DDE49-7C15-CC46-9762-37A6C429231C}"/>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
                  <a:cs typeface="Roboton"/>
                </a:rPr>
                <a:t>What</a:t>
              </a:r>
              <a:r>
                <a:rPr lang="de-DE" sz="900" b="1" kern="1200">
                  <a:latin typeface="Roboto"/>
                  <a:cs typeface="Roboton"/>
                </a:rPr>
                <a:t>?</a:t>
              </a:r>
            </a:p>
            <a:p>
              <a:pPr marL="0" lvl="0" indent="0" algn="l" defTabSz="400050">
                <a:lnSpc>
                  <a:spcPct val="90000"/>
                </a:lnSpc>
                <a:spcBef>
                  <a:spcPct val="0"/>
                </a:spcBef>
                <a:spcAft>
                  <a:spcPct val="35000"/>
                </a:spcAft>
                <a:buNone/>
              </a:pPr>
              <a:r>
                <a:rPr lang="de-DE" sz="900" kern="1200">
                  <a:latin typeface="Roboto"/>
                  <a:cs typeface="Roboton"/>
                </a:rPr>
                <a:t>- Form </a:t>
              </a:r>
              <a:r>
                <a:rPr lang="de-DE" sz="900" kern="1200" err="1">
                  <a:latin typeface="Roboto"/>
                  <a:cs typeface="Roboton"/>
                </a:rPr>
                <a:t>small</a:t>
              </a:r>
              <a:r>
                <a:rPr lang="de-DE" sz="900" kern="1200">
                  <a:latin typeface="Roboto"/>
                  <a:cs typeface="Roboton"/>
                </a:rPr>
                <a:t> </a:t>
              </a:r>
              <a:r>
                <a:rPr lang="de-DE" sz="900" kern="1200" err="1">
                  <a:latin typeface="Roboto"/>
                  <a:cs typeface="Roboton"/>
                </a:rPr>
                <a:t>groups</a:t>
              </a:r>
              <a:r>
                <a:rPr lang="de-DE" sz="900">
                  <a:latin typeface="Roboto"/>
                  <a:cs typeface="Roboton"/>
                </a:rPr>
                <a:t> </a:t>
              </a:r>
              <a:r>
                <a:rPr lang="de-DE" sz="900" err="1">
                  <a:latin typeface="Roboto"/>
                  <a:cs typeface="Roboton"/>
                </a:rPr>
                <a:t>of</a:t>
              </a:r>
              <a:r>
                <a:rPr lang="de-DE" sz="900">
                  <a:latin typeface="Roboto"/>
                  <a:cs typeface="Roboton"/>
                </a:rPr>
                <a:t> </a:t>
              </a:r>
              <a:r>
                <a:rPr lang="de-DE" sz="900" err="1">
                  <a:latin typeface="Roboto"/>
                  <a:cs typeface="Roboton"/>
                </a:rPr>
                <a:t>participants</a:t>
              </a:r>
              <a:r>
                <a:rPr lang="de-DE" sz="900" kern="1200">
                  <a:latin typeface="Roboto"/>
                  <a:cs typeface="Roboton"/>
                </a:rPr>
                <a:t>;</a:t>
              </a:r>
            </a:p>
            <a:p>
              <a:pPr lvl="0" defTabSz="400050">
                <a:lnSpc>
                  <a:spcPct val="90000"/>
                </a:lnSpc>
                <a:spcBef>
                  <a:spcPct val="0"/>
                </a:spcBef>
                <a:spcAft>
                  <a:spcPct val="35000"/>
                </a:spcAft>
              </a:pPr>
              <a:r>
                <a:rPr lang="en-US" sz="900" kern="1200">
                  <a:solidFill>
                    <a:schemeClr val="tx1"/>
                  </a:solidFill>
                  <a:effectLst/>
                  <a:latin typeface="Roboto"/>
                  <a:cs typeface="Roboton"/>
                </a:rPr>
                <a:t>- </a:t>
              </a:r>
              <a:r>
                <a:rPr lang="en-US" sz="900">
                  <a:solidFill>
                    <a:schemeClr val="tx1"/>
                  </a:solidFill>
                  <a:latin typeface="Roboto"/>
                  <a:cs typeface="Roboton"/>
                </a:rPr>
                <a:t>Discuss, agree and jot down 5 messages for your mission statement on how a world free from corruption would look. Let the template on the following slide guide you. As for content, draw perhaps inspiration from the SDGs, the UN Secretary-General’s statement or toolkit video. Be creative!</a:t>
              </a:r>
            </a:p>
            <a:p>
              <a:pPr marL="0" lvl="0" indent="0" algn="l" defTabSz="400050">
                <a:lnSpc>
                  <a:spcPct val="90000"/>
                </a:lnSpc>
                <a:spcBef>
                  <a:spcPct val="0"/>
                </a:spcBef>
                <a:spcAft>
                  <a:spcPct val="35000"/>
                </a:spcAft>
                <a:buNone/>
              </a:pPr>
              <a:r>
                <a:rPr lang="en-US" sz="900" kern="1200">
                  <a:latin typeface="Roboto"/>
                  <a:cs typeface="Roboton"/>
                </a:rPr>
                <a:t>- Groups present their brainstormed content to others.</a:t>
              </a:r>
              <a:endParaRPr lang="de-DE" sz="900" kern="1200">
                <a:latin typeface="Roboto"/>
                <a:cs typeface="Roboton"/>
              </a:endParaRPr>
            </a:p>
          </p:txBody>
        </p:sp>
        <p:sp>
          <p:nvSpPr>
            <p:cNvPr id="8" name="Rechteck 7">
              <a:extLst>
                <a:ext uri="{FF2B5EF4-FFF2-40B4-BE49-F238E27FC236}">
                  <a16:creationId xmlns:a16="http://schemas.microsoft.com/office/drawing/2014/main" id="{A6CA6840-91E9-A34D-B517-DBA882F9AD71}"/>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8DB9D3D5-0ED8-9E4D-B3E0-783089762C76}"/>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Time</a:t>
              </a:r>
            </a:p>
            <a:p>
              <a:pPr marL="0" lvl="0" indent="0" algn="l" defTabSz="400050" rtl="0">
                <a:lnSpc>
                  <a:spcPct val="90000"/>
                </a:lnSpc>
                <a:spcBef>
                  <a:spcPct val="0"/>
                </a:spcBef>
                <a:spcAft>
                  <a:spcPct val="35000"/>
                </a:spcAft>
                <a:buNone/>
              </a:pPr>
              <a:r>
                <a:rPr lang="de-DE" sz="900" kern="1200">
                  <a:latin typeface="Roboto"/>
                  <a:cs typeface="Roboto"/>
                </a:rPr>
                <a:t>Reserve ca. 15 </a:t>
              </a:r>
              <a:r>
                <a:rPr lang="de-DE" sz="900" kern="1200" err="1">
                  <a:latin typeface="Roboto"/>
                  <a:cs typeface="Roboto"/>
                </a:rPr>
                <a:t>minutes</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structured</a:t>
              </a:r>
              <a:r>
                <a:rPr lang="de-DE" sz="900" kern="1200">
                  <a:latin typeface="Roboto"/>
                  <a:cs typeface="Roboto"/>
                </a:rPr>
                <a:t> </a:t>
              </a:r>
              <a:r>
                <a:rPr lang="de-DE" sz="900" kern="1200" err="1">
                  <a:latin typeface="Roboto"/>
                  <a:cs typeface="Roboto"/>
                </a:rPr>
                <a:t>brainstorming</a:t>
              </a:r>
              <a:r>
                <a:rPr lang="de-DE" sz="900" kern="1200">
                  <a:latin typeface="Roboto"/>
                  <a:cs typeface="Roboto"/>
                </a:rPr>
                <a:t> in </a:t>
              </a:r>
              <a:r>
                <a:rPr lang="de-DE" sz="900" kern="1200" err="1">
                  <a:latin typeface="Roboto"/>
                  <a:cs typeface="Roboto"/>
                </a:rPr>
                <a:t>small</a:t>
              </a:r>
              <a:r>
                <a:rPr lang="de-DE" sz="900" kern="1200">
                  <a:latin typeface="Roboto"/>
                  <a:cs typeface="Roboto"/>
                </a:rPr>
                <a:t> </a:t>
              </a:r>
              <a:r>
                <a:rPr lang="de-DE" sz="900" kern="1200" err="1">
                  <a:latin typeface="Roboto"/>
                  <a:cs typeface="Roboto"/>
                </a:rPr>
                <a:t>groups</a:t>
              </a:r>
              <a:r>
                <a:rPr lang="de-DE" sz="900" kern="1200">
                  <a:latin typeface="Roboto"/>
                  <a:cs typeface="Roboto"/>
                </a:rPr>
                <a:t> </a:t>
              </a:r>
              <a:r>
                <a:rPr lang="de-DE" sz="900" kern="1200" err="1">
                  <a:latin typeface="Roboto"/>
                  <a:cs typeface="Roboto"/>
                </a:rPr>
                <a:t>as</a:t>
              </a:r>
              <a:r>
                <a:rPr lang="de-DE" sz="900" kern="1200">
                  <a:latin typeface="Roboto"/>
                  <a:cs typeface="Roboto"/>
                </a:rPr>
                <a:t> </a:t>
              </a:r>
              <a:r>
                <a:rPr lang="de-DE" sz="900" kern="1200" err="1">
                  <a:latin typeface="Roboto"/>
                  <a:cs typeface="Roboto"/>
                </a:rPr>
                <a:t>well</a:t>
              </a:r>
              <a:r>
                <a:rPr lang="de-DE" sz="900" kern="1200">
                  <a:latin typeface="Roboto"/>
                  <a:cs typeface="Roboto"/>
                </a:rPr>
                <a:t> ca. 15 </a:t>
              </a:r>
              <a:r>
                <a:rPr lang="de-DE" sz="900" kern="1200" err="1">
                  <a:latin typeface="Roboto"/>
                  <a:cs typeface="Roboto"/>
                </a:rPr>
                <a:t>minutes</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group</a:t>
              </a:r>
              <a:r>
                <a:rPr lang="de-DE" sz="900" kern="1200">
                  <a:latin typeface="Roboto"/>
                  <a:cs typeface="Roboto"/>
                </a:rPr>
                <a:t> </a:t>
              </a:r>
              <a:r>
                <a:rPr lang="de-DE" sz="900" kern="1200" err="1">
                  <a:latin typeface="Roboto"/>
                  <a:cs typeface="Roboto"/>
                </a:rPr>
                <a:t>presentations</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content</a:t>
              </a:r>
              <a:r>
                <a:rPr lang="de-DE" sz="900" kern="1200">
                  <a:latin typeface="Roboto"/>
                  <a:cs typeface="Roboto"/>
                </a:rPr>
                <a:t> </a:t>
              </a:r>
              <a:r>
                <a:rPr lang="de-DE" sz="900" kern="1200" err="1">
                  <a:latin typeface="Roboto"/>
                  <a:cs typeface="Roboto"/>
                </a:rPr>
                <a:t>that</a:t>
              </a:r>
              <a:r>
                <a:rPr lang="de-DE" sz="900" kern="1200">
                  <a:latin typeface="Roboto"/>
                  <a:cs typeface="Roboto"/>
                </a:rPr>
                <a:t> was </a:t>
              </a:r>
              <a:r>
                <a:rPr lang="de-DE" sz="900" kern="1200" err="1">
                  <a:latin typeface="Roboto"/>
                  <a:cs typeface="Roboto"/>
                </a:rPr>
                <a:t>brainstormed</a:t>
              </a:r>
              <a:r>
                <a:rPr lang="de-DE" sz="900" kern="1200">
                  <a:latin typeface="Roboto"/>
                  <a:cs typeface="Roboto"/>
                </a:rPr>
                <a:t>.</a:t>
              </a:r>
            </a:p>
          </p:txBody>
        </p:sp>
        <p:sp>
          <p:nvSpPr>
            <p:cNvPr id="12" name="Rechteck 11">
              <a:extLst>
                <a:ext uri="{FF2B5EF4-FFF2-40B4-BE49-F238E27FC236}">
                  <a16:creationId xmlns:a16="http://schemas.microsoft.com/office/drawing/2014/main" id="{8F94EE85-47EB-854E-83F2-7D37C5A17EED}"/>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5976A2D6-E288-014D-A9C0-3A16B40DE4F1}"/>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err="1">
                  <a:latin typeface="Roboto"/>
                  <a:cs typeface="Roboto"/>
                </a:rPr>
                <a:t>For</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brainstorming</a:t>
              </a:r>
              <a:r>
                <a:rPr lang="de-DE" sz="900" kern="1200">
                  <a:latin typeface="Roboto"/>
                  <a:cs typeface="Roboto"/>
                </a:rPr>
                <a:t>, </a:t>
              </a:r>
              <a:r>
                <a:rPr lang="de-DE" sz="900" kern="1200" err="1">
                  <a:latin typeface="Roboto"/>
                  <a:cs typeface="Roboto"/>
                </a:rPr>
                <a:t>flipchart</a:t>
              </a:r>
              <a:r>
                <a:rPr lang="de-DE" sz="900" kern="1200">
                  <a:latin typeface="Roboto"/>
                  <a:cs typeface="Roboto"/>
                </a:rPr>
                <a:t> </a:t>
              </a:r>
              <a:r>
                <a:rPr lang="de-DE" sz="900" kern="1200" err="1">
                  <a:latin typeface="Roboto"/>
                  <a:cs typeface="Roboto"/>
                </a:rPr>
                <a:t>papers</a:t>
              </a:r>
              <a:r>
                <a:rPr lang="de-DE" sz="900" kern="1200">
                  <a:latin typeface="Roboto"/>
                  <a:cs typeface="Roboto"/>
                </a:rPr>
                <a:t> </a:t>
              </a:r>
              <a:r>
                <a:rPr lang="de-DE" sz="900" kern="1200" err="1">
                  <a:latin typeface="Roboto"/>
                  <a:cs typeface="Roboto"/>
                </a:rPr>
                <a:t>and</a:t>
              </a:r>
              <a:r>
                <a:rPr lang="de-DE" sz="900" kern="1200">
                  <a:latin typeface="Roboto"/>
                  <a:cs typeface="Roboto"/>
                </a:rPr>
                <a:t> </a:t>
              </a:r>
              <a:r>
                <a:rPr lang="de-DE" sz="900" kern="1200" err="1">
                  <a:latin typeface="Roboto"/>
                  <a:cs typeface="Roboto"/>
                </a:rPr>
                <a:t>markers</a:t>
              </a:r>
              <a:r>
                <a:rPr lang="de-DE" sz="900" kern="1200">
                  <a:latin typeface="Roboto"/>
                  <a:cs typeface="Roboto"/>
                </a:rPr>
                <a:t> </a:t>
              </a:r>
              <a:r>
                <a:rPr lang="de-DE" sz="900" kern="1200" err="1">
                  <a:latin typeface="Roboto"/>
                  <a:cs typeface="Roboto"/>
                </a:rPr>
                <a:t>should</a:t>
              </a:r>
              <a:r>
                <a:rPr lang="de-DE" sz="900" kern="1200">
                  <a:latin typeface="Roboto"/>
                  <a:cs typeface="Roboto"/>
                </a:rPr>
                <a:t> </a:t>
              </a:r>
              <a:r>
                <a:rPr lang="de-DE" sz="900" kern="1200" err="1">
                  <a:latin typeface="Roboto"/>
                  <a:cs typeface="Roboto"/>
                </a:rPr>
                <a:t>be</a:t>
              </a:r>
              <a:r>
                <a:rPr lang="de-DE" sz="900" kern="1200">
                  <a:latin typeface="Roboto"/>
                  <a:cs typeface="Roboto"/>
                </a:rPr>
                <a:t> </a:t>
              </a:r>
              <a:r>
                <a:rPr lang="de-DE" sz="900" kern="1200" err="1">
                  <a:latin typeface="Roboto"/>
                  <a:cs typeface="Roboto"/>
                </a:rPr>
                <a:t>made</a:t>
              </a:r>
              <a:r>
                <a:rPr lang="de-DE" sz="900" kern="1200">
                  <a:latin typeface="Roboto"/>
                  <a:cs typeface="Roboto"/>
                </a:rPr>
                <a:t> </a:t>
              </a:r>
              <a:r>
                <a:rPr lang="de-DE" sz="900" kern="1200" err="1">
                  <a:latin typeface="Roboto"/>
                  <a:cs typeface="Roboto"/>
                </a:rPr>
                <a:t>available</a:t>
              </a:r>
              <a:r>
                <a:rPr lang="de-DE" sz="900" kern="1200">
                  <a:latin typeface="Roboto"/>
                  <a:cs typeface="Roboto"/>
                </a:rPr>
                <a:t>.</a:t>
              </a:r>
            </a:p>
          </p:txBody>
        </p:sp>
        <p:sp>
          <p:nvSpPr>
            <p:cNvPr id="14" name="Rechteck 13">
              <a:extLst>
                <a:ext uri="{FF2B5EF4-FFF2-40B4-BE49-F238E27FC236}">
                  <a16:creationId xmlns:a16="http://schemas.microsoft.com/office/drawing/2014/main" id="{1971E410-43A4-B04D-A7AA-5E88A9B13DDC}"/>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5" name="Titel 4"/>
          <p:cNvSpPr>
            <a:spLocks noGrp="1"/>
          </p:cNvSpPr>
          <p:nvPr>
            <p:ph type="title"/>
          </p:nvPr>
        </p:nvSpPr>
        <p:spPr/>
        <p:txBody>
          <a:bodyPr>
            <a:noAutofit/>
          </a:bodyPr>
          <a:lstStyle/>
          <a:p>
            <a:r>
              <a:rPr lang="de-DE" sz="2800" b="1"/>
              <a:t>Structured </a:t>
            </a:r>
            <a:r>
              <a:rPr lang="de-DE" sz="2800" b="1" err="1"/>
              <a:t>brainstorming</a:t>
            </a:r>
            <a:r>
              <a:rPr lang="de-DE" sz="2800" b="1"/>
              <a:t> on a </a:t>
            </a:r>
            <a:r>
              <a:rPr lang="de-DE" sz="2800" b="1" err="1"/>
              <a:t>world</a:t>
            </a:r>
            <a:r>
              <a:rPr lang="de-DE" sz="2800" b="1"/>
              <a:t> </a:t>
            </a:r>
            <a:r>
              <a:rPr lang="de-DE" sz="2800" b="1" err="1"/>
              <a:t>free</a:t>
            </a:r>
            <a:r>
              <a:rPr lang="de-DE" sz="2800" b="1"/>
              <a:t> </a:t>
            </a:r>
            <a:r>
              <a:rPr lang="de-DE" sz="2800" b="1" err="1"/>
              <a:t>from</a:t>
            </a:r>
            <a:r>
              <a:rPr lang="de-DE" sz="2800" b="1"/>
              <a:t> </a:t>
            </a:r>
            <a:r>
              <a:rPr lang="de-DE" sz="2800" b="1" err="1"/>
              <a:t>corruption</a:t>
            </a:r>
            <a:r>
              <a:rPr lang="de-DE" sz="2800" b="1"/>
              <a:t> (</a:t>
            </a:r>
            <a:r>
              <a:rPr lang="de-DE" sz="2800" b="1" err="1"/>
              <a:t>Activity</a:t>
            </a:r>
            <a:r>
              <a:rPr lang="de-DE" sz="2800" b="1"/>
              <a:t> 1)</a:t>
            </a:r>
          </a:p>
        </p:txBody>
      </p:sp>
      <p:sp>
        <p:nvSpPr>
          <p:cNvPr id="10" name="Fußzeilenplatzhalter 9">
            <a:extLst>
              <a:ext uri="{FF2B5EF4-FFF2-40B4-BE49-F238E27FC236}">
                <a16:creationId xmlns:a16="http://schemas.microsoft.com/office/drawing/2014/main" id="{08704A54-2EAF-FF44-A9C8-217846F711E8}"/>
              </a:ext>
            </a:extLst>
          </p:cNvPr>
          <p:cNvSpPr>
            <a:spLocks noGrp="1"/>
          </p:cNvSpPr>
          <p:nvPr>
            <p:ph type="ftr" sz="quarter" idx="3"/>
          </p:nvPr>
        </p:nvSpPr>
        <p:spPr/>
        <p:txBody>
          <a:bodyPr/>
          <a:lstStyle/>
          <a:p>
            <a:r>
              <a:rPr lang="en-US"/>
              <a:t>Module 1 – How would a world without corruption look?</a:t>
            </a:r>
          </a:p>
        </p:txBody>
      </p:sp>
      <p:sp>
        <p:nvSpPr>
          <p:cNvPr id="11" name="Foliennummernplatzhalter 10">
            <a:extLst>
              <a:ext uri="{FF2B5EF4-FFF2-40B4-BE49-F238E27FC236}">
                <a16:creationId xmlns:a16="http://schemas.microsoft.com/office/drawing/2014/main" id="{860EC478-D3B3-EB45-A23E-F9CF52DB7552}"/>
              </a:ext>
            </a:extLst>
          </p:cNvPr>
          <p:cNvSpPr>
            <a:spLocks noGrp="1"/>
          </p:cNvSpPr>
          <p:nvPr>
            <p:ph type="sldNum" sz="quarter" idx="4"/>
          </p:nvPr>
        </p:nvSpPr>
        <p:spPr/>
        <p:txBody>
          <a:bodyPr/>
          <a:lstStyle/>
          <a:p>
            <a:fld id="{961E0DA8-AC27-403E-90E8-404BCA9BAC80}" type="slidenum">
              <a:rPr lang="en-US" smtClean="0"/>
              <a:pPr/>
              <a:t>13</a:t>
            </a:fld>
            <a:endParaRPr lang="en-US"/>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b="1"/>
              <a:t>Mission </a:t>
            </a:r>
            <a:r>
              <a:rPr lang="de-DE" b="1" err="1"/>
              <a:t>statement</a:t>
            </a:r>
            <a:r>
              <a:rPr lang="de-DE" b="1"/>
              <a:t> </a:t>
            </a:r>
            <a:r>
              <a:rPr lang="de-DE" b="1" err="1"/>
              <a:t>template</a:t>
            </a:r>
          </a:p>
        </p:txBody>
      </p:sp>
      <p:grpSp>
        <p:nvGrpSpPr>
          <p:cNvPr id="8" name="Gruppierung 7"/>
          <p:cNvGrpSpPr/>
          <p:nvPr/>
        </p:nvGrpSpPr>
        <p:grpSpPr>
          <a:xfrm>
            <a:off x="148108" y="1374707"/>
            <a:ext cx="4291353" cy="3273666"/>
            <a:chOff x="660794" y="1280389"/>
            <a:chExt cx="4532637" cy="3355860"/>
          </a:xfrm>
        </p:grpSpPr>
        <p:sp>
          <p:nvSpPr>
            <p:cNvPr id="6" name="Oval 5"/>
            <p:cNvSpPr/>
            <p:nvPr/>
          </p:nvSpPr>
          <p:spPr>
            <a:xfrm>
              <a:off x="660794" y="1280389"/>
              <a:ext cx="4532637" cy="3355860"/>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1104764" y="1662440"/>
              <a:ext cx="3644693" cy="2650234"/>
            </a:xfrm>
            <a:prstGeom prst="rect">
              <a:avLst/>
            </a:prstGeom>
            <a:noFill/>
          </p:spPr>
          <p:txBody>
            <a:bodyPr wrap="square" rtlCol="0">
              <a:spAutoFit/>
            </a:bodyPr>
            <a:lstStyle/>
            <a:p>
              <a:pPr algn="ctr"/>
              <a:r>
                <a:rPr lang="de-DE" b="1" i="1" err="1">
                  <a:solidFill>
                    <a:schemeClr val="bg1"/>
                  </a:solidFill>
                  <a:latin typeface="Roboto"/>
                  <a:cs typeface="Roboto"/>
                </a:rPr>
                <a:t>Inspire</a:t>
              </a:r>
              <a:r>
                <a:rPr lang="de-DE" b="1" i="1">
                  <a:solidFill>
                    <a:schemeClr val="bg1"/>
                  </a:solidFill>
                  <a:latin typeface="Roboto"/>
                  <a:cs typeface="Roboto"/>
                </a:rPr>
                <a:t> / </a:t>
              </a:r>
              <a:r>
                <a:rPr lang="de-DE" b="1" i="1" err="1">
                  <a:solidFill>
                    <a:schemeClr val="bg1"/>
                  </a:solidFill>
                  <a:latin typeface="Roboto"/>
                  <a:cs typeface="Roboto"/>
                </a:rPr>
                <a:t>Inform</a:t>
              </a:r>
              <a:r>
                <a:rPr lang="de-DE" b="1" i="1">
                  <a:solidFill>
                    <a:schemeClr val="bg1"/>
                  </a:solidFill>
                  <a:latin typeface="Roboto"/>
                  <a:cs typeface="Roboto"/>
                </a:rPr>
                <a:t> / </a:t>
              </a:r>
              <a:r>
                <a:rPr lang="de-DE" b="1" i="1" err="1">
                  <a:solidFill>
                    <a:schemeClr val="bg1"/>
                  </a:solidFill>
                  <a:latin typeface="Roboto"/>
                  <a:cs typeface="Roboto"/>
                </a:rPr>
                <a:t>Advise</a:t>
              </a:r>
              <a:r>
                <a:rPr lang="de-DE" b="1" i="1">
                  <a:solidFill>
                    <a:schemeClr val="bg1"/>
                  </a:solidFill>
                  <a:latin typeface="Roboto"/>
                  <a:cs typeface="Roboto"/>
                </a:rPr>
                <a:t> / Warn / </a:t>
              </a:r>
              <a:r>
                <a:rPr lang="de-DE" b="1" i="1" err="1">
                  <a:solidFill>
                    <a:schemeClr val="bg1"/>
                  </a:solidFill>
                  <a:latin typeface="Roboto"/>
                  <a:cs typeface="Roboto"/>
                </a:rPr>
                <a:t>Scare</a:t>
              </a:r>
              <a:r>
                <a:rPr lang="de-DE" b="1" i="1">
                  <a:solidFill>
                    <a:schemeClr val="bg1"/>
                  </a:solidFill>
                  <a:latin typeface="Roboto"/>
                  <a:cs typeface="Roboto"/>
                </a:rPr>
                <a:t> / </a:t>
              </a:r>
              <a:r>
                <a:rPr lang="de-DE" b="1" i="1" err="1">
                  <a:solidFill>
                    <a:schemeClr val="bg1"/>
                  </a:solidFill>
                  <a:latin typeface="Roboto"/>
                  <a:cs typeface="Roboto"/>
                </a:rPr>
                <a:t>Comfort</a:t>
              </a:r>
              <a:r>
                <a:rPr lang="de-DE" b="1" i="1">
                  <a:solidFill>
                    <a:schemeClr val="bg1"/>
                  </a:solidFill>
                  <a:latin typeface="Roboto"/>
                  <a:cs typeface="Roboto"/>
                </a:rPr>
                <a:t> / </a:t>
              </a:r>
              <a:r>
                <a:rPr lang="de-DE" b="1" i="1" err="1">
                  <a:solidFill>
                    <a:schemeClr val="bg1"/>
                  </a:solidFill>
                  <a:latin typeface="Roboto"/>
                  <a:cs typeface="Roboto"/>
                </a:rPr>
                <a:t>Influence</a:t>
              </a:r>
              <a:r>
                <a:rPr lang="de-DE" b="1" i="1">
                  <a:solidFill>
                    <a:schemeClr val="bg1"/>
                  </a:solidFill>
                  <a:latin typeface="Roboto"/>
                  <a:cs typeface="Roboto"/>
                </a:rPr>
                <a:t> / </a:t>
              </a:r>
              <a:r>
                <a:rPr lang="de-DE" b="1" i="1" err="1">
                  <a:solidFill>
                    <a:schemeClr val="bg1"/>
                  </a:solidFill>
                  <a:latin typeface="Roboto"/>
                  <a:cs typeface="Roboto"/>
                </a:rPr>
                <a:t>Teach</a:t>
              </a:r>
              <a:r>
                <a:rPr lang="de-DE" b="1" i="1">
                  <a:solidFill>
                    <a:schemeClr val="bg1"/>
                  </a:solidFill>
                  <a:latin typeface="Roboto"/>
                  <a:cs typeface="Roboto"/>
                </a:rPr>
                <a:t> / </a:t>
              </a:r>
              <a:r>
                <a:rPr lang="de-DE" b="1" i="1" err="1">
                  <a:solidFill>
                    <a:schemeClr val="bg1"/>
                  </a:solidFill>
                  <a:latin typeface="Roboto"/>
                  <a:cs typeface="Roboto"/>
                </a:rPr>
                <a:t>Encourage</a:t>
              </a:r>
              <a:r>
                <a:rPr lang="de-DE" b="1" i="1">
                  <a:solidFill>
                    <a:schemeClr val="bg1"/>
                  </a:solidFill>
                  <a:latin typeface="Roboto"/>
                  <a:cs typeface="Roboto"/>
                </a:rPr>
                <a:t> / </a:t>
              </a:r>
              <a:r>
                <a:rPr lang="de-DE" b="1" i="1" err="1">
                  <a:solidFill>
                    <a:schemeClr val="bg1"/>
                  </a:solidFill>
                  <a:latin typeface="Roboto"/>
                  <a:cs typeface="Roboto"/>
                </a:rPr>
                <a:t>Protect</a:t>
              </a:r>
              <a:r>
                <a:rPr lang="de-DE" b="1" i="1">
                  <a:solidFill>
                    <a:schemeClr val="bg1"/>
                  </a:solidFill>
                  <a:latin typeface="Roboto"/>
                  <a:cs typeface="Roboto"/>
                </a:rPr>
                <a:t> / </a:t>
              </a:r>
              <a:r>
                <a:rPr lang="de-DE" b="1" i="1" err="1">
                  <a:solidFill>
                    <a:schemeClr val="bg1"/>
                  </a:solidFill>
                  <a:latin typeface="Roboto"/>
                  <a:cs typeface="Roboto"/>
                </a:rPr>
                <a:t>Serve</a:t>
              </a:r>
              <a:r>
                <a:rPr lang="de-DE" b="1" i="1">
                  <a:solidFill>
                    <a:schemeClr val="bg1"/>
                  </a:solidFill>
                  <a:latin typeface="Roboto"/>
                  <a:cs typeface="Roboto"/>
                </a:rPr>
                <a:t> / Help / Alert / Wow / </a:t>
              </a:r>
              <a:r>
                <a:rPr lang="de-DE" b="1" i="1" err="1">
                  <a:solidFill>
                    <a:schemeClr val="bg1"/>
                  </a:solidFill>
                  <a:latin typeface="Roboto"/>
                  <a:cs typeface="Roboto"/>
                </a:rPr>
                <a:t>Reassure</a:t>
              </a:r>
              <a:r>
                <a:rPr lang="de-DE" b="1" i="1">
                  <a:solidFill>
                    <a:schemeClr val="bg1"/>
                  </a:solidFill>
                  <a:latin typeface="Roboto"/>
                  <a:cs typeface="Roboto"/>
                </a:rPr>
                <a:t> / </a:t>
              </a:r>
              <a:r>
                <a:rPr lang="de-DE" b="1" i="1" err="1">
                  <a:solidFill>
                    <a:schemeClr val="bg1"/>
                  </a:solidFill>
                  <a:latin typeface="Roboto"/>
                  <a:cs typeface="Roboto"/>
                </a:rPr>
                <a:t>Provoke</a:t>
              </a:r>
              <a:r>
                <a:rPr lang="de-DE" b="1" i="1">
                  <a:solidFill>
                    <a:schemeClr val="bg1"/>
                  </a:solidFill>
                  <a:latin typeface="Roboto"/>
                  <a:cs typeface="Roboto"/>
                </a:rPr>
                <a:t> / Train / </a:t>
              </a:r>
              <a:r>
                <a:rPr lang="de-DE" b="1" i="1" err="1">
                  <a:solidFill>
                    <a:schemeClr val="bg1"/>
                  </a:solidFill>
                  <a:latin typeface="Roboto"/>
                  <a:cs typeface="Roboto"/>
                </a:rPr>
                <a:t>Persuade</a:t>
              </a:r>
              <a:r>
                <a:rPr lang="de-DE" b="1" i="1">
                  <a:solidFill>
                    <a:schemeClr val="bg1"/>
                  </a:solidFill>
                  <a:latin typeface="Roboto"/>
                  <a:cs typeface="Roboto"/>
                </a:rPr>
                <a:t> / </a:t>
              </a:r>
              <a:r>
                <a:rPr lang="de-DE" b="1" i="1" err="1">
                  <a:solidFill>
                    <a:schemeClr val="bg1"/>
                  </a:solidFill>
                  <a:latin typeface="Roboto"/>
                  <a:cs typeface="Roboto"/>
                </a:rPr>
                <a:t>Educate</a:t>
              </a:r>
              <a:r>
                <a:rPr lang="de-DE" b="1" i="1">
                  <a:solidFill>
                    <a:schemeClr val="bg1"/>
                  </a:solidFill>
                  <a:latin typeface="Roboto"/>
                  <a:cs typeface="Roboto"/>
                </a:rPr>
                <a:t> / Excite / </a:t>
              </a:r>
              <a:r>
                <a:rPr lang="de-DE" b="1" i="1" err="1">
                  <a:solidFill>
                    <a:schemeClr val="bg1"/>
                  </a:solidFill>
                  <a:latin typeface="Roboto"/>
                  <a:cs typeface="Roboto"/>
                </a:rPr>
                <a:t>Organize</a:t>
              </a:r>
              <a:r>
                <a:rPr lang="de-DE" b="1" i="1">
                  <a:solidFill>
                    <a:schemeClr val="bg1"/>
                  </a:solidFill>
                  <a:latin typeface="Roboto"/>
                  <a:cs typeface="Roboto"/>
                </a:rPr>
                <a:t> / </a:t>
              </a:r>
              <a:r>
                <a:rPr lang="de-DE" b="1" i="1" err="1">
                  <a:solidFill>
                    <a:schemeClr val="bg1"/>
                  </a:solidFill>
                  <a:latin typeface="Roboto"/>
                  <a:cs typeface="Roboto"/>
                </a:rPr>
                <a:t>Surprise</a:t>
              </a:r>
              <a:r>
                <a:rPr lang="de-DE" b="1" i="1">
                  <a:solidFill>
                    <a:schemeClr val="bg1"/>
                  </a:solidFill>
                  <a:latin typeface="Roboto"/>
                  <a:cs typeface="Roboto"/>
                </a:rPr>
                <a:t> / </a:t>
              </a:r>
              <a:r>
                <a:rPr lang="de-DE" b="1" i="1" err="1">
                  <a:solidFill>
                    <a:schemeClr val="bg1"/>
                  </a:solidFill>
                  <a:latin typeface="Roboto"/>
                  <a:cs typeface="Roboto"/>
                </a:rPr>
                <a:t>Intrigue</a:t>
              </a:r>
              <a:r>
                <a:rPr lang="de-DE" b="1" i="1">
                  <a:solidFill>
                    <a:schemeClr val="bg1"/>
                  </a:solidFill>
                  <a:latin typeface="Roboto"/>
                  <a:cs typeface="Roboto"/>
                </a:rPr>
                <a:t> / Transform / Coach etc.</a:t>
              </a:r>
              <a:endParaRPr lang="de-DE" b="1">
                <a:solidFill>
                  <a:schemeClr val="bg1"/>
                </a:solidFill>
                <a:latin typeface="Roboto"/>
                <a:cs typeface="Roboto"/>
              </a:endParaRPr>
            </a:p>
          </p:txBody>
        </p:sp>
      </p:grpSp>
      <p:sp>
        <p:nvSpPr>
          <p:cNvPr id="9" name="Pfeil nach rechts 8"/>
          <p:cNvSpPr/>
          <p:nvPr/>
        </p:nvSpPr>
        <p:spPr>
          <a:xfrm>
            <a:off x="4509371" y="3000668"/>
            <a:ext cx="1305038" cy="1013554"/>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p:cNvSpPr txBox="1"/>
          <p:nvPr/>
        </p:nvSpPr>
        <p:spPr>
          <a:xfrm>
            <a:off x="4355539" y="1233138"/>
            <a:ext cx="1719810" cy="1600438"/>
          </a:xfrm>
          <a:prstGeom prst="rect">
            <a:avLst/>
          </a:prstGeom>
          <a:noFill/>
        </p:spPr>
        <p:txBody>
          <a:bodyPr wrap="square" rtlCol="0">
            <a:spAutoFit/>
          </a:bodyPr>
          <a:lstStyle/>
          <a:p>
            <a:pPr algn="ctr"/>
            <a:r>
              <a:rPr lang="de-DE" sz="1400" i="1">
                <a:solidFill>
                  <a:schemeClr val="accent1">
                    <a:lumMod val="50000"/>
                  </a:schemeClr>
                </a:solidFill>
                <a:latin typeface="Roboto"/>
                <a:cs typeface="Roboto"/>
              </a:rPr>
              <a:t>Pick 5 </a:t>
            </a:r>
            <a:r>
              <a:rPr lang="de-DE" sz="1400" i="1" err="1">
                <a:solidFill>
                  <a:schemeClr val="accent1">
                    <a:lumMod val="50000"/>
                  </a:schemeClr>
                </a:solidFill>
                <a:latin typeface="Roboto"/>
                <a:cs typeface="Roboto"/>
              </a:rPr>
              <a:t>verbs</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to</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introduce</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short</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paragraphs</a:t>
            </a:r>
            <a:r>
              <a:rPr lang="de-DE" sz="1400" i="1">
                <a:solidFill>
                  <a:schemeClr val="accent1">
                    <a:lumMod val="50000"/>
                  </a:schemeClr>
                </a:solidFill>
                <a:latin typeface="Roboto"/>
                <a:cs typeface="Roboto"/>
              </a:rPr>
              <a:t> on </a:t>
            </a:r>
            <a:r>
              <a:rPr lang="de-DE" sz="1400" i="1" err="1">
                <a:solidFill>
                  <a:schemeClr val="accent1">
                    <a:lumMod val="50000"/>
                  </a:schemeClr>
                </a:solidFill>
                <a:latin typeface="Roboto"/>
                <a:cs typeface="Roboto"/>
              </a:rPr>
              <a:t>how</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your</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envisioned</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world</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without</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corruption</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should</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look</a:t>
            </a:r>
            <a:r>
              <a:rPr lang="de-DE" sz="1400" i="1">
                <a:solidFill>
                  <a:schemeClr val="accent1">
                    <a:lumMod val="50000"/>
                  </a:schemeClr>
                </a:solidFill>
                <a:latin typeface="Roboto"/>
                <a:cs typeface="Roboto"/>
              </a:rPr>
              <a:t> </a:t>
            </a:r>
            <a:r>
              <a:rPr lang="de-DE" sz="1400" i="1" err="1">
                <a:solidFill>
                  <a:schemeClr val="accent1">
                    <a:lumMod val="50000"/>
                  </a:schemeClr>
                </a:solidFill>
                <a:latin typeface="Roboto"/>
                <a:cs typeface="Roboto"/>
              </a:rPr>
              <a:t>like</a:t>
            </a:r>
            <a:r>
              <a:rPr lang="de-DE" sz="1400" i="1">
                <a:solidFill>
                  <a:schemeClr val="accent1">
                    <a:lumMod val="50000"/>
                  </a:schemeClr>
                </a:solidFill>
                <a:latin typeface="Roboto"/>
                <a:cs typeface="Roboto"/>
              </a:rPr>
              <a:t>.</a:t>
            </a:r>
          </a:p>
        </p:txBody>
      </p:sp>
      <p:pic>
        <p:nvPicPr>
          <p:cNvPr id="11" name="Bild 10" descr="open-scroll-out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9900">
            <a:off x="5916459" y="1327417"/>
            <a:ext cx="3017153" cy="3451398"/>
          </a:xfrm>
          <a:prstGeom prst="rect">
            <a:avLst/>
          </a:prstGeom>
        </p:spPr>
      </p:pic>
      <p:sp>
        <p:nvSpPr>
          <p:cNvPr id="14" name="Textfeld 13"/>
          <p:cNvSpPr txBox="1"/>
          <p:nvPr/>
        </p:nvSpPr>
        <p:spPr>
          <a:xfrm rot="279430">
            <a:off x="6239755" y="1517872"/>
            <a:ext cx="2226729" cy="2616101"/>
          </a:xfrm>
          <a:prstGeom prst="rect">
            <a:avLst/>
          </a:prstGeom>
          <a:noFill/>
        </p:spPr>
        <p:txBody>
          <a:bodyPr wrap="square" rtlCol="0">
            <a:spAutoFit/>
          </a:bodyPr>
          <a:lstStyle/>
          <a:p>
            <a:pPr algn="ctr"/>
            <a:r>
              <a:rPr lang="de-DE" sz="1600" b="1" err="1">
                <a:latin typeface="American Typewriter"/>
                <a:cs typeface="American Typewriter"/>
              </a:rPr>
              <a:t>Our</a:t>
            </a:r>
            <a:r>
              <a:rPr lang="de-DE" sz="1600" b="1">
                <a:latin typeface="American Typewriter"/>
                <a:cs typeface="American Typewriter"/>
              </a:rPr>
              <a:t> </a:t>
            </a:r>
            <a:r>
              <a:rPr lang="de-DE" sz="1600" b="1" err="1">
                <a:latin typeface="American Typewriter"/>
                <a:cs typeface="American Typewriter"/>
              </a:rPr>
              <a:t>world</a:t>
            </a:r>
            <a:r>
              <a:rPr lang="de-DE" sz="1600" b="1">
                <a:latin typeface="American Typewriter"/>
                <a:cs typeface="American Typewriter"/>
              </a:rPr>
              <a:t> </a:t>
            </a:r>
            <a:r>
              <a:rPr lang="de-DE" sz="1600" b="1" err="1">
                <a:latin typeface="American Typewriter"/>
                <a:cs typeface="American Typewriter"/>
              </a:rPr>
              <a:t>without</a:t>
            </a:r>
            <a:r>
              <a:rPr lang="de-DE" sz="1600" b="1">
                <a:latin typeface="American Typewriter"/>
                <a:cs typeface="American Typewriter"/>
              </a:rPr>
              <a:t> </a:t>
            </a:r>
            <a:r>
              <a:rPr lang="de-DE" sz="1600" b="1" err="1">
                <a:latin typeface="American Typewriter"/>
                <a:cs typeface="American Typewriter"/>
              </a:rPr>
              <a:t>corruption</a:t>
            </a:r>
            <a:r>
              <a:rPr lang="de-DE" sz="1600" b="1">
                <a:latin typeface="American Typewriter"/>
                <a:cs typeface="American Typewriter"/>
              </a:rPr>
              <a:t> </a:t>
            </a:r>
            <a:r>
              <a:rPr lang="de-DE" sz="1600" b="1" err="1">
                <a:latin typeface="American Typewriter"/>
                <a:cs typeface="American Typewriter"/>
              </a:rPr>
              <a:t>aims</a:t>
            </a:r>
            <a:r>
              <a:rPr lang="de-DE" sz="1600" b="1">
                <a:latin typeface="American Typewriter"/>
                <a:cs typeface="American Typewriter"/>
              </a:rPr>
              <a:t> </a:t>
            </a:r>
            <a:r>
              <a:rPr lang="de-DE" sz="1600" b="1" err="1">
                <a:latin typeface="American Typewriter"/>
                <a:cs typeface="American Typewriter"/>
              </a:rPr>
              <a:t>to</a:t>
            </a:r>
            <a:r>
              <a:rPr lang="de-DE" sz="1600" b="1">
                <a:latin typeface="American Typewriter"/>
                <a:cs typeface="American Typewriter"/>
              </a:rPr>
              <a:t>:</a:t>
            </a:r>
          </a:p>
          <a:p>
            <a:pPr algn="ctr"/>
            <a:endParaRPr lang="de-DE" sz="1200" b="1">
              <a:latin typeface="American Typewriter"/>
              <a:cs typeface="American Typewriter"/>
            </a:endParaRPr>
          </a:p>
          <a:p>
            <a:r>
              <a:rPr lang="de-DE" sz="1200" b="1">
                <a:latin typeface="American Typewriter"/>
                <a:cs typeface="American Typewriter"/>
              </a:rPr>
              <a:t>1. </a:t>
            </a:r>
            <a:r>
              <a:rPr lang="de-DE" sz="1200" b="1" err="1">
                <a:latin typeface="American Typewriter"/>
                <a:cs typeface="American Typewriter"/>
              </a:rPr>
              <a:t>Inspire</a:t>
            </a:r>
            <a:r>
              <a:rPr lang="de-DE" sz="1200" b="1">
                <a:latin typeface="American Typewriter"/>
                <a:cs typeface="American Typewriter"/>
              </a:rPr>
              <a:t> ... __________________________</a:t>
            </a:r>
          </a:p>
          <a:p>
            <a:r>
              <a:rPr lang="de-DE" sz="1200" b="1">
                <a:latin typeface="American Typewriter"/>
                <a:cs typeface="American Typewriter"/>
              </a:rPr>
              <a:t>2. __________________________3. __________________________</a:t>
            </a:r>
          </a:p>
          <a:p>
            <a:r>
              <a:rPr lang="de-DE" sz="1200" b="1">
                <a:latin typeface="American Typewriter"/>
                <a:cs typeface="American Typewriter"/>
              </a:rPr>
              <a:t>4. __________________________5. __________________________</a:t>
            </a:r>
            <a:endParaRPr lang="de-DE" sz="1200">
              <a:latin typeface="American Typewriter"/>
              <a:cs typeface="American Typewriter"/>
            </a:endParaRPr>
          </a:p>
        </p:txBody>
      </p:sp>
      <p:sp>
        <p:nvSpPr>
          <p:cNvPr id="16" name="Fußzeilenplatzhalter 15">
            <a:extLst>
              <a:ext uri="{FF2B5EF4-FFF2-40B4-BE49-F238E27FC236}">
                <a16:creationId xmlns:a16="http://schemas.microsoft.com/office/drawing/2014/main" id="{E6E3936D-412B-F34A-B41D-9B00C7168B85}"/>
              </a:ext>
            </a:extLst>
          </p:cNvPr>
          <p:cNvSpPr>
            <a:spLocks noGrp="1"/>
          </p:cNvSpPr>
          <p:nvPr>
            <p:ph type="ftr" sz="quarter" idx="3"/>
          </p:nvPr>
        </p:nvSpPr>
        <p:spPr/>
        <p:txBody>
          <a:bodyPr/>
          <a:lstStyle/>
          <a:p>
            <a:r>
              <a:rPr lang="en-US"/>
              <a:t>Module 1 – How would a world without corruption look?</a:t>
            </a:r>
          </a:p>
        </p:txBody>
      </p:sp>
      <p:sp>
        <p:nvSpPr>
          <p:cNvPr id="17" name="Foliennummernplatzhalter 16">
            <a:extLst>
              <a:ext uri="{FF2B5EF4-FFF2-40B4-BE49-F238E27FC236}">
                <a16:creationId xmlns:a16="http://schemas.microsoft.com/office/drawing/2014/main" id="{DD5ACF8D-3202-494A-858F-1C926944B15B}"/>
              </a:ext>
            </a:extLst>
          </p:cNvPr>
          <p:cNvSpPr>
            <a:spLocks noGrp="1"/>
          </p:cNvSpPr>
          <p:nvPr>
            <p:ph type="sldNum" sz="quarter" idx="4"/>
          </p:nvPr>
        </p:nvSpPr>
        <p:spPr/>
        <p:txBody>
          <a:bodyPr/>
          <a:lstStyle/>
          <a:p>
            <a:fld id="{961E0DA8-AC27-403E-90E8-404BCA9BAC80}" type="slidenum">
              <a:rPr lang="en-US" smtClean="0"/>
              <a:pPr/>
              <a:t>14</a:t>
            </a:fld>
            <a:endParaRPr lang="en-US"/>
          </a:p>
        </p:txBody>
      </p:sp>
    </p:spTree>
    <p:extLst>
      <p:ext uri="{BB962C8B-B14F-4D97-AF65-F5344CB8AC3E}">
        <p14:creationId xmlns:p14="http://schemas.microsoft.com/office/powerpoint/2010/main" val="393388081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696335B1-F86A-8940-A102-DD29BD6E13AC}"/>
              </a:ext>
            </a:extLst>
          </p:cNvPr>
          <p:cNvGrpSpPr/>
          <p:nvPr/>
        </p:nvGrpSpPr>
        <p:grpSpPr>
          <a:xfrm>
            <a:off x="312984" y="1310000"/>
            <a:ext cx="8255013" cy="3250993"/>
            <a:chOff x="312984" y="1309999"/>
            <a:chExt cx="8255013" cy="2885986"/>
          </a:xfrm>
        </p:grpSpPr>
        <p:sp>
          <p:nvSpPr>
            <p:cNvPr id="8" name="Freihandform 7">
              <a:extLst>
                <a:ext uri="{FF2B5EF4-FFF2-40B4-BE49-F238E27FC236}">
                  <a16:creationId xmlns:a16="http://schemas.microsoft.com/office/drawing/2014/main" id="{CE7A7637-D752-CA41-9994-590A968B46F2}"/>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1910" rIns="41910" bIns="41910" numCol="1" spcCol="1270" anchor="ctr" anchorCtr="0">
              <a:noAutofit/>
            </a:bodyPr>
            <a:lstStyle/>
            <a:p>
              <a:pPr marL="0" lvl="0" indent="0" algn="l" defTabSz="466725">
                <a:lnSpc>
                  <a:spcPct val="90000"/>
                </a:lnSpc>
                <a:spcBef>
                  <a:spcPct val="0"/>
                </a:spcBef>
                <a:spcAft>
                  <a:spcPct val="35000"/>
                </a:spcAft>
                <a:buNone/>
              </a:pPr>
              <a:r>
                <a:rPr lang="de-DE" sz="900" b="1" kern="1200" err="1">
                  <a:solidFill>
                    <a:schemeClr val="tx1"/>
                  </a:solidFill>
                  <a:latin typeface="Roboto"/>
                  <a:cs typeface="Roboton"/>
                </a:rPr>
                <a:t>Why</a:t>
              </a:r>
              <a:r>
                <a:rPr lang="de-DE" sz="900" b="1" kern="1200">
                  <a:solidFill>
                    <a:schemeClr val="tx1"/>
                  </a:solidFill>
                  <a:latin typeface="Roboto"/>
                  <a:cs typeface="Roboton"/>
                </a:rPr>
                <a:t>?</a:t>
              </a:r>
            </a:p>
            <a:p>
              <a:pPr defTabSz="466725">
                <a:lnSpc>
                  <a:spcPct val="90000"/>
                </a:lnSpc>
                <a:spcBef>
                  <a:spcPct val="0"/>
                </a:spcBef>
                <a:spcAft>
                  <a:spcPct val="35000"/>
                </a:spcAft>
              </a:pPr>
              <a:r>
                <a:rPr lang="en-US" sz="900" kern="1200">
                  <a:solidFill>
                    <a:schemeClr val="tx1"/>
                  </a:solidFill>
                  <a:effectLst/>
                  <a:latin typeface="Roboto"/>
                  <a:cs typeface="Roboton"/>
                </a:rPr>
                <a:t>The ethics </a:t>
              </a:r>
              <a:r>
                <a:rPr lang="en-US" sz="900">
                  <a:solidFill>
                    <a:schemeClr val="tx1"/>
                  </a:solidFill>
                  <a:latin typeface="Roboto"/>
                  <a:cs typeface="Roboton"/>
                </a:rPr>
                <a:t>self-assessment</a:t>
              </a:r>
              <a:r>
                <a:rPr lang="en-US" sz="900" kern="1200">
                  <a:solidFill>
                    <a:schemeClr val="tx1"/>
                  </a:solidFill>
                  <a:effectLst/>
                  <a:latin typeface="Roboto"/>
                  <a:cs typeface="Roboton"/>
                </a:rPr>
                <a:t> helps participants </a:t>
              </a:r>
              <a:r>
                <a:rPr lang="en-US" sz="900">
                  <a:solidFill>
                    <a:schemeClr val="tx1"/>
                  </a:solidFill>
                  <a:latin typeface="Roboto"/>
                  <a:cs typeface="Roboton"/>
                </a:rPr>
                <a:t>identify (</a:t>
              </a:r>
              <a:r>
                <a:rPr lang="en-US" sz="900" err="1">
                  <a:solidFill>
                    <a:schemeClr val="tx1"/>
                  </a:solidFill>
                  <a:latin typeface="Roboto"/>
                  <a:cs typeface="Roboton"/>
                </a:rPr>
                <a:t>i</a:t>
              </a:r>
              <a:r>
                <a:rPr lang="en-US" sz="900">
                  <a:solidFill>
                    <a:schemeClr val="tx1"/>
                  </a:solidFill>
                  <a:latin typeface="Roboto"/>
                  <a:cs typeface="Roboton"/>
                </a:rPr>
                <a:t>) areas in which they are on strong ethical ground, (ii) areas that they may wish to examine, including the basis for their responses and (iii) opportunities for further reflection. Based on the results from the ethics self-assessment and overall learnings from the training, participants will set up and present their development plans for enhanced ethics and public integrity in </a:t>
              </a:r>
              <a:r>
                <a:rPr lang="en-US" sz="900" u="sng">
                  <a:solidFill>
                    <a:schemeClr val="tx1"/>
                  </a:solidFill>
                  <a:latin typeface="Roboto"/>
                  <a:cs typeface="Roboton"/>
                </a:rPr>
                <a:t>Module 18 on Day 5</a:t>
              </a:r>
              <a:r>
                <a:rPr lang="en-US" sz="900">
                  <a:solidFill>
                    <a:schemeClr val="tx1"/>
                  </a:solidFill>
                  <a:latin typeface="Roboto"/>
                  <a:cs typeface="Roboton"/>
                </a:rPr>
                <a:t>.</a:t>
              </a:r>
            </a:p>
          </p:txBody>
        </p:sp>
        <p:sp>
          <p:nvSpPr>
            <p:cNvPr id="9" name="Rechteck 8">
              <a:extLst>
                <a:ext uri="{FF2B5EF4-FFF2-40B4-BE49-F238E27FC236}">
                  <a16:creationId xmlns:a16="http://schemas.microsoft.com/office/drawing/2014/main" id="{679703B5-41E0-2244-B697-2B81FBD0085B}"/>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0" name="Freihandform 9">
              <a:extLst>
                <a:ext uri="{FF2B5EF4-FFF2-40B4-BE49-F238E27FC236}">
                  <a16:creationId xmlns:a16="http://schemas.microsoft.com/office/drawing/2014/main" id="{D0659843-A6DA-6847-829D-694F039A2400}"/>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
                  <a:cs typeface="Roboton"/>
                </a:rPr>
                <a:t>What</a:t>
              </a:r>
              <a:r>
                <a:rPr lang="de-DE" sz="900" b="1" kern="1200">
                  <a:latin typeface="Roboto"/>
                  <a:cs typeface="Roboton"/>
                </a:rPr>
                <a:t>?</a:t>
              </a:r>
            </a:p>
            <a:p>
              <a:pPr lvl="0" defTabSz="400050">
                <a:lnSpc>
                  <a:spcPct val="90000"/>
                </a:lnSpc>
                <a:spcBef>
                  <a:spcPct val="0"/>
                </a:spcBef>
                <a:spcAft>
                  <a:spcPct val="35000"/>
                </a:spcAft>
              </a:pPr>
              <a:r>
                <a:rPr lang="de-DE" sz="900" i="0" kern="1200">
                  <a:latin typeface="Roboto"/>
                  <a:cs typeface="Roboton"/>
                </a:rPr>
                <a:t>- </a:t>
              </a:r>
              <a:r>
                <a:rPr lang="de-DE" sz="900" i="0" kern="1200" err="1">
                  <a:latin typeface="Roboto"/>
                  <a:cs typeface="Roboton"/>
                </a:rPr>
                <a:t>E</a:t>
              </a:r>
              <a:r>
                <a:rPr lang="de-DE" sz="900" err="1">
                  <a:latin typeface="Roboto"/>
                  <a:cs typeface="Roboton"/>
                </a:rPr>
                <a:t>thics</a:t>
              </a:r>
              <a:r>
                <a:rPr lang="de-DE" sz="900">
                  <a:latin typeface="Roboto"/>
                  <a:cs typeface="Roboton"/>
                </a:rPr>
                <a:t> </a:t>
              </a:r>
              <a:r>
                <a:rPr lang="de-DE" sz="900" err="1">
                  <a:latin typeface="Roboto"/>
                  <a:cs typeface="Roboton"/>
                </a:rPr>
                <a:t>self-assessment</a:t>
              </a:r>
              <a:r>
                <a:rPr lang="de-DE" sz="900">
                  <a:latin typeface="Roboto"/>
                  <a:cs typeface="Roboton"/>
                </a:rPr>
                <a:t> </a:t>
              </a:r>
              <a:r>
                <a:rPr lang="de-DE" sz="900" err="1">
                  <a:latin typeface="Roboto"/>
                  <a:cs typeface="Roboton"/>
                </a:rPr>
                <a:t>with</a:t>
              </a:r>
              <a:r>
                <a:rPr lang="de-DE" sz="900">
                  <a:latin typeface="Roboto"/>
                  <a:cs typeface="Roboton"/>
                </a:rPr>
                <a:t> 50 </a:t>
              </a:r>
              <a:r>
                <a:rPr lang="de-DE" sz="900" err="1">
                  <a:latin typeface="Roboto"/>
                  <a:cs typeface="Roboton"/>
                </a:rPr>
                <a:t>statements</a:t>
              </a:r>
              <a:r>
                <a:rPr lang="de-DE" sz="900">
                  <a:latin typeface="Roboto"/>
                  <a:cs typeface="Roboton"/>
                </a:rPr>
                <a:t> </a:t>
              </a:r>
              <a:r>
                <a:rPr lang="de-DE" sz="900" err="1">
                  <a:latin typeface="Roboto"/>
                  <a:cs typeface="Roboton"/>
                </a:rPr>
                <a:t>about</a:t>
              </a:r>
              <a:r>
                <a:rPr lang="de-DE" sz="900">
                  <a:latin typeface="Roboto"/>
                  <a:cs typeface="Roboton"/>
                </a:rPr>
                <a:t> </a:t>
              </a:r>
              <a:r>
                <a:rPr lang="de-DE" sz="900" err="1">
                  <a:latin typeface="Roboto"/>
                  <a:cs typeface="Roboton"/>
                </a:rPr>
                <a:t>ethical</a:t>
              </a:r>
              <a:r>
                <a:rPr lang="de-DE" sz="900">
                  <a:latin typeface="Roboto"/>
                  <a:cs typeface="Roboton"/>
                </a:rPr>
                <a:t> </a:t>
              </a:r>
              <a:r>
                <a:rPr lang="de-DE" sz="900" err="1">
                  <a:latin typeface="Roboto"/>
                  <a:cs typeface="Roboton"/>
                </a:rPr>
                <a:t>and</a:t>
              </a:r>
              <a:r>
                <a:rPr lang="de-DE" sz="900">
                  <a:latin typeface="Roboto"/>
                  <a:cs typeface="Roboton"/>
                </a:rPr>
                <a:t> professional </a:t>
              </a:r>
              <a:r>
                <a:rPr lang="de-DE" sz="900" err="1">
                  <a:latin typeface="Roboto"/>
                  <a:cs typeface="Roboton"/>
                </a:rPr>
                <a:t>conduct</a:t>
              </a:r>
              <a:r>
                <a:rPr lang="de-DE" sz="900">
                  <a:latin typeface="Roboto"/>
                  <a:cs typeface="Roboton"/>
                </a:rPr>
                <a:t> </a:t>
              </a:r>
              <a:r>
                <a:rPr lang="de-DE" sz="900" err="1">
                  <a:latin typeface="Roboto"/>
                  <a:cs typeface="Roboton"/>
                </a:rPr>
                <a:t>across</a:t>
              </a:r>
              <a:r>
                <a:rPr lang="de-DE" sz="900">
                  <a:latin typeface="Roboto"/>
                  <a:cs typeface="Roboton"/>
                </a:rPr>
                <a:t> </a:t>
              </a:r>
              <a:r>
                <a:rPr lang="de-DE" sz="900" err="1">
                  <a:latin typeface="Roboto"/>
                  <a:cs typeface="Roboton"/>
                </a:rPr>
                <a:t>six</a:t>
              </a:r>
              <a:r>
                <a:rPr lang="de-DE" sz="900">
                  <a:latin typeface="Roboto"/>
                  <a:cs typeface="Roboton"/>
                </a:rPr>
                <a:t> different </a:t>
              </a:r>
              <a:r>
                <a:rPr lang="de-DE" sz="900" err="1">
                  <a:latin typeface="Roboto"/>
                  <a:cs typeface="Roboton"/>
                </a:rPr>
                <a:t>categories</a:t>
              </a:r>
              <a:r>
                <a:rPr lang="de-DE" sz="900">
                  <a:latin typeface="Roboto"/>
                  <a:cs typeface="Roboton"/>
                </a:rPr>
                <a:t>;</a:t>
              </a:r>
            </a:p>
            <a:p>
              <a:pPr lvl="0" defTabSz="400050">
                <a:lnSpc>
                  <a:spcPct val="90000"/>
                </a:lnSpc>
                <a:spcBef>
                  <a:spcPct val="0"/>
                </a:spcBef>
                <a:spcAft>
                  <a:spcPct val="35000"/>
                </a:spcAft>
              </a:pPr>
              <a:r>
                <a:rPr lang="de-DE" sz="900">
                  <a:latin typeface="Roboto"/>
                  <a:cs typeface="Roboton"/>
                </a:rPr>
                <a:t>- Check </a:t>
              </a:r>
              <a:r>
                <a:rPr lang="de-DE" sz="900" err="1">
                  <a:latin typeface="Roboto"/>
                  <a:cs typeface="Roboton"/>
                </a:rPr>
                <a:t>only</a:t>
              </a:r>
              <a:r>
                <a:rPr lang="de-DE" sz="900">
                  <a:latin typeface="Roboto"/>
                  <a:cs typeface="Roboton"/>
                </a:rPr>
                <a:t> </a:t>
              </a:r>
              <a:r>
                <a:rPr lang="de-DE" sz="900" err="1">
                  <a:latin typeface="Roboto"/>
                  <a:cs typeface="Roboton"/>
                </a:rPr>
                <a:t>one</a:t>
              </a:r>
              <a:r>
                <a:rPr lang="de-DE" sz="900">
                  <a:latin typeface="Roboto"/>
                  <a:cs typeface="Roboton"/>
                </a:rPr>
                <a:t> </a:t>
              </a:r>
              <a:r>
                <a:rPr lang="de-DE" sz="900" err="1">
                  <a:latin typeface="Roboto"/>
                  <a:cs typeface="Roboton"/>
                </a:rPr>
                <a:t>answer</a:t>
              </a:r>
              <a:r>
                <a:rPr lang="de-DE" sz="900">
                  <a:latin typeface="Roboto"/>
                  <a:cs typeface="Roboton"/>
                </a:rPr>
                <a:t> </a:t>
              </a:r>
              <a:r>
                <a:rPr lang="de-DE" sz="900" err="1">
                  <a:latin typeface="Roboto"/>
                  <a:cs typeface="Roboton"/>
                </a:rPr>
                <a:t>for</a:t>
              </a:r>
              <a:r>
                <a:rPr lang="de-DE" sz="900">
                  <a:latin typeface="Roboto"/>
                  <a:cs typeface="Roboton"/>
                </a:rPr>
                <a:t> </a:t>
              </a:r>
              <a:r>
                <a:rPr lang="de-DE" sz="900" err="1">
                  <a:latin typeface="Roboto"/>
                  <a:cs typeface="Roboton"/>
                </a:rPr>
                <a:t>each</a:t>
              </a:r>
              <a:r>
                <a:rPr lang="de-DE" sz="900">
                  <a:latin typeface="Roboto"/>
                  <a:cs typeface="Roboton"/>
                </a:rPr>
                <a:t> </a:t>
              </a:r>
              <a:r>
                <a:rPr lang="de-DE" sz="900" err="1">
                  <a:latin typeface="Roboto"/>
                  <a:cs typeface="Roboton"/>
                </a:rPr>
                <a:t>of</a:t>
              </a:r>
              <a:r>
                <a:rPr lang="de-DE" sz="900">
                  <a:latin typeface="Roboto"/>
                  <a:cs typeface="Roboton"/>
                </a:rPr>
                <a:t> </a:t>
              </a:r>
              <a:r>
                <a:rPr lang="de-DE" sz="900" err="1">
                  <a:latin typeface="Roboto"/>
                  <a:cs typeface="Roboton"/>
                </a:rPr>
                <a:t>the</a:t>
              </a:r>
              <a:r>
                <a:rPr lang="de-DE" sz="900">
                  <a:latin typeface="Roboto"/>
                  <a:cs typeface="Roboton"/>
                </a:rPr>
                <a:t> </a:t>
              </a:r>
              <a:r>
                <a:rPr lang="de-DE" sz="900" err="1">
                  <a:latin typeface="Roboto"/>
                  <a:cs typeface="Roboton"/>
                </a:rPr>
                <a:t>statements</a:t>
              </a:r>
              <a:r>
                <a:rPr lang="de-DE" sz="900">
                  <a:latin typeface="Roboto"/>
                  <a:cs typeface="Roboton"/>
                </a:rPr>
                <a:t>;</a:t>
              </a:r>
            </a:p>
            <a:p>
              <a:pPr defTabSz="400050">
                <a:lnSpc>
                  <a:spcPct val="90000"/>
                </a:lnSpc>
                <a:spcBef>
                  <a:spcPct val="0"/>
                </a:spcBef>
                <a:spcAft>
                  <a:spcPct val="35000"/>
                </a:spcAft>
              </a:pPr>
              <a:r>
                <a:rPr lang="de-DE" sz="900">
                  <a:latin typeface="Roboto"/>
                  <a:cs typeface="Roboton"/>
                </a:rPr>
                <a:t>- Review </a:t>
              </a:r>
              <a:r>
                <a:rPr lang="de-DE" sz="900" err="1">
                  <a:latin typeface="Roboto"/>
                  <a:cs typeface="Roboton"/>
                </a:rPr>
                <a:t>the</a:t>
              </a:r>
              <a:r>
                <a:rPr lang="de-DE" sz="900">
                  <a:latin typeface="Roboto"/>
                  <a:cs typeface="Roboton"/>
                </a:rPr>
                <a:t> </a:t>
              </a:r>
              <a:r>
                <a:rPr lang="de-DE" sz="900" err="1">
                  <a:latin typeface="Roboto"/>
                  <a:cs typeface="Roboton"/>
                </a:rPr>
                <a:t>responses</a:t>
              </a:r>
              <a:r>
                <a:rPr lang="de-DE" sz="900">
                  <a:latin typeface="Roboto"/>
                  <a:cs typeface="Roboton"/>
                </a:rPr>
                <a:t> </a:t>
              </a:r>
              <a:r>
                <a:rPr lang="de-DE" sz="900" err="1">
                  <a:latin typeface="Roboto"/>
                  <a:cs typeface="Roboton"/>
                </a:rPr>
                <a:t>and</a:t>
              </a:r>
              <a:r>
                <a:rPr lang="de-DE" sz="900">
                  <a:latin typeface="Roboto"/>
                  <a:cs typeface="Roboton"/>
                </a:rPr>
                <a:t> </a:t>
              </a:r>
              <a:r>
                <a:rPr lang="de-DE" sz="900" err="1">
                  <a:latin typeface="Roboto"/>
                  <a:cs typeface="Roboton"/>
                </a:rPr>
                <a:t>make</a:t>
              </a:r>
              <a:r>
                <a:rPr lang="de-DE" sz="900">
                  <a:latin typeface="Roboto"/>
                  <a:cs typeface="Roboton"/>
                </a:rPr>
                <a:t> </a:t>
              </a:r>
              <a:r>
                <a:rPr lang="de-DE" sz="900" err="1">
                  <a:latin typeface="Roboto"/>
                  <a:cs typeface="Roboton"/>
                </a:rPr>
                <a:t>note</a:t>
              </a:r>
              <a:r>
                <a:rPr lang="de-DE" sz="900">
                  <a:latin typeface="Roboto"/>
                  <a:cs typeface="Roboton"/>
                </a:rPr>
                <a:t> </a:t>
              </a:r>
              <a:r>
                <a:rPr lang="de-DE" sz="900" err="1">
                  <a:latin typeface="Roboto"/>
                  <a:cs typeface="Roboton"/>
                </a:rPr>
                <a:t>of</a:t>
              </a:r>
              <a:r>
                <a:rPr lang="de-DE" sz="900">
                  <a:latin typeface="Roboto"/>
                  <a:cs typeface="Roboton"/>
                </a:rPr>
                <a:t> </a:t>
              </a:r>
              <a:r>
                <a:rPr lang="de-DE" sz="900" err="1">
                  <a:latin typeface="Roboto"/>
                  <a:cs typeface="Roboton"/>
                </a:rPr>
                <a:t>statements</a:t>
              </a:r>
              <a:r>
                <a:rPr lang="de-DE" sz="900">
                  <a:latin typeface="Roboto"/>
                  <a:cs typeface="Roboton"/>
                </a:rPr>
                <a:t> </a:t>
              </a:r>
              <a:r>
                <a:rPr lang="de-DE" sz="900" err="1">
                  <a:latin typeface="Roboto"/>
                  <a:cs typeface="Roboton"/>
                </a:rPr>
                <a:t>answered</a:t>
              </a:r>
              <a:r>
                <a:rPr lang="de-DE" sz="900">
                  <a:latin typeface="Roboto"/>
                  <a:cs typeface="Roboton"/>
                </a:rPr>
                <a:t> </a:t>
              </a:r>
              <a:r>
                <a:rPr lang="de-DE" sz="900" err="1">
                  <a:latin typeface="Roboto"/>
                  <a:cs typeface="Roboton"/>
                </a:rPr>
                <a:t>with</a:t>
              </a:r>
              <a:r>
                <a:rPr lang="de-DE" sz="900">
                  <a:latin typeface="Roboto"/>
                  <a:cs typeface="Roboton"/>
                </a:rPr>
                <a:t> “</a:t>
              </a:r>
              <a:r>
                <a:rPr lang="de-DE" sz="900" err="1">
                  <a:latin typeface="Roboto"/>
                  <a:cs typeface="Roboton"/>
                </a:rPr>
                <a:t>usually</a:t>
              </a:r>
              <a:r>
                <a:rPr lang="de-DE" sz="900">
                  <a:latin typeface="Roboto"/>
                  <a:cs typeface="Roboton"/>
                </a:rPr>
                <a:t>,” “</a:t>
              </a:r>
              <a:r>
                <a:rPr lang="de-DE" sz="900" err="1">
                  <a:latin typeface="Roboto"/>
                  <a:cs typeface="Roboton"/>
                </a:rPr>
                <a:t>occasionally</a:t>
              </a:r>
              <a:r>
                <a:rPr lang="de-DE" sz="900">
                  <a:latin typeface="Roboto"/>
                  <a:cs typeface="Roboton"/>
                </a:rPr>
                <a:t>”, </a:t>
              </a:r>
              <a:r>
                <a:rPr lang="de-DE" sz="900" err="1">
                  <a:latin typeface="Roboto"/>
                  <a:cs typeface="Roboton"/>
                </a:rPr>
                <a:t>and</a:t>
              </a:r>
              <a:r>
                <a:rPr lang="de-DE" sz="900">
                  <a:latin typeface="Roboto"/>
                  <a:cs typeface="Roboton"/>
                </a:rPr>
                <a:t>, “</a:t>
              </a:r>
              <a:r>
                <a:rPr lang="de-DE" sz="900" err="1">
                  <a:latin typeface="Roboto"/>
                  <a:cs typeface="Roboton"/>
                </a:rPr>
                <a:t>almost</a:t>
              </a:r>
              <a:r>
                <a:rPr lang="de-DE" sz="900">
                  <a:latin typeface="Roboto"/>
                  <a:cs typeface="Roboton"/>
                </a:rPr>
                <a:t> </a:t>
              </a:r>
              <a:r>
                <a:rPr lang="de-DE" sz="900" err="1">
                  <a:latin typeface="Roboto"/>
                  <a:cs typeface="Roboton"/>
                </a:rPr>
                <a:t>never</a:t>
              </a:r>
              <a:r>
                <a:rPr lang="de-DE" sz="900">
                  <a:latin typeface="Roboto"/>
                  <a:cs typeface="Roboton"/>
                </a:rPr>
                <a:t>”. </a:t>
              </a:r>
              <a:r>
                <a:rPr lang="de-DE" sz="900" err="1">
                  <a:latin typeface="Roboto"/>
                  <a:cs typeface="Roboton"/>
                </a:rPr>
                <a:t>Reflect</a:t>
              </a:r>
              <a:r>
                <a:rPr lang="de-DE" sz="900">
                  <a:latin typeface="Roboto"/>
                  <a:cs typeface="Roboton"/>
                </a:rPr>
                <a:t> </a:t>
              </a:r>
              <a:r>
                <a:rPr lang="de-DE" sz="900" err="1">
                  <a:latin typeface="Roboto"/>
                  <a:cs typeface="Roboton"/>
                </a:rPr>
                <a:t>and</a:t>
              </a:r>
              <a:r>
                <a:rPr lang="de-DE" sz="900">
                  <a:latin typeface="Roboto"/>
                  <a:cs typeface="Roboton"/>
                </a:rPr>
                <a:t> </a:t>
              </a:r>
              <a:r>
                <a:rPr lang="de-DE" sz="900" err="1">
                  <a:latin typeface="Roboto"/>
                  <a:cs typeface="Roboton"/>
                </a:rPr>
                <a:t>decide</a:t>
              </a:r>
              <a:r>
                <a:rPr lang="de-DE" sz="900">
                  <a:latin typeface="Roboto"/>
                  <a:cs typeface="Roboton"/>
                </a:rPr>
                <a:t> on </a:t>
              </a:r>
              <a:r>
                <a:rPr lang="de-DE" sz="900" err="1">
                  <a:latin typeface="Roboto"/>
                  <a:cs typeface="Roboton"/>
                </a:rPr>
                <a:t>the</a:t>
              </a:r>
              <a:r>
                <a:rPr lang="de-DE" sz="900">
                  <a:latin typeface="Roboto"/>
                  <a:cs typeface="Roboton"/>
                </a:rPr>
                <a:t> </a:t>
              </a:r>
              <a:r>
                <a:rPr lang="de-DE" sz="900" err="1">
                  <a:latin typeface="Roboto"/>
                  <a:cs typeface="Roboton"/>
                </a:rPr>
                <a:t>ones</a:t>
              </a:r>
              <a:r>
                <a:rPr lang="de-DE" sz="900">
                  <a:latin typeface="Roboto"/>
                  <a:cs typeface="Roboton"/>
                </a:rPr>
                <a:t> </a:t>
              </a:r>
              <a:r>
                <a:rPr lang="de-DE" sz="900" err="1">
                  <a:latin typeface="Roboto"/>
                  <a:cs typeface="Roboton"/>
                </a:rPr>
                <a:t>to</a:t>
              </a:r>
              <a:r>
                <a:rPr lang="de-DE" sz="900">
                  <a:latin typeface="Roboto"/>
                  <a:cs typeface="Roboton"/>
                </a:rPr>
                <a:t> </a:t>
              </a:r>
              <a:r>
                <a:rPr lang="de-DE" sz="900" err="1">
                  <a:latin typeface="Roboto"/>
                  <a:cs typeface="Roboton"/>
                </a:rPr>
                <a:t>address</a:t>
              </a:r>
              <a:r>
                <a:rPr lang="de-DE" sz="900">
                  <a:latin typeface="Roboto"/>
                  <a:cs typeface="Roboton"/>
                </a:rPr>
                <a:t>;</a:t>
              </a:r>
            </a:p>
            <a:p>
              <a:pPr defTabSz="400050">
                <a:lnSpc>
                  <a:spcPct val="90000"/>
                </a:lnSpc>
                <a:spcBef>
                  <a:spcPct val="0"/>
                </a:spcBef>
                <a:spcAft>
                  <a:spcPct val="35000"/>
                </a:spcAft>
              </a:pPr>
              <a:r>
                <a:rPr lang="de-DE" sz="900">
                  <a:latin typeface="Roboto"/>
                  <a:cs typeface="Roboton"/>
                </a:rPr>
                <a:t>- On Day 5, </a:t>
              </a:r>
              <a:r>
                <a:rPr lang="de-DE" sz="900" err="1">
                  <a:latin typeface="Roboto"/>
                  <a:cs typeface="Roboton"/>
                </a:rPr>
                <a:t>using</a:t>
              </a:r>
              <a:r>
                <a:rPr lang="de-DE" sz="900">
                  <a:latin typeface="Roboto"/>
                  <a:cs typeface="Roboton"/>
                </a:rPr>
                <a:t> </a:t>
              </a:r>
              <a:r>
                <a:rPr lang="de-DE" sz="900" err="1">
                  <a:latin typeface="Roboto"/>
                  <a:cs typeface="Roboton"/>
                </a:rPr>
                <a:t>the</a:t>
              </a:r>
              <a:r>
                <a:rPr lang="de-DE" sz="900">
                  <a:latin typeface="Roboto"/>
                  <a:cs typeface="Roboton"/>
                </a:rPr>
                <a:t> </a:t>
              </a:r>
              <a:r>
                <a:rPr lang="de-DE" sz="900" err="1">
                  <a:latin typeface="Roboto"/>
                  <a:cs typeface="Roboton"/>
                </a:rPr>
                <a:t>development</a:t>
              </a:r>
              <a:r>
                <a:rPr lang="de-DE" sz="900">
                  <a:latin typeface="Roboto"/>
                  <a:cs typeface="Roboton"/>
                </a:rPr>
                <a:t> plan </a:t>
              </a:r>
              <a:r>
                <a:rPr lang="de-DE" sz="900" err="1">
                  <a:latin typeface="Roboto"/>
                  <a:cs typeface="Roboton"/>
                </a:rPr>
                <a:t>template</a:t>
              </a:r>
              <a:r>
                <a:rPr lang="de-DE" sz="900">
                  <a:latin typeface="Roboto"/>
                  <a:cs typeface="Roboton"/>
                </a:rPr>
                <a:t> </a:t>
              </a:r>
              <a:r>
                <a:rPr lang="de-DE" sz="900" err="1">
                  <a:latin typeface="Roboto"/>
                  <a:cs typeface="Roboton"/>
                </a:rPr>
                <a:t>provided</a:t>
              </a:r>
              <a:r>
                <a:rPr lang="de-DE" sz="900">
                  <a:latin typeface="Roboto"/>
                  <a:cs typeface="Roboton"/>
                </a:rPr>
                <a:t>, </a:t>
              </a:r>
              <a:r>
                <a:rPr lang="de-DE" sz="900" err="1">
                  <a:latin typeface="Roboto"/>
                  <a:cs typeface="Roboton"/>
                </a:rPr>
                <a:t>identify</a:t>
              </a:r>
              <a:r>
                <a:rPr lang="de-DE" sz="900">
                  <a:latin typeface="Roboto"/>
                  <a:cs typeface="Roboton"/>
                </a:rPr>
                <a:t> </a:t>
              </a:r>
              <a:r>
                <a:rPr lang="de-DE" sz="900" err="1">
                  <a:latin typeface="Roboto"/>
                  <a:cs typeface="Roboton"/>
                </a:rPr>
                <a:t>appropriate</a:t>
              </a:r>
              <a:r>
                <a:rPr lang="de-DE" sz="900">
                  <a:latin typeface="Roboto"/>
                  <a:cs typeface="Roboton"/>
                </a:rPr>
                <a:t> </a:t>
              </a:r>
              <a:r>
                <a:rPr lang="de-DE" sz="900" err="1">
                  <a:latin typeface="Roboto"/>
                  <a:cs typeface="Roboton"/>
                </a:rPr>
                <a:t>actions</a:t>
              </a:r>
              <a:r>
                <a:rPr lang="de-DE" sz="900">
                  <a:latin typeface="Roboto"/>
                  <a:cs typeface="Roboton"/>
                </a:rPr>
                <a:t> </a:t>
              </a:r>
              <a:r>
                <a:rPr lang="de-DE" sz="900" err="1">
                  <a:latin typeface="Roboto"/>
                  <a:cs typeface="Roboton"/>
                </a:rPr>
                <a:t>to</a:t>
              </a:r>
              <a:r>
                <a:rPr lang="de-DE" sz="900">
                  <a:latin typeface="Roboto"/>
                  <a:cs typeface="Roboton"/>
                </a:rPr>
                <a:t> </a:t>
              </a:r>
              <a:r>
                <a:rPr lang="de-DE" sz="900" err="1">
                  <a:latin typeface="Roboto"/>
                  <a:cs typeface="Roboton"/>
                </a:rPr>
                <a:t>improve</a:t>
              </a:r>
              <a:r>
                <a:rPr lang="de-DE" sz="900">
                  <a:latin typeface="Roboto"/>
                  <a:cs typeface="Roboton"/>
                </a:rPr>
                <a:t> </a:t>
              </a:r>
              <a:r>
                <a:rPr lang="de-DE" sz="900" err="1">
                  <a:latin typeface="Roboto"/>
                  <a:cs typeface="Roboton"/>
                </a:rPr>
                <a:t>ethical</a:t>
              </a:r>
              <a:r>
                <a:rPr lang="de-DE" sz="900">
                  <a:latin typeface="Roboto"/>
                  <a:cs typeface="Roboton"/>
                </a:rPr>
                <a:t> </a:t>
              </a:r>
              <a:r>
                <a:rPr lang="de-DE" sz="900" err="1">
                  <a:latin typeface="Roboto"/>
                  <a:cs typeface="Roboton"/>
                </a:rPr>
                <a:t>behaviors</a:t>
              </a:r>
              <a:r>
                <a:rPr lang="de-DE" sz="900">
                  <a:latin typeface="Roboto"/>
                  <a:cs typeface="Roboton"/>
                </a:rPr>
                <a:t>. </a:t>
              </a:r>
              <a:endParaRPr lang="de-DE" sz="900" i="0" kern="1200">
                <a:latin typeface="Roboto"/>
                <a:cs typeface="Roboton"/>
              </a:endParaRPr>
            </a:p>
          </p:txBody>
        </p:sp>
        <p:sp>
          <p:nvSpPr>
            <p:cNvPr id="11" name="Rechteck 10">
              <a:extLst>
                <a:ext uri="{FF2B5EF4-FFF2-40B4-BE49-F238E27FC236}">
                  <a16:creationId xmlns:a16="http://schemas.microsoft.com/office/drawing/2014/main" id="{238A818D-7ED7-C046-ABFC-176D6661B95B}"/>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Freihandform 11">
              <a:extLst>
                <a:ext uri="{FF2B5EF4-FFF2-40B4-BE49-F238E27FC236}">
                  <a16:creationId xmlns:a16="http://schemas.microsoft.com/office/drawing/2014/main" id="{EA77C788-359E-604F-A253-8B7E14B80A1D}"/>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1910" rIns="41910" bIns="41910" numCol="1" spcCol="1270" anchor="ctr" anchorCtr="0">
              <a:noAutofit/>
            </a:bodyPr>
            <a:lstStyle/>
            <a:p>
              <a:pPr marL="0" lvl="0" indent="0" algn="l" defTabSz="488950">
                <a:lnSpc>
                  <a:spcPct val="90000"/>
                </a:lnSpc>
                <a:spcBef>
                  <a:spcPct val="0"/>
                </a:spcBef>
                <a:spcAft>
                  <a:spcPct val="35000"/>
                </a:spcAft>
                <a:buNone/>
              </a:pPr>
              <a:r>
                <a:rPr lang="de-DE" sz="900" b="1" kern="1200">
                  <a:latin typeface="Roboto"/>
                  <a:cs typeface="Roboton"/>
                </a:rPr>
                <a:t>Time</a:t>
              </a:r>
            </a:p>
            <a:p>
              <a:pPr defTabSz="488950">
                <a:lnSpc>
                  <a:spcPct val="90000"/>
                </a:lnSpc>
                <a:spcBef>
                  <a:spcPct val="0"/>
                </a:spcBef>
                <a:spcAft>
                  <a:spcPct val="35000"/>
                </a:spcAft>
              </a:pPr>
              <a:r>
                <a:rPr lang="en-US" sz="900">
                  <a:solidFill>
                    <a:schemeClr val="tx1"/>
                  </a:solidFill>
                  <a:latin typeface="Roboto"/>
                  <a:cs typeface="Roboton"/>
                </a:rPr>
                <a:t>The ethics self-assessment questionnaire should be completed within 15 minutes on Day 1.</a:t>
              </a:r>
            </a:p>
          </p:txBody>
        </p:sp>
        <p:sp>
          <p:nvSpPr>
            <p:cNvPr id="13" name="Rechteck 12">
              <a:extLst>
                <a:ext uri="{FF2B5EF4-FFF2-40B4-BE49-F238E27FC236}">
                  <a16:creationId xmlns:a16="http://schemas.microsoft.com/office/drawing/2014/main" id="{04050167-ECD9-F14C-80E2-B5A4946D0891}"/>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ihandform 13">
              <a:extLst>
                <a:ext uri="{FF2B5EF4-FFF2-40B4-BE49-F238E27FC236}">
                  <a16:creationId xmlns:a16="http://schemas.microsoft.com/office/drawing/2014/main" id="{F764CA0B-F57F-6848-9A3D-57C4EE7B4F0B}"/>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45720" rIns="45720" bIns="45720" numCol="1" spcCol="1270" anchor="ctr" anchorCtr="0">
              <a:noAutofit/>
            </a:bodyPr>
            <a:lstStyle/>
            <a:p>
              <a:pPr marL="0" lvl="0" indent="0" algn="l" defTabSz="533400">
                <a:lnSpc>
                  <a:spcPct val="90000"/>
                </a:lnSpc>
                <a:spcBef>
                  <a:spcPct val="0"/>
                </a:spcBef>
                <a:spcAft>
                  <a:spcPct val="35000"/>
                </a:spcAft>
                <a:buNone/>
              </a:pPr>
              <a:r>
                <a:rPr lang="de-DE" sz="900" b="1" kern="1200">
                  <a:latin typeface="Roboto"/>
                  <a:cs typeface="Roboto"/>
                </a:rPr>
                <a:t>Resources</a:t>
              </a:r>
            </a:p>
            <a:p>
              <a:pPr lvl="0" defTabSz="533400">
                <a:lnSpc>
                  <a:spcPct val="90000"/>
                </a:lnSpc>
                <a:spcBef>
                  <a:spcPct val="0"/>
                </a:spcBef>
                <a:spcAft>
                  <a:spcPct val="35000"/>
                </a:spcAft>
              </a:pPr>
              <a:r>
                <a:rPr lang="de-DE" sz="900">
                  <a:latin typeface="Roboto"/>
                  <a:cs typeface="Roboto"/>
                </a:rPr>
                <a:t>The (</a:t>
              </a:r>
              <a:r>
                <a:rPr lang="de-DE" sz="900" err="1">
                  <a:latin typeface="Roboto"/>
                  <a:cs typeface="Roboto"/>
                </a:rPr>
                <a:t>printed</a:t>
              </a:r>
              <a:r>
                <a:rPr lang="de-DE" sz="900">
                  <a:latin typeface="Roboto"/>
                  <a:cs typeface="Roboto"/>
                </a:rPr>
                <a:t>) </a:t>
              </a:r>
              <a:r>
                <a:rPr lang="de-DE" sz="900" err="1">
                  <a:latin typeface="Roboto"/>
                  <a:cs typeface="Roboto"/>
                </a:rPr>
                <a:t>ethics</a:t>
              </a:r>
              <a:r>
                <a:rPr lang="de-DE" sz="900">
                  <a:latin typeface="Roboto"/>
                  <a:cs typeface="Roboto"/>
                </a:rPr>
                <a:t> </a:t>
              </a:r>
              <a:r>
                <a:rPr lang="de-DE" sz="900" err="1">
                  <a:latin typeface="Roboto"/>
                  <a:cs typeface="Roboto"/>
                </a:rPr>
                <a:t>self-assessment</a:t>
              </a:r>
              <a:r>
                <a:rPr lang="de-DE" sz="900">
                  <a:latin typeface="Roboto"/>
                  <a:cs typeface="Roboto"/>
                </a:rPr>
                <a:t> </a:t>
              </a:r>
              <a:r>
                <a:rPr lang="de-DE" sz="900" err="1">
                  <a:latin typeface="Roboto"/>
                  <a:cs typeface="Roboto"/>
                </a:rPr>
                <a:t>questionnaire</a:t>
              </a:r>
              <a:r>
                <a:rPr lang="de-DE" sz="900">
                  <a:latin typeface="Roboto"/>
                  <a:cs typeface="Roboto"/>
                </a:rPr>
                <a:t> </a:t>
              </a:r>
              <a:r>
                <a:rPr lang="de-DE" sz="900" err="1">
                  <a:latin typeface="Roboto"/>
                  <a:cs typeface="Roboto"/>
                </a:rPr>
                <a:t>can</a:t>
              </a:r>
              <a:r>
                <a:rPr lang="de-DE" sz="900">
                  <a:latin typeface="Roboto"/>
                  <a:cs typeface="Roboto"/>
                </a:rPr>
                <a:t> </a:t>
              </a:r>
              <a:r>
                <a:rPr lang="de-DE" sz="900" err="1">
                  <a:latin typeface="Roboto"/>
                  <a:cs typeface="Roboto"/>
                </a:rPr>
                <a:t>be</a:t>
              </a:r>
              <a:r>
                <a:rPr lang="de-DE" sz="900">
                  <a:latin typeface="Roboto"/>
                  <a:cs typeface="Roboto"/>
                </a:rPr>
                <a:t> </a:t>
              </a:r>
              <a:r>
                <a:rPr lang="de-DE" sz="900" err="1">
                  <a:latin typeface="Roboto"/>
                  <a:cs typeface="Roboto"/>
                </a:rPr>
                <a:t>provided</a:t>
              </a:r>
              <a:r>
                <a:rPr lang="de-DE" sz="900">
                  <a:latin typeface="Roboto"/>
                  <a:cs typeface="Roboto"/>
                </a:rPr>
                <a:t> </a:t>
              </a:r>
              <a:r>
                <a:rPr lang="de-DE" sz="900" err="1">
                  <a:latin typeface="Roboto"/>
                  <a:cs typeface="Roboto"/>
                </a:rPr>
                <a:t>to</a:t>
              </a:r>
              <a:r>
                <a:rPr lang="de-DE" sz="900">
                  <a:latin typeface="Roboto"/>
                  <a:cs typeface="Roboto"/>
                </a:rPr>
                <a:t> </a:t>
              </a:r>
              <a:r>
                <a:rPr lang="de-DE" sz="900" err="1">
                  <a:latin typeface="Roboto"/>
                  <a:cs typeface="Roboto"/>
                </a:rPr>
                <a:t>participants</a:t>
              </a:r>
              <a:r>
                <a:rPr lang="de-DE" sz="900">
                  <a:latin typeface="Roboto"/>
                  <a:cs typeface="Roboto"/>
                </a:rPr>
                <a:t> </a:t>
              </a:r>
              <a:r>
                <a:rPr lang="de-DE" sz="900" err="1">
                  <a:latin typeface="Roboto"/>
                  <a:cs typeface="Roboto"/>
                </a:rPr>
                <a:t>by</a:t>
              </a:r>
              <a:r>
                <a:rPr lang="de-DE" sz="900">
                  <a:latin typeface="Roboto"/>
                  <a:cs typeface="Roboto"/>
                </a:rPr>
                <a:t> </a:t>
              </a:r>
              <a:r>
                <a:rPr lang="de-DE" sz="900" err="1">
                  <a:latin typeface="Roboto"/>
                  <a:cs typeface="Roboto"/>
                </a:rPr>
                <a:t>the</a:t>
              </a:r>
              <a:r>
                <a:rPr lang="de-DE" sz="900">
                  <a:latin typeface="Roboto"/>
                  <a:cs typeface="Roboto"/>
                </a:rPr>
                <a:t> </a:t>
              </a:r>
              <a:r>
                <a:rPr lang="de-DE" sz="900" err="1">
                  <a:latin typeface="Roboto"/>
                  <a:cs typeface="Roboto"/>
                </a:rPr>
                <a:t>trainer</a:t>
              </a:r>
              <a:r>
                <a:rPr lang="de-DE" sz="900">
                  <a:latin typeface="Roboto"/>
                  <a:cs typeface="Roboto"/>
                </a:rPr>
                <a:t>, so </a:t>
              </a:r>
              <a:r>
                <a:rPr lang="de-DE" sz="900" err="1">
                  <a:latin typeface="Roboto"/>
                  <a:cs typeface="Roboto"/>
                </a:rPr>
                <a:t>that</a:t>
              </a:r>
              <a:r>
                <a:rPr lang="de-DE" sz="900">
                  <a:latin typeface="Roboto"/>
                  <a:cs typeface="Roboto"/>
                </a:rPr>
                <a:t> </a:t>
              </a:r>
              <a:r>
                <a:rPr lang="de-DE" sz="900" err="1">
                  <a:latin typeface="Roboto"/>
                  <a:cs typeface="Roboto"/>
                </a:rPr>
                <a:t>they</a:t>
              </a:r>
              <a:r>
                <a:rPr lang="de-DE" sz="900">
                  <a:latin typeface="Roboto"/>
                  <a:cs typeface="Roboto"/>
                </a:rPr>
                <a:t> </a:t>
              </a:r>
              <a:r>
                <a:rPr lang="de-DE" sz="900" err="1">
                  <a:latin typeface="Roboto"/>
                  <a:cs typeface="Roboto"/>
                </a:rPr>
                <a:t>can</a:t>
              </a:r>
              <a:r>
                <a:rPr lang="de-DE" sz="900">
                  <a:latin typeface="Roboto"/>
                  <a:cs typeface="Roboto"/>
                </a:rPr>
                <a:t> </a:t>
              </a:r>
              <a:r>
                <a:rPr lang="de-DE" sz="900" err="1">
                  <a:latin typeface="Roboto"/>
                  <a:cs typeface="Roboto"/>
                </a:rPr>
                <a:t>keep</a:t>
              </a:r>
              <a:r>
                <a:rPr lang="de-DE" sz="900">
                  <a:latin typeface="Roboto"/>
                  <a:cs typeface="Roboto"/>
                </a:rPr>
                <a:t> </a:t>
              </a:r>
              <a:r>
                <a:rPr lang="de-DE" sz="900" err="1">
                  <a:latin typeface="Roboto"/>
                  <a:cs typeface="Roboto"/>
                </a:rPr>
                <a:t>their</a:t>
              </a:r>
              <a:r>
                <a:rPr lang="de-DE" sz="900">
                  <a:latin typeface="Roboto"/>
                  <a:cs typeface="Roboto"/>
                </a:rPr>
                <a:t> </a:t>
              </a:r>
              <a:r>
                <a:rPr lang="de-DE" sz="900" err="1">
                  <a:latin typeface="Roboto"/>
                  <a:cs typeface="Roboto"/>
                </a:rPr>
                <a:t>input</a:t>
              </a:r>
              <a:r>
                <a:rPr lang="de-DE" sz="900">
                  <a:latin typeface="Roboto"/>
                  <a:cs typeface="Roboto"/>
                </a:rPr>
                <a:t> </a:t>
              </a:r>
              <a:r>
                <a:rPr lang="de-DE" sz="900" err="1">
                  <a:latin typeface="Roboto"/>
                  <a:cs typeface="Roboto"/>
                </a:rPr>
                <a:t>for</a:t>
              </a:r>
              <a:r>
                <a:rPr lang="de-DE" sz="900">
                  <a:latin typeface="Roboto"/>
                  <a:cs typeface="Roboto"/>
                </a:rPr>
                <a:t> </a:t>
              </a:r>
              <a:r>
                <a:rPr lang="de-DE" sz="900" err="1">
                  <a:latin typeface="Roboto"/>
                  <a:cs typeface="Roboto"/>
                </a:rPr>
                <a:t>later</a:t>
              </a:r>
              <a:r>
                <a:rPr lang="de-DE" sz="900">
                  <a:latin typeface="Roboto"/>
                  <a:cs typeface="Roboto"/>
                </a:rPr>
                <a:t>.</a:t>
              </a:r>
            </a:p>
          </p:txBody>
        </p:sp>
        <p:sp>
          <p:nvSpPr>
            <p:cNvPr id="15" name="Rechteck 14">
              <a:extLst>
                <a:ext uri="{FF2B5EF4-FFF2-40B4-BE49-F238E27FC236}">
                  <a16:creationId xmlns:a16="http://schemas.microsoft.com/office/drawing/2014/main" id="{1E861F12-5894-464F-A3F0-42C8D745BA84}"/>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1 – How would a world without corruption look?</a:t>
            </a:r>
            <a:endParaRPr lang="en-US"/>
          </a:p>
        </p:txBody>
      </p:sp>
      <p:sp>
        <p:nvSpPr>
          <p:cNvPr id="5" name="Titel 4"/>
          <p:cNvSpPr>
            <a:spLocks noGrp="1"/>
          </p:cNvSpPr>
          <p:nvPr>
            <p:ph type="title"/>
          </p:nvPr>
        </p:nvSpPr>
        <p:spPr/>
        <p:txBody>
          <a:bodyPr>
            <a:noAutofit/>
          </a:bodyPr>
          <a:lstStyle/>
          <a:p>
            <a:pPr lvl="0"/>
            <a:r>
              <a:rPr lang="en-US" altLang="ko-KR" sz="3600" b="1">
                <a:latin typeface="Roboto"/>
                <a:cs typeface="Roboto"/>
              </a:rPr>
              <a:t>Ethics self-assessment (Activity 2)</a:t>
            </a:r>
          </a:p>
        </p:txBody>
      </p:sp>
      <p:sp>
        <p:nvSpPr>
          <p:cNvPr id="2" name="Foliennummernplatzhalter 1">
            <a:extLst>
              <a:ext uri="{FF2B5EF4-FFF2-40B4-BE49-F238E27FC236}">
                <a16:creationId xmlns:a16="http://schemas.microsoft.com/office/drawing/2014/main" id="{5D8FF977-0867-D54F-822F-FCD70073954C}"/>
              </a:ext>
            </a:extLst>
          </p:cNvPr>
          <p:cNvSpPr>
            <a:spLocks noGrp="1"/>
          </p:cNvSpPr>
          <p:nvPr>
            <p:ph type="sldNum" sz="quarter" idx="4"/>
          </p:nvPr>
        </p:nvSpPr>
        <p:spPr/>
        <p:txBody>
          <a:bodyPr/>
          <a:lstStyle/>
          <a:p>
            <a:fld id="{961E0DA8-AC27-403E-90E8-404BCA9BAC80}" type="slidenum">
              <a:rPr lang="en-US" smtClean="0"/>
              <a:pPr/>
              <a:t>15</a:t>
            </a:fld>
            <a:endParaRPr lang="en-US"/>
          </a:p>
        </p:txBody>
      </p:sp>
      <p:sp>
        <p:nvSpPr>
          <p:cNvPr id="18" name="Textfeld 17">
            <a:extLst>
              <a:ext uri="{FF2B5EF4-FFF2-40B4-BE49-F238E27FC236}">
                <a16:creationId xmlns:a16="http://schemas.microsoft.com/office/drawing/2014/main" id="{7CD537C8-F05E-B042-BD60-671C53C9A1D1}"/>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227058457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Geschäftsfrau beim Durchsehen von Notizen an einer Wand">
            <a:extLst>
              <a:ext uri="{FF2B5EF4-FFF2-40B4-BE49-F238E27FC236}">
                <a16:creationId xmlns:a16="http://schemas.microsoft.com/office/drawing/2014/main" id="{19CA7F90-9861-3143-A809-3F7F1C4428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7096" y="1370411"/>
            <a:ext cx="4898251" cy="3262312"/>
          </a:xfrm>
          <a:ln>
            <a:solidFill>
              <a:srgbClr val="4CC2EF"/>
            </a:solidFill>
          </a:ln>
        </p:spPr>
      </p:pic>
      <p:sp>
        <p:nvSpPr>
          <p:cNvPr id="3" name="Fußzeilenplatzhalter 2">
            <a:extLst>
              <a:ext uri="{FF2B5EF4-FFF2-40B4-BE49-F238E27FC236}">
                <a16:creationId xmlns:a16="http://schemas.microsoft.com/office/drawing/2014/main" id="{A6881374-488E-E24D-88F9-E5181EF2F18C}"/>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71FBC468-305C-0C47-A52C-B0C54F0AC262}"/>
              </a:ext>
            </a:extLst>
          </p:cNvPr>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a:extLst>
              <a:ext uri="{FF2B5EF4-FFF2-40B4-BE49-F238E27FC236}">
                <a16:creationId xmlns:a16="http://schemas.microsoft.com/office/drawing/2014/main" id="{411C390A-B63A-AC48-9108-0FBA515792F6}"/>
              </a:ext>
            </a:extLst>
          </p:cNvPr>
          <p:cNvSpPr>
            <a:spLocks noGrp="1"/>
          </p:cNvSpPr>
          <p:nvPr>
            <p:ph type="title"/>
          </p:nvPr>
        </p:nvSpPr>
        <p:spPr/>
        <p:txBody>
          <a:bodyPr>
            <a:noAutofit/>
          </a:bodyPr>
          <a:lstStyle/>
          <a:p>
            <a:r>
              <a:rPr lang="de-DE" sz="3600" b="1" err="1"/>
              <a:t>Ethics</a:t>
            </a:r>
            <a:r>
              <a:rPr lang="de-DE" sz="3600" b="1"/>
              <a:t> </a:t>
            </a:r>
            <a:r>
              <a:rPr lang="de-DE" sz="3600" b="1" err="1"/>
              <a:t>self-assessment</a:t>
            </a:r>
            <a:r>
              <a:rPr lang="de-DE" sz="3600" b="1"/>
              <a:t> </a:t>
            </a:r>
            <a:r>
              <a:rPr lang="de-DE" sz="3600" b="1" err="1"/>
              <a:t>questionnaire</a:t>
            </a:r>
            <a:endParaRPr lang="de-DE" sz="3600" b="1"/>
          </a:p>
        </p:txBody>
      </p:sp>
      <p:sp>
        <p:nvSpPr>
          <p:cNvPr id="10" name="Rechteck 9">
            <a:extLst>
              <a:ext uri="{FF2B5EF4-FFF2-40B4-BE49-F238E27FC236}">
                <a16:creationId xmlns:a16="http://schemas.microsoft.com/office/drawing/2014/main" id="{1408FAAB-951A-EF46-B8CE-5F7DB52CDE19}"/>
              </a:ext>
            </a:extLst>
          </p:cNvPr>
          <p:cNvSpPr/>
          <p:nvPr/>
        </p:nvSpPr>
        <p:spPr>
          <a:xfrm>
            <a:off x="869575" y="1225259"/>
            <a:ext cx="7404847" cy="3335732"/>
          </a:xfrm>
          <a:prstGeom prst="rect">
            <a:avLst/>
          </a:prstGeom>
          <a:noFill/>
        </p:spPr>
      </p:sp>
      <p:sp>
        <p:nvSpPr>
          <p:cNvPr id="11" name="Freihandform 10">
            <a:extLst>
              <a:ext uri="{FF2B5EF4-FFF2-40B4-BE49-F238E27FC236}">
                <a16:creationId xmlns:a16="http://schemas.microsoft.com/office/drawing/2014/main" id="{091B4C2C-3CFD-D340-9CEB-29C80E242DA5}"/>
              </a:ext>
            </a:extLst>
          </p:cNvPr>
          <p:cNvSpPr/>
          <p:nvPr/>
        </p:nvSpPr>
        <p:spPr>
          <a:xfrm>
            <a:off x="5562222" y="1370411"/>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a:latin typeface="Roboto"/>
              </a:rPr>
              <a:t>Leadership</a:t>
            </a:r>
          </a:p>
        </p:txBody>
      </p:sp>
      <p:sp>
        <p:nvSpPr>
          <p:cNvPr id="13" name="Freihandform 12">
            <a:extLst>
              <a:ext uri="{FF2B5EF4-FFF2-40B4-BE49-F238E27FC236}">
                <a16:creationId xmlns:a16="http://schemas.microsoft.com/office/drawing/2014/main" id="{A3648DCB-B4FA-5C4A-BDB9-D922207F4ECB}"/>
              </a:ext>
            </a:extLst>
          </p:cNvPr>
          <p:cNvSpPr/>
          <p:nvPr/>
        </p:nvSpPr>
        <p:spPr>
          <a:xfrm>
            <a:off x="6931676" y="2014474"/>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a:latin typeface="Roboto"/>
              </a:rPr>
              <a:t>Community</a:t>
            </a:r>
          </a:p>
        </p:txBody>
      </p:sp>
      <p:sp>
        <p:nvSpPr>
          <p:cNvPr id="15" name="Freihandform 14">
            <a:extLst>
              <a:ext uri="{FF2B5EF4-FFF2-40B4-BE49-F238E27FC236}">
                <a16:creationId xmlns:a16="http://schemas.microsoft.com/office/drawing/2014/main" id="{970C74E8-EE2D-D44F-847E-C6C1A1F2682D}"/>
              </a:ext>
            </a:extLst>
          </p:cNvPr>
          <p:cNvSpPr/>
          <p:nvPr/>
        </p:nvSpPr>
        <p:spPr>
          <a:xfrm>
            <a:off x="6931676" y="3388745"/>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a:latin typeface="Roboto"/>
              </a:rPr>
              <a:t>Clients</a:t>
            </a:r>
          </a:p>
        </p:txBody>
      </p:sp>
      <p:sp>
        <p:nvSpPr>
          <p:cNvPr id="17" name="Freihandform 16">
            <a:extLst>
              <a:ext uri="{FF2B5EF4-FFF2-40B4-BE49-F238E27FC236}">
                <a16:creationId xmlns:a16="http://schemas.microsoft.com/office/drawing/2014/main" id="{3B3CCA90-F0A7-C64F-B5C3-1943BC135887}"/>
              </a:ext>
            </a:extLst>
          </p:cNvPr>
          <p:cNvSpPr/>
          <p:nvPr/>
        </p:nvSpPr>
        <p:spPr>
          <a:xfrm>
            <a:off x="5562222" y="4044832"/>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err="1">
                <a:latin typeface="Roboto"/>
              </a:rPr>
              <a:t>Colleagues</a:t>
            </a:r>
            <a:r>
              <a:rPr lang="de-DE" sz="1200" kern="1200">
                <a:latin typeface="Roboto"/>
              </a:rPr>
              <a:t> and </a:t>
            </a:r>
            <a:r>
              <a:rPr lang="de-DE" sz="1200" kern="1200" err="1">
                <a:latin typeface="Roboto"/>
              </a:rPr>
              <a:t>staff</a:t>
            </a:r>
            <a:endParaRPr lang="de-DE" sz="1200" kern="1200">
              <a:latin typeface="Roboto"/>
            </a:endParaRPr>
          </a:p>
        </p:txBody>
      </p:sp>
      <p:sp>
        <p:nvSpPr>
          <p:cNvPr id="19" name="Freihandform 18">
            <a:extLst>
              <a:ext uri="{FF2B5EF4-FFF2-40B4-BE49-F238E27FC236}">
                <a16:creationId xmlns:a16="http://schemas.microsoft.com/office/drawing/2014/main" id="{E42F5BB8-1C7B-4A4C-BD07-3DCB05016EB4}"/>
              </a:ext>
            </a:extLst>
          </p:cNvPr>
          <p:cNvSpPr/>
          <p:nvPr/>
        </p:nvSpPr>
        <p:spPr>
          <a:xfrm>
            <a:off x="4192768" y="3388745"/>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err="1">
                <a:latin typeface="Roboto"/>
              </a:rPr>
              <a:t>Suppliers</a:t>
            </a:r>
            <a:endParaRPr lang="de-DE" sz="1200" kern="1200">
              <a:latin typeface="Roboto"/>
            </a:endParaRPr>
          </a:p>
        </p:txBody>
      </p:sp>
      <p:sp>
        <p:nvSpPr>
          <p:cNvPr id="21" name="Freihandform 20">
            <a:extLst>
              <a:ext uri="{FF2B5EF4-FFF2-40B4-BE49-F238E27FC236}">
                <a16:creationId xmlns:a16="http://schemas.microsoft.com/office/drawing/2014/main" id="{25E3134B-CF8E-F141-AB05-337C7D29FBF9}"/>
              </a:ext>
            </a:extLst>
          </p:cNvPr>
          <p:cNvSpPr/>
          <p:nvPr/>
        </p:nvSpPr>
        <p:spPr>
          <a:xfrm>
            <a:off x="4192768" y="2014474"/>
            <a:ext cx="1007996" cy="583429"/>
          </a:xfrm>
          <a:custGeom>
            <a:avLst/>
            <a:gdLst>
              <a:gd name="connsiteX0" fmla="*/ 0 w 1007996"/>
              <a:gd name="connsiteY0" fmla="*/ 97240 h 583429"/>
              <a:gd name="connsiteX1" fmla="*/ 97240 w 1007996"/>
              <a:gd name="connsiteY1" fmla="*/ 0 h 583429"/>
              <a:gd name="connsiteX2" fmla="*/ 910756 w 1007996"/>
              <a:gd name="connsiteY2" fmla="*/ 0 h 583429"/>
              <a:gd name="connsiteX3" fmla="*/ 1007996 w 1007996"/>
              <a:gd name="connsiteY3" fmla="*/ 97240 h 583429"/>
              <a:gd name="connsiteX4" fmla="*/ 1007996 w 1007996"/>
              <a:gd name="connsiteY4" fmla="*/ 486189 h 583429"/>
              <a:gd name="connsiteX5" fmla="*/ 910756 w 1007996"/>
              <a:gd name="connsiteY5" fmla="*/ 583429 h 583429"/>
              <a:gd name="connsiteX6" fmla="*/ 97240 w 1007996"/>
              <a:gd name="connsiteY6" fmla="*/ 583429 h 583429"/>
              <a:gd name="connsiteX7" fmla="*/ 0 w 1007996"/>
              <a:gd name="connsiteY7" fmla="*/ 486189 h 583429"/>
              <a:gd name="connsiteX8" fmla="*/ 0 w 1007996"/>
              <a:gd name="connsiteY8" fmla="*/ 97240 h 5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96" h="583429">
                <a:moveTo>
                  <a:pt x="0" y="97240"/>
                </a:moveTo>
                <a:cubicBezTo>
                  <a:pt x="0" y="43536"/>
                  <a:pt x="43536" y="0"/>
                  <a:pt x="97240" y="0"/>
                </a:cubicBezTo>
                <a:lnTo>
                  <a:pt x="910756" y="0"/>
                </a:lnTo>
                <a:cubicBezTo>
                  <a:pt x="964460" y="0"/>
                  <a:pt x="1007996" y="43536"/>
                  <a:pt x="1007996" y="97240"/>
                </a:cubicBezTo>
                <a:lnTo>
                  <a:pt x="1007996" y="486189"/>
                </a:lnTo>
                <a:cubicBezTo>
                  <a:pt x="1007996" y="539893"/>
                  <a:pt x="964460" y="583429"/>
                  <a:pt x="910756" y="583429"/>
                </a:cubicBezTo>
                <a:lnTo>
                  <a:pt x="97240" y="583429"/>
                </a:lnTo>
                <a:cubicBezTo>
                  <a:pt x="43536" y="583429"/>
                  <a:pt x="0" y="539893"/>
                  <a:pt x="0" y="486189"/>
                </a:cubicBezTo>
                <a:lnTo>
                  <a:pt x="0" y="97240"/>
                </a:lnTo>
                <a:close/>
              </a:path>
            </a:pathLst>
          </a:custGeom>
          <a:solidFill>
            <a:srgbClr val="00B0F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1" tIns="81821" rIns="81821" bIns="81821" numCol="1" spcCol="1270" anchor="ctr" anchorCtr="0">
            <a:noAutofit/>
          </a:bodyPr>
          <a:lstStyle/>
          <a:p>
            <a:pPr marL="0" lvl="0" indent="0" algn="ctr" defTabSz="622300">
              <a:lnSpc>
                <a:spcPct val="90000"/>
              </a:lnSpc>
              <a:spcBef>
                <a:spcPct val="0"/>
              </a:spcBef>
              <a:spcAft>
                <a:spcPct val="35000"/>
              </a:spcAft>
              <a:buNone/>
            </a:pPr>
            <a:r>
              <a:rPr lang="de-DE" sz="1200" kern="1200">
                <a:latin typeface="Roboto"/>
              </a:rPr>
              <a:t>Board</a:t>
            </a:r>
          </a:p>
        </p:txBody>
      </p:sp>
      <p:sp>
        <p:nvSpPr>
          <p:cNvPr id="24" name="Inhaltsplatzhalter 1">
            <a:extLst>
              <a:ext uri="{FF2B5EF4-FFF2-40B4-BE49-F238E27FC236}">
                <a16:creationId xmlns:a16="http://schemas.microsoft.com/office/drawing/2014/main" id="{9BC4DD9C-3E9B-A84E-BD65-6791AC59C2F1}"/>
              </a:ext>
            </a:extLst>
          </p:cNvPr>
          <p:cNvSpPr txBox="1">
            <a:spLocks/>
          </p:cNvSpPr>
          <p:nvPr/>
        </p:nvSpPr>
        <p:spPr>
          <a:xfrm>
            <a:off x="628648" y="1369219"/>
            <a:ext cx="2802394" cy="3263504"/>
          </a:xfrm>
          <a:prstGeom prst="rect">
            <a:avLst/>
          </a:prstGeom>
          <a:ln>
            <a:solidFill>
              <a:srgbClr val="4CC2EF"/>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a:t>50 </a:t>
            </a:r>
            <a:r>
              <a:rPr lang="de-DE" sz="1800" err="1"/>
              <a:t>statements</a:t>
            </a:r>
            <a:r>
              <a:rPr lang="de-DE" sz="1800"/>
              <a:t> </a:t>
            </a:r>
            <a:r>
              <a:rPr lang="de-DE" sz="1800" err="1"/>
              <a:t>about</a:t>
            </a:r>
            <a:r>
              <a:rPr lang="de-DE" sz="1800"/>
              <a:t> </a:t>
            </a:r>
            <a:r>
              <a:rPr lang="de-DE" sz="1800" err="1"/>
              <a:t>ethical</a:t>
            </a:r>
            <a:r>
              <a:rPr lang="de-DE" sz="1800"/>
              <a:t> and professional </a:t>
            </a:r>
            <a:r>
              <a:rPr lang="de-DE" sz="1800" err="1"/>
              <a:t>conduct</a:t>
            </a:r>
            <a:r>
              <a:rPr lang="de-DE" sz="1800"/>
              <a:t> </a:t>
            </a:r>
            <a:r>
              <a:rPr lang="de-DE" sz="1800" err="1"/>
              <a:t>across</a:t>
            </a:r>
            <a:r>
              <a:rPr lang="de-DE" sz="1800"/>
              <a:t> </a:t>
            </a:r>
            <a:r>
              <a:rPr lang="de-DE" sz="1800" err="1"/>
              <a:t>six</a:t>
            </a:r>
            <a:r>
              <a:rPr lang="de-DE" sz="1800"/>
              <a:t> </a:t>
            </a:r>
            <a:r>
              <a:rPr lang="de-DE" sz="1800" err="1"/>
              <a:t>categories</a:t>
            </a:r>
            <a:r>
              <a:rPr lang="de-DE" sz="1800"/>
              <a:t>;</a:t>
            </a:r>
          </a:p>
          <a:p>
            <a:r>
              <a:rPr lang="de-DE" sz="1800" err="1"/>
              <a:t>Only</a:t>
            </a:r>
            <a:r>
              <a:rPr lang="de-DE" sz="1800"/>
              <a:t> </a:t>
            </a:r>
            <a:r>
              <a:rPr lang="de-DE" sz="1800" err="1"/>
              <a:t>statements</a:t>
            </a:r>
            <a:r>
              <a:rPr lang="de-DE" sz="1800"/>
              <a:t> </a:t>
            </a:r>
            <a:r>
              <a:rPr lang="de-DE" sz="1800" err="1"/>
              <a:t>applicable</a:t>
            </a:r>
            <a:r>
              <a:rPr lang="de-DE" sz="1800"/>
              <a:t> </a:t>
            </a:r>
            <a:r>
              <a:rPr lang="de-DE" sz="1800" err="1"/>
              <a:t>to</a:t>
            </a:r>
            <a:r>
              <a:rPr lang="de-DE" sz="1800"/>
              <a:t> </a:t>
            </a:r>
            <a:r>
              <a:rPr lang="de-DE" sz="1800" err="1"/>
              <a:t>your</a:t>
            </a:r>
            <a:r>
              <a:rPr lang="de-DE" sz="1800"/>
              <a:t> </a:t>
            </a:r>
            <a:r>
              <a:rPr lang="de-DE" sz="1800" err="1"/>
              <a:t>role</a:t>
            </a:r>
            <a:r>
              <a:rPr lang="de-DE" sz="1800"/>
              <a:t> and </a:t>
            </a:r>
            <a:r>
              <a:rPr lang="de-DE" sz="1800" err="1"/>
              <a:t>responsibilities</a:t>
            </a:r>
            <a:r>
              <a:rPr lang="de-DE" sz="1800"/>
              <a:t> </a:t>
            </a:r>
            <a:r>
              <a:rPr lang="de-DE" sz="1800" err="1"/>
              <a:t>need</a:t>
            </a:r>
            <a:r>
              <a:rPr lang="de-DE" sz="1800"/>
              <a:t> </a:t>
            </a:r>
            <a:r>
              <a:rPr lang="de-DE" sz="1800" err="1"/>
              <a:t>to</a:t>
            </a:r>
            <a:r>
              <a:rPr lang="de-DE" sz="1800"/>
              <a:t> </a:t>
            </a:r>
            <a:r>
              <a:rPr lang="de-DE" sz="1800" err="1"/>
              <a:t>be</a:t>
            </a:r>
            <a:r>
              <a:rPr lang="de-DE" sz="1800"/>
              <a:t> </a:t>
            </a:r>
            <a:r>
              <a:rPr lang="de-DE" sz="1800" err="1"/>
              <a:t>responded</a:t>
            </a:r>
            <a:r>
              <a:rPr lang="de-DE" sz="1800"/>
              <a:t> </a:t>
            </a:r>
            <a:r>
              <a:rPr lang="de-DE" sz="1800" err="1"/>
              <a:t>to</a:t>
            </a:r>
            <a:r>
              <a:rPr lang="de-DE" sz="1800"/>
              <a:t>;</a:t>
            </a:r>
          </a:p>
          <a:p>
            <a:r>
              <a:rPr lang="de-DE" sz="1800" err="1"/>
              <a:t>No</a:t>
            </a:r>
            <a:r>
              <a:rPr lang="de-DE" sz="1800"/>
              <a:t> </a:t>
            </a:r>
            <a:r>
              <a:rPr lang="de-DE" sz="1800" err="1"/>
              <a:t>scoring</a:t>
            </a:r>
            <a:r>
              <a:rPr lang="de-DE" sz="1800"/>
              <a:t> </a:t>
            </a:r>
            <a:r>
              <a:rPr lang="de-DE" sz="1800" err="1"/>
              <a:t>mechanism</a:t>
            </a:r>
            <a:r>
              <a:rPr lang="de-DE" sz="1800"/>
              <a:t>.</a:t>
            </a:r>
          </a:p>
        </p:txBody>
      </p:sp>
      <p:sp>
        <p:nvSpPr>
          <p:cNvPr id="26" name="Textfeld 25">
            <a:extLst>
              <a:ext uri="{FF2B5EF4-FFF2-40B4-BE49-F238E27FC236}">
                <a16:creationId xmlns:a16="http://schemas.microsoft.com/office/drawing/2014/main" id="{6E4858B4-0F2F-EF4C-8912-B96ABDF5594A}"/>
              </a:ext>
            </a:extLst>
          </p:cNvPr>
          <p:cNvSpPr txBox="1"/>
          <p:nvPr/>
        </p:nvSpPr>
        <p:spPr>
          <a:xfrm>
            <a:off x="6756272" y="4360936"/>
            <a:ext cx="1811725" cy="200055"/>
          </a:xfrm>
          <a:prstGeom prst="rect">
            <a:avLst/>
          </a:prstGeom>
          <a:noFill/>
        </p:spPr>
        <p:txBody>
          <a:bodyPr wrap="square" rtlCol="0">
            <a:spAutoFit/>
          </a:bodyPr>
          <a:lstStyle/>
          <a:p>
            <a:pPr algn="r"/>
            <a:r>
              <a:rPr lang="de-DE" sz="700">
                <a:solidFill>
                  <a:schemeClr val="bg1"/>
                </a:solidFill>
                <a:latin typeface="Roboto"/>
                <a:cs typeface="Roboto"/>
              </a:rPr>
              <a:t>Project Management Institute (PMI) 2018</a:t>
            </a:r>
          </a:p>
        </p:txBody>
      </p:sp>
    </p:spTree>
    <p:extLst>
      <p:ext uri="{BB962C8B-B14F-4D97-AF65-F5344CB8AC3E}">
        <p14:creationId xmlns:p14="http://schemas.microsoft.com/office/powerpoint/2010/main" val="448432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additive="base">
                                        <p:cTn id="7"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 calcmode="lin" valueType="num">
                                      <p:cBhvr additive="base">
                                        <p:cTn id="13"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01. I take courageous, consistent and appropriate management actions to overcome barriers to achieving my organization’s mission.</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02. I place community benefit over my personal gain.</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03. I strive to be a role model for ethical behavior.</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04. My statements and actions are consistent with professional ethical standards laid down in applicable codes of ethics and conduct.</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05. </a:t>
                      </a:r>
                      <a:r>
                        <a:rPr lang="de-DE" sz="1050" b="1" kern="1200" err="1">
                          <a:solidFill>
                            <a:schemeClr val="bg1"/>
                          </a:solidFill>
                          <a:effectLst/>
                          <a:latin typeface="Roboto"/>
                          <a:ea typeface="+mn-ea"/>
                          <a:cs typeface="+mn-cs"/>
                        </a:rPr>
                        <a:t>My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statements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actions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are</a:t>
                      </a:r>
                      <a:r>
                        <a:rPr lang="de-DE" sz="1050" b="1" kern="1200">
                          <a:solidFill>
                            <a:schemeClr val="bg1"/>
                          </a:solidFill>
                          <a:effectLst/>
                          <a:latin typeface="Roboto"/>
                          <a:ea typeface="+mn-ea"/>
                          <a:cs typeface="+mn-cs"/>
                        </a:rPr>
                        <a:t> honest </a:t>
                      </a:r>
                      <a:r>
                        <a:rPr lang="de-DE" sz="1050" b="1" kern="1200" err="1">
                          <a:solidFill>
                            <a:schemeClr val="bg1"/>
                          </a:solidFill>
                          <a:effectLst/>
                          <a:latin typeface="Roboto"/>
                          <a:ea typeface="+mn-ea"/>
                          <a:cs typeface="+mn-cs"/>
                        </a:rPr>
                        <a:t>even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when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circumstances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would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allow</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confuse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issues</a:t>
                      </a:r>
                      <a:r>
                        <a:rPr lang="de-DE" sz="1050" b="1" kern="1200">
                          <a:solidFill>
                            <a:schemeClr val="bg1"/>
                          </a:solidFill>
                          <a:effectLst/>
                          <a:latin typeface="Roboto"/>
                          <a:ea typeface="+mn-ea"/>
                          <a:cs typeface="+mn-cs"/>
                        </a:rPr>
                        <a:t>.</a:t>
                      </a:r>
                      <a:endParaRPr lang="de-DE" sz="1050" b="1">
                        <a:solidFill>
                          <a:schemeClr val="bg1"/>
                        </a:solidFill>
                        <a:latin typeface="Roboto"/>
                      </a:endParaRP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err="1"/>
              <a:t>Ethics</a:t>
            </a:r>
            <a:r>
              <a:rPr lang="de-DE" sz="3600" b="1"/>
              <a:t> </a:t>
            </a:r>
            <a:r>
              <a:rPr lang="de-DE" sz="3600" b="1" err="1"/>
              <a:t>self-assessment</a:t>
            </a:r>
            <a:r>
              <a:rPr lang="de-DE" sz="3600" b="1"/>
              <a:t> - Leadership (1)</a:t>
            </a:r>
          </a:p>
        </p:txBody>
      </p:sp>
      <p:sp>
        <p:nvSpPr>
          <p:cNvPr id="7" name="Textfeld 6">
            <a:extLst>
              <a:ext uri="{FF2B5EF4-FFF2-40B4-BE49-F238E27FC236}">
                <a16:creationId xmlns:a16="http://schemas.microsoft.com/office/drawing/2014/main" id="{F8D0CFB0-A46C-7041-8176-D670C69D8A7C}"/>
              </a:ext>
            </a:extLst>
          </p:cNvPr>
          <p:cNvSpPr txBox="1"/>
          <p:nvPr/>
        </p:nvSpPr>
        <p:spPr>
          <a:xfrm>
            <a:off x="6462694" y="4428206"/>
            <a:ext cx="1811725" cy="200055"/>
          </a:xfrm>
          <a:prstGeom prst="rect">
            <a:avLst/>
          </a:prstGeom>
          <a:noFill/>
        </p:spPr>
        <p:txBody>
          <a:bodyPr wrap="square" rtlCol="0">
            <a:spAutoFit/>
          </a:bodyPr>
          <a:lstStyle/>
          <a:p>
            <a:pPr algn="r"/>
            <a:r>
              <a:rPr lang="de-DE" sz="700">
                <a:solidFill>
                  <a:srgbClr val="FFFFFF"/>
                </a:solidFill>
                <a:latin typeface="Roboto"/>
                <a:cs typeface="Roboto"/>
              </a:rPr>
              <a:t>Project Management Institute (PMI) 2018</a:t>
            </a:r>
          </a:p>
        </p:txBody>
      </p:sp>
      <p:sp>
        <p:nvSpPr>
          <p:cNvPr id="10" name="Textfeld 9">
            <a:extLst>
              <a:ext uri="{FF2B5EF4-FFF2-40B4-BE49-F238E27FC236}">
                <a16:creationId xmlns:a16="http://schemas.microsoft.com/office/drawing/2014/main" id="{8E2A16B4-F3FE-6D4B-A1BA-D9DBA6218318}"/>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340450322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06. I advocate ethical decision making by the board, management team and other staff.</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07. I use an ethical approach to conflict resolution.</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08. I initiate and encourage discussion of the ethical aspects of management and financial issues.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09. I promptly and candidly explain to internal and external stakeholders negative economic trends and encourage appropriate action.</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10. I use my authority solely to fulfill my responsibilities and not for self-interest or to further the interests of family, friends or associates.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18</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err="1"/>
              <a:t>Ethics</a:t>
            </a:r>
            <a:r>
              <a:rPr lang="de-DE" sz="3600" b="1"/>
              <a:t> </a:t>
            </a:r>
            <a:r>
              <a:rPr lang="de-DE" sz="3600" b="1" err="1"/>
              <a:t>self-assessment</a:t>
            </a:r>
            <a:r>
              <a:rPr lang="de-DE" sz="3600" b="1"/>
              <a:t> - Leadership (2)</a:t>
            </a:r>
          </a:p>
        </p:txBody>
      </p:sp>
      <p:sp>
        <p:nvSpPr>
          <p:cNvPr id="7" name="Textfeld 6">
            <a:extLst>
              <a:ext uri="{FF2B5EF4-FFF2-40B4-BE49-F238E27FC236}">
                <a16:creationId xmlns:a16="http://schemas.microsoft.com/office/drawing/2014/main" id="{23BDCC5F-5C45-8F4C-9F31-512ADC166A6D}"/>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311435292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67462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11. When an ethical conflict confronts my organization or me, I am successful in finding an effective resolution process and ensure it is followed.</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12. I </a:t>
                      </a:r>
                      <a:r>
                        <a:rPr lang="de-DE" sz="1050" b="1" kern="1200" err="1">
                          <a:solidFill>
                            <a:schemeClr val="bg1"/>
                          </a:solidFill>
                          <a:effectLst/>
                          <a:latin typeface="Roboto"/>
                          <a:ea typeface="+mn-ea"/>
                          <a:cs typeface="+mn-cs"/>
                        </a:rPr>
                        <a:t>demonstrate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respect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for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colleagues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superiors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staff</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13. I </a:t>
                      </a:r>
                      <a:r>
                        <a:rPr lang="de-DE" sz="1050" b="1" kern="1200" err="1">
                          <a:solidFill>
                            <a:schemeClr val="bg1"/>
                          </a:solidFill>
                          <a:effectLst/>
                          <a:latin typeface="Roboto"/>
                          <a:ea typeface="+mn-ea"/>
                          <a:cs typeface="+mn-cs"/>
                        </a:rPr>
                        <a:t>demonstrate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organization’s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vision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mission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value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statements</a:t>
                      </a:r>
                      <a:r>
                        <a:rPr lang="de-DE" sz="1050" b="1" kern="1200">
                          <a:solidFill>
                            <a:schemeClr val="bg1"/>
                          </a:solidFill>
                          <a:effectLst/>
                          <a:latin typeface="Roboto"/>
                          <a:ea typeface="+mn-ea"/>
                          <a:cs typeface="+mn-cs"/>
                        </a:rPr>
                        <a:t> in </a:t>
                      </a:r>
                      <a:r>
                        <a:rPr lang="de-DE" sz="1050" b="1" kern="1200" err="1">
                          <a:solidFill>
                            <a:schemeClr val="bg1"/>
                          </a:solidFill>
                          <a:effectLst/>
                          <a:latin typeface="Roboto"/>
                          <a:ea typeface="+mn-ea"/>
                          <a:cs typeface="+mn-cs"/>
                        </a:rPr>
                        <a:t>my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actions</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14. I make timely decisions rather than delaying them to avoid difficult or politically risky choices.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15. I seek the advice of an internal ethics committee when making ethically challenging decisions.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19</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err="1"/>
              <a:t>Ethics</a:t>
            </a:r>
            <a:r>
              <a:rPr lang="de-DE" sz="3600" b="1"/>
              <a:t> </a:t>
            </a:r>
            <a:r>
              <a:rPr lang="de-DE" sz="3600" b="1" err="1"/>
              <a:t>self-assessment</a:t>
            </a:r>
            <a:r>
              <a:rPr lang="de-DE" sz="3600" b="1"/>
              <a:t> - Leadership (3)</a:t>
            </a:r>
          </a:p>
        </p:txBody>
      </p:sp>
      <p:sp>
        <p:nvSpPr>
          <p:cNvPr id="7" name="Textfeld 6">
            <a:extLst>
              <a:ext uri="{FF2B5EF4-FFF2-40B4-BE49-F238E27FC236}">
                <a16:creationId xmlns:a16="http://schemas.microsoft.com/office/drawing/2014/main" id="{7D54045A-65BC-7A4D-A2C2-79F3BB20B0B8}"/>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362255778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graphicFrame>
        <p:nvGraphicFramePr>
          <p:cNvPr id="67" name="Tabelle 66"/>
          <p:cNvGraphicFramePr>
            <a:graphicFrameLocks noGrp="1"/>
          </p:cNvGraphicFramePr>
          <p:nvPr>
            <p:extLst>
              <p:ext uri="{D42A27DB-BD31-4B8C-83A1-F6EECF244321}">
                <p14:modId xmlns:p14="http://schemas.microsoft.com/office/powerpoint/2010/main" val="2231231209"/>
              </p:ext>
            </p:extLst>
          </p:nvPr>
        </p:nvGraphicFramePr>
        <p:xfrm>
          <a:off x="1490400" y="583200"/>
          <a:ext cx="7052363" cy="375302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dirty="0">
                        <a:latin typeface="Roboto"/>
                        <a:cs typeface="Roboto"/>
                      </a:endParaRPr>
                    </a:p>
                  </a:txBody>
                  <a:tcPr>
                    <a:solidFill>
                      <a:schemeClr val="accent6">
                        <a:lumMod val="40000"/>
                        <a:lumOff val="60000"/>
                      </a:schemeClr>
                    </a:solid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Oversight</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dirty="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a:t>
                      </a:r>
                      <a:r>
                        <a:rPr lang="de-DE" sz="800" u="none" strike="noStrike" kern="1200" cap="none" spc="0" normalizeH="0" baseline="0" noProof="0" dirty="0">
                          <a:ln>
                            <a:noFill/>
                          </a:ln>
                          <a:effectLst/>
                          <a:uLnTx/>
                          <a:uFillTx/>
                          <a:latin typeface="Roboto"/>
                          <a:cs typeface="Roboto"/>
                        </a:rPr>
                        <a:t>18 - </a:t>
                      </a:r>
                      <a:r>
                        <a:rPr lang="de-DE" sz="800" u="none" strike="noStrike" kern="1200" cap="none" spc="0" normalizeH="0" baseline="0" noProof="0">
                          <a:ln>
                            <a:noFill/>
                          </a:ln>
                          <a:effectLst/>
                          <a:uLnTx/>
                          <a:uFillTx/>
                          <a:latin typeface="Roboto"/>
                          <a:cs typeface="Roboto"/>
                        </a:rPr>
                        <a:t>Presentation</a:t>
                      </a:r>
                      <a:r>
                        <a:rPr lang="de-DE" sz="800" u="none" strike="noStrike" kern="1200" cap="none" spc="0" normalizeH="0" baseline="0" noProof="0" dirty="0">
                          <a:ln>
                            <a:noFill/>
                          </a:ln>
                          <a:effectLst/>
                          <a:uLnTx/>
                          <a:uFillTx/>
                          <a:latin typeface="Roboto"/>
                          <a:cs typeface="Roboto"/>
                        </a:rPr>
                        <a:t> and</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
        <p:nvSpPr>
          <p:cNvPr id="10" name="Fußzeilenplatzhalter 9">
            <a:extLst>
              <a:ext uri="{FF2B5EF4-FFF2-40B4-BE49-F238E27FC236}">
                <a16:creationId xmlns:a16="http://schemas.microsoft.com/office/drawing/2014/main" id="{7C09E080-79E1-3E4D-AB6A-FEB6FD971D05}"/>
              </a:ext>
            </a:extLst>
          </p:cNvPr>
          <p:cNvSpPr>
            <a:spLocks noGrp="1"/>
          </p:cNvSpPr>
          <p:nvPr>
            <p:ph type="ftr" sz="quarter" idx="3"/>
          </p:nvPr>
        </p:nvSpPr>
        <p:spPr/>
        <p:txBody>
          <a:bodyPr/>
          <a:lstStyle/>
          <a:p>
            <a:r>
              <a:rPr lang="en-US"/>
              <a:t>Module 1 – How would a world without corruption look?</a:t>
            </a:r>
          </a:p>
        </p:txBody>
      </p:sp>
      <p:sp>
        <p:nvSpPr>
          <p:cNvPr id="11" name="Foliennummernplatzhalter 10">
            <a:extLst>
              <a:ext uri="{FF2B5EF4-FFF2-40B4-BE49-F238E27FC236}">
                <a16:creationId xmlns:a16="http://schemas.microsoft.com/office/drawing/2014/main" id="{F58EB658-2C2F-084F-A5BB-41E0269D6368}"/>
              </a:ext>
            </a:extLst>
          </p:cNvPr>
          <p:cNvSpPr>
            <a:spLocks noGrp="1"/>
          </p:cNvSpPr>
          <p:nvPr>
            <p:ph type="sldNum" sz="quarter" idx="12"/>
          </p:nvPr>
        </p:nvSpPr>
        <p:spPr/>
        <p:txBody>
          <a:bodyPr/>
          <a:lstStyle/>
          <a:p>
            <a:fld id="{961E0DA8-AC27-403E-90E8-404BCA9BAC80}" type="slidenum">
              <a:rPr lang="en-US" smtClean="0"/>
              <a:pPr/>
              <a:t>2</a:t>
            </a:fld>
            <a:endParaRPr lang="en-US"/>
          </a:p>
        </p:txBody>
      </p:sp>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182880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16. My personal expense reports are accurate and are only billed to the appropriate organization(s).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17. I openly support establishing and monitoring internal mechanisms (e.g., an ethics committee or program) to support ethical decision making.</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18. I thoughtfully consider decisions when making a promise on behalf of the organization to a person or a group of people.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20</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3600" b="1" err="1"/>
              <a:t>Ethics</a:t>
            </a:r>
            <a:r>
              <a:rPr lang="de-DE" sz="3600" b="1"/>
              <a:t> </a:t>
            </a:r>
            <a:r>
              <a:rPr lang="de-DE" sz="3600" b="1" err="1"/>
              <a:t>self-assessment</a:t>
            </a:r>
            <a:r>
              <a:rPr lang="de-DE" sz="3600" b="1"/>
              <a:t> - Leadership (4)</a:t>
            </a:r>
          </a:p>
        </p:txBody>
      </p:sp>
      <p:sp>
        <p:nvSpPr>
          <p:cNvPr id="7" name="Textfeld 6">
            <a:extLst>
              <a:ext uri="{FF2B5EF4-FFF2-40B4-BE49-F238E27FC236}">
                <a16:creationId xmlns:a16="http://schemas.microsoft.com/office/drawing/2014/main" id="{B26E3DF3-D376-7544-B74E-22B17DCAF5AB}"/>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354363221"/>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16687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rtl="0" eaLnBrk="1" fontAlgn="auto" latinLnBrk="0" hangingPunct="1">
                        <a:lnSpc>
                          <a:spcPct val="100000"/>
                        </a:lnSpc>
                        <a:spcBef>
                          <a:spcPts val="0"/>
                        </a:spcBef>
                        <a:spcAft>
                          <a:spcPts val="0"/>
                        </a:spcAft>
                        <a:buFontTx/>
                        <a:buNone/>
                      </a:pPr>
                      <a:r>
                        <a:rPr lang="de-DE" sz="1050" b="1" kern="1200">
                          <a:solidFill>
                            <a:schemeClr val="bg1"/>
                          </a:solidFill>
                          <a:effectLst/>
                          <a:latin typeface="Roboto"/>
                          <a:ea typeface="+mn-ea"/>
                          <a:cs typeface="+mn-cs"/>
                        </a:rPr>
                        <a:t>19. I promote community member relations improvement as a guiding goal of my organization and as a cornerstone of my efforts on behalf of my organization. </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20. I personally devote time to developing solutions to community problems.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21. I participate in and encourage my management team to devote personal time to community service.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21</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err="1"/>
              <a:t>Ethics</a:t>
            </a:r>
            <a:r>
              <a:rPr lang="de-DE" b="1"/>
              <a:t> </a:t>
            </a:r>
            <a:r>
              <a:rPr lang="de-DE" b="1" err="1"/>
              <a:t>self-assessment</a:t>
            </a:r>
            <a:r>
              <a:rPr lang="de-DE" b="1"/>
              <a:t> - Community</a:t>
            </a:r>
          </a:p>
        </p:txBody>
      </p:sp>
      <p:sp>
        <p:nvSpPr>
          <p:cNvPr id="7" name="Textfeld 6">
            <a:extLst>
              <a:ext uri="{FF2B5EF4-FFF2-40B4-BE49-F238E27FC236}">
                <a16:creationId xmlns:a16="http://schemas.microsoft.com/office/drawing/2014/main" id="{C8DE8B0D-2636-8244-BB76-DF2CD1AD1E21}"/>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39328058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150876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22. I use a client-oriented approach to project management.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23. I respect the practices and customs of the diverse clients while maintaining the organization’s mission.</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24. I promote </a:t>
                      </a:r>
                      <a:r>
                        <a:rPr lang="de-DE" sz="1050" b="1" kern="1200" err="1">
                          <a:solidFill>
                            <a:schemeClr val="bg1"/>
                          </a:solidFill>
                          <a:effectLst/>
                          <a:latin typeface="Roboto"/>
                          <a:ea typeface="+mn-ea"/>
                          <a:cs typeface="+mn-cs"/>
                        </a:rPr>
                        <a:t>document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confidentiality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do not </a:t>
                      </a:r>
                      <a:r>
                        <a:rPr lang="de-DE" sz="1050" b="1" kern="1200" err="1">
                          <a:solidFill>
                            <a:schemeClr val="bg1"/>
                          </a:solidFill>
                          <a:effectLst/>
                          <a:latin typeface="Roboto"/>
                          <a:ea typeface="+mn-ea"/>
                          <a:cs typeface="+mn-cs"/>
                        </a:rPr>
                        <a:t>tolerate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breaches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this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confidentiality</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22</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err="1"/>
              <a:t>Ethics</a:t>
            </a:r>
            <a:r>
              <a:rPr lang="de-DE" b="1"/>
              <a:t> </a:t>
            </a:r>
            <a:r>
              <a:rPr lang="de-DE" b="1" err="1"/>
              <a:t>self-assessment</a:t>
            </a:r>
            <a:r>
              <a:rPr lang="de-DE" b="1"/>
              <a:t> - Clients</a:t>
            </a:r>
          </a:p>
        </p:txBody>
      </p:sp>
      <p:sp>
        <p:nvSpPr>
          <p:cNvPr id="7" name="Textfeld 6">
            <a:extLst>
              <a:ext uri="{FF2B5EF4-FFF2-40B4-BE49-F238E27FC236}">
                <a16:creationId xmlns:a16="http://schemas.microsoft.com/office/drawing/2014/main" id="{CFCBA2D9-00D3-6643-8523-87DAA731F438}"/>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3789536226"/>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67462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25. I foster discussions about ethical concerns when they arise.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26. I maintain confidences entrusted to me.</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27. I </a:t>
                      </a:r>
                      <a:r>
                        <a:rPr lang="de-DE" sz="1050" b="1" kern="1200" err="1">
                          <a:solidFill>
                            <a:schemeClr val="bg1"/>
                          </a:solidFill>
                          <a:effectLst/>
                          <a:latin typeface="Roboto"/>
                          <a:ea typeface="+mn-ea"/>
                          <a:cs typeface="+mn-cs"/>
                        </a:rPr>
                        <a:t>demonstrate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through</a:t>
                      </a:r>
                      <a:r>
                        <a:rPr lang="de-DE" sz="1050" b="1" kern="1200">
                          <a:solidFill>
                            <a:schemeClr val="bg1"/>
                          </a:solidFill>
                          <a:effectLst/>
                          <a:latin typeface="Roboto"/>
                          <a:ea typeface="+mn-ea"/>
                          <a:cs typeface="+mn-cs"/>
                        </a:rPr>
                        <a:t> personal </a:t>
                      </a:r>
                      <a:r>
                        <a:rPr lang="de-DE" sz="1050" b="1" kern="1200" err="1">
                          <a:solidFill>
                            <a:schemeClr val="bg1"/>
                          </a:solidFill>
                          <a:effectLst/>
                          <a:latin typeface="Roboto"/>
                          <a:ea typeface="+mn-ea"/>
                          <a:cs typeface="+mn-cs"/>
                        </a:rPr>
                        <a:t>actions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organizational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policies</a:t>
                      </a:r>
                      <a:r>
                        <a:rPr lang="de-DE" sz="1050" b="1" kern="1200">
                          <a:solidFill>
                            <a:schemeClr val="bg1"/>
                          </a:solidFill>
                          <a:effectLst/>
                          <a:latin typeface="Roboto"/>
                          <a:ea typeface="+mn-ea"/>
                          <a:cs typeface="+mn-cs"/>
                        </a:rPr>
                        <a:t>, a </a:t>
                      </a:r>
                      <a:r>
                        <a:rPr lang="de-DE" sz="1050" b="1" kern="1200" err="1">
                          <a:solidFill>
                            <a:schemeClr val="bg1"/>
                          </a:solidFill>
                          <a:effectLst/>
                          <a:latin typeface="Roboto"/>
                          <a:ea typeface="+mn-ea"/>
                          <a:cs typeface="+mn-cs"/>
                        </a:rPr>
                        <a:t>zero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tolerance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for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any</a:t>
                      </a:r>
                      <a:r>
                        <a:rPr lang="de-DE" sz="1050" b="1" kern="1200">
                          <a:solidFill>
                            <a:schemeClr val="bg1"/>
                          </a:solidFill>
                          <a:effectLst/>
                          <a:latin typeface="Roboto"/>
                          <a:ea typeface="+mn-ea"/>
                          <a:cs typeface="+mn-cs"/>
                        </a:rPr>
                        <a:t> form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harassment</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28. I encourage discussions about and advocate for the implementation of the organization’s code of ethics and value statements.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29. I </a:t>
                      </a:r>
                      <a:r>
                        <a:rPr lang="de-DE" sz="1050" b="1" kern="1200" err="1">
                          <a:solidFill>
                            <a:schemeClr val="bg1"/>
                          </a:solidFill>
                          <a:effectLst/>
                          <a:latin typeface="Roboto"/>
                          <a:ea typeface="+mn-ea"/>
                          <a:cs typeface="+mn-cs"/>
                        </a:rPr>
                        <a:t>fulfill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promises</a:t>
                      </a:r>
                      <a:r>
                        <a:rPr lang="de-DE" sz="1050" b="1" kern="1200">
                          <a:solidFill>
                            <a:schemeClr val="bg1"/>
                          </a:solidFill>
                          <a:effectLst/>
                          <a:latin typeface="Roboto"/>
                          <a:ea typeface="+mn-ea"/>
                          <a:cs typeface="+mn-cs"/>
                        </a:rPr>
                        <a:t> I </a:t>
                      </a:r>
                      <a:r>
                        <a:rPr lang="de-DE" sz="1050" b="1" kern="1200" err="1">
                          <a:solidFill>
                            <a:schemeClr val="bg1"/>
                          </a:solidFill>
                          <a:effectLst/>
                          <a:latin typeface="Roboto"/>
                          <a:ea typeface="+mn-ea"/>
                          <a:cs typeface="+mn-cs"/>
                        </a:rPr>
                        <a:t>make</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23</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err="1"/>
              <a:t>Ethics</a:t>
            </a:r>
            <a:r>
              <a:rPr lang="de-DE" sz="2800" b="1"/>
              <a:t> </a:t>
            </a:r>
            <a:r>
              <a:rPr lang="de-DE" sz="2800" b="1" err="1"/>
              <a:t>self-assessment</a:t>
            </a:r>
            <a:r>
              <a:rPr lang="de-DE" sz="2800" b="1"/>
              <a:t> - </a:t>
            </a:r>
            <a:r>
              <a:rPr lang="de-DE" sz="2800" b="1" err="1"/>
              <a:t>Colleagues</a:t>
            </a:r>
            <a:r>
              <a:rPr lang="de-DE" sz="2800" b="1"/>
              <a:t> </a:t>
            </a:r>
            <a:r>
              <a:rPr lang="de-DE" sz="2800" b="1" err="1"/>
              <a:t>and</a:t>
            </a:r>
            <a:r>
              <a:rPr lang="de-DE" sz="2800" b="1"/>
              <a:t> </a:t>
            </a:r>
            <a:r>
              <a:rPr lang="de-DE" sz="2800" b="1" err="1"/>
              <a:t>staff</a:t>
            </a:r>
            <a:r>
              <a:rPr lang="de-DE" sz="2800" b="1"/>
              <a:t> (1)</a:t>
            </a:r>
          </a:p>
        </p:txBody>
      </p:sp>
      <p:sp>
        <p:nvSpPr>
          <p:cNvPr id="7" name="Textfeld 6">
            <a:extLst>
              <a:ext uri="{FF2B5EF4-FFF2-40B4-BE49-F238E27FC236}">
                <a16:creationId xmlns:a16="http://schemas.microsoft.com/office/drawing/2014/main" id="{861D8A73-E67F-A345-B2D2-B87064D2C5DB}"/>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153591990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8117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30. I am </a:t>
                      </a:r>
                      <a:r>
                        <a:rPr lang="de-DE" sz="1200" b="1" kern="1200" err="1">
                          <a:solidFill>
                            <a:schemeClr val="bg1"/>
                          </a:solidFill>
                          <a:effectLst/>
                          <a:latin typeface="+mn-lt"/>
                          <a:ea typeface="+mn-ea"/>
                          <a:cs typeface="+mn-cs"/>
                        </a:rPr>
                        <a:t>respectful</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of</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views</a:t>
                      </a:r>
                      <a:r>
                        <a:rPr lang="de-DE" sz="1200" b="1" kern="1200">
                          <a:solidFill>
                            <a:schemeClr val="bg1"/>
                          </a:solidFill>
                          <a:effectLst/>
                          <a:latin typeface="+mn-lt"/>
                          <a:ea typeface="+mn-ea"/>
                          <a:cs typeface="+mn-cs"/>
                        </a:rPr>
                        <a:t> different </a:t>
                      </a:r>
                      <a:r>
                        <a:rPr lang="de-DE" sz="1200" b="1" kern="1200" err="1">
                          <a:solidFill>
                            <a:schemeClr val="bg1"/>
                          </a:solidFill>
                          <a:effectLst/>
                          <a:latin typeface="+mn-lt"/>
                          <a:ea typeface="+mn-ea"/>
                          <a:cs typeface="+mn-cs"/>
                        </a:rPr>
                        <a:t>from</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mine</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31. I am </a:t>
                      </a:r>
                      <a:r>
                        <a:rPr lang="de-DE" sz="1200" b="1" kern="1200" err="1">
                          <a:solidFill>
                            <a:schemeClr val="bg1"/>
                          </a:solidFill>
                          <a:effectLst/>
                          <a:latin typeface="+mn-lt"/>
                          <a:ea typeface="+mn-ea"/>
                          <a:cs typeface="+mn-cs"/>
                        </a:rPr>
                        <a:t>respectful</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of</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individuals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who</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differ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from</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me</a:t>
                      </a:r>
                      <a:r>
                        <a:rPr lang="de-DE" sz="1200" b="1" kern="1200">
                          <a:solidFill>
                            <a:schemeClr val="bg1"/>
                          </a:solidFill>
                          <a:effectLst/>
                          <a:latin typeface="+mn-lt"/>
                          <a:ea typeface="+mn-ea"/>
                          <a:cs typeface="+mn-cs"/>
                        </a:rPr>
                        <a:t> in </a:t>
                      </a:r>
                      <a:r>
                        <a:rPr lang="de-DE" sz="1200" b="1" kern="1200" err="1">
                          <a:solidFill>
                            <a:schemeClr val="bg1"/>
                          </a:solidFill>
                          <a:effectLst/>
                          <a:latin typeface="+mn-lt"/>
                          <a:ea typeface="+mn-ea"/>
                          <a:cs typeface="+mn-cs"/>
                        </a:rPr>
                        <a:t>ethnicity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gender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education</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job</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position</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32. I </a:t>
                      </a:r>
                      <a:r>
                        <a:rPr lang="de-DE" sz="1200" b="1" kern="1200" err="1">
                          <a:solidFill>
                            <a:schemeClr val="bg1"/>
                          </a:solidFill>
                          <a:effectLst/>
                          <a:latin typeface="+mn-lt"/>
                          <a:ea typeface="+mn-ea"/>
                          <a:cs typeface="+mn-cs"/>
                        </a:rPr>
                        <a:t>convey</a:t>
                      </a:r>
                      <a:r>
                        <a:rPr lang="de-DE" sz="1200" b="1" kern="1200">
                          <a:solidFill>
                            <a:schemeClr val="bg1"/>
                          </a:solidFill>
                          <a:effectLst/>
                          <a:latin typeface="+mn-lt"/>
                          <a:ea typeface="+mn-ea"/>
                          <a:cs typeface="+mn-cs"/>
                        </a:rPr>
                        <a:t> negative </a:t>
                      </a:r>
                      <a:r>
                        <a:rPr lang="de-DE" sz="1200" b="1" kern="1200" err="1">
                          <a:solidFill>
                            <a:schemeClr val="bg1"/>
                          </a:solidFill>
                          <a:effectLst/>
                          <a:latin typeface="+mn-lt"/>
                          <a:ea typeface="+mn-ea"/>
                          <a:cs typeface="+mn-cs"/>
                        </a:rPr>
                        <a:t>news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promptly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and</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openly</a:t>
                      </a:r>
                      <a:r>
                        <a:rPr lang="de-DE" sz="1200" b="1" kern="1200">
                          <a:solidFill>
                            <a:schemeClr val="bg1"/>
                          </a:solidFill>
                          <a:effectLst/>
                          <a:latin typeface="+mn-lt"/>
                          <a:ea typeface="+mn-ea"/>
                          <a:cs typeface="+mn-cs"/>
                        </a:rPr>
                        <a:t>, not </a:t>
                      </a:r>
                      <a:r>
                        <a:rPr lang="de-DE" sz="1200" b="1" kern="1200" err="1">
                          <a:solidFill>
                            <a:schemeClr val="bg1"/>
                          </a:solidFill>
                          <a:effectLst/>
                          <a:latin typeface="+mn-lt"/>
                          <a:ea typeface="+mn-ea"/>
                          <a:cs typeface="+mn-cs"/>
                        </a:rPr>
                        <a:t>allowing</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employees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others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to</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be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misled</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33. I </a:t>
                      </a:r>
                      <a:r>
                        <a:rPr lang="de-DE" sz="1200" b="1" kern="1200" err="1">
                          <a:solidFill>
                            <a:schemeClr val="bg1"/>
                          </a:solidFill>
                          <a:effectLst/>
                          <a:latin typeface="+mn-lt"/>
                          <a:ea typeface="+mn-ea"/>
                          <a:cs typeface="+mn-cs"/>
                        </a:rPr>
                        <a:t>expect</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and</a:t>
                      </a:r>
                      <a:r>
                        <a:rPr lang="de-DE" sz="1200" b="1" kern="1200">
                          <a:solidFill>
                            <a:schemeClr val="bg1"/>
                          </a:solidFill>
                          <a:effectLst/>
                          <a:latin typeface="+mn-lt"/>
                          <a:ea typeface="+mn-ea"/>
                          <a:cs typeface="+mn-cs"/>
                        </a:rPr>
                        <a:t> hold </a:t>
                      </a:r>
                      <a:r>
                        <a:rPr lang="de-DE" sz="1200" b="1" kern="1200" err="1">
                          <a:solidFill>
                            <a:schemeClr val="bg1"/>
                          </a:solidFill>
                          <a:effectLst/>
                          <a:latin typeface="+mn-lt"/>
                          <a:ea typeface="+mn-ea"/>
                          <a:cs typeface="+mn-cs"/>
                        </a:rPr>
                        <a:t>staff</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accountable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for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adherence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to</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our</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organization’s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ethical</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standards</a:t>
                      </a:r>
                      <a:r>
                        <a:rPr lang="de-DE" sz="1200" b="1" kern="1200">
                          <a:solidFill>
                            <a:schemeClr val="bg1"/>
                          </a:solidFill>
                          <a:effectLst/>
                          <a:latin typeface="+mn-lt"/>
                          <a:ea typeface="+mn-ea"/>
                          <a:cs typeface="+mn-cs"/>
                        </a:rPr>
                        <a:t> (e.g., </a:t>
                      </a:r>
                      <a:r>
                        <a:rPr lang="de-DE" sz="1200" b="1" kern="1200" err="1">
                          <a:solidFill>
                            <a:schemeClr val="bg1"/>
                          </a:solidFill>
                          <a:effectLst/>
                          <a:latin typeface="+mn-lt"/>
                          <a:ea typeface="+mn-ea"/>
                          <a:cs typeface="+mn-cs"/>
                        </a:rPr>
                        <a:t>performance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reviews</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bg1"/>
                          </a:solidFill>
                          <a:effectLst/>
                          <a:latin typeface="+mn-lt"/>
                          <a:ea typeface="+mn-ea"/>
                          <a:cs typeface="+mn-cs"/>
                        </a:rPr>
                        <a:t>34. I </a:t>
                      </a:r>
                      <a:r>
                        <a:rPr lang="de-DE" sz="1200" b="1" kern="1200" err="1">
                          <a:solidFill>
                            <a:schemeClr val="bg1"/>
                          </a:solidFill>
                          <a:effectLst/>
                          <a:latin typeface="+mn-lt"/>
                          <a:ea typeface="+mn-ea"/>
                          <a:cs typeface="+mn-cs"/>
                        </a:rPr>
                        <a:t>demonstrate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that</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incompetent</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supervision</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is</a:t>
                      </a:r>
                      <a:r>
                        <a:rPr lang="de-DE" sz="1200" b="1" kern="1200">
                          <a:solidFill>
                            <a:schemeClr val="bg1"/>
                          </a:solidFill>
                          <a:effectLst/>
                          <a:latin typeface="+mn-lt"/>
                          <a:ea typeface="+mn-ea"/>
                          <a:cs typeface="+mn-cs"/>
                        </a:rPr>
                        <a:t> not </a:t>
                      </a:r>
                      <a:r>
                        <a:rPr lang="de-DE" sz="1200" b="1" kern="1200" err="1">
                          <a:solidFill>
                            <a:schemeClr val="bg1"/>
                          </a:solidFill>
                          <a:effectLst/>
                          <a:latin typeface="+mn-lt"/>
                          <a:ea typeface="+mn-ea"/>
                          <a:cs typeface="+mn-cs"/>
                        </a:rPr>
                        <a:t>tolerated</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and</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make</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timely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decisions</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regarding</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marginally</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performing</a:t>
                      </a:r>
                      <a:r>
                        <a:rPr lang="de-DE" sz="1200" b="1" kern="1200">
                          <a:solidFill>
                            <a:schemeClr val="bg1"/>
                          </a:solidFill>
                          <a:effectLst/>
                          <a:latin typeface="+mn-lt"/>
                          <a:ea typeface="+mn-ea"/>
                          <a:cs typeface="+mn-cs"/>
                        </a:rPr>
                        <a:t> </a:t>
                      </a:r>
                      <a:r>
                        <a:rPr lang="de-DE" sz="1200" b="1" kern="1200" err="1">
                          <a:solidFill>
                            <a:schemeClr val="bg1"/>
                          </a:solidFill>
                          <a:effectLst/>
                          <a:latin typeface="+mn-lt"/>
                          <a:ea typeface="+mn-ea"/>
                          <a:cs typeface="+mn-cs"/>
                        </a:rPr>
                        <a:t>managers</a:t>
                      </a:r>
                      <a:r>
                        <a:rPr lang="de-DE" sz="1200" b="1" kern="1200">
                          <a:solidFill>
                            <a:schemeClr val="bg1"/>
                          </a:solidFill>
                          <a:effectLst/>
                          <a:latin typeface="+mn-lt"/>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24</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err="1"/>
              <a:t>Ethics</a:t>
            </a:r>
            <a:r>
              <a:rPr lang="de-DE" sz="2800" b="1"/>
              <a:t> </a:t>
            </a:r>
            <a:r>
              <a:rPr lang="de-DE" sz="2800" b="1" err="1"/>
              <a:t>self-assessment</a:t>
            </a:r>
            <a:r>
              <a:rPr lang="de-DE" sz="2800" b="1"/>
              <a:t> - </a:t>
            </a:r>
            <a:r>
              <a:rPr lang="de-DE" sz="2800" b="1" err="1"/>
              <a:t>Colleagues</a:t>
            </a:r>
            <a:r>
              <a:rPr lang="de-DE" sz="2800" b="1"/>
              <a:t> </a:t>
            </a:r>
            <a:r>
              <a:rPr lang="de-DE" sz="2800" b="1" err="1"/>
              <a:t>and</a:t>
            </a:r>
            <a:r>
              <a:rPr lang="de-DE" sz="2800" b="1"/>
              <a:t> </a:t>
            </a:r>
            <a:r>
              <a:rPr lang="de-DE" sz="2800" b="1" err="1"/>
              <a:t>staff</a:t>
            </a:r>
            <a:r>
              <a:rPr lang="de-DE" sz="2800" b="1"/>
              <a:t> (2)</a:t>
            </a:r>
          </a:p>
        </p:txBody>
      </p:sp>
      <p:sp>
        <p:nvSpPr>
          <p:cNvPr id="7" name="Textfeld 6">
            <a:extLst>
              <a:ext uri="{FF2B5EF4-FFF2-40B4-BE49-F238E27FC236}">
                <a16:creationId xmlns:a16="http://schemas.microsoft.com/office/drawing/2014/main" id="{669D85EF-003E-844C-83D8-FA042CFCF0A3}"/>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679047284"/>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35. I ensure adherence to ethics-related policies and practices affecting all staff.</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36. I am sensitive to employees who have ethical concerns and facilitate resolution of these concerns.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37. I encourage the use of organizational mechanisms (e.g., an ethics committee or program) and other ethics resources to address ethical issues.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38. I act quickly and decisively when employees are not treated fairly in their relationships with other employees.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rtl="0" eaLnBrk="1" fontAlgn="auto" latinLnBrk="0" hangingPunct="1">
                        <a:lnSpc>
                          <a:spcPct val="100000"/>
                        </a:lnSpc>
                        <a:spcBef>
                          <a:spcPts val="0"/>
                        </a:spcBef>
                        <a:spcAft>
                          <a:spcPts val="0"/>
                        </a:spcAft>
                        <a:buFontTx/>
                        <a:buNone/>
                      </a:pPr>
                      <a:r>
                        <a:rPr lang="de-DE" sz="1050" b="1" kern="1200">
                          <a:solidFill>
                            <a:schemeClr val="bg1"/>
                          </a:solidFill>
                          <a:effectLst/>
                          <a:latin typeface="Roboto"/>
                          <a:ea typeface="+mn-ea"/>
                          <a:cs typeface="+mn-cs"/>
                        </a:rPr>
                        <a:t>39. I </a:t>
                      </a:r>
                      <a:r>
                        <a:rPr lang="de-DE" sz="1050" b="1" kern="1200" err="1">
                          <a:solidFill>
                            <a:schemeClr val="bg1"/>
                          </a:solidFill>
                          <a:effectLst/>
                          <a:latin typeface="Roboto"/>
                          <a:ea typeface="+mn-ea"/>
                          <a:cs typeface="+mn-cs"/>
                        </a:rPr>
                        <a:t>assign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staff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only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official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duties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do not </a:t>
                      </a:r>
                      <a:r>
                        <a:rPr lang="de-DE" sz="1050" b="1" kern="1200" err="1">
                          <a:solidFill>
                            <a:schemeClr val="bg1"/>
                          </a:solidFill>
                          <a:effectLst/>
                          <a:latin typeface="Roboto"/>
                          <a:ea typeface="+mn-ea"/>
                          <a:cs typeface="+mn-cs"/>
                        </a:rPr>
                        <a:t>ask</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them</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assist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with</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work</a:t>
                      </a:r>
                      <a:r>
                        <a:rPr lang="de-DE" sz="1050" b="1" kern="1200">
                          <a:solidFill>
                            <a:schemeClr val="bg1"/>
                          </a:solidFill>
                          <a:effectLst/>
                          <a:latin typeface="Roboto"/>
                          <a:ea typeface="+mn-ea"/>
                          <a:cs typeface="+mn-cs"/>
                        </a:rPr>
                        <a:t> on behalf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family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friends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associates</a:t>
                      </a:r>
                      <a:r>
                        <a:rPr lang="de-DE" sz="1050" b="1" kern="1200">
                          <a:solidFill>
                            <a:schemeClr val="bg1"/>
                          </a:solidFill>
                          <a:effectLst/>
                          <a:latin typeface="Roboto"/>
                          <a:ea typeface="+mn-ea"/>
                          <a:cs typeface="+mn-cs"/>
                        </a:rPr>
                        <a:t>. </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25</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err="1"/>
              <a:t>Ethics</a:t>
            </a:r>
            <a:r>
              <a:rPr lang="de-DE" sz="2800" b="1"/>
              <a:t> </a:t>
            </a:r>
            <a:r>
              <a:rPr lang="de-DE" sz="2800" b="1" err="1"/>
              <a:t>self-assessment</a:t>
            </a:r>
            <a:r>
              <a:rPr lang="de-DE" sz="2800" b="1"/>
              <a:t> - </a:t>
            </a:r>
            <a:r>
              <a:rPr lang="de-DE" sz="2800" b="1" err="1"/>
              <a:t>Colleagues</a:t>
            </a:r>
            <a:r>
              <a:rPr lang="de-DE" sz="2800" b="1"/>
              <a:t> </a:t>
            </a:r>
            <a:r>
              <a:rPr lang="de-DE" sz="2800" b="1" err="1"/>
              <a:t>and</a:t>
            </a:r>
            <a:r>
              <a:rPr lang="de-DE" sz="2800" b="1"/>
              <a:t> </a:t>
            </a:r>
            <a:r>
              <a:rPr lang="de-DE" sz="2800" b="1" err="1"/>
              <a:t>staff</a:t>
            </a:r>
            <a:r>
              <a:rPr lang="de-DE" sz="2800" b="1"/>
              <a:t> (3)</a:t>
            </a:r>
          </a:p>
        </p:txBody>
      </p:sp>
      <p:sp>
        <p:nvSpPr>
          <p:cNvPr id="7" name="Textfeld 6">
            <a:extLst>
              <a:ext uri="{FF2B5EF4-FFF2-40B4-BE49-F238E27FC236}">
                <a16:creationId xmlns:a16="http://schemas.microsoft.com/office/drawing/2014/main" id="{C36060C0-52F6-994D-9EBF-5C1F92D4D95B}"/>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172238522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6629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rtl="0" eaLnBrk="1" fontAlgn="auto" latinLnBrk="0" hangingPunct="1">
                        <a:lnSpc>
                          <a:spcPct val="100000"/>
                        </a:lnSpc>
                        <a:spcBef>
                          <a:spcPts val="0"/>
                        </a:spcBef>
                        <a:spcAft>
                          <a:spcPts val="0"/>
                        </a:spcAft>
                        <a:buFontTx/>
                        <a:buNone/>
                      </a:pPr>
                      <a:r>
                        <a:rPr lang="de-DE" sz="1050" b="1" kern="1200">
                          <a:solidFill>
                            <a:schemeClr val="bg1"/>
                          </a:solidFill>
                          <a:effectLst/>
                          <a:latin typeface="Roboto"/>
                          <a:ea typeface="+mn-ea"/>
                          <a:cs typeface="+mn-cs"/>
                        </a:rPr>
                        <a:t>40. I hold all staff and business partners accountable for compliance with professional standards, including ethical behavior. </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26</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Autofit/>
          </a:bodyPr>
          <a:lstStyle/>
          <a:p>
            <a:r>
              <a:rPr lang="de-DE" sz="2800" b="1" err="1"/>
              <a:t>Ethics</a:t>
            </a:r>
            <a:r>
              <a:rPr lang="de-DE" sz="2800" b="1"/>
              <a:t> </a:t>
            </a:r>
            <a:r>
              <a:rPr lang="de-DE" sz="2800" b="1" err="1"/>
              <a:t>self-assessment</a:t>
            </a:r>
            <a:r>
              <a:rPr lang="de-DE" sz="2800" b="1"/>
              <a:t> - </a:t>
            </a:r>
            <a:r>
              <a:rPr lang="de-DE" sz="2800" b="1" err="1"/>
              <a:t>Colleagues</a:t>
            </a:r>
            <a:r>
              <a:rPr lang="de-DE" sz="2800" b="1"/>
              <a:t> </a:t>
            </a:r>
            <a:r>
              <a:rPr lang="de-DE" sz="2800" b="1" err="1"/>
              <a:t>and</a:t>
            </a:r>
            <a:r>
              <a:rPr lang="de-DE" sz="2800" b="1"/>
              <a:t> </a:t>
            </a:r>
            <a:r>
              <a:rPr lang="de-DE" sz="2800" b="1" err="1"/>
              <a:t>staff</a:t>
            </a:r>
            <a:r>
              <a:rPr lang="de-DE" sz="2800" b="1"/>
              <a:t> (4)</a:t>
            </a:r>
          </a:p>
        </p:txBody>
      </p:sp>
      <p:sp>
        <p:nvSpPr>
          <p:cNvPr id="7" name="Textfeld 6">
            <a:extLst>
              <a:ext uri="{FF2B5EF4-FFF2-40B4-BE49-F238E27FC236}">
                <a16:creationId xmlns:a16="http://schemas.microsoft.com/office/drawing/2014/main" id="{4C5019F0-96F6-8546-875F-ED572DB30374}"/>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413170022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8346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41. I negotiate in good faith and my management team knows that I expect them to also negotiate in good faith.</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42. I am </a:t>
                      </a:r>
                      <a:r>
                        <a:rPr lang="de-DE" sz="1050" b="1" kern="1200" err="1">
                          <a:solidFill>
                            <a:schemeClr val="bg1"/>
                          </a:solidFill>
                          <a:effectLst/>
                          <a:latin typeface="Roboto"/>
                          <a:ea typeface="+mn-ea"/>
                          <a:cs typeface="+mn-cs"/>
                        </a:rPr>
                        <a:t>mindful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importance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avoiding</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even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appearance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wrongdoing</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conflict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interest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interference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with</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free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competition</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43. I personally disclose, and expect my peers to disclose, any possible conflicts of interests before pursuing or entering into relationships with potential business partners.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44. I promote familiarity and compliance with organizational policies governing relationships with suppliers.</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45. I set an example for others in my organization by not accepting personal gifts from supplier.</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27</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err="1"/>
              <a:t>Ethics</a:t>
            </a:r>
            <a:r>
              <a:rPr lang="de-DE" b="1"/>
              <a:t> </a:t>
            </a:r>
            <a:r>
              <a:rPr lang="de-DE" b="1" err="1"/>
              <a:t>self-assessment</a:t>
            </a:r>
            <a:r>
              <a:rPr lang="de-DE" b="1"/>
              <a:t> - </a:t>
            </a:r>
            <a:r>
              <a:rPr lang="de-DE" b="1" err="1"/>
              <a:t>Suppliers</a:t>
            </a:r>
            <a:endParaRPr lang="de-DE" b="1"/>
          </a:p>
        </p:txBody>
      </p:sp>
      <p:sp>
        <p:nvSpPr>
          <p:cNvPr id="7" name="Textfeld 6">
            <a:extLst>
              <a:ext uri="{FF2B5EF4-FFF2-40B4-BE49-F238E27FC236}">
                <a16:creationId xmlns:a16="http://schemas.microsoft.com/office/drawing/2014/main" id="{C27ACD0A-82EB-0841-891F-98F7BC066B52}"/>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121785217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2E081-5BEC-004E-A72C-27F1DEA4368B}"/>
              </a:ext>
            </a:extLst>
          </p:cNvPr>
          <p:cNvGraphicFramePr>
            <a:graphicFrameLocks noGrp="1"/>
          </p:cNvGraphicFramePr>
          <p:nvPr>
            <p:ph idx="1"/>
          </p:nvPr>
        </p:nvGraphicFramePr>
        <p:xfrm>
          <a:off x="628650" y="1370013"/>
          <a:ext cx="7886700" cy="299466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4293756303"/>
                    </a:ext>
                  </a:extLst>
                </a:gridCol>
                <a:gridCol w="1577340">
                  <a:extLst>
                    <a:ext uri="{9D8B030D-6E8A-4147-A177-3AD203B41FA5}">
                      <a16:colId xmlns:a16="http://schemas.microsoft.com/office/drawing/2014/main" val="2344122492"/>
                    </a:ext>
                  </a:extLst>
                </a:gridCol>
                <a:gridCol w="1577340">
                  <a:extLst>
                    <a:ext uri="{9D8B030D-6E8A-4147-A177-3AD203B41FA5}">
                      <a16:colId xmlns:a16="http://schemas.microsoft.com/office/drawing/2014/main" val="817611705"/>
                    </a:ext>
                  </a:extLst>
                </a:gridCol>
                <a:gridCol w="1577340">
                  <a:extLst>
                    <a:ext uri="{9D8B030D-6E8A-4147-A177-3AD203B41FA5}">
                      <a16:colId xmlns:a16="http://schemas.microsoft.com/office/drawing/2014/main" val="491048559"/>
                    </a:ext>
                  </a:extLst>
                </a:gridCol>
                <a:gridCol w="1577340">
                  <a:extLst>
                    <a:ext uri="{9D8B030D-6E8A-4147-A177-3AD203B41FA5}">
                      <a16:colId xmlns:a16="http://schemas.microsoft.com/office/drawing/2014/main" val="3666884530"/>
                    </a:ext>
                  </a:extLst>
                </a:gridCol>
              </a:tblGrid>
              <a:tr h="1903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46. I have a routine system in place for board members to make full disclosure and reveal potential conflicts of interest.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44758105"/>
                  </a:ext>
                </a:extLst>
              </a:tr>
              <a:tr h="16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81568714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47. I </a:t>
                      </a:r>
                      <a:r>
                        <a:rPr lang="de-DE" sz="1050" b="1" kern="1200" err="1">
                          <a:solidFill>
                            <a:schemeClr val="bg1"/>
                          </a:solidFill>
                          <a:effectLst/>
                          <a:latin typeface="Roboto"/>
                          <a:ea typeface="+mn-ea"/>
                          <a:cs typeface="+mn-cs"/>
                        </a:rPr>
                        <a:t>ensure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that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reports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board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own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others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appropriately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convey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risks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decisions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proposed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projects</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192481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54541612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48. I </a:t>
                      </a:r>
                      <a:r>
                        <a:rPr lang="de-DE" sz="1050" b="1" kern="1200" err="1">
                          <a:solidFill>
                            <a:schemeClr val="bg1"/>
                          </a:solidFill>
                          <a:effectLst/>
                          <a:latin typeface="Roboto"/>
                          <a:ea typeface="+mn-ea"/>
                          <a:cs typeface="+mn-cs"/>
                        </a:rPr>
                        <a:t>work</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keep</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board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focused</a:t>
                      </a:r>
                      <a:r>
                        <a:rPr lang="de-DE" sz="1050" b="1" kern="1200">
                          <a:solidFill>
                            <a:schemeClr val="bg1"/>
                          </a:solidFill>
                          <a:effectLst/>
                          <a:latin typeface="Roboto"/>
                          <a:ea typeface="+mn-ea"/>
                          <a:cs typeface="+mn-cs"/>
                        </a:rPr>
                        <a:t> on </a:t>
                      </a:r>
                      <a:r>
                        <a:rPr lang="de-DE" sz="1050" b="1" kern="1200" err="1">
                          <a:solidFill>
                            <a:schemeClr val="bg1"/>
                          </a:solidFill>
                          <a:effectLst/>
                          <a:latin typeface="Roboto"/>
                          <a:ea typeface="+mn-ea"/>
                          <a:cs typeface="+mn-cs"/>
                        </a:rPr>
                        <a:t>ethical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issues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importance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organization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community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other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stakeholders</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012804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31893944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49. I promote </a:t>
                      </a:r>
                      <a:r>
                        <a:rPr lang="de-DE" sz="1050" b="1" kern="1200" err="1">
                          <a:solidFill>
                            <a:schemeClr val="bg1"/>
                          </a:solidFill>
                          <a:effectLst/>
                          <a:latin typeface="Roboto"/>
                          <a:ea typeface="+mn-ea"/>
                          <a:cs typeface="+mn-cs"/>
                        </a:rPr>
                        <a:t>board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discussion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resource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allocation</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issues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particularly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those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where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organizational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community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interests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may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appear</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to</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be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incompatible</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71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3759287501"/>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kern="1200">
                          <a:solidFill>
                            <a:schemeClr val="bg1"/>
                          </a:solidFill>
                          <a:effectLst/>
                          <a:latin typeface="Roboto"/>
                          <a:ea typeface="+mn-ea"/>
                          <a:cs typeface="+mn-cs"/>
                        </a:rPr>
                        <a:t>50. I </a:t>
                      </a:r>
                      <a:r>
                        <a:rPr lang="de-DE" sz="1050" b="1" kern="1200" err="1">
                          <a:solidFill>
                            <a:schemeClr val="bg1"/>
                          </a:solidFill>
                          <a:effectLst/>
                          <a:latin typeface="Roboto"/>
                          <a:ea typeface="+mn-ea"/>
                          <a:cs typeface="+mn-cs"/>
                        </a:rPr>
                        <a:t>keep</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the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board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appropriately</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informed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about</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issues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of</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alleged</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financial</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malfeasance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malpractice</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and</a:t>
                      </a:r>
                      <a:r>
                        <a:rPr lang="de-DE" sz="1050" b="1" kern="1200">
                          <a:solidFill>
                            <a:schemeClr val="bg1"/>
                          </a:solidFill>
                          <a:effectLst/>
                          <a:latin typeface="Roboto"/>
                          <a:ea typeface="+mn-ea"/>
                          <a:cs typeface="+mn-cs"/>
                        </a:rPr>
                        <a:t> potential </a:t>
                      </a:r>
                      <a:r>
                        <a:rPr lang="de-DE" sz="1050" b="1" kern="1200" err="1">
                          <a:solidFill>
                            <a:schemeClr val="bg1"/>
                          </a:solidFill>
                          <a:effectLst/>
                          <a:latin typeface="Roboto"/>
                          <a:ea typeface="+mn-ea"/>
                          <a:cs typeface="+mn-cs"/>
                        </a:rPr>
                        <a:t>litigious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situations</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involving</a:t>
                      </a:r>
                      <a:r>
                        <a:rPr lang="de-DE" sz="1050" b="1" kern="1200">
                          <a:solidFill>
                            <a:schemeClr val="bg1"/>
                          </a:solidFill>
                          <a:effectLst/>
                          <a:latin typeface="Roboto"/>
                          <a:ea typeface="+mn-ea"/>
                          <a:cs typeface="+mn-cs"/>
                        </a:rPr>
                        <a:t> </a:t>
                      </a:r>
                      <a:r>
                        <a:rPr lang="de-DE" sz="1050" b="1" kern="1200" err="1">
                          <a:solidFill>
                            <a:schemeClr val="bg1"/>
                          </a:solidFill>
                          <a:effectLst/>
                          <a:latin typeface="Roboto"/>
                          <a:ea typeface="+mn-ea"/>
                          <a:cs typeface="+mn-cs"/>
                        </a:rPr>
                        <a:t>employees</a:t>
                      </a:r>
                      <a:r>
                        <a:rPr lang="de-DE" sz="1050" b="1" kern="1200">
                          <a:solidFill>
                            <a:schemeClr val="bg1"/>
                          </a:solidFill>
                          <a:effectLst/>
                          <a:latin typeface="Roboto"/>
                          <a:ea typeface="+mn-ea"/>
                          <a:cs typeface="+mn-cs"/>
                        </a:rPr>
                        <a:t>.</a:t>
                      </a:r>
                    </a:p>
                  </a:txBody>
                  <a:tcPr>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62686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Almost</a:t>
                      </a:r>
                      <a:r>
                        <a:rPr lang="de-DE" sz="1050" kern="1200">
                          <a:solidFill>
                            <a:schemeClr val="tx1"/>
                          </a:solidFill>
                          <a:effectLst/>
                          <a:latin typeface="Roboto"/>
                          <a:ea typeface="+mn-ea"/>
                          <a:cs typeface="+mn-cs"/>
                        </a:rPr>
                        <a:t> Never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Occasionally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Usually</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err="1">
                          <a:solidFill>
                            <a:schemeClr val="tx1"/>
                          </a:solidFill>
                          <a:effectLst/>
                          <a:latin typeface="Roboto"/>
                          <a:ea typeface="+mn-ea"/>
                          <a:cs typeface="+mn-cs"/>
                        </a:rPr>
                        <a:t>Always</a:t>
                      </a:r>
                      <a:r>
                        <a:rPr lang="de-DE" sz="1050" kern="1200">
                          <a:solidFill>
                            <a:schemeClr val="tx1"/>
                          </a:solidFill>
                          <a:effectLst/>
                          <a:latin typeface="Roboto"/>
                          <a:ea typeface="+mn-ea"/>
                          <a:cs typeface="+mn-cs"/>
                        </a:rPr>
                        <a:t> ❒</a:t>
                      </a:r>
                      <a:endParaRPr lang="de-DE" sz="105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kern="1200">
                          <a:solidFill>
                            <a:schemeClr val="tx1"/>
                          </a:solidFill>
                          <a:effectLst/>
                          <a:latin typeface="Roboto"/>
                          <a:ea typeface="+mn-ea"/>
                          <a:cs typeface="+mn-cs"/>
                        </a:rPr>
                        <a:t>N/A ❒</a:t>
                      </a:r>
                      <a:endParaRPr lang="de-DE" sz="1050">
                        <a:latin typeface="Roboto"/>
                      </a:endParaRPr>
                    </a:p>
                  </a:txBody>
                  <a:tcPr/>
                </a:tc>
                <a:extLst>
                  <a:ext uri="{0D108BD9-81ED-4DB2-BD59-A6C34878D82A}">
                    <a16:rowId xmlns:a16="http://schemas.microsoft.com/office/drawing/2014/main" val="29212369"/>
                  </a:ext>
                </a:extLst>
              </a:tr>
            </a:tbl>
          </a:graphicData>
        </a:graphic>
      </p:graphicFrame>
      <p:sp>
        <p:nvSpPr>
          <p:cNvPr id="3" name="Fußzeilenplatzhalter 2">
            <a:extLst>
              <a:ext uri="{FF2B5EF4-FFF2-40B4-BE49-F238E27FC236}">
                <a16:creationId xmlns:a16="http://schemas.microsoft.com/office/drawing/2014/main" id="{9F4C4B0A-1435-F745-A334-26E8C3BDBD77}"/>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3A72A958-AA33-7D41-9F2E-84B423F56809}"/>
              </a:ext>
            </a:extLst>
          </p:cNvPr>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a:extLst>
              <a:ext uri="{FF2B5EF4-FFF2-40B4-BE49-F238E27FC236}">
                <a16:creationId xmlns:a16="http://schemas.microsoft.com/office/drawing/2014/main" id="{90618913-CC53-394A-B92E-36016EAAC0B7}"/>
              </a:ext>
            </a:extLst>
          </p:cNvPr>
          <p:cNvSpPr>
            <a:spLocks noGrp="1"/>
          </p:cNvSpPr>
          <p:nvPr>
            <p:ph type="title"/>
          </p:nvPr>
        </p:nvSpPr>
        <p:spPr/>
        <p:txBody>
          <a:bodyPr>
            <a:normAutofit fontScale="90000"/>
          </a:bodyPr>
          <a:lstStyle/>
          <a:p>
            <a:r>
              <a:rPr lang="de-DE" b="1" err="1"/>
              <a:t>Ethics</a:t>
            </a:r>
            <a:r>
              <a:rPr lang="de-DE" b="1"/>
              <a:t> </a:t>
            </a:r>
            <a:r>
              <a:rPr lang="de-DE" b="1" err="1"/>
              <a:t>self-assessment</a:t>
            </a:r>
            <a:r>
              <a:rPr lang="de-DE" b="1"/>
              <a:t> - Board</a:t>
            </a:r>
          </a:p>
        </p:txBody>
      </p:sp>
      <p:sp>
        <p:nvSpPr>
          <p:cNvPr id="7" name="Textfeld 6">
            <a:extLst>
              <a:ext uri="{FF2B5EF4-FFF2-40B4-BE49-F238E27FC236}">
                <a16:creationId xmlns:a16="http://schemas.microsoft.com/office/drawing/2014/main" id="{7A8F4B82-D716-6E47-BC73-7A81B24238A1}"/>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Tree>
    <p:extLst>
      <p:ext uri="{BB962C8B-B14F-4D97-AF65-F5344CB8AC3E}">
        <p14:creationId xmlns:p14="http://schemas.microsoft.com/office/powerpoint/2010/main" val="2049487380"/>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4A180BA-978F-0042-8AD9-6357321FAB75}"/>
              </a:ext>
            </a:extLst>
          </p:cNvPr>
          <p:cNvGraphicFramePr>
            <a:graphicFrameLocks noGrp="1"/>
          </p:cNvGraphicFramePr>
          <p:nvPr>
            <p:ph idx="1"/>
            <p:extLst>
              <p:ext uri="{D42A27DB-BD31-4B8C-83A1-F6EECF244321}">
                <p14:modId xmlns:p14="http://schemas.microsoft.com/office/powerpoint/2010/main" val="469798745"/>
              </p:ext>
            </p:extLst>
          </p:nvPr>
        </p:nvGraphicFramePr>
        <p:xfrm>
          <a:off x="628650" y="1370013"/>
          <a:ext cx="7886698" cy="2763520"/>
        </p:xfrm>
        <a:graphic>
          <a:graphicData uri="http://schemas.openxmlformats.org/drawingml/2006/table">
            <a:tbl>
              <a:tblPr firstRow="1" bandRow="1">
                <a:tableStyleId>{5940675A-B579-460E-94D1-54222C63F5DA}</a:tableStyleId>
              </a:tblPr>
              <a:tblGrid>
                <a:gridCol w="493568">
                  <a:extLst>
                    <a:ext uri="{9D8B030D-6E8A-4147-A177-3AD203B41FA5}">
                      <a16:colId xmlns:a16="http://schemas.microsoft.com/office/drawing/2014/main" val="868005722"/>
                    </a:ext>
                  </a:extLst>
                </a:gridCol>
                <a:gridCol w="1478626">
                  <a:extLst>
                    <a:ext uri="{9D8B030D-6E8A-4147-A177-3AD203B41FA5}">
                      <a16:colId xmlns:a16="http://schemas.microsoft.com/office/drawing/2014/main" val="3306656115"/>
                    </a:ext>
                  </a:extLst>
                </a:gridCol>
                <a:gridCol w="1478626">
                  <a:extLst>
                    <a:ext uri="{9D8B030D-6E8A-4147-A177-3AD203B41FA5}">
                      <a16:colId xmlns:a16="http://schemas.microsoft.com/office/drawing/2014/main" val="2792578751"/>
                    </a:ext>
                  </a:extLst>
                </a:gridCol>
                <a:gridCol w="1478626">
                  <a:extLst>
                    <a:ext uri="{9D8B030D-6E8A-4147-A177-3AD203B41FA5}">
                      <a16:colId xmlns:a16="http://schemas.microsoft.com/office/drawing/2014/main" val="194932203"/>
                    </a:ext>
                  </a:extLst>
                </a:gridCol>
                <a:gridCol w="1478626">
                  <a:extLst>
                    <a:ext uri="{9D8B030D-6E8A-4147-A177-3AD203B41FA5}">
                      <a16:colId xmlns:a16="http://schemas.microsoft.com/office/drawing/2014/main" val="4203247751"/>
                    </a:ext>
                  </a:extLst>
                </a:gridCol>
                <a:gridCol w="1478626">
                  <a:extLst>
                    <a:ext uri="{9D8B030D-6E8A-4147-A177-3AD203B41FA5}">
                      <a16:colId xmlns:a16="http://schemas.microsoft.com/office/drawing/2014/main" val="1776134251"/>
                    </a:ext>
                  </a:extLst>
                </a:gridCol>
              </a:tblGrid>
              <a:tr h="370840">
                <a:tc>
                  <a:txBody>
                    <a:bodyPr/>
                    <a:lstStyle/>
                    <a:p>
                      <a:r>
                        <a:rPr lang="de-DE" sz="1200" b="1" err="1">
                          <a:solidFill>
                            <a:schemeClr val="bg1"/>
                          </a:solidFill>
                          <a:latin typeface="Roboto"/>
                        </a:rPr>
                        <a:t>No</a:t>
                      </a:r>
                      <a:r>
                        <a:rPr lang="de-DE" sz="1200" b="1">
                          <a:solidFill>
                            <a:schemeClr val="bg1"/>
                          </a:solidFill>
                          <a:latin typeface="Roboto"/>
                        </a:rPr>
                        <a:t>.</a:t>
                      </a:r>
                    </a:p>
                  </a:txBody>
                  <a:tcPr>
                    <a:solidFill>
                      <a:srgbClr val="00B0F0"/>
                    </a:solidFill>
                  </a:tcPr>
                </a:tc>
                <a:tc>
                  <a:txBody>
                    <a:bodyPr/>
                    <a:lstStyle/>
                    <a:p>
                      <a:r>
                        <a:rPr lang="de-DE" sz="1200" b="1" err="1">
                          <a:solidFill>
                            <a:schemeClr val="bg1"/>
                          </a:solidFill>
                          <a:latin typeface="Roboto"/>
                        </a:rPr>
                        <a:t>Ethical</a:t>
                      </a:r>
                      <a:r>
                        <a:rPr lang="de-DE" sz="1200" b="1">
                          <a:solidFill>
                            <a:schemeClr val="bg1"/>
                          </a:solidFill>
                          <a:latin typeface="Roboto"/>
                        </a:rPr>
                        <a:t> </a:t>
                      </a:r>
                      <a:r>
                        <a:rPr lang="de-DE" sz="1200" b="1" err="1">
                          <a:solidFill>
                            <a:schemeClr val="bg1"/>
                          </a:solidFill>
                          <a:latin typeface="Roboto"/>
                        </a:rPr>
                        <a:t>behavior</a:t>
                      </a:r>
                      <a:r>
                        <a:rPr lang="de-DE" sz="1200" b="1">
                          <a:solidFill>
                            <a:schemeClr val="bg1"/>
                          </a:solidFill>
                          <a:latin typeface="Roboto"/>
                        </a:rPr>
                        <a:t> I </a:t>
                      </a:r>
                      <a:r>
                        <a:rPr lang="de-DE" sz="1200" b="1" err="1">
                          <a:solidFill>
                            <a:schemeClr val="bg1"/>
                          </a:solidFill>
                          <a:latin typeface="Roboto"/>
                        </a:rPr>
                        <a:t>want</a:t>
                      </a:r>
                      <a:r>
                        <a:rPr lang="de-DE" sz="1200" b="1">
                          <a:solidFill>
                            <a:schemeClr val="bg1"/>
                          </a:solidFill>
                          <a:latin typeface="Roboto"/>
                        </a:rPr>
                        <a:t> </a:t>
                      </a:r>
                      <a:r>
                        <a:rPr lang="de-DE" sz="1200" b="1" err="1">
                          <a:solidFill>
                            <a:schemeClr val="bg1"/>
                          </a:solidFill>
                          <a:latin typeface="Roboto"/>
                        </a:rPr>
                        <a:t>to</a:t>
                      </a:r>
                      <a:r>
                        <a:rPr lang="de-DE" sz="1200" b="1">
                          <a:solidFill>
                            <a:schemeClr val="bg1"/>
                          </a:solidFill>
                          <a:latin typeface="Roboto"/>
                        </a:rPr>
                        <a:t> </a:t>
                      </a:r>
                      <a:r>
                        <a:rPr lang="de-DE" sz="1200" b="1" err="1">
                          <a:solidFill>
                            <a:schemeClr val="bg1"/>
                          </a:solidFill>
                          <a:latin typeface="Roboto"/>
                        </a:rPr>
                        <a:t>work</a:t>
                      </a:r>
                      <a:r>
                        <a:rPr lang="de-DE" sz="1200" b="1">
                          <a:solidFill>
                            <a:schemeClr val="bg1"/>
                          </a:solidFill>
                          <a:latin typeface="Roboto"/>
                        </a:rPr>
                        <a:t> on</a:t>
                      </a:r>
                    </a:p>
                  </a:txBody>
                  <a:tcPr>
                    <a:solidFill>
                      <a:srgbClr val="00B0F0"/>
                    </a:solidFill>
                  </a:tcPr>
                </a:tc>
                <a:tc>
                  <a:txBody>
                    <a:bodyPr/>
                    <a:lstStyle/>
                    <a:p>
                      <a:r>
                        <a:rPr lang="de-DE" sz="1200" b="1" err="1">
                          <a:solidFill>
                            <a:schemeClr val="bg1"/>
                          </a:solidFill>
                          <a:latin typeface="Roboto"/>
                        </a:rPr>
                        <a:t>Current</a:t>
                      </a:r>
                      <a:r>
                        <a:rPr lang="de-DE" sz="1200" b="1">
                          <a:solidFill>
                            <a:schemeClr val="bg1"/>
                          </a:solidFill>
                          <a:latin typeface="Roboto"/>
                        </a:rPr>
                        <a:t> </a:t>
                      </a:r>
                      <a:r>
                        <a:rPr lang="de-DE" sz="1200" b="1" err="1">
                          <a:solidFill>
                            <a:schemeClr val="bg1"/>
                          </a:solidFill>
                          <a:latin typeface="Roboto"/>
                        </a:rPr>
                        <a:t>frequency</a:t>
                      </a:r>
                      <a:endParaRPr lang="de-DE" sz="1200" b="1">
                        <a:solidFill>
                          <a:schemeClr val="bg1"/>
                        </a:solidFill>
                        <a:latin typeface="Roboto"/>
                      </a:endParaRPr>
                    </a:p>
                  </a:txBody>
                  <a:tcPr>
                    <a:solidFill>
                      <a:srgbClr val="00B0F0"/>
                    </a:solidFill>
                  </a:tcPr>
                </a:tc>
                <a:tc>
                  <a:txBody>
                    <a:bodyPr/>
                    <a:lstStyle/>
                    <a:p>
                      <a:r>
                        <a:rPr lang="de-DE" sz="1200" b="1">
                          <a:solidFill>
                            <a:schemeClr val="bg1"/>
                          </a:solidFill>
                          <a:latin typeface="Roboto"/>
                        </a:rPr>
                        <a:t>Goal </a:t>
                      </a:r>
                      <a:r>
                        <a:rPr lang="de-DE" sz="1200" b="1" err="1">
                          <a:solidFill>
                            <a:schemeClr val="bg1"/>
                          </a:solidFill>
                          <a:latin typeface="Roboto"/>
                        </a:rPr>
                        <a:t>frequency</a:t>
                      </a:r>
                      <a:endParaRPr lang="de-DE" sz="1200" b="1">
                        <a:solidFill>
                          <a:schemeClr val="bg1"/>
                        </a:solidFill>
                        <a:latin typeface="Roboto"/>
                      </a:endParaRPr>
                    </a:p>
                  </a:txBody>
                  <a:tcPr>
                    <a:solidFill>
                      <a:srgbClr val="00B0F0"/>
                    </a:solidFill>
                  </a:tcPr>
                </a:tc>
                <a:tc>
                  <a:txBody>
                    <a:bodyPr/>
                    <a:lstStyle/>
                    <a:p>
                      <a:r>
                        <a:rPr lang="de-DE" sz="1200" b="1">
                          <a:solidFill>
                            <a:schemeClr val="bg1"/>
                          </a:solidFill>
                          <a:latin typeface="Roboto"/>
                        </a:rPr>
                        <a:t>Action steps</a:t>
                      </a:r>
                    </a:p>
                  </a:txBody>
                  <a:tcPr>
                    <a:solidFill>
                      <a:srgbClr val="00B0F0"/>
                    </a:solidFill>
                  </a:tcPr>
                </a:tc>
                <a:tc>
                  <a:txBody>
                    <a:bodyPr/>
                    <a:lstStyle/>
                    <a:p>
                      <a:r>
                        <a:rPr lang="de-DE" sz="1200" b="1" err="1">
                          <a:solidFill>
                            <a:schemeClr val="bg1"/>
                          </a:solidFill>
                          <a:latin typeface="Roboto"/>
                        </a:rPr>
                        <a:t>Timeframe</a:t>
                      </a:r>
                      <a:endParaRPr lang="de-DE" sz="1200" b="1">
                        <a:solidFill>
                          <a:schemeClr val="bg1"/>
                        </a:solidFill>
                        <a:latin typeface="Roboto"/>
                      </a:endParaRPr>
                    </a:p>
                  </a:txBody>
                  <a:tcPr>
                    <a:solidFill>
                      <a:srgbClr val="00B0F0"/>
                    </a:solidFill>
                  </a:tcPr>
                </a:tc>
                <a:extLst>
                  <a:ext uri="{0D108BD9-81ED-4DB2-BD59-A6C34878D82A}">
                    <a16:rowId xmlns:a16="http://schemas.microsoft.com/office/drawing/2014/main" val="4265950036"/>
                  </a:ext>
                </a:extLst>
              </a:tr>
              <a:tr h="370840">
                <a:tc>
                  <a:txBody>
                    <a:bodyPr/>
                    <a:lstStyle/>
                    <a:p>
                      <a:r>
                        <a:rPr lang="de-DE" sz="1200" b="1">
                          <a:latin typeface="Roboto"/>
                        </a:rPr>
                        <a:t>1.</a:t>
                      </a:r>
                    </a:p>
                  </a:txBody>
                  <a:tcPr/>
                </a:tc>
                <a:tc>
                  <a:txBody>
                    <a:bodyPr/>
                    <a:lstStyle/>
                    <a:p>
                      <a:r>
                        <a:rPr lang="de-DE" sz="1200" b="1">
                          <a:latin typeface="Roboto"/>
                        </a:rPr>
                        <a:t>E.g. “03. I </a:t>
                      </a:r>
                      <a:r>
                        <a:rPr lang="de-DE" sz="1200" b="1" err="1">
                          <a:latin typeface="Roboto"/>
                        </a:rPr>
                        <a:t>strive</a:t>
                      </a:r>
                      <a:r>
                        <a:rPr lang="de-DE" sz="1200" b="1">
                          <a:latin typeface="Roboto"/>
                        </a:rPr>
                        <a:t> </a:t>
                      </a:r>
                      <a:r>
                        <a:rPr lang="de-DE" sz="1200" b="1" err="1">
                          <a:latin typeface="Roboto"/>
                        </a:rPr>
                        <a:t>to</a:t>
                      </a:r>
                      <a:r>
                        <a:rPr lang="de-DE" sz="1200" b="1">
                          <a:latin typeface="Roboto"/>
                        </a:rPr>
                        <a:t> </a:t>
                      </a:r>
                      <a:r>
                        <a:rPr lang="de-DE" sz="1200" b="1" err="1">
                          <a:latin typeface="Roboto"/>
                        </a:rPr>
                        <a:t>be</a:t>
                      </a:r>
                      <a:r>
                        <a:rPr lang="de-DE" sz="1200" b="1">
                          <a:latin typeface="Roboto"/>
                        </a:rPr>
                        <a:t> a </a:t>
                      </a:r>
                      <a:r>
                        <a:rPr lang="de-DE" sz="1200" b="1" err="1">
                          <a:latin typeface="Roboto"/>
                        </a:rPr>
                        <a:t>role</a:t>
                      </a:r>
                      <a:r>
                        <a:rPr lang="de-DE" sz="1200" b="1">
                          <a:latin typeface="Roboto"/>
                        </a:rPr>
                        <a:t> </a:t>
                      </a:r>
                      <a:r>
                        <a:rPr lang="de-DE" sz="1200" b="1" err="1">
                          <a:latin typeface="Roboto"/>
                        </a:rPr>
                        <a:t>model</a:t>
                      </a:r>
                      <a:r>
                        <a:rPr lang="de-DE" sz="1200" b="1">
                          <a:latin typeface="Roboto"/>
                        </a:rPr>
                        <a:t> </a:t>
                      </a:r>
                      <a:r>
                        <a:rPr lang="de-DE" sz="1200" b="1" err="1">
                          <a:latin typeface="Roboto"/>
                        </a:rPr>
                        <a:t>for</a:t>
                      </a:r>
                      <a:r>
                        <a:rPr lang="de-DE" sz="1200" b="1">
                          <a:latin typeface="Roboto"/>
                        </a:rPr>
                        <a:t> </a:t>
                      </a:r>
                      <a:r>
                        <a:rPr lang="de-DE" sz="1200" b="1" err="1">
                          <a:latin typeface="Roboto"/>
                        </a:rPr>
                        <a:t>ethical</a:t>
                      </a:r>
                      <a:r>
                        <a:rPr lang="de-DE" sz="1200" b="1">
                          <a:latin typeface="Roboto"/>
                        </a:rPr>
                        <a:t> </a:t>
                      </a:r>
                      <a:r>
                        <a:rPr lang="de-DE" sz="1200" b="1" err="1">
                          <a:latin typeface="Roboto"/>
                        </a:rPr>
                        <a:t>behavior</a:t>
                      </a:r>
                      <a:r>
                        <a:rPr lang="de-DE" sz="1200" b="1">
                          <a:latin typeface="Roboto"/>
                        </a:rPr>
                        <a:t>” </a:t>
                      </a:r>
                    </a:p>
                  </a:txBody>
                  <a:tcPr/>
                </a:tc>
                <a:tc>
                  <a:txBody>
                    <a:bodyPr/>
                    <a:lstStyle/>
                    <a:p>
                      <a:r>
                        <a:rPr lang="de-DE" sz="1200" err="1">
                          <a:latin typeface="Roboto"/>
                        </a:rPr>
                        <a:t>Occasionally</a:t>
                      </a:r>
                      <a:endParaRPr lang="de-DE" sz="1200">
                        <a:latin typeface="Roboto"/>
                      </a:endParaRPr>
                    </a:p>
                  </a:txBody>
                  <a:tcPr/>
                </a:tc>
                <a:tc>
                  <a:txBody>
                    <a:bodyPr/>
                    <a:lstStyle/>
                    <a:p>
                      <a:r>
                        <a:rPr lang="de-DE" sz="1200">
                          <a:latin typeface="Roboto"/>
                        </a:rPr>
                        <a:t>Monthly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err="1">
                          <a:solidFill>
                            <a:schemeClr val="tx1"/>
                          </a:solidFill>
                          <a:effectLst/>
                          <a:latin typeface="Roboto"/>
                          <a:ea typeface="+mn-ea"/>
                          <a:cs typeface="+mn-cs"/>
                        </a:rPr>
                        <a:t>Discuss</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our</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code</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of</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ethics</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with</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counselors</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from</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our</a:t>
                      </a:r>
                      <a:r>
                        <a:rPr lang="de-DE" sz="1200" i="0" kern="1200">
                          <a:solidFill>
                            <a:schemeClr val="tx1"/>
                          </a:solidFill>
                          <a:effectLst/>
                          <a:latin typeface="Roboto"/>
                          <a:ea typeface="+mn-ea"/>
                          <a:cs typeface="+mn-cs"/>
                        </a:rPr>
                        <a:t> </a:t>
                      </a:r>
                      <a:r>
                        <a:rPr lang="de-DE" sz="1200" i="0" kern="1200" err="1">
                          <a:solidFill>
                            <a:schemeClr val="tx1"/>
                          </a:solidFill>
                          <a:effectLst/>
                          <a:latin typeface="Roboto"/>
                          <a:ea typeface="+mn-ea"/>
                          <a:cs typeface="+mn-cs"/>
                        </a:rPr>
                        <a:t>organization</a:t>
                      </a:r>
                      <a:endParaRPr lang="de-DE" sz="1200" i="0">
                        <a:effectLst/>
                        <a:latin typeface="Roboto"/>
                      </a:endParaRPr>
                    </a:p>
                  </a:txBody>
                  <a:tcPr/>
                </a:tc>
                <a:tc>
                  <a:txBody>
                    <a:bodyPr/>
                    <a:lstStyle/>
                    <a:p>
                      <a:r>
                        <a:rPr lang="de-DE" sz="1200" err="1">
                          <a:latin typeface="Roboto"/>
                        </a:rPr>
                        <a:t>Within</a:t>
                      </a:r>
                      <a:r>
                        <a:rPr lang="de-DE" sz="1200">
                          <a:latin typeface="Roboto"/>
                        </a:rPr>
                        <a:t> 6 </a:t>
                      </a:r>
                      <a:r>
                        <a:rPr lang="de-DE" sz="1200" err="1">
                          <a:latin typeface="Roboto"/>
                        </a:rPr>
                        <a:t>months</a:t>
                      </a:r>
                      <a:endParaRPr lang="de-DE" sz="1200">
                        <a:latin typeface="Roboto"/>
                      </a:endParaRPr>
                    </a:p>
                  </a:txBody>
                  <a:tcPr/>
                </a:tc>
                <a:extLst>
                  <a:ext uri="{0D108BD9-81ED-4DB2-BD59-A6C34878D82A}">
                    <a16:rowId xmlns:a16="http://schemas.microsoft.com/office/drawing/2014/main" val="397629629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a:latin typeface="Roboto"/>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extLst>
                  <a:ext uri="{0D108BD9-81ED-4DB2-BD59-A6C34878D82A}">
                    <a16:rowId xmlns:a16="http://schemas.microsoft.com/office/drawing/2014/main" val="2146936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latin typeface="Roboto"/>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extLst>
                  <a:ext uri="{0D108BD9-81ED-4DB2-BD59-A6C34878D82A}">
                    <a16:rowId xmlns:a16="http://schemas.microsoft.com/office/drawing/2014/main" val="1376765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latin typeface="Roboto"/>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extLst>
                  <a:ext uri="{0D108BD9-81ED-4DB2-BD59-A6C34878D82A}">
                    <a16:rowId xmlns:a16="http://schemas.microsoft.com/office/drawing/2014/main" val="4248935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highlight>
                            <a:srgbClr val="FFFF00"/>
                          </a:highlight>
                          <a:latin typeface="Roboto"/>
                        </a:rPr>
                        <a:t>[…]</a:t>
                      </a:r>
                    </a:p>
                  </a:txBody>
                  <a:tcPr/>
                </a:tc>
                <a:extLst>
                  <a:ext uri="{0D108BD9-81ED-4DB2-BD59-A6C34878D82A}">
                    <a16:rowId xmlns:a16="http://schemas.microsoft.com/office/drawing/2014/main" val="3983387877"/>
                  </a:ext>
                </a:extLst>
              </a:tr>
            </a:tbl>
          </a:graphicData>
        </a:graphic>
      </p:graphicFrame>
      <p:sp>
        <p:nvSpPr>
          <p:cNvPr id="3" name="Fußzeilenplatzhalter 2">
            <a:extLst>
              <a:ext uri="{FF2B5EF4-FFF2-40B4-BE49-F238E27FC236}">
                <a16:creationId xmlns:a16="http://schemas.microsoft.com/office/drawing/2014/main" id="{88044428-AD38-2C49-BE45-1B51B1B5FBFF}"/>
              </a:ext>
            </a:extLst>
          </p:cNvPr>
          <p:cNvSpPr>
            <a:spLocks noGrp="1"/>
          </p:cNvSpPr>
          <p:nvPr>
            <p:ph type="ftr" sz="quarter" idx="3"/>
          </p:nvPr>
        </p:nvSpPr>
        <p:spPr/>
        <p:txBody>
          <a:bodyPr/>
          <a:lstStyle/>
          <a:p>
            <a:r>
              <a:rPr lang="en-US" b="1"/>
              <a:t>Module 1 – How would a world without corruption look?</a:t>
            </a:r>
            <a:endParaRPr lang="en-US"/>
          </a:p>
        </p:txBody>
      </p:sp>
      <p:sp>
        <p:nvSpPr>
          <p:cNvPr id="4" name="Foliennummernplatzhalter 3">
            <a:extLst>
              <a:ext uri="{FF2B5EF4-FFF2-40B4-BE49-F238E27FC236}">
                <a16:creationId xmlns:a16="http://schemas.microsoft.com/office/drawing/2014/main" id="{4BB50062-BF35-9E4E-8823-48AE8751C792}"/>
              </a:ext>
            </a:extLst>
          </p:cNvPr>
          <p:cNvSpPr>
            <a:spLocks noGrp="1"/>
          </p:cNvSpPr>
          <p:nvPr>
            <p:ph type="sldNum" sz="quarter" idx="4"/>
          </p:nvPr>
        </p:nvSpPr>
        <p:spPr/>
        <p:txBody>
          <a:bodyPr/>
          <a:lstStyle/>
          <a:p>
            <a:fld id="{961E0DA8-AC27-403E-90E8-404BCA9BAC80}" type="slidenum">
              <a:rPr lang="en-US" smtClean="0"/>
              <a:pPr/>
              <a:t>29</a:t>
            </a:fld>
            <a:endParaRPr lang="en-US"/>
          </a:p>
        </p:txBody>
      </p:sp>
      <p:sp>
        <p:nvSpPr>
          <p:cNvPr id="5" name="Titel 4">
            <a:extLst>
              <a:ext uri="{FF2B5EF4-FFF2-40B4-BE49-F238E27FC236}">
                <a16:creationId xmlns:a16="http://schemas.microsoft.com/office/drawing/2014/main" id="{E3996ACA-E779-F44A-ABAF-833BAF60BCC2}"/>
              </a:ext>
            </a:extLst>
          </p:cNvPr>
          <p:cNvSpPr>
            <a:spLocks noGrp="1"/>
          </p:cNvSpPr>
          <p:nvPr>
            <p:ph type="title"/>
          </p:nvPr>
        </p:nvSpPr>
        <p:spPr/>
        <p:txBody>
          <a:bodyPr>
            <a:normAutofit fontScale="90000"/>
          </a:bodyPr>
          <a:lstStyle/>
          <a:p>
            <a:r>
              <a:rPr lang="de-DE" b="1"/>
              <a:t>Personal </a:t>
            </a:r>
            <a:r>
              <a:rPr lang="de-DE" b="1" err="1"/>
              <a:t>ethics</a:t>
            </a:r>
            <a:r>
              <a:rPr lang="de-DE" b="1"/>
              <a:t> </a:t>
            </a:r>
            <a:r>
              <a:rPr lang="de-DE" b="1" err="1"/>
              <a:t>development</a:t>
            </a:r>
            <a:r>
              <a:rPr lang="de-DE" b="1"/>
              <a:t> plan</a:t>
            </a:r>
          </a:p>
        </p:txBody>
      </p:sp>
      <p:sp>
        <p:nvSpPr>
          <p:cNvPr id="7" name="Textfeld 6">
            <a:extLst>
              <a:ext uri="{FF2B5EF4-FFF2-40B4-BE49-F238E27FC236}">
                <a16:creationId xmlns:a16="http://schemas.microsoft.com/office/drawing/2014/main" id="{BD53BA01-F0CA-354E-AD01-7393B24D2706}"/>
              </a:ext>
            </a:extLst>
          </p:cNvPr>
          <p:cNvSpPr txBox="1"/>
          <p:nvPr/>
        </p:nvSpPr>
        <p:spPr>
          <a:xfrm>
            <a:off x="6756272" y="4360936"/>
            <a:ext cx="1811725" cy="200055"/>
          </a:xfrm>
          <a:prstGeom prst="rect">
            <a:avLst/>
          </a:prstGeom>
          <a:noFill/>
        </p:spPr>
        <p:txBody>
          <a:bodyPr wrap="square" rtlCol="0">
            <a:spAutoFit/>
          </a:bodyPr>
          <a:lstStyle/>
          <a:p>
            <a:pPr algn="r"/>
            <a:r>
              <a:rPr lang="de-DE" sz="700">
                <a:latin typeface="Roboto"/>
                <a:cs typeface="Roboto"/>
              </a:rPr>
              <a:t>Project Management Institute (PMI) 2018</a:t>
            </a:r>
          </a:p>
        </p:txBody>
      </p:sp>
      <p:sp>
        <p:nvSpPr>
          <p:cNvPr id="2" name="Oval 1">
            <a:extLst>
              <a:ext uri="{FF2B5EF4-FFF2-40B4-BE49-F238E27FC236}">
                <a16:creationId xmlns:a16="http://schemas.microsoft.com/office/drawing/2014/main" id="{DE53F232-FD55-B74C-A8D9-C0DA82DA702B}"/>
              </a:ext>
            </a:extLst>
          </p:cNvPr>
          <p:cNvSpPr/>
          <p:nvPr/>
        </p:nvSpPr>
        <p:spPr>
          <a:xfrm rot="20988150">
            <a:off x="238338" y="1816783"/>
            <a:ext cx="8667319" cy="2650191"/>
          </a:xfrm>
          <a:prstGeom prst="ellipse">
            <a:avLst/>
          </a:prstGeom>
          <a:solidFill>
            <a:srgbClr val="C00000">
              <a:alpha val="8039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bg1"/>
                </a:solidFill>
                <a:latin typeface="Roboto"/>
              </a:rPr>
              <a:t>The </a:t>
            </a:r>
            <a:r>
              <a:rPr lang="de-DE" sz="2000" b="1" err="1">
                <a:solidFill>
                  <a:schemeClr val="bg1"/>
                </a:solidFill>
                <a:latin typeface="Roboto"/>
              </a:rPr>
              <a:t>development</a:t>
            </a:r>
            <a:r>
              <a:rPr lang="de-DE" sz="2000" b="1">
                <a:solidFill>
                  <a:schemeClr val="bg1"/>
                </a:solidFill>
                <a:latin typeface="Roboto"/>
              </a:rPr>
              <a:t> </a:t>
            </a:r>
            <a:r>
              <a:rPr lang="de-DE" sz="2000" b="1" err="1">
                <a:solidFill>
                  <a:schemeClr val="bg1"/>
                </a:solidFill>
                <a:latin typeface="Roboto"/>
              </a:rPr>
              <a:t>plans</a:t>
            </a:r>
            <a:r>
              <a:rPr lang="de-DE" sz="2000" b="1">
                <a:solidFill>
                  <a:schemeClr val="bg1"/>
                </a:solidFill>
                <a:latin typeface="Roboto"/>
              </a:rPr>
              <a:t> </a:t>
            </a:r>
            <a:r>
              <a:rPr lang="de-DE" sz="2000" b="1" err="1">
                <a:solidFill>
                  <a:schemeClr val="bg1"/>
                </a:solidFill>
                <a:latin typeface="Roboto"/>
              </a:rPr>
              <a:t>for</a:t>
            </a:r>
            <a:r>
              <a:rPr lang="de-DE" sz="2000" b="1">
                <a:solidFill>
                  <a:schemeClr val="bg1"/>
                </a:solidFill>
                <a:latin typeface="Roboto"/>
              </a:rPr>
              <a:t> </a:t>
            </a:r>
            <a:r>
              <a:rPr lang="de-DE" sz="2000" b="1" err="1">
                <a:solidFill>
                  <a:schemeClr val="bg1"/>
                </a:solidFill>
                <a:latin typeface="Roboto"/>
              </a:rPr>
              <a:t>enhanced</a:t>
            </a:r>
            <a:r>
              <a:rPr lang="de-DE" sz="2000" b="1">
                <a:solidFill>
                  <a:schemeClr val="bg1"/>
                </a:solidFill>
                <a:latin typeface="Roboto"/>
              </a:rPr>
              <a:t> </a:t>
            </a:r>
            <a:r>
              <a:rPr lang="de-DE" sz="2000" b="1" err="1">
                <a:solidFill>
                  <a:schemeClr val="bg1"/>
                </a:solidFill>
                <a:latin typeface="Roboto"/>
              </a:rPr>
              <a:t>ethics</a:t>
            </a:r>
            <a:r>
              <a:rPr lang="de-DE" sz="2000" b="1">
                <a:solidFill>
                  <a:schemeClr val="bg1"/>
                </a:solidFill>
                <a:latin typeface="Roboto"/>
              </a:rPr>
              <a:t> </a:t>
            </a:r>
            <a:r>
              <a:rPr lang="de-DE" sz="2000" b="1" err="1">
                <a:solidFill>
                  <a:schemeClr val="bg1"/>
                </a:solidFill>
                <a:latin typeface="Roboto"/>
              </a:rPr>
              <a:t>and</a:t>
            </a:r>
            <a:r>
              <a:rPr lang="de-DE" sz="2000" b="1">
                <a:solidFill>
                  <a:schemeClr val="bg1"/>
                </a:solidFill>
                <a:latin typeface="Roboto"/>
              </a:rPr>
              <a:t> </a:t>
            </a:r>
            <a:r>
              <a:rPr lang="de-DE" sz="2000" b="1" err="1">
                <a:solidFill>
                  <a:schemeClr val="bg1"/>
                </a:solidFill>
                <a:latin typeface="Roboto"/>
              </a:rPr>
              <a:t>public</a:t>
            </a:r>
            <a:r>
              <a:rPr lang="de-DE" sz="2000" b="1">
                <a:solidFill>
                  <a:schemeClr val="bg1"/>
                </a:solidFill>
                <a:latin typeface="Roboto"/>
              </a:rPr>
              <a:t> </a:t>
            </a:r>
            <a:r>
              <a:rPr lang="de-DE" sz="2000" b="1" err="1">
                <a:solidFill>
                  <a:schemeClr val="bg1"/>
                </a:solidFill>
                <a:latin typeface="Roboto"/>
              </a:rPr>
              <a:t>integrity</a:t>
            </a:r>
            <a:r>
              <a:rPr lang="de-DE" sz="2000" b="1">
                <a:solidFill>
                  <a:schemeClr val="bg1"/>
                </a:solidFill>
                <a:latin typeface="Roboto"/>
              </a:rPr>
              <a:t> </a:t>
            </a:r>
            <a:r>
              <a:rPr lang="de-DE" sz="2000" b="1" err="1">
                <a:solidFill>
                  <a:schemeClr val="bg1"/>
                </a:solidFill>
                <a:latin typeface="Roboto"/>
              </a:rPr>
              <a:t>only</a:t>
            </a:r>
            <a:r>
              <a:rPr lang="de-DE" sz="2000" b="1">
                <a:solidFill>
                  <a:schemeClr val="bg1"/>
                </a:solidFill>
                <a:latin typeface="Roboto"/>
              </a:rPr>
              <a:t> </a:t>
            </a:r>
            <a:r>
              <a:rPr lang="de-DE" sz="2000" b="1" err="1">
                <a:solidFill>
                  <a:schemeClr val="bg1"/>
                </a:solidFill>
                <a:latin typeface="Roboto"/>
              </a:rPr>
              <a:t>need</a:t>
            </a:r>
            <a:r>
              <a:rPr lang="de-DE" sz="2000" b="1">
                <a:solidFill>
                  <a:schemeClr val="bg1"/>
                </a:solidFill>
                <a:latin typeface="Roboto"/>
              </a:rPr>
              <a:t> </a:t>
            </a:r>
            <a:r>
              <a:rPr lang="de-DE" sz="2000" b="1" err="1">
                <a:solidFill>
                  <a:schemeClr val="bg1"/>
                </a:solidFill>
                <a:latin typeface="Roboto"/>
              </a:rPr>
              <a:t>to</a:t>
            </a:r>
            <a:r>
              <a:rPr lang="de-DE" sz="2000" b="1">
                <a:solidFill>
                  <a:schemeClr val="bg1"/>
                </a:solidFill>
                <a:latin typeface="Roboto"/>
              </a:rPr>
              <a:t> </a:t>
            </a:r>
            <a:r>
              <a:rPr lang="de-DE" sz="2000" b="1" err="1">
                <a:solidFill>
                  <a:schemeClr val="bg1"/>
                </a:solidFill>
                <a:latin typeface="Roboto"/>
              </a:rPr>
              <a:t>be</a:t>
            </a:r>
            <a:r>
              <a:rPr lang="de-DE" sz="2000" b="1">
                <a:solidFill>
                  <a:schemeClr val="bg1"/>
                </a:solidFill>
                <a:latin typeface="Roboto"/>
              </a:rPr>
              <a:t> </a:t>
            </a:r>
            <a:r>
              <a:rPr lang="de-DE" sz="2000" b="1" err="1">
                <a:solidFill>
                  <a:schemeClr val="bg1"/>
                </a:solidFill>
                <a:latin typeface="Roboto"/>
              </a:rPr>
              <a:t>set</a:t>
            </a:r>
            <a:r>
              <a:rPr lang="de-DE" sz="2000" b="1">
                <a:solidFill>
                  <a:schemeClr val="bg1"/>
                </a:solidFill>
                <a:latin typeface="Roboto"/>
              </a:rPr>
              <a:t> </a:t>
            </a:r>
            <a:r>
              <a:rPr lang="de-DE" sz="2000" b="1" err="1">
                <a:solidFill>
                  <a:schemeClr val="bg1"/>
                </a:solidFill>
                <a:latin typeface="Roboto"/>
              </a:rPr>
              <a:t>up</a:t>
            </a:r>
            <a:r>
              <a:rPr lang="de-DE" sz="2000" b="1">
                <a:solidFill>
                  <a:schemeClr val="bg1"/>
                </a:solidFill>
                <a:latin typeface="Roboto"/>
              </a:rPr>
              <a:t> </a:t>
            </a:r>
            <a:r>
              <a:rPr lang="de-DE" sz="2000" b="1" err="1">
                <a:solidFill>
                  <a:schemeClr val="bg1"/>
                </a:solidFill>
                <a:latin typeface="Roboto"/>
              </a:rPr>
              <a:t>and</a:t>
            </a:r>
            <a:r>
              <a:rPr lang="de-DE" sz="2000" b="1">
                <a:solidFill>
                  <a:schemeClr val="bg1"/>
                </a:solidFill>
                <a:latin typeface="Roboto"/>
              </a:rPr>
              <a:t> </a:t>
            </a:r>
            <a:r>
              <a:rPr lang="de-DE" sz="2000" b="1" err="1">
                <a:solidFill>
                  <a:schemeClr val="bg1"/>
                </a:solidFill>
                <a:latin typeface="Roboto"/>
              </a:rPr>
              <a:t>presented</a:t>
            </a:r>
            <a:r>
              <a:rPr lang="de-DE" sz="2000" b="1">
                <a:solidFill>
                  <a:schemeClr val="bg1"/>
                </a:solidFill>
                <a:latin typeface="Roboto"/>
              </a:rPr>
              <a:t> in Module 18 on Day 5 </a:t>
            </a:r>
            <a:r>
              <a:rPr lang="de-DE" sz="2000" b="1" err="1">
                <a:solidFill>
                  <a:schemeClr val="bg1"/>
                </a:solidFill>
                <a:latin typeface="Roboto"/>
              </a:rPr>
              <a:t>based</a:t>
            </a:r>
            <a:r>
              <a:rPr lang="de-DE" sz="2000" b="1">
                <a:solidFill>
                  <a:schemeClr val="bg1"/>
                </a:solidFill>
                <a:latin typeface="Roboto"/>
              </a:rPr>
              <a:t> on </a:t>
            </a:r>
            <a:r>
              <a:rPr lang="de-DE" sz="2000" b="1" err="1">
                <a:solidFill>
                  <a:schemeClr val="bg1"/>
                </a:solidFill>
                <a:latin typeface="Roboto"/>
              </a:rPr>
              <a:t>the</a:t>
            </a:r>
            <a:r>
              <a:rPr lang="de-DE" sz="2000" b="1">
                <a:solidFill>
                  <a:schemeClr val="bg1"/>
                </a:solidFill>
                <a:latin typeface="Roboto"/>
              </a:rPr>
              <a:t> </a:t>
            </a:r>
            <a:r>
              <a:rPr lang="de-DE" sz="2000" b="1" err="1">
                <a:solidFill>
                  <a:schemeClr val="bg1"/>
                </a:solidFill>
                <a:latin typeface="Roboto"/>
              </a:rPr>
              <a:t>results</a:t>
            </a:r>
            <a:r>
              <a:rPr lang="de-DE" sz="2000" b="1">
                <a:solidFill>
                  <a:schemeClr val="bg1"/>
                </a:solidFill>
                <a:latin typeface="Roboto"/>
              </a:rPr>
              <a:t> </a:t>
            </a:r>
            <a:r>
              <a:rPr lang="de-DE" sz="2000" b="1" err="1">
                <a:solidFill>
                  <a:schemeClr val="bg1"/>
                </a:solidFill>
                <a:latin typeface="Roboto"/>
              </a:rPr>
              <a:t>from</a:t>
            </a:r>
            <a:r>
              <a:rPr lang="de-DE" sz="2000" b="1">
                <a:solidFill>
                  <a:schemeClr val="bg1"/>
                </a:solidFill>
                <a:latin typeface="Roboto"/>
              </a:rPr>
              <a:t> </a:t>
            </a:r>
            <a:r>
              <a:rPr lang="de-DE" sz="2000" b="1" err="1">
                <a:solidFill>
                  <a:schemeClr val="bg1"/>
                </a:solidFill>
                <a:latin typeface="Roboto"/>
              </a:rPr>
              <a:t>the</a:t>
            </a:r>
            <a:r>
              <a:rPr lang="de-DE" sz="2000" b="1">
                <a:solidFill>
                  <a:schemeClr val="bg1"/>
                </a:solidFill>
                <a:latin typeface="Roboto"/>
              </a:rPr>
              <a:t> </a:t>
            </a:r>
            <a:r>
              <a:rPr lang="de-DE" sz="2000" b="1" err="1">
                <a:solidFill>
                  <a:schemeClr val="bg1"/>
                </a:solidFill>
                <a:latin typeface="Roboto"/>
              </a:rPr>
              <a:t>previous</a:t>
            </a:r>
            <a:r>
              <a:rPr lang="de-DE" sz="2000" b="1">
                <a:solidFill>
                  <a:schemeClr val="bg1"/>
                </a:solidFill>
                <a:latin typeface="Roboto"/>
              </a:rPr>
              <a:t> </a:t>
            </a:r>
            <a:r>
              <a:rPr lang="de-DE" sz="2000" b="1" err="1">
                <a:solidFill>
                  <a:schemeClr val="bg1"/>
                </a:solidFill>
                <a:latin typeface="Roboto"/>
              </a:rPr>
              <a:t>ethics</a:t>
            </a:r>
            <a:r>
              <a:rPr lang="de-DE" sz="2000" b="1">
                <a:solidFill>
                  <a:schemeClr val="bg1"/>
                </a:solidFill>
                <a:latin typeface="Roboto"/>
              </a:rPr>
              <a:t> </a:t>
            </a:r>
            <a:r>
              <a:rPr lang="de-DE" sz="2000" b="1" err="1">
                <a:solidFill>
                  <a:schemeClr val="bg1"/>
                </a:solidFill>
                <a:latin typeface="Roboto"/>
              </a:rPr>
              <a:t>self-assessment</a:t>
            </a:r>
            <a:r>
              <a:rPr lang="de-DE" sz="2000" b="1">
                <a:solidFill>
                  <a:schemeClr val="bg1"/>
                </a:solidFill>
                <a:latin typeface="Roboto"/>
              </a:rPr>
              <a:t> </a:t>
            </a:r>
            <a:r>
              <a:rPr lang="de-DE" sz="2000" b="1" err="1">
                <a:solidFill>
                  <a:schemeClr val="bg1"/>
                </a:solidFill>
                <a:latin typeface="Roboto"/>
              </a:rPr>
              <a:t>and</a:t>
            </a:r>
            <a:r>
              <a:rPr lang="de-DE" sz="2000" b="1">
                <a:solidFill>
                  <a:schemeClr val="bg1"/>
                </a:solidFill>
                <a:latin typeface="Roboto"/>
              </a:rPr>
              <a:t> </a:t>
            </a:r>
            <a:r>
              <a:rPr lang="de-DE" sz="2000" b="1" err="1">
                <a:solidFill>
                  <a:schemeClr val="bg1"/>
                </a:solidFill>
                <a:latin typeface="Roboto"/>
              </a:rPr>
              <a:t>overall</a:t>
            </a:r>
            <a:r>
              <a:rPr lang="de-DE" sz="2000" b="1">
                <a:solidFill>
                  <a:schemeClr val="bg1"/>
                </a:solidFill>
                <a:latin typeface="Roboto"/>
              </a:rPr>
              <a:t> </a:t>
            </a:r>
            <a:r>
              <a:rPr lang="de-DE" sz="2000" b="1" err="1">
                <a:solidFill>
                  <a:schemeClr val="bg1"/>
                </a:solidFill>
                <a:latin typeface="Roboto"/>
              </a:rPr>
              <a:t>learnings</a:t>
            </a:r>
            <a:r>
              <a:rPr lang="de-DE" sz="2000" b="1">
                <a:solidFill>
                  <a:schemeClr val="bg1"/>
                </a:solidFill>
                <a:latin typeface="Roboto"/>
              </a:rPr>
              <a:t> </a:t>
            </a:r>
            <a:r>
              <a:rPr lang="de-DE" sz="2000" b="1" err="1">
                <a:solidFill>
                  <a:schemeClr val="bg1"/>
                </a:solidFill>
                <a:latin typeface="Roboto"/>
              </a:rPr>
              <a:t>from</a:t>
            </a:r>
            <a:r>
              <a:rPr lang="de-DE" sz="2000" b="1">
                <a:solidFill>
                  <a:schemeClr val="bg1"/>
                </a:solidFill>
                <a:latin typeface="Roboto"/>
              </a:rPr>
              <a:t> </a:t>
            </a:r>
            <a:r>
              <a:rPr lang="de-DE" sz="2000" b="1" err="1">
                <a:solidFill>
                  <a:schemeClr val="bg1"/>
                </a:solidFill>
                <a:latin typeface="Roboto"/>
              </a:rPr>
              <a:t>the</a:t>
            </a:r>
            <a:r>
              <a:rPr lang="de-DE" sz="2000" b="1">
                <a:solidFill>
                  <a:schemeClr val="bg1"/>
                </a:solidFill>
                <a:latin typeface="Roboto"/>
              </a:rPr>
              <a:t> </a:t>
            </a:r>
            <a:r>
              <a:rPr lang="de-DE" sz="2000" b="1" err="1">
                <a:solidFill>
                  <a:schemeClr val="bg1"/>
                </a:solidFill>
                <a:latin typeface="Roboto"/>
              </a:rPr>
              <a:t>training</a:t>
            </a:r>
            <a:r>
              <a:rPr lang="de-DE" sz="2000" b="1">
                <a:solidFill>
                  <a:schemeClr val="bg1"/>
                </a:solidFill>
                <a:latin typeface="Roboto"/>
              </a:rPr>
              <a:t>. </a:t>
            </a:r>
            <a:endParaRPr lang="en-US" sz="2000"/>
          </a:p>
        </p:txBody>
      </p:sp>
    </p:spTree>
    <p:extLst>
      <p:ext uri="{BB962C8B-B14F-4D97-AF65-F5344CB8AC3E}">
        <p14:creationId xmlns:p14="http://schemas.microsoft.com/office/powerpoint/2010/main" val="8144021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O9FG4R0.jpg"/>
          <p:cNvPicPr>
            <a:picLocks noChangeAspect="1"/>
          </p:cNvPicPr>
          <p:nvPr/>
        </p:nvPicPr>
        <p:blipFill rotWithShape="1">
          <a:blip r:embed="rId3" cstate="print">
            <a:extLst>
              <a:ext uri="{28A0092B-C50C-407E-A947-70E740481C1C}">
                <a14:useLocalDpi xmlns:a14="http://schemas.microsoft.com/office/drawing/2010/main" val="0"/>
              </a:ext>
            </a:extLst>
          </a:blip>
          <a:srcRect t="19042" b="16088"/>
          <a:stretch/>
        </p:blipFill>
        <p:spPr>
          <a:xfrm>
            <a:off x="-6375494" y="552624"/>
            <a:ext cx="6973714" cy="3566160"/>
          </a:xfrm>
          <a:prstGeom prst="rect">
            <a:avLst/>
          </a:prstGeom>
        </p:spPr>
      </p:pic>
      <p:grpSp>
        <p:nvGrpSpPr>
          <p:cNvPr id="8" name="Gruppierung 7"/>
          <p:cNvGrpSpPr/>
          <p:nvPr/>
        </p:nvGrpSpPr>
        <p:grpSpPr>
          <a:xfrm>
            <a:off x="-1996885" y="582705"/>
            <a:ext cx="9573766" cy="4109123"/>
            <a:chOff x="-1049526" y="582705"/>
            <a:chExt cx="9941160" cy="4109123"/>
          </a:xfrm>
        </p:grpSpPr>
        <p:grpSp>
          <p:nvGrpSpPr>
            <p:cNvPr id="9" name="Gruppierung 8"/>
            <p:cNvGrpSpPr/>
            <p:nvPr/>
          </p:nvGrpSpPr>
          <p:grpSpPr>
            <a:xfrm>
              <a:off x="-1049526" y="582705"/>
              <a:ext cx="9941160" cy="4109123"/>
              <a:chOff x="-1049526" y="582705"/>
              <a:chExt cx="9941160" cy="4109123"/>
            </a:xfrm>
          </p:grpSpPr>
          <p:pic>
            <p:nvPicPr>
              <p:cNvPr id="12" name="Bild 11" descr="die-schoenen-leuchtenden-sterne-am-nachthimmel_181624-6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984" y="584200"/>
                <a:ext cx="5962650" cy="3971925"/>
              </a:xfrm>
              <a:prstGeom prst="rect">
                <a:avLst/>
              </a:prstGeom>
            </p:spPr>
          </p:pic>
          <p:sp>
            <p:nvSpPr>
              <p:cNvPr id="13" name="Ring 12"/>
              <p:cNvSpPr>
                <a:spLocks noChangeAspect="1"/>
              </p:cNvSpPr>
              <p:nvPr/>
            </p:nvSpPr>
            <p:spPr>
              <a:xfrm>
                <a:off x="-1049526" y="587829"/>
                <a:ext cx="4251261" cy="4103999"/>
              </a:xfrm>
              <a:prstGeom prst="donut">
                <a:avLst>
                  <a:gd name="adj" fmla="val 12897"/>
                </a:avLst>
              </a:prstGeom>
              <a:blipFill rotWithShape="1">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14" name="Bild 13"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b="80753"/>
              <a:stretch/>
            </p:blipFill>
            <p:spPr>
              <a:xfrm>
                <a:off x="0" y="582705"/>
                <a:ext cx="5962650" cy="311375"/>
              </a:xfrm>
              <a:prstGeom prst="rect">
                <a:avLst/>
              </a:prstGeom>
            </p:spPr>
          </p:pic>
          <p:pic>
            <p:nvPicPr>
              <p:cNvPr id="15" name="Bild 14"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t="82750" r="28994"/>
              <a:stretch/>
            </p:blipFill>
            <p:spPr>
              <a:xfrm>
                <a:off x="0" y="4206240"/>
                <a:ext cx="4233816" cy="349885"/>
              </a:xfrm>
              <a:prstGeom prst="rect">
                <a:avLst/>
              </a:prstGeom>
            </p:spPr>
          </p:pic>
        </p:grpSp>
        <p:pic>
          <p:nvPicPr>
            <p:cNvPr id="10" name="Bild 9"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t="76867" r="83861"/>
            <a:stretch/>
          </p:blipFill>
          <p:spPr>
            <a:xfrm rot="19700844">
              <a:off x="2204084" y="3639815"/>
              <a:ext cx="1037285" cy="692260"/>
            </a:xfrm>
            <a:prstGeom prst="rect">
              <a:avLst/>
            </a:prstGeom>
          </p:spPr>
        </p:pic>
        <p:pic>
          <p:nvPicPr>
            <p:cNvPr id="11" name="Bild 10"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b="80753"/>
            <a:stretch/>
          </p:blipFill>
          <p:spPr>
            <a:xfrm rot="1762100">
              <a:off x="2144824" y="801843"/>
              <a:ext cx="1090516" cy="696405"/>
            </a:xfrm>
            <a:prstGeom prst="rect">
              <a:avLst/>
            </a:prstGeom>
          </p:spPr>
        </p:pic>
      </p:grpSp>
      <p:pic>
        <p:nvPicPr>
          <p:cNvPr id="18" name="Bild 17"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l="79014"/>
          <a:stretch/>
        </p:blipFill>
        <p:spPr>
          <a:xfrm>
            <a:off x="7358767" y="584200"/>
            <a:ext cx="1205057" cy="3971925"/>
          </a:xfrm>
          <a:prstGeom prst="rect">
            <a:avLst/>
          </a:prstGeom>
        </p:spPr>
      </p:pic>
      <p:sp>
        <p:nvSpPr>
          <p:cNvPr id="19" name="Textfeld 18"/>
          <p:cNvSpPr txBox="1"/>
          <p:nvPr/>
        </p:nvSpPr>
        <p:spPr>
          <a:xfrm>
            <a:off x="3048000" y="803184"/>
            <a:ext cx="5294923" cy="3416320"/>
          </a:xfrm>
          <a:prstGeom prst="rect">
            <a:avLst/>
          </a:prstGeom>
          <a:noFill/>
        </p:spPr>
        <p:txBody>
          <a:bodyPr wrap="square" lIns="91440" tIns="45720" rIns="91440" bIns="45720" rtlCol="0" anchor="t">
            <a:spAutoFit/>
          </a:bodyPr>
          <a:lstStyle/>
          <a:p>
            <a:pPr algn="ctr"/>
            <a:r>
              <a:rPr lang="de-DE" sz="3600" b="1">
                <a:solidFill>
                  <a:schemeClr val="bg1"/>
                </a:solidFill>
                <a:latin typeface="Chalkduster" panose="03050602040202020205" pitchFamily="66" charset="77"/>
                <a:cs typeface="Chalkduster"/>
              </a:rPr>
              <a:t>Welcome </a:t>
            </a:r>
            <a:r>
              <a:rPr lang="de-DE" sz="3600" b="1" err="1">
                <a:solidFill>
                  <a:schemeClr val="bg1"/>
                </a:solidFill>
                <a:latin typeface="Chalkduster" panose="03050602040202020205" pitchFamily="66" charset="77"/>
                <a:cs typeface="Chalkduster"/>
              </a:rPr>
              <a:t>to</a:t>
            </a:r>
            <a:r>
              <a:rPr lang="de-DE" sz="3600" b="1">
                <a:solidFill>
                  <a:schemeClr val="bg1"/>
                </a:solidFill>
                <a:latin typeface="Chalkduster" panose="03050602040202020205" pitchFamily="66" charset="77"/>
                <a:cs typeface="Chalkduster"/>
              </a:rPr>
              <a:t> </a:t>
            </a:r>
            <a:r>
              <a:rPr lang="de-DE" sz="3600" b="1" err="1">
                <a:solidFill>
                  <a:schemeClr val="bg1"/>
                </a:solidFill>
                <a:latin typeface="Chalkduster" panose="03050602040202020205" pitchFamily="66" charset="77"/>
                <a:cs typeface="Chalkduster"/>
              </a:rPr>
              <a:t>the</a:t>
            </a:r>
            <a:r>
              <a:rPr lang="de-DE" sz="3600" b="1">
                <a:solidFill>
                  <a:schemeClr val="bg1"/>
                </a:solidFill>
                <a:latin typeface="Chalkduster" panose="03050602040202020205" pitchFamily="66" charset="77"/>
                <a:cs typeface="Chalkduster"/>
              </a:rPr>
              <a:t> Toolkit on </a:t>
            </a:r>
            <a:r>
              <a:rPr lang="de-DE" sz="3600" b="1" err="1">
                <a:solidFill>
                  <a:schemeClr val="bg1"/>
                </a:solidFill>
                <a:latin typeface="Chalkduster" panose="03050602040202020205" pitchFamily="66" charset="77"/>
                <a:cs typeface="Chalkduster"/>
              </a:rPr>
              <a:t>Transparency</a:t>
            </a:r>
            <a:r>
              <a:rPr lang="de-DE" sz="3600" b="1">
                <a:solidFill>
                  <a:schemeClr val="bg1"/>
                </a:solidFill>
                <a:latin typeface="Chalkduster" panose="03050602040202020205" pitchFamily="66" charset="77"/>
                <a:cs typeface="Chalkduster"/>
              </a:rPr>
              <a:t>, </a:t>
            </a:r>
            <a:r>
              <a:rPr lang="de-DE" sz="3600" b="1" err="1">
                <a:solidFill>
                  <a:schemeClr val="bg1"/>
                </a:solidFill>
                <a:latin typeface="Chalkduster" panose="03050602040202020205" pitchFamily="66" charset="77"/>
                <a:cs typeface="Chalkduster"/>
              </a:rPr>
              <a:t>Accountability</a:t>
            </a:r>
            <a:r>
              <a:rPr lang="de-DE" sz="3600" b="1">
                <a:solidFill>
                  <a:schemeClr val="bg1"/>
                </a:solidFill>
                <a:latin typeface="Chalkduster" panose="03050602040202020205" pitchFamily="66" charset="77"/>
                <a:cs typeface="Chalkduster"/>
              </a:rPr>
              <a:t> </a:t>
            </a:r>
            <a:r>
              <a:rPr lang="de-DE" sz="3600" b="1" err="1">
                <a:solidFill>
                  <a:schemeClr val="bg1"/>
                </a:solidFill>
                <a:latin typeface="Chalkduster" panose="03050602040202020205" pitchFamily="66" charset="77"/>
                <a:cs typeface="Chalkduster"/>
              </a:rPr>
              <a:t>and</a:t>
            </a:r>
            <a:r>
              <a:rPr lang="de-DE" sz="3600" b="1">
                <a:solidFill>
                  <a:schemeClr val="bg1"/>
                </a:solidFill>
                <a:latin typeface="Chalkduster" panose="03050602040202020205" pitchFamily="66" charset="77"/>
                <a:cs typeface="Chalkduster"/>
              </a:rPr>
              <a:t> </a:t>
            </a:r>
            <a:r>
              <a:rPr lang="de-DE" sz="3600" b="1" err="1">
                <a:solidFill>
                  <a:schemeClr val="bg1"/>
                </a:solidFill>
                <a:latin typeface="Chalkduster" panose="03050602040202020205" pitchFamily="66" charset="77"/>
                <a:cs typeface="Chalkduster"/>
              </a:rPr>
              <a:t>Ethics</a:t>
            </a:r>
            <a:r>
              <a:rPr lang="de-DE" sz="3600" b="1">
                <a:solidFill>
                  <a:schemeClr val="bg1"/>
                </a:solidFill>
                <a:latin typeface="Chalkduster" panose="03050602040202020205" pitchFamily="66" charset="77"/>
                <a:cs typeface="Chalkduster"/>
              </a:rPr>
              <a:t> in Public </a:t>
            </a:r>
            <a:r>
              <a:rPr lang="de-DE" sz="3600" b="1" err="1">
                <a:solidFill>
                  <a:schemeClr val="bg1"/>
                </a:solidFill>
                <a:latin typeface="Chalkduster" panose="03050602040202020205" pitchFamily="66" charset="77"/>
                <a:cs typeface="Chalkduster"/>
              </a:rPr>
              <a:t>Institutions</a:t>
            </a:r>
            <a:endParaRPr lang="de-DE" sz="3600" b="1">
              <a:solidFill>
                <a:schemeClr val="bg1"/>
              </a:solidFill>
              <a:latin typeface="Chalkduster" panose="03050602040202020205" pitchFamily="66" charset="77"/>
              <a:cs typeface="Chalkduster"/>
            </a:endParaRPr>
          </a:p>
        </p:txBody>
      </p:sp>
      <p:sp>
        <p:nvSpPr>
          <p:cNvPr id="23" name="Oval 22"/>
          <p:cNvSpPr>
            <a:spLocks noChangeAspect="1"/>
          </p:cNvSpPr>
          <p:nvPr/>
        </p:nvSpPr>
        <p:spPr>
          <a:xfrm>
            <a:off x="-1462155" y="1117602"/>
            <a:ext cx="3059996" cy="3059996"/>
          </a:xfrm>
          <a:prstGeom prst="ellipse">
            <a:avLst/>
          </a:prstGeom>
          <a:gradFill flip="none" rotWithShape="1">
            <a:gsLst>
              <a:gs pos="35000">
                <a:schemeClr val="tx1">
                  <a:alpha val="2000"/>
                </a:schemeClr>
              </a:gs>
              <a:gs pos="100000">
                <a:schemeClr val="tx1">
                  <a:alpha val="2000"/>
                </a:schemeClr>
              </a:gs>
              <a:gs pos="74000">
                <a:schemeClr val="tx1"/>
              </a:gs>
              <a:gs pos="88000">
                <a:schemeClr val="tx1"/>
              </a:gs>
            </a:gsLst>
            <a:path path="circle">
              <a:fillToRect l="100000" b="100000"/>
            </a:path>
            <a:tileRect t="-100000" r="-100000"/>
          </a:gradFill>
          <a:ln w="28575" cmpd="sng">
            <a:no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solidFill>
                  <a:schemeClr val="tx1"/>
                </a:solidFill>
                <a:round/>
              </a:ln>
            </a:endParaRPr>
          </a:p>
        </p:txBody>
      </p:sp>
      <p:pic>
        <p:nvPicPr>
          <p:cNvPr id="17" name="Bild 16" descr="hiclipart.com.png"/>
          <p:cNvPicPr>
            <a:picLocks noChangeAspect="1"/>
          </p:cNvPicPr>
          <p:nvPr/>
        </p:nvPicPr>
        <p:blipFill rotWithShape="1">
          <a:blip r:embed="rId5" cstate="print">
            <a:extLst>
              <a:ext uri="{28A0092B-C50C-407E-A947-70E740481C1C}">
                <a14:useLocalDpi xmlns:a14="http://schemas.microsoft.com/office/drawing/2010/main" val="0"/>
              </a:ext>
            </a:extLst>
          </a:blip>
          <a:srcRect l="17207" t="3007" r="18484" b="6212"/>
          <a:stretch/>
        </p:blipFill>
        <p:spPr>
          <a:xfrm>
            <a:off x="-2734265" y="-141134"/>
            <a:ext cx="5593446" cy="5554431"/>
          </a:xfrm>
          <a:prstGeom prst="rect">
            <a:avLst/>
          </a:prstGeom>
        </p:spPr>
      </p:pic>
    </p:spTree>
    <p:extLst>
      <p:ext uri="{BB962C8B-B14F-4D97-AF65-F5344CB8AC3E}">
        <p14:creationId xmlns:p14="http://schemas.microsoft.com/office/powerpoint/2010/main" val="535021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12708 0.04015 L 0.62049 0.08092 " pathEditMode="relative" rAng="0" ptsTypes="AA">
                                      <p:cBhvr>
                                        <p:cTn id="6" dur="35400" fill="hold"/>
                                        <p:tgtEl>
                                          <p:spTgt spid="5"/>
                                        </p:tgtEl>
                                        <p:attrNameLst>
                                          <p:attrName>ppt_x</p:attrName>
                                          <p:attrName>ppt_y</p:attrName>
                                        </p:attrNameLst>
                                      </p:cBhvr>
                                      <p:rCtr x="24670" y="2038"/>
                                    </p:animMotion>
                                  </p:childTnLst>
                                </p:cTn>
                              </p:par>
                              <p:par>
                                <p:cTn id="7" presetID="8" presetClass="emph" presetSubtype="0" repeatCount="indefinite" fill="hold" nodeType="withEffect">
                                  <p:stCondLst>
                                    <p:cond delay="0"/>
                                  </p:stCondLst>
                                  <p:childTnLst>
                                    <p:animRot by="21600000">
                                      <p:cBhvr>
                                        <p:cTn id="8" dur="59000" fill="hold"/>
                                        <p:tgtEl>
                                          <p:spTgt spid="17"/>
                                        </p:tgtEl>
                                        <p:attrNameLst>
                                          <p:attrName>r</p:attrName>
                                        </p:attrNameLst>
                                      </p:cBhvr>
                                    </p:animRot>
                                  </p:childTnLst>
                                </p:cTn>
                              </p:par>
                              <p:par>
                                <p:cTn id="9" presetID="3" presetClass="entr" presetSubtype="1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a:t>
            </a:r>
          </a:p>
        </p:txBody>
      </p:sp>
      <p:sp>
        <p:nvSpPr>
          <p:cNvPr id="5" name="Textplatzhalter 4"/>
          <p:cNvSpPr>
            <a:spLocks noGrp="1"/>
          </p:cNvSpPr>
          <p:nvPr>
            <p:ph type="body" sz="quarter" idx="13"/>
          </p:nvPr>
        </p:nvSpPr>
        <p:spPr>
          <a:xfrm>
            <a:off x="2573638" y="667702"/>
            <a:ext cx="5776636" cy="3720292"/>
          </a:xfrm>
        </p:spPr>
        <p:txBody>
          <a:bodyPr vert="horz" lIns="91440" tIns="45720" rIns="91440" bIns="45720" rtlCol="0" anchor="t">
            <a:noAutofit/>
          </a:bodyPr>
          <a:lstStyle/>
          <a:p>
            <a:pPr marL="359410" indent="-457200">
              <a:spcBef>
                <a:spcPts val="400"/>
              </a:spcBef>
              <a:buNone/>
            </a:pPr>
            <a:r>
              <a:rPr lang="de-DE" sz="600" b="1"/>
              <a:t>Forum </a:t>
            </a:r>
            <a:r>
              <a:rPr lang="de-DE" sz="600" b="1" err="1"/>
              <a:t>posts</a:t>
            </a:r>
            <a:r>
              <a:rPr lang="de-DE" sz="600" b="1"/>
              <a:t> </a:t>
            </a:r>
            <a:r>
              <a:rPr lang="de-DE" sz="600" b="1" err="1"/>
              <a:t>from</a:t>
            </a:r>
            <a:r>
              <a:rPr lang="de-DE" sz="600" b="1"/>
              <a:t> </a:t>
            </a:r>
            <a:r>
              <a:rPr lang="de-DE" sz="600" b="1" err="1"/>
              <a:t>Quora</a:t>
            </a:r>
            <a:r>
              <a:rPr lang="de-DE" sz="600" b="1"/>
              <a:t> </a:t>
            </a:r>
            <a:r>
              <a:rPr lang="de-DE" sz="600"/>
              <a:t>on </a:t>
            </a:r>
            <a:r>
              <a:rPr lang="de-DE" sz="600" err="1"/>
              <a:t>slide</a:t>
            </a:r>
            <a:r>
              <a:rPr lang="de-DE" sz="600"/>
              <a:t> 6 </a:t>
            </a:r>
            <a:r>
              <a:rPr lang="de-DE" sz="600" err="1"/>
              <a:t>retrieved</a:t>
            </a:r>
            <a:r>
              <a:rPr lang="de-DE" sz="600"/>
              <a:t> </a:t>
            </a:r>
            <a:r>
              <a:rPr lang="de-DE" sz="600" err="1"/>
              <a:t>from</a:t>
            </a:r>
            <a:r>
              <a:rPr lang="de-DE" sz="600"/>
              <a:t> </a:t>
            </a:r>
            <a:r>
              <a:rPr lang="de-DE" sz="600">
                <a:hlinkClick r:id="rId4"/>
              </a:rPr>
              <a:t>https://www.quora.com/What-would-the-world-look-like-without-corruption</a:t>
            </a:r>
            <a:r>
              <a:rPr lang="de-DE" sz="600"/>
              <a:t> (last </a:t>
            </a:r>
            <a:r>
              <a:rPr lang="de-DE" sz="600" err="1"/>
              <a:t>accessed</a:t>
            </a:r>
            <a:r>
              <a:rPr lang="de-DE" sz="600"/>
              <a:t> on June 26, 2020).</a:t>
            </a:r>
          </a:p>
          <a:p>
            <a:pPr marL="359410" indent="-457200">
              <a:spcBef>
                <a:spcPts val="400"/>
              </a:spcBef>
              <a:buNone/>
            </a:pPr>
            <a:r>
              <a:rPr lang="de-DE" sz="600" b="1"/>
              <a:t>Project Management Institute (PMI) (August 2018). </a:t>
            </a:r>
            <a:r>
              <a:rPr lang="de-DE" sz="600" err="1"/>
              <a:t>Ethics</a:t>
            </a:r>
            <a:r>
              <a:rPr lang="de-DE" sz="600"/>
              <a:t> Toolkit. </a:t>
            </a:r>
            <a:r>
              <a:rPr lang="de-DE" sz="600" err="1"/>
              <a:t>Ethics</a:t>
            </a:r>
            <a:r>
              <a:rPr lang="de-DE" sz="600"/>
              <a:t> </a:t>
            </a:r>
            <a:r>
              <a:rPr lang="de-DE" sz="600" err="1"/>
              <a:t>Self</a:t>
            </a:r>
            <a:r>
              <a:rPr lang="de-DE" sz="600"/>
              <a:t> Assessment. </a:t>
            </a:r>
            <a:r>
              <a:rPr lang="de-DE" sz="600" err="1"/>
              <a:t>Retrieved</a:t>
            </a:r>
            <a:r>
              <a:rPr lang="de-DE" sz="600"/>
              <a:t> </a:t>
            </a:r>
            <a:r>
              <a:rPr lang="de-DE" sz="600" err="1"/>
              <a:t>from</a:t>
            </a:r>
            <a:r>
              <a:rPr lang="de-DE" sz="600"/>
              <a:t> </a:t>
            </a:r>
            <a:r>
              <a:rPr lang="de-DE" sz="600">
                <a:hlinkClick r:id="rId5"/>
              </a:rPr>
              <a:t>https://www.pmi.org/-/media/pmi/documents/public/pdf/ethics/ethics-self-assessment.pdf?v=b8c50e98-936f-4b14-9f53-ae1d50fe4afc</a:t>
            </a:r>
            <a:r>
              <a:rPr lang="de-DE" sz="600"/>
              <a:t> (last </a:t>
            </a:r>
            <a:r>
              <a:rPr lang="de-DE" sz="600" err="1"/>
              <a:t>accessed</a:t>
            </a:r>
            <a:r>
              <a:rPr lang="de-DE" sz="600"/>
              <a:t> on August 31, 2020).</a:t>
            </a:r>
          </a:p>
          <a:p>
            <a:pPr marL="359410" indent="-457200">
              <a:spcBef>
                <a:spcPts val="400"/>
              </a:spcBef>
              <a:buNone/>
            </a:pPr>
            <a:r>
              <a:rPr lang="de-DE" sz="600" b="1"/>
              <a:t>United </a:t>
            </a:r>
            <a:r>
              <a:rPr lang="de-DE" sz="600" b="1" err="1"/>
              <a:t>Nations</a:t>
            </a:r>
            <a:r>
              <a:rPr lang="de-DE" sz="600" b="1"/>
              <a:t> (</a:t>
            </a:r>
            <a:r>
              <a:rPr lang="de-DE" sz="600" b="1" err="1"/>
              <a:t>October</a:t>
            </a:r>
            <a:r>
              <a:rPr lang="de-DE" sz="600" b="1"/>
              <a:t> 2020). </a:t>
            </a:r>
            <a:r>
              <a:rPr lang="de-DE" sz="600" err="1"/>
              <a:t>Corruption</a:t>
            </a:r>
            <a:r>
              <a:rPr lang="de-DE" sz="600"/>
              <a:t> in </a:t>
            </a:r>
            <a:r>
              <a:rPr lang="de-DE" sz="600" err="1"/>
              <a:t>the</a:t>
            </a:r>
            <a:r>
              <a:rPr lang="de-DE" sz="600"/>
              <a:t> </a:t>
            </a:r>
            <a:r>
              <a:rPr lang="de-DE" sz="600" err="1"/>
              <a:t>Context</a:t>
            </a:r>
            <a:r>
              <a:rPr lang="de-DE" sz="600"/>
              <a:t> </a:t>
            </a:r>
            <a:r>
              <a:rPr lang="de-DE" sz="600" err="1"/>
              <a:t>of</a:t>
            </a:r>
            <a:r>
              <a:rPr lang="de-DE" sz="600"/>
              <a:t> COVID-19 – </a:t>
            </a:r>
            <a:r>
              <a:rPr lang="de-DE" sz="600" err="1"/>
              <a:t>António</a:t>
            </a:r>
            <a:r>
              <a:rPr lang="de-DE" sz="600"/>
              <a:t> </a:t>
            </a:r>
            <a:r>
              <a:rPr lang="de-DE" sz="600" err="1"/>
              <a:t>Guterres</a:t>
            </a:r>
            <a:r>
              <a:rPr lang="de-DE" sz="600"/>
              <a:t>, UN </a:t>
            </a:r>
            <a:r>
              <a:rPr lang="de-DE" sz="600" err="1"/>
              <a:t>Secretary</a:t>
            </a:r>
            <a:r>
              <a:rPr lang="de-DE" sz="600"/>
              <a:t>-General. </a:t>
            </a:r>
            <a:r>
              <a:rPr lang="de-DE" sz="600" err="1"/>
              <a:t>Retrieved</a:t>
            </a:r>
            <a:r>
              <a:rPr lang="de-DE" sz="600"/>
              <a:t> </a:t>
            </a:r>
            <a:r>
              <a:rPr lang="de-DE" sz="600" err="1"/>
              <a:t>from</a:t>
            </a:r>
            <a:r>
              <a:rPr lang="de-DE" sz="600"/>
              <a:t> https://</a:t>
            </a:r>
            <a:r>
              <a:rPr lang="de-DE" sz="600" err="1"/>
              <a:t>www.youtube.com</a:t>
            </a:r>
            <a:r>
              <a:rPr lang="de-DE" sz="600"/>
              <a:t>/</a:t>
            </a:r>
            <a:r>
              <a:rPr lang="de-DE" sz="600" err="1"/>
              <a:t>watch?v</a:t>
            </a:r>
            <a:r>
              <a:rPr lang="de-DE" sz="600"/>
              <a:t>=</a:t>
            </a:r>
            <a:r>
              <a:rPr lang="de-DE" sz="600" err="1"/>
              <a:t>SzgT-kqOiXw</a:t>
            </a:r>
            <a:r>
              <a:rPr lang="de-DE" sz="600"/>
              <a:t> (last </a:t>
            </a:r>
            <a:r>
              <a:rPr lang="de-DE" sz="600" err="1"/>
              <a:t>accessed</a:t>
            </a:r>
            <a:r>
              <a:rPr lang="de-DE" sz="600"/>
              <a:t> on March 29, 2021).</a:t>
            </a:r>
          </a:p>
          <a:p>
            <a:pPr marL="359410" indent="-457200">
              <a:spcBef>
                <a:spcPts val="400"/>
              </a:spcBef>
              <a:buNone/>
            </a:pPr>
            <a:r>
              <a:rPr lang="de-DE" sz="600" b="1"/>
              <a:t>United </a:t>
            </a:r>
            <a:r>
              <a:rPr lang="de-DE" sz="600" b="1" err="1"/>
              <a:t>Nations</a:t>
            </a:r>
            <a:r>
              <a:rPr lang="de-DE" sz="600" b="1"/>
              <a:t> (2020). </a:t>
            </a:r>
            <a:r>
              <a:rPr lang="de-DE" sz="600"/>
              <a:t>The Future </a:t>
            </a:r>
            <a:r>
              <a:rPr lang="de-DE" sz="600" err="1"/>
              <a:t>We</a:t>
            </a:r>
            <a:r>
              <a:rPr lang="de-DE" sz="600"/>
              <a:t> Want The United </a:t>
            </a:r>
            <a:r>
              <a:rPr lang="de-DE" sz="600" err="1"/>
              <a:t>Nations</a:t>
            </a:r>
            <a:r>
              <a:rPr lang="de-DE" sz="600"/>
              <a:t> </a:t>
            </a:r>
            <a:r>
              <a:rPr lang="de-DE" sz="600" err="1"/>
              <a:t>We</a:t>
            </a:r>
            <a:r>
              <a:rPr lang="de-DE" sz="600"/>
              <a:t> Need. Update on </a:t>
            </a:r>
            <a:r>
              <a:rPr lang="de-DE" sz="600" err="1"/>
              <a:t>the</a:t>
            </a:r>
            <a:r>
              <a:rPr lang="de-DE" sz="600"/>
              <a:t> Work </a:t>
            </a:r>
            <a:r>
              <a:rPr lang="de-DE" sz="600" err="1"/>
              <a:t>of</a:t>
            </a:r>
            <a:r>
              <a:rPr lang="de-DE" sz="600"/>
              <a:t> </a:t>
            </a:r>
            <a:r>
              <a:rPr lang="de-DE" sz="600" err="1"/>
              <a:t>the</a:t>
            </a:r>
            <a:r>
              <a:rPr lang="de-DE" sz="600"/>
              <a:t> Office on </a:t>
            </a:r>
            <a:r>
              <a:rPr lang="de-DE" sz="600" err="1"/>
              <a:t>the</a:t>
            </a:r>
            <a:r>
              <a:rPr lang="de-DE" sz="600"/>
              <a:t> </a:t>
            </a:r>
            <a:r>
              <a:rPr lang="de-DE" sz="600" err="1"/>
              <a:t>Commemoration</a:t>
            </a:r>
            <a:r>
              <a:rPr lang="de-DE" sz="600"/>
              <a:t> </a:t>
            </a:r>
            <a:r>
              <a:rPr lang="de-DE" sz="600" err="1"/>
              <a:t>of</a:t>
            </a:r>
            <a:r>
              <a:rPr lang="de-DE" sz="600"/>
              <a:t> </a:t>
            </a:r>
            <a:r>
              <a:rPr lang="de-DE" sz="600" err="1"/>
              <a:t>the</a:t>
            </a:r>
            <a:r>
              <a:rPr lang="de-DE" sz="600"/>
              <a:t> </a:t>
            </a:r>
            <a:r>
              <a:rPr lang="de-DE" sz="600" err="1"/>
              <a:t>UN’s</a:t>
            </a:r>
            <a:r>
              <a:rPr lang="de-DE" sz="600"/>
              <a:t> 75th </a:t>
            </a:r>
            <a:r>
              <a:rPr lang="de-DE" sz="600" err="1"/>
              <a:t>Anniversary</a:t>
            </a:r>
            <a:r>
              <a:rPr lang="de-DE" sz="600"/>
              <a:t>. September 2020. </a:t>
            </a:r>
            <a:r>
              <a:rPr lang="de-DE" sz="600" err="1"/>
              <a:t>Retrieved</a:t>
            </a:r>
            <a:r>
              <a:rPr lang="de-DE" sz="600"/>
              <a:t> </a:t>
            </a:r>
            <a:r>
              <a:rPr lang="de-DE" sz="600" err="1"/>
              <a:t>from</a:t>
            </a:r>
            <a:r>
              <a:rPr lang="de-DE" sz="600"/>
              <a:t> https://</a:t>
            </a:r>
            <a:r>
              <a:rPr lang="de-DE" sz="600" err="1"/>
              <a:t>www.un.org</a:t>
            </a:r>
            <a:r>
              <a:rPr lang="de-DE" sz="600"/>
              <a:t>/</a:t>
            </a:r>
            <a:r>
              <a:rPr lang="de-DE" sz="600" err="1"/>
              <a:t>sites</a:t>
            </a:r>
            <a:r>
              <a:rPr lang="de-DE" sz="600"/>
              <a:t>/un2.un.org/</a:t>
            </a:r>
            <a:r>
              <a:rPr lang="de-DE" sz="600" err="1"/>
              <a:t>files</a:t>
            </a:r>
            <a:r>
              <a:rPr lang="de-DE" sz="600"/>
              <a:t>/un75report_september_final_english.pdf (last </a:t>
            </a:r>
            <a:r>
              <a:rPr lang="de-DE" sz="600" err="1"/>
              <a:t>accessed</a:t>
            </a:r>
            <a:r>
              <a:rPr lang="de-DE" sz="600"/>
              <a:t> on </a:t>
            </a:r>
            <a:r>
              <a:rPr lang="de-DE" sz="600" err="1"/>
              <a:t>October</a:t>
            </a:r>
            <a:r>
              <a:rPr lang="de-DE" sz="600"/>
              <a:t> 9, 2020).</a:t>
            </a:r>
          </a:p>
        </p:txBody>
      </p:sp>
      <p:sp>
        <p:nvSpPr>
          <p:cNvPr id="12" name="Fußzeilenplatzhalter 11">
            <a:extLst>
              <a:ext uri="{FF2B5EF4-FFF2-40B4-BE49-F238E27FC236}">
                <a16:creationId xmlns:a16="http://schemas.microsoft.com/office/drawing/2014/main" id="{DBEF41EF-275B-4E45-860A-DD9DE6804FC9}"/>
              </a:ext>
            </a:extLst>
          </p:cNvPr>
          <p:cNvSpPr>
            <a:spLocks noGrp="1"/>
          </p:cNvSpPr>
          <p:nvPr>
            <p:ph type="ftr" sz="quarter" idx="3"/>
          </p:nvPr>
        </p:nvSpPr>
        <p:spPr/>
        <p:txBody>
          <a:bodyPr/>
          <a:lstStyle/>
          <a:p>
            <a:r>
              <a:rPr lang="en-US"/>
              <a:t>Module 1 – How would a world without corruption look?</a:t>
            </a:r>
          </a:p>
        </p:txBody>
      </p:sp>
      <p:sp>
        <p:nvSpPr>
          <p:cNvPr id="14" name="Foliennummernplatzhalter 13">
            <a:extLst>
              <a:ext uri="{FF2B5EF4-FFF2-40B4-BE49-F238E27FC236}">
                <a16:creationId xmlns:a16="http://schemas.microsoft.com/office/drawing/2014/main" id="{41DE8243-1393-7A44-A69D-D0B9D6A9749A}"/>
              </a:ext>
            </a:extLst>
          </p:cNvPr>
          <p:cNvSpPr>
            <a:spLocks noGrp="1"/>
          </p:cNvSpPr>
          <p:nvPr>
            <p:ph type="sldNum" sz="quarter" idx="12"/>
          </p:nvPr>
        </p:nvSpPr>
        <p:spPr/>
        <p:txBody>
          <a:bodyPr/>
          <a:lstStyle/>
          <a:p>
            <a:fld id="{961E0DA8-AC27-403E-90E8-404BCA9BAC80}" type="slidenum">
              <a:rPr lang="en-US" smtClean="0"/>
              <a:pPr/>
              <a:t>30</a:t>
            </a:fld>
            <a:endParaRPr lang="en-US"/>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O9FG4R0.jpg"/>
          <p:cNvPicPr>
            <a:picLocks noChangeAspect="1"/>
          </p:cNvPicPr>
          <p:nvPr/>
        </p:nvPicPr>
        <p:blipFill rotWithShape="1">
          <a:blip r:embed="rId3" cstate="print">
            <a:extLst>
              <a:ext uri="{28A0092B-C50C-407E-A947-70E740481C1C}">
                <a14:useLocalDpi xmlns:a14="http://schemas.microsoft.com/office/drawing/2010/main" val="0"/>
              </a:ext>
            </a:extLst>
          </a:blip>
          <a:srcRect t="19042" b="16088"/>
          <a:stretch/>
        </p:blipFill>
        <p:spPr>
          <a:xfrm>
            <a:off x="-6375494" y="552624"/>
            <a:ext cx="6973714" cy="3566160"/>
          </a:xfrm>
          <a:prstGeom prst="rect">
            <a:avLst/>
          </a:prstGeom>
        </p:spPr>
      </p:pic>
      <p:grpSp>
        <p:nvGrpSpPr>
          <p:cNvPr id="8" name="Gruppierung 7"/>
          <p:cNvGrpSpPr/>
          <p:nvPr/>
        </p:nvGrpSpPr>
        <p:grpSpPr>
          <a:xfrm>
            <a:off x="-1996885" y="582705"/>
            <a:ext cx="9573766" cy="4109123"/>
            <a:chOff x="-1049526" y="582705"/>
            <a:chExt cx="9941160" cy="4109123"/>
          </a:xfrm>
        </p:grpSpPr>
        <p:grpSp>
          <p:nvGrpSpPr>
            <p:cNvPr id="9" name="Gruppierung 8"/>
            <p:cNvGrpSpPr/>
            <p:nvPr/>
          </p:nvGrpSpPr>
          <p:grpSpPr>
            <a:xfrm>
              <a:off x="-1049526" y="582705"/>
              <a:ext cx="9941160" cy="4109123"/>
              <a:chOff x="-1049526" y="582705"/>
              <a:chExt cx="9941160" cy="4109123"/>
            </a:xfrm>
          </p:grpSpPr>
          <p:pic>
            <p:nvPicPr>
              <p:cNvPr id="12" name="Bild 11" descr="die-schoenen-leuchtenden-sterne-am-nachthimmel_181624-6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984" y="584200"/>
                <a:ext cx="5962650" cy="3971925"/>
              </a:xfrm>
              <a:prstGeom prst="rect">
                <a:avLst/>
              </a:prstGeom>
            </p:spPr>
          </p:pic>
          <p:sp>
            <p:nvSpPr>
              <p:cNvPr id="13" name="Ring 12"/>
              <p:cNvSpPr>
                <a:spLocks noChangeAspect="1"/>
              </p:cNvSpPr>
              <p:nvPr/>
            </p:nvSpPr>
            <p:spPr>
              <a:xfrm>
                <a:off x="-1049526" y="587829"/>
                <a:ext cx="4251261" cy="4103999"/>
              </a:xfrm>
              <a:prstGeom prst="donut">
                <a:avLst>
                  <a:gd name="adj" fmla="val 12897"/>
                </a:avLst>
              </a:prstGeom>
              <a:blipFill rotWithShape="1">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14" name="Bild 13"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b="80753"/>
              <a:stretch/>
            </p:blipFill>
            <p:spPr>
              <a:xfrm>
                <a:off x="0" y="582705"/>
                <a:ext cx="5962650" cy="311375"/>
              </a:xfrm>
              <a:prstGeom prst="rect">
                <a:avLst/>
              </a:prstGeom>
            </p:spPr>
          </p:pic>
          <p:pic>
            <p:nvPicPr>
              <p:cNvPr id="15" name="Bild 14"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t="82750" r="28994"/>
              <a:stretch/>
            </p:blipFill>
            <p:spPr>
              <a:xfrm>
                <a:off x="0" y="4206240"/>
                <a:ext cx="4233816" cy="349885"/>
              </a:xfrm>
              <a:prstGeom prst="rect">
                <a:avLst/>
              </a:prstGeom>
            </p:spPr>
          </p:pic>
        </p:grpSp>
        <p:pic>
          <p:nvPicPr>
            <p:cNvPr id="10" name="Bild 9"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t="76867" r="83861"/>
            <a:stretch/>
          </p:blipFill>
          <p:spPr>
            <a:xfrm rot="19700844">
              <a:off x="2204084" y="3639815"/>
              <a:ext cx="1037285" cy="692260"/>
            </a:xfrm>
            <a:prstGeom prst="rect">
              <a:avLst/>
            </a:prstGeom>
          </p:spPr>
        </p:pic>
        <p:pic>
          <p:nvPicPr>
            <p:cNvPr id="11" name="Bild 10"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b="80753"/>
            <a:stretch/>
          </p:blipFill>
          <p:spPr>
            <a:xfrm rot="1762100">
              <a:off x="2144824" y="801843"/>
              <a:ext cx="1090516" cy="696405"/>
            </a:xfrm>
            <a:prstGeom prst="rect">
              <a:avLst/>
            </a:prstGeom>
          </p:spPr>
        </p:pic>
      </p:grpSp>
      <p:pic>
        <p:nvPicPr>
          <p:cNvPr id="18" name="Bild 17" descr="die-schoenen-leuchtenden-sterne-am-nachthimmel_181624-622.jpg"/>
          <p:cNvPicPr>
            <a:picLocks noChangeAspect="1"/>
          </p:cNvPicPr>
          <p:nvPr/>
        </p:nvPicPr>
        <p:blipFill rotWithShape="1">
          <a:blip r:embed="rId4">
            <a:extLst>
              <a:ext uri="{28A0092B-C50C-407E-A947-70E740481C1C}">
                <a14:useLocalDpi xmlns:a14="http://schemas.microsoft.com/office/drawing/2010/main" val="0"/>
              </a:ext>
            </a:extLst>
          </a:blip>
          <a:srcRect l="79014"/>
          <a:stretch/>
        </p:blipFill>
        <p:spPr>
          <a:xfrm>
            <a:off x="7358767" y="584200"/>
            <a:ext cx="1205057" cy="3971925"/>
          </a:xfrm>
          <a:prstGeom prst="rect">
            <a:avLst/>
          </a:prstGeom>
        </p:spPr>
      </p:pic>
      <p:sp>
        <p:nvSpPr>
          <p:cNvPr id="23" name="Oval 22"/>
          <p:cNvSpPr>
            <a:spLocks noChangeAspect="1"/>
          </p:cNvSpPr>
          <p:nvPr/>
        </p:nvSpPr>
        <p:spPr>
          <a:xfrm>
            <a:off x="-1462155" y="1117602"/>
            <a:ext cx="3059996" cy="3059996"/>
          </a:xfrm>
          <a:prstGeom prst="ellipse">
            <a:avLst/>
          </a:prstGeom>
          <a:gradFill flip="none" rotWithShape="1">
            <a:gsLst>
              <a:gs pos="35000">
                <a:schemeClr val="tx1">
                  <a:alpha val="2000"/>
                </a:schemeClr>
              </a:gs>
              <a:gs pos="100000">
                <a:schemeClr val="tx1">
                  <a:alpha val="2000"/>
                </a:schemeClr>
              </a:gs>
              <a:gs pos="74000">
                <a:schemeClr val="tx1"/>
              </a:gs>
              <a:gs pos="88000">
                <a:schemeClr val="tx1"/>
              </a:gs>
            </a:gsLst>
            <a:path path="circle">
              <a:fillToRect l="100000" b="100000"/>
            </a:path>
            <a:tileRect t="-100000" r="-100000"/>
          </a:gradFill>
          <a:ln w="28575" cmpd="sng">
            <a:no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solidFill>
                  <a:schemeClr val="tx1"/>
                </a:solidFill>
                <a:round/>
              </a:ln>
            </a:endParaRPr>
          </a:p>
        </p:txBody>
      </p:sp>
      <p:pic>
        <p:nvPicPr>
          <p:cNvPr id="17" name="Bild 16" descr="hiclipart.com.png"/>
          <p:cNvPicPr>
            <a:picLocks noChangeAspect="1"/>
          </p:cNvPicPr>
          <p:nvPr/>
        </p:nvPicPr>
        <p:blipFill rotWithShape="1">
          <a:blip r:embed="rId5" cstate="print">
            <a:extLst>
              <a:ext uri="{28A0092B-C50C-407E-A947-70E740481C1C}">
                <a14:useLocalDpi xmlns:a14="http://schemas.microsoft.com/office/drawing/2010/main" val="0"/>
              </a:ext>
            </a:extLst>
          </a:blip>
          <a:srcRect l="17207" t="3007" r="18484" b="6212"/>
          <a:stretch/>
        </p:blipFill>
        <p:spPr>
          <a:xfrm>
            <a:off x="-2734265" y="-141134"/>
            <a:ext cx="5593446" cy="5554431"/>
          </a:xfrm>
          <a:prstGeom prst="rect">
            <a:avLst/>
          </a:prstGeom>
        </p:spPr>
      </p:pic>
      <p:sp>
        <p:nvSpPr>
          <p:cNvPr id="22" name="Textfeld 21">
            <a:extLst>
              <a:ext uri="{FF2B5EF4-FFF2-40B4-BE49-F238E27FC236}">
                <a16:creationId xmlns:a16="http://schemas.microsoft.com/office/drawing/2014/main" id="{FAC504B1-1226-5E4B-B9E9-86E28CFE773C}"/>
              </a:ext>
            </a:extLst>
          </p:cNvPr>
          <p:cNvSpPr txBox="1"/>
          <p:nvPr/>
        </p:nvSpPr>
        <p:spPr>
          <a:xfrm>
            <a:off x="3219772" y="894080"/>
            <a:ext cx="4719473" cy="3046988"/>
          </a:xfrm>
          <a:prstGeom prst="rect">
            <a:avLst/>
          </a:prstGeom>
          <a:noFill/>
        </p:spPr>
        <p:txBody>
          <a:bodyPr wrap="square" lIns="91440" tIns="45720" rIns="91440" bIns="45720" rtlCol="0" anchor="t">
            <a:spAutoFit/>
          </a:bodyPr>
          <a:lstStyle/>
          <a:p>
            <a:pPr algn="ctr"/>
            <a:r>
              <a:rPr lang="de-DE" sz="4800" b="1" err="1">
                <a:solidFill>
                  <a:schemeClr val="bg1"/>
                </a:solidFill>
                <a:latin typeface="Chalkduster"/>
                <a:cs typeface="Chalkduster"/>
              </a:rPr>
              <a:t>Let‘s</a:t>
            </a:r>
            <a:r>
              <a:rPr lang="de-DE" sz="4800" b="1">
                <a:solidFill>
                  <a:schemeClr val="bg1"/>
                </a:solidFill>
                <a:latin typeface="Chalkduster"/>
                <a:cs typeface="Chalkduster"/>
              </a:rPr>
              <a:t> </a:t>
            </a:r>
            <a:r>
              <a:rPr lang="de-DE" sz="4800" b="1" err="1">
                <a:solidFill>
                  <a:schemeClr val="bg1"/>
                </a:solidFill>
                <a:latin typeface="Chalkduster"/>
                <a:cs typeface="Chalkduster"/>
              </a:rPr>
              <a:t>get</a:t>
            </a:r>
            <a:r>
              <a:rPr lang="de-DE" sz="4800" b="1">
                <a:solidFill>
                  <a:schemeClr val="bg1"/>
                </a:solidFill>
                <a:latin typeface="Chalkduster"/>
                <a:cs typeface="Chalkduster"/>
              </a:rPr>
              <a:t> </a:t>
            </a:r>
            <a:r>
              <a:rPr lang="de-DE" sz="4800" b="1" err="1">
                <a:solidFill>
                  <a:schemeClr val="bg1"/>
                </a:solidFill>
                <a:latin typeface="Chalkduster"/>
                <a:cs typeface="Chalkduster"/>
              </a:rPr>
              <a:t>started</a:t>
            </a:r>
            <a:r>
              <a:rPr lang="de-DE" sz="4800" b="1">
                <a:solidFill>
                  <a:schemeClr val="bg1"/>
                </a:solidFill>
                <a:latin typeface="Chalkduster"/>
                <a:cs typeface="Chalkduster"/>
              </a:rPr>
              <a:t> </a:t>
            </a:r>
            <a:r>
              <a:rPr lang="de-DE" sz="4800" b="1" err="1">
                <a:solidFill>
                  <a:schemeClr val="bg1"/>
                </a:solidFill>
                <a:latin typeface="Chalkduster"/>
                <a:cs typeface="Chalkduster"/>
              </a:rPr>
              <a:t>with</a:t>
            </a:r>
            <a:r>
              <a:rPr lang="de-DE" sz="4800" b="1">
                <a:solidFill>
                  <a:schemeClr val="bg1"/>
                </a:solidFill>
                <a:latin typeface="Chalkduster"/>
                <a:cs typeface="Chalkduster"/>
              </a:rPr>
              <a:t> a </a:t>
            </a:r>
            <a:r>
              <a:rPr lang="de-DE" sz="4800" b="1" err="1">
                <a:solidFill>
                  <a:schemeClr val="bg1"/>
                </a:solidFill>
                <a:latin typeface="Chalkduster"/>
                <a:cs typeface="Chalkduster"/>
              </a:rPr>
              <a:t>short</a:t>
            </a:r>
            <a:r>
              <a:rPr lang="de-DE" sz="4800" b="1">
                <a:solidFill>
                  <a:schemeClr val="bg1"/>
                </a:solidFill>
                <a:latin typeface="Chalkduster"/>
                <a:cs typeface="Chalkduster"/>
              </a:rPr>
              <a:t> </a:t>
            </a:r>
            <a:r>
              <a:rPr lang="de-DE" sz="4800" b="1" err="1">
                <a:solidFill>
                  <a:schemeClr val="bg1"/>
                </a:solidFill>
                <a:latin typeface="Chalkduster"/>
                <a:cs typeface="Chalkduster"/>
              </a:rPr>
              <a:t>video</a:t>
            </a:r>
            <a:r>
              <a:rPr lang="de-DE" sz="4800" b="1">
                <a:solidFill>
                  <a:schemeClr val="bg1"/>
                </a:solidFill>
                <a:latin typeface="Chalkduster"/>
                <a:cs typeface="Chalkduster"/>
              </a:rPr>
              <a:t> ...</a:t>
            </a:r>
          </a:p>
        </p:txBody>
      </p:sp>
    </p:spTree>
    <p:extLst>
      <p:ext uri="{BB962C8B-B14F-4D97-AF65-F5344CB8AC3E}">
        <p14:creationId xmlns:p14="http://schemas.microsoft.com/office/powerpoint/2010/main" val="2376660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12708 0.04015 L 0.62049 0.08092 " pathEditMode="relative" rAng="0" ptsTypes="AA">
                                      <p:cBhvr>
                                        <p:cTn id="6" dur="35400" fill="hold"/>
                                        <p:tgtEl>
                                          <p:spTgt spid="5"/>
                                        </p:tgtEl>
                                        <p:attrNameLst>
                                          <p:attrName>ppt_x</p:attrName>
                                          <p:attrName>ppt_y</p:attrName>
                                        </p:attrNameLst>
                                      </p:cBhvr>
                                      <p:rCtr x="24670" y="2038"/>
                                    </p:animMotion>
                                  </p:childTnLst>
                                </p:cTn>
                              </p:par>
                              <p:par>
                                <p:cTn id="7" presetID="8" presetClass="emph" presetSubtype="0" repeatCount="indefinite" fill="hold" nodeType="withEffect">
                                  <p:stCondLst>
                                    <p:cond delay="0"/>
                                  </p:stCondLst>
                                  <p:childTnLst>
                                    <p:animRot by="21600000">
                                      <p:cBhvr>
                                        <p:cTn id="8" dur="59000" fill="hold"/>
                                        <p:tgtEl>
                                          <p:spTgt spid="17"/>
                                        </p:tgtEl>
                                        <p:attrNameLst>
                                          <p:attrName>r</p:attrName>
                                        </p:attrNameLst>
                                      </p:cBhvr>
                                    </p:animRot>
                                  </p:childTnLst>
                                </p:cTn>
                              </p:par>
                              <p:par>
                                <p:cTn id="9" presetID="3"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O9FG4R0.jpg"/>
          <p:cNvPicPr>
            <a:picLocks noChangeAspect="1"/>
          </p:cNvPicPr>
          <p:nvPr/>
        </p:nvPicPr>
        <p:blipFill rotWithShape="1">
          <a:blip r:embed="rId5" cstate="print">
            <a:extLst>
              <a:ext uri="{28A0092B-C50C-407E-A947-70E740481C1C}">
                <a14:useLocalDpi xmlns:a14="http://schemas.microsoft.com/office/drawing/2010/main" val="0"/>
              </a:ext>
            </a:extLst>
          </a:blip>
          <a:srcRect t="19042" b="16088"/>
          <a:stretch/>
        </p:blipFill>
        <p:spPr>
          <a:xfrm>
            <a:off x="-6375494" y="552624"/>
            <a:ext cx="6973714" cy="3566160"/>
          </a:xfrm>
          <a:prstGeom prst="rect">
            <a:avLst/>
          </a:prstGeom>
        </p:spPr>
      </p:pic>
      <p:grpSp>
        <p:nvGrpSpPr>
          <p:cNvPr id="8" name="Gruppierung 7"/>
          <p:cNvGrpSpPr/>
          <p:nvPr/>
        </p:nvGrpSpPr>
        <p:grpSpPr>
          <a:xfrm>
            <a:off x="-1996885" y="582705"/>
            <a:ext cx="9573766" cy="4109123"/>
            <a:chOff x="-1049526" y="582705"/>
            <a:chExt cx="9941160" cy="4109123"/>
          </a:xfrm>
        </p:grpSpPr>
        <p:grpSp>
          <p:nvGrpSpPr>
            <p:cNvPr id="9" name="Gruppierung 8"/>
            <p:cNvGrpSpPr/>
            <p:nvPr/>
          </p:nvGrpSpPr>
          <p:grpSpPr>
            <a:xfrm>
              <a:off x="-1049526" y="582705"/>
              <a:ext cx="9941160" cy="4109123"/>
              <a:chOff x="-1049526" y="582705"/>
              <a:chExt cx="9941160" cy="4109123"/>
            </a:xfrm>
          </p:grpSpPr>
          <p:pic>
            <p:nvPicPr>
              <p:cNvPr id="12" name="Bild 11" descr="die-schoenen-leuchtenden-sterne-am-nachthimmel_181624-62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8984" y="584200"/>
                <a:ext cx="5962650" cy="3971925"/>
              </a:xfrm>
              <a:prstGeom prst="rect">
                <a:avLst/>
              </a:prstGeom>
            </p:spPr>
          </p:pic>
          <p:sp>
            <p:nvSpPr>
              <p:cNvPr id="13" name="Ring 12"/>
              <p:cNvSpPr>
                <a:spLocks noChangeAspect="1"/>
              </p:cNvSpPr>
              <p:nvPr/>
            </p:nvSpPr>
            <p:spPr>
              <a:xfrm>
                <a:off x="-1049526" y="587829"/>
                <a:ext cx="4251261" cy="4103999"/>
              </a:xfrm>
              <a:prstGeom prst="donut">
                <a:avLst>
                  <a:gd name="adj" fmla="val 12897"/>
                </a:avLst>
              </a:prstGeom>
              <a:blipFill rotWithShape="1">
                <a:blip r:embed="rId6"/>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14" name="Bild 13" descr="die-schoenen-leuchtenden-sterne-am-nachthimmel_181624-622.jpg"/>
              <p:cNvPicPr>
                <a:picLocks noChangeAspect="1"/>
              </p:cNvPicPr>
              <p:nvPr/>
            </p:nvPicPr>
            <p:blipFill rotWithShape="1">
              <a:blip r:embed="rId6">
                <a:extLst>
                  <a:ext uri="{28A0092B-C50C-407E-A947-70E740481C1C}">
                    <a14:useLocalDpi xmlns:a14="http://schemas.microsoft.com/office/drawing/2010/main" val="0"/>
                  </a:ext>
                </a:extLst>
              </a:blip>
              <a:srcRect b="80753"/>
              <a:stretch/>
            </p:blipFill>
            <p:spPr>
              <a:xfrm>
                <a:off x="0" y="582705"/>
                <a:ext cx="5962650" cy="311375"/>
              </a:xfrm>
              <a:prstGeom prst="rect">
                <a:avLst/>
              </a:prstGeom>
            </p:spPr>
          </p:pic>
          <p:pic>
            <p:nvPicPr>
              <p:cNvPr id="15" name="Bild 14" descr="die-schoenen-leuchtenden-sterne-am-nachthimmel_181624-622.jpg"/>
              <p:cNvPicPr>
                <a:picLocks noChangeAspect="1"/>
              </p:cNvPicPr>
              <p:nvPr/>
            </p:nvPicPr>
            <p:blipFill rotWithShape="1">
              <a:blip r:embed="rId6">
                <a:extLst>
                  <a:ext uri="{28A0092B-C50C-407E-A947-70E740481C1C}">
                    <a14:useLocalDpi xmlns:a14="http://schemas.microsoft.com/office/drawing/2010/main" val="0"/>
                  </a:ext>
                </a:extLst>
              </a:blip>
              <a:srcRect t="82750" r="28994"/>
              <a:stretch/>
            </p:blipFill>
            <p:spPr>
              <a:xfrm>
                <a:off x="0" y="4206240"/>
                <a:ext cx="4233816" cy="349885"/>
              </a:xfrm>
              <a:prstGeom prst="rect">
                <a:avLst/>
              </a:prstGeom>
            </p:spPr>
          </p:pic>
        </p:grpSp>
        <p:pic>
          <p:nvPicPr>
            <p:cNvPr id="10" name="Bild 9" descr="die-schoenen-leuchtenden-sterne-am-nachthimmel_181624-622.jpg"/>
            <p:cNvPicPr>
              <a:picLocks noChangeAspect="1"/>
            </p:cNvPicPr>
            <p:nvPr/>
          </p:nvPicPr>
          <p:blipFill rotWithShape="1">
            <a:blip r:embed="rId6">
              <a:extLst>
                <a:ext uri="{28A0092B-C50C-407E-A947-70E740481C1C}">
                  <a14:useLocalDpi xmlns:a14="http://schemas.microsoft.com/office/drawing/2010/main" val="0"/>
                </a:ext>
              </a:extLst>
            </a:blip>
            <a:srcRect t="76867" r="83861"/>
            <a:stretch/>
          </p:blipFill>
          <p:spPr>
            <a:xfrm rot="19700844">
              <a:off x="2204084" y="3639815"/>
              <a:ext cx="1037285" cy="692260"/>
            </a:xfrm>
            <a:prstGeom prst="rect">
              <a:avLst/>
            </a:prstGeom>
          </p:spPr>
        </p:pic>
        <p:pic>
          <p:nvPicPr>
            <p:cNvPr id="11" name="Bild 10" descr="die-schoenen-leuchtenden-sterne-am-nachthimmel_181624-622.jpg"/>
            <p:cNvPicPr>
              <a:picLocks noChangeAspect="1"/>
            </p:cNvPicPr>
            <p:nvPr/>
          </p:nvPicPr>
          <p:blipFill rotWithShape="1">
            <a:blip r:embed="rId6">
              <a:extLst>
                <a:ext uri="{28A0092B-C50C-407E-A947-70E740481C1C}">
                  <a14:useLocalDpi xmlns:a14="http://schemas.microsoft.com/office/drawing/2010/main" val="0"/>
                </a:ext>
              </a:extLst>
            </a:blip>
            <a:srcRect b="80753"/>
            <a:stretch/>
          </p:blipFill>
          <p:spPr>
            <a:xfrm rot="1762100">
              <a:off x="2144824" y="801843"/>
              <a:ext cx="1090516" cy="696405"/>
            </a:xfrm>
            <a:prstGeom prst="rect">
              <a:avLst/>
            </a:prstGeom>
          </p:spPr>
        </p:pic>
      </p:grpSp>
      <p:pic>
        <p:nvPicPr>
          <p:cNvPr id="18" name="Bild 17" descr="die-schoenen-leuchtenden-sterne-am-nachthimmel_181624-622.jpg"/>
          <p:cNvPicPr>
            <a:picLocks noChangeAspect="1"/>
          </p:cNvPicPr>
          <p:nvPr/>
        </p:nvPicPr>
        <p:blipFill rotWithShape="1">
          <a:blip r:embed="rId6">
            <a:extLst>
              <a:ext uri="{28A0092B-C50C-407E-A947-70E740481C1C}">
                <a14:useLocalDpi xmlns:a14="http://schemas.microsoft.com/office/drawing/2010/main" val="0"/>
              </a:ext>
            </a:extLst>
          </a:blip>
          <a:srcRect l="79014"/>
          <a:stretch/>
        </p:blipFill>
        <p:spPr>
          <a:xfrm>
            <a:off x="7358767" y="584200"/>
            <a:ext cx="1205057" cy="3971925"/>
          </a:xfrm>
          <a:prstGeom prst="rect">
            <a:avLst/>
          </a:prstGeom>
        </p:spPr>
      </p:pic>
      <p:sp>
        <p:nvSpPr>
          <p:cNvPr id="23" name="Oval 22"/>
          <p:cNvSpPr>
            <a:spLocks noChangeAspect="1"/>
          </p:cNvSpPr>
          <p:nvPr/>
        </p:nvSpPr>
        <p:spPr>
          <a:xfrm>
            <a:off x="-1462155" y="1117602"/>
            <a:ext cx="3059996" cy="3059996"/>
          </a:xfrm>
          <a:prstGeom prst="ellipse">
            <a:avLst/>
          </a:prstGeom>
          <a:gradFill flip="none" rotWithShape="1">
            <a:gsLst>
              <a:gs pos="35000">
                <a:schemeClr val="tx1">
                  <a:alpha val="2000"/>
                </a:schemeClr>
              </a:gs>
              <a:gs pos="100000">
                <a:schemeClr val="tx1">
                  <a:alpha val="2000"/>
                </a:schemeClr>
              </a:gs>
              <a:gs pos="74000">
                <a:schemeClr val="tx1"/>
              </a:gs>
              <a:gs pos="88000">
                <a:schemeClr val="tx1"/>
              </a:gs>
            </a:gsLst>
            <a:path path="circle">
              <a:fillToRect l="100000" b="100000"/>
            </a:path>
            <a:tileRect t="-100000" r="-100000"/>
          </a:gradFill>
          <a:ln w="28575" cmpd="sng">
            <a:no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solidFill>
                  <a:schemeClr val="tx1"/>
                </a:solidFill>
                <a:round/>
              </a:ln>
            </a:endParaRPr>
          </a:p>
        </p:txBody>
      </p:sp>
      <p:pic>
        <p:nvPicPr>
          <p:cNvPr id="17" name="Bild 16" descr="hiclipart.com.png"/>
          <p:cNvPicPr>
            <a:picLocks noChangeAspect="1"/>
          </p:cNvPicPr>
          <p:nvPr/>
        </p:nvPicPr>
        <p:blipFill rotWithShape="1">
          <a:blip r:embed="rId7" cstate="print">
            <a:extLst>
              <a:ext uri="{28A0092B-C50C-407E-A947-70E740481C1C}">
                <a14:useLocalDpi xmlns:a14="http://schemas.microsoft.com/office/drawing/2010/main" val="0"/>
              </a:ext>
            </a:extLst>
          </a:blip>
          <a:srcRect l="17207" t="3007" r="18484" b="6212"/>
          <a:stretch/>
        </p:blipFill>
        <p:spPr>
          <a:xfrm>
            <a:off x="-2734265" y="-141134"/>
            <a:ext cx="5593446" cy="5554431"/>
          </a:xfrm>
          <a:prstGeom prst="rect">
            <a:avLst/>
          </a:prstGeom>
        </p:spPr>
      </p:pic>
      <p:sp>
        <p:nvSpPr>
          <p:cNvPr id="16" name="Textfeld 15"/>
          <p:cNvSpPr txBox="1"/>
          <p:nvPr/>
        </p:nvSpPr>
        <p:spPr>
          <a:xfrm>
            <a:off x="2946050" y="4342218"/>
            <a:ext cx="3162788" cy="200055"/>
          </a:xfrm>
          <a:prstGeom prst="rect">
            <a:avLst/>
          </a:prstGeom>
          <a:noFill/>
        </p:spPr>
        <p:txBody>
          <a:bodyPr wrap="square" rtlCol="0">
            <a:spAutoFit/>
          </a:bodyPr>
          <a:lstStyle/>
          <a:p>
            <a:r>
              <a:rPr lang="de-DE" sz="700">
                <a:solidFill>
                  <a:srgbClr val="FFFFFF"/>
                </a:solidFill>
                <a:latin typeface="Roboto"/>
                <a:cs typeface="Roboto"/>
              </a:rPr>
              <a:t>United </a:t>
            </a:r>
            <a:r>
              <a:rPr lang="de-DE" sz="700" err="1">
                <a:solidFill>
                  <a:srgbClr val="FFFFFF"/>
                </a:solidFill>
                <a:latin typeface="Roboto"/>
                <a:cs typeface="Roboto"/>
              </a:rPr>
              <a:t>Nations</a:t>
            </a:r>
            <a:r>
              <a:rPr lang="de-DE" sz="700">
                <a:solidFill>
                  <a:srgbClr val="FFFFFF"/>
                </a:solidFill>
                <a:latin typeface="Roboto"/>
                <a:cs typeface="Roboto"/>
              </a:rPr>
              <a:t> 2020</a:t>
            </a:r>
          </a:p>
        </p:txBody>
      </p:sp>
      <p:pic>
        <p:nvPicPr>
          <p:cNvPr id="3" name="Corruption in the Context of COVID-19 António Guterres, UN Secretary-General.mp4" descr="Corruption in the Context of COVID-19 António Guterres, UN Secretary-General.mp4">
            <a:hlinkClick r:id="" action="ppaction://media"/>
            <a:extLst>
              <a:ext uri="{FF2B5EF4-FFF2-40B4-BE49-F238E27FC236}">
                <a16:creationId xmlns:a16="http://schemas.microsoft.com/office/drawing/2014/main" id="{B82D58B4-4FDB-E948-932F-056F6E56963C}"/>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946050" y="1271243"/>
            <a:ext cx="5396887" cy="3035749"/>
          </a:xfrm>
          <a:prstGeom prst="rect">
            <a:avLst/>
          </a:prstGeom>
        </p:spPr>
      </p:pic>
      <p:sp>
        <p:nvSpPr>
          <p:cNvPr id="19" name="Textfeld 18">
            <a:extLst>
              <a:ext uri="{FF2B5EF4-FFF2-40B4-BE49-F238E27FC236}">
                <a16:creationId xmlns:a16="http://schemas.microsoft.com/office/drawing/2014/main" id="{5D737312-7545-0D40-ABCD-E676D30F37EC}"/>
              </a:ext>
            </a:extLst>
          </p:cNvPr>
          <p:cNvSpPr txBox="1"/>
          <p:nvPr/>
        </p:nvSpPr>
        <p:spPr>
          <a:xfrm>
            <a:off x="2584753" y="677516"/>
            <a:ext cx="6119479" cy="738664"/>
          </a:xfrm>
          <a:prstGeom prst="rect">
            <a:avLst/>
          </a:prstGeom>
          <a:noFill/>
        </p:spPr>
        <p:txBody>
          <a:bodyPr wrap="square" rtlCol="0">
            <a:spAutoFit/>
          </a:bodyPr>
          <a:lstStyle/>
          <a:p>
            <a:pPr algn="ctr"/>
            <a:r>
              <a:rPr lang="de-DE" sz="1400" b="1">
                <a:solidFill>
                  <a:schemeClr val="bg1"/>
                </a:solidFill>
                <a:latin typeface="Chalkduster"/>
                <a:cs typeface="Chalkduster"/>
              </a:rPr>
              <a:t>“</a:t>
            </a:r>
            <a:r>
              <a:rPr lang="de-DE" sz="1400" b="1" err="1">
                <a:solidFill>
                  <a:schemeClr val="bg1"/>
                </a:solidFill>
                <a:latin typeface="Chalkduster"/>
                <a:cs typeface="Chalkduster"/>
              </a:rPr>
              <a:t>Corruption</a:t>
            </a:r>
            <a:r>
              <a:rPr lang="de-DE" sz="1400" b="1">
                <a:solidFill>
                  <a:schemeClr val="bg1"/>
                </a:solidFill>
                <a:latin typeface="Chalkduster"/>
                <a:cs typeface="Chalkduster"/>
              </a:rPr>
              <a:t> </a:t>
            </a:r>
            <a:r>
              <a:rPr lang="de-DE" sz="1400" b="1" err="1">
                <a:solidFill>
                  <a:schemeClr val="bg1"/>
                </a:solidFill>
                <a:latin typeface="Chalkduster"/>
                <a:cs typeface="Chalkduster"/>
              </a:rPr>
              <a:t>is</a:t>
            </a:r>
            <a:r>
              <a:rPr lang="de-DE" sz="1400" b="1">
                <a:solidFill>
                  <a:schemeClr val="bg1"/>
                </a:solidFill>
                <a:latin typeface="Chalkduster"/>
                <a:cs typeface="Chalkduster"/>
              </a:rPr>
              <a:t> </a:t>
            </a:r>
            <a:r>
              <a:rPr lang="de-DE" sz="1400" b="1" err="1">
                <a:solidFill>
                  <a:schemeClr val="bg1"/>
                </a:solidFill>
                <a:latin typeface="Chalkduster"/>
                <a:cs typeface="Chalkduster"/>
              </a:rPr>
              <a:t>the</a:t>
            </a:r>
            <a:r>
              <a:rPr lang="de-DE" sz="1400" b="1">
                <a:solidFill>
                  <a:schemeClr val="bg1"/>
                </a:solidFill>
                <a:latin typeface="Chalkduster"/>
                <a:cs typeface="Chalkduster"/>
              </a:rPr>
              <a:t> </a:t>
            </a:r>
            <a:r>
              <a:rPr lang="de-DE" sz="1400" b="1" err="1">
                <a:solidFill>
                  <a:schemeClr val="bg1"/>
                </a:solidFill>
                <a:latin typeface="Chalkduster"/>
                <a:cs typeface="Chalkduster"/>
              </a:rPr>
              <a:t>ultimate</a:t>
            </a:r>
            <a:r>
              <a:rPr lang="de-DE" sz="1400" b="1">
                <a:solidFill>
                  <a:schemeClr val="bg1"/>
                </a:solidFill>
                <a:latin typeface="Chalkduster"/>
                <a:cs typeface="Chalkduster"/>
              </a:rPr>
              <a:t> </a:t>
            </a:r>
            <a:r>
              <a:rPr lang="de-DE" sz="1400" b="1" err="1">
                <a:solidFill>
                  <a:schemeClr val="bg1"/>
                </a:solidFill>
                <a:latin typeface="Chalkduster"/>
                <a:cs typeface="Chalkduster"/>
              </a:rPr>
              <a:t>betrayal</a:t>
            </a:r>
            <a:r>
              <a:rPr lang="de-DE" sz="1400" b="1">
                <a:solidFill>
                  <a:schemeClr val="bg1"/>
                </a:solidFill>
                <a:latin typeface="Chalkduster"/>
                <a:cs typeface="Chalkduster"/>
              </a:rPr>
              <a:t> </a:t>
            </a:r>
            <a:r>
              <a:rPr lang="de-DE" sz="1400" b="1" err="1">
                <a:solidFill>
                  <a:schemeClr val="bg1"/>
                </a:solidFill>
                <a:latin typeface="Chalkduster"/>
                <a:cs typeface="Chalkduster"/>
              </a:rPr>
              <a:t>of</a:t>
            </a:r>
            <a:r>
              <a:rPr lang="de-DE" sz="1400" b="1">
                <a:solidFill>
                  <a:schemeClr val="bg1"/>
                </a:solidFill>
                <a:latin typeface="Chalkduster"/>
                <a:cs typeface="Chalkduster"/>
              </a:rPr>
              <a:t> </a:t>
            </a:r>
            <a:r>
              <a:rPr lang="de-DE" sz="1400" b="1" err="1">
                <a:solidFill>
                  <a:schemeClr val="bg1"/>
                </a:solidFill>
                <a:latin typeface="Chalkduster"/>
                <a:cs typeface="Chalkduster"/>
              </a:rPr>
              <a:t>public</a:t>
            </a:r>
            <a:r>
              <a:rPr lang="de-DE" sz="1400" b="1">
                <a:solidFill>
                  <a:schemeClr val="bg1"/>
                </a:solidFill>
                <a:latin typeface="Chalkduster"/>
                <a:cs typeface="Chalkduster"/>
              </a:rPr>
              <a:t> </a:t>
            </a:r>
            <a:r>
              <a:rPr lang="de-DE" sz="1400" b="1" err="1">
                <a:solidFill>
                  <a:schemeClr val="bg1"/>
                </a:solidFill>
                <a:latin typeface="Chalkduster"/>
                <a:cs typeface="Chalkduster"/>
              </a:rPr>
              <a:t>trust</a:t>
            </a:r>
            <a:r>
              <a:rPr lang="de-DE" sz="1400" b="1">
                <a:solidFill>
                  <a:schemeClr val="bg1"/>
                </a:solidFill>
                <a:latin typeface="Chalkduster"/>
                <a:cs typeface="Chalkduster"/>
              </a:rPr>
              <a:t>.” – </a:t>
            </a:r>
            <a:r>
              <a:rPr lang="de-DE" sz="1400" b="1" err="1">
                <a:solidFill>
                  <a:schemeClr val="bg1"/>
                </a:solidFill>
                <a:latin typeface="Chalkduster"/>
                <a:cs typeface="Chalkduster"/>
              </a:rPr>
              <a:t>António</a:t>
            </a:r>
            <a:r>
              <a:rPr lang="de-DE" sz="1400" b="1">
                <a:solidFill>
                  <a:schemeClr val="bg1"/>
                </a:solidFill>
                <a:latin typeface="Chalkduster"/>
                <a:cs typeface="Chalkduster"/>
              </a:rPr>
              <a:t> </a:t>
            </a:r>
            <a:r>
              <a:rPr lang="de-DE" sz="1400" b="1" err="1">
                <a:solidFill>
                  <a:schemeClr val="bg1"/>
                </a:solidFill>
                <a:latin typeface="Chalkduster"/>
                <a:cs typeface="Chalkduster"/>
              </a:rPr>
              <a:t>Guterres</a:t>
            </a:r>
            <a:r>
              <a:rPr lang="de-DE" sz="1400" b="1">
                <a:solidFill>
                  <a:schemeClr val="bg1"/>
                </a:solidFill>
                <a:latin typeface="Chalkduster"/>
                <a:cs typeface="Chalkduster"/>
              </a:rPr>
              <a:t>, UN </a:t>
            </a:r>
            <a:r>
              <a:rPr lang="de-DE" sz="1400" b="1" err="1">
                <a:solidFill>
                  <a:schemeClr val="bg1"/>
                </a:solidFill>
                <a:latin typeface="Chalkduster"/>
                <a:cs typeface="Chalkduster"/>
              </a:rPr>
              <a:t>Secretary</a:t>
            </a:r>
            <a:r>
              <a:rPr lang="de-DE" sz="1400" b="1">
                <a:solidFill>
                  <a:schemeClr val="bg1"/>
                </a:solidFill>
                <a:latin typeface="Chalkduster"/>
                <a:cs typeface="Chalkduster"/>
              </a:rPr>
              <a:t>-General</a:t>
            </a:r>
          </a:p>
          <a:p>
            <a:pPr algn="ctr"/>
            <a:r>
              <a:rPr lang="de-DE" sz="1400" b="1">
                <a:solidFill>
                  <a:schemeClr val="bg1"/>
                </a:solidFill>
                <a:latin typeface="Chalkduster"/>
                <a:cs typeface="Chalkduster"/>
              </a:rPr>
              <a:t> </a:t>
            </a:r>
          </a:p>
        </p:txBody>
      </p:sp>
    </p:spTree>
    <p:extLst>
      <p:ext uri="{BB962C8B-B14F-4D97-AF65-F5344CB8AC3E}">
        <p14:creationId xmlns:p14="http://schemas.microsoft.com/office/powerpoint/2010/main" val="1405191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12708 0.04015 L 0.62049 0.08092 " pathEditMode="relative" rAng="0" ptsTypes="AA">
                                      <p:cBhvr>
                                        <p:cTn id="6" dur="35400" fill="hold"/>
                                        <p:tgtEl>
                                          <p:spTgt spid="5"/>
                                        </p:tgtEl>
                                        <p:attrNameLst>
                                          <p:attrName>ppt_x</p:attrName>
                                          <p:attrName>ppt_y</p:attrName>
                                        </p:attrNameLst>
                                      </p:cBhvr>
                                      <p:rCtr x="24670" y="2038"/>
                                    </p:animMotion>
                                  </p:childTnLst>
                                </p:cTn>
                              </p:par>
                              <p:par>
                                <p:cTn id="7" presetID="8" presetClass="emph" presetSubtype="0" repeatCount="indefinite" fill="hold" nodeType="withEffect">
                                  <p:stCondLst>
                                    <p:cond delay="0"/>
                                  </p:stCondLst>
                                  <p:childTnLst>
                                    <p:animRot by="21600000">
                                      <p:cBhvr>
                                        <p:cTn id="8" dur="59000" fill="hold"/>
                                        <p:tgtEl>
                                          <p:spTgt spid="17"/>
                                        </p:tgtEl>
                                        <p:attrNameLst>
                                          <p:attrName>r</p:attrName>
                                        </p:attrNameLst>
                                      </p:cBhvr>
                                    </p:animRot>
                                  </p:childTnLst>
                                </p:cTn>
                              </p:par>
                              <p:par>
                                <p:cTn id="9" presetID="1" presetClass="mediacall" presetSubtype="0" fill="hold" nodeType="withEffect">
                                  <p:stCondLst>
                                    <p:cond delay="0"/>
                                  </p:stCondLst>
                                  <p:childTnLst>
                                    <p:cmd type="call" cmd="playFrom(0.0)">
                                      <p:cBhvr>
                                        <p:cTn id="10" dur="145032" fill="hold"/>
                                        <p:tgtEl>
                                          <p:spTgt spid="3"/>
                                        </p:tgtEl>
                                      </p:cBhvr>
                                    </p:cmd>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repeatCount="indefinite" fill="hold" display="0">
                  <p:stCondLst>
                    <p:cond delay="indefinite"/>
                  </p:stCondLst>
                </p:cTn>
                <p:tgtEl>
                  <p:spTgt spid="3"/>
                </p:tgtEl>
              </p:cMediaNode>
            </p:video>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O9FG4R0.jpg"/>
          <p:cNvPicPr>
            <a:picLocks noChangeAspect="1"/>
          </p:cNvPicPr>
          <p:nvPr/>
        </p:nvPicPr>
        <p:blipFill rotWithShape="1">
          <a:blip r:embed="rId2" cstate="print">
            <a:extLst>
              <a:ext uri="{28A0092B-C50C-407E-A947-70E740481C1C}">
                <a14:useLocalDpi xmlns:a14="http://schemas.microsoft.com/office/drawing/2010/main" val="0"/>
              </a:ext>
            </a:extLst>
          </a:blip>
          <a:srcRect t="19042" b="16088"/>
          <a:stretch/>
        </p:blipFill>
        <p:spPr>
          <a:xfrm>
            <a:off x="-6375494" y="552624"/>
            <a:ext cx="6973714" cy="3566160"/>
          </a:xfrm>
          <a:prstGeom prst="rect">
            <a:avLst/>
          </a:prstGeom>
        </p:spPr>
      </p:pic>
      <p:grpSp>
        <p:nvGrpSpPr>
          <p:cNvPr id="8" name="Gruppierung 7"/>
          <p:cNvGrpSpPr/>
          <p:nvPr/>
        </p:nvGrpSpPr>
        <p:grpSpPr>
          <a:xfrm>
            <a:off x="-1996885" y="582705"/>
            <a:ext cx="9573766" cy="4109123"/>
            <a:chOff x="-1049526" y="582705"/>
            <a:chExt cx="9941160" cy="4109123"/>
          </a:xfrm>
        </p:grpSpPr>
        <p:grpSp>
          <p:nvGrpSpPr>
            <p:cNvPr id="9" name="Gruppierung 8"/>
            <p:cNvGrpSpPr/>
            <p:nvPr/>
          </p:nvGrpSpPr>
          <p:grpSpPr>
            <a:xfrm>
              <a:off x="-1049526" y="582705"/>
              <a:ext cx="9941160" cy="4109123"/>
              <a:chOff x="-1049526" y="582705"/>
              <a:chExt cx="9941160" cy="4109123"/>
            </a:xfrm>
          </p:grpSpPr>
          <p:pic>
            <p:nvPicPr>
              <p:cNvPr id="12" name="Bild 11" descr="die-schoenen-leuchtenden-sterne-am-nachthimmel_181624-6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984" y="584200"/>
                <a:ext cx="5962650" cy="3971925"/>
              </a:xfrm>
              <a:prstGeom prst="rect">
                <a:avLst/>
              </a:prstGeom>
            </p:spPr>
          </p:pic>
          <p:sp>
            <p:nvSpPr>
              <p:cNvPr id="13" name="Ring 12"/>
              <p:cNvSpPr>
                <a:spLocks noChangeAspect="1"/>
              </p:cNvSpPr>
              <p:nvPr/>
            </p:nvSpPr>
            <p:spPr>
              <a:xfrm>
                <a:off x="-1049526" y="587829"/>
                <a:ext cx="4251261" cy="4103999"/>
              </a:xfrm>
              <a:prstGeom prst="donut">
                <a:avLst>
                  <a:gd name="adj" fmla="val 12897"/>
                </a:avLst>
              </a:prstGeom>
              <a:blipFill rotWithShape="1">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14" name="Bild 13"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b="80753"/>
              <a:stretch/>
            </p:blipFill>
            <p:spPr>
              <a:xfrm>
                <a:off x="0" y="582705"/>
                <a:ext cx="5962650" cy="311375"/>
              </a:xfrm>
              <a:prstGeom prst="rect">
                <a:avLst/>
              </a:prstGeom>
            </p:spPr>
          </p:pic>
          <p:pic>
            <p:nvPicPr>
              <p:cNvPr id="15" name="Bild 14"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t="82750" r="28994"/>
              <a:stretch/>
            </p:blipFill>
            <p:spPr>
              <a:xfrm>
                <a:off x="0" y="4206240"/>
                <a:ext cx="4233816" cy="349885"/>
              </a:xfrm>
              <a:prstGeom prst="rect">
                <a:avLst/>
              </a:prstGeom>
            </p:spPr>
          </p:pic>
        </p:grpSp>
        <p:pic>
          <p:nvPicPr>
            <p:cNvPr id="10" name="Bild 9"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t="76867" r="83861"/>
            <a:stretch/>
          </p:blipFill>
          <p:spPr>
            <a:xfrm rot="19700844">
              <a:off x="2204084" y="3639815"/>
              <a:ext cx="1037285" cy="692260"/>
            </a:xfrm>
            <a:prstGeom prst="rect">
              <a:avLst/>
            </a:prstGeom>
          </p:spPr>
        </p:pic>
        <p:pic>
          <p:nvPicPr>
            <p:cNvPr id="11" name="Bild 10"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b="80753"/>
            <a:stretch/>
          </p:blipFill>
          <p:spPr>
            <a:xfrm rot="1762100">
              <a:off x="2144824" y="801843"/>
              <a:ext cx="1090516" cy="696405"/>
            </a:xfrm>
            <a:prstGeom prst="rect">
              <a:avLst/>
            </a:prstGeom>
          </p:spPr>
        </p:pic>
      </p:grpSp>
      <p:pic>
        <p:nvPicPr>
          <p:cNvPr id="18" name="Bild 17"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l="79014"/>
          <a:stretch/>
        </p:blipFill>
        <p:spPr>
          <a:xfrm>
            <a:off x="7358767" y="584200"/>
            <a:ext cx="1205057" cy="3971925"/>
          </a:xfrm>
          <a:prstGeom prst="rect">
            <a:avLst/>
          </a:prstGeom>
        </p:spPr>
      </p:pic>
      <p:sp>
        <p:nvSpPr>
          <p:cNvPr id="23" name="Oval 22"/>
          <p:cNvSpPr>
            <a:spLocks noChangeAspect="1"/>
          </p:cNvSpPr>
          <p:nvPr/>
        </p:nvSpPr>
        <p:spPr>
          <a:xfrm>
            <a:off x="-1462155" y="1117602"/>
            <a:ext cx="3059996" cy="3059996"/>
          </a:xfrm>
          <a:prstGeom prst="ellipse">
            <a:avLst/>
          </a:prstGeom>
          <a:gradFill flip="none" rotWithShape="1">
            <a:gsLst>
              <a:gs pos="35000">
                <a:schemeClr val="tx1">
                  <a:alpha val="2000"/>
                </a:schemeClr>
              </a:gs>
              <a:gs pos="100000">
                <a:schemeClr val="tx1">
                  <a:alpha val="2000"/>
                </a:schemeClr>
              </a:gs>
              <a:gs pos="74000">
                <a:schemeClr val="tx1"/>
              </a:gs>
              <a:gs pos="88000">
                <a:schemeClr val="tx1"/>
              </a:gs>
            </a:gsLst>
            <a:path path="circle">
              <a:fillToRect l="100000" b="100000"/>
            </a:path>
            <a:tileRect t="-100000" r="-100000"/>
          </a:gradFill>
          <a:ln w="28575" cmpd="sng">
            <a:no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solidFill>
                  <a:schemeClr val="tx1"/>
                </a:solidFill>
                <a:round/>
              </a:ln>
            </a:endParaRPr>
          </a:p>
        </p:txBody>
      </p:sp>
      <p:pic>
        <p:nvPicPr>
          <p:cNvPr id="17" name="Bild 16" descr="hiclipart.com.png"/>
          <p:cNvPicPr>
            <a:picLocks noChangeAspect="1"/>
          </p:cNvPicPr>
          <p:nvPr/>
        </p:nvPicPr>
        <p:blipFill rotWithShape="1">
          <a:blip r:embed="rId4" cstate="print">
            <a:extLst>
              <a:ext uri="{28A0092B-C50C-407E-A947-70E740481C1C}">
                <a14:useLocalDpi xmlns:a14="http://schemas.microsoft.com/office/drawing/2010/main" val="0"/>
              </a:ext>
            </a:extLst>
          </a:blip>
          <a:srcRect l="17207" t="3007" r="18484" b="6212"/>
          <a:stretch/>
        </p:blipFill>
        <p:spPr>
          <a:xfrm>
            <a:off x="-2734265" y="-141134"/>
            <a:ext cx="5593446" cy="5554431"/>
          </a:xfrm>
          <a:prstGeom prst="rect">
            <a:avLst/>
          </a:prstGeom>
        </p:spPr>
      </p:pic>
      <p:sp>
        <p:nvSpPr>
          <p:cNvPr id="16" name="Textfeld 15"/>
          <p:cNvSpPr txBox="1"/>
          <p:nvPr/>
        </p:nvSpPr>
        <p:spPr>
          <a:xfrm>
            <a:off x="3024521" y="824848"/>
            <a:ext cx="5377207" cy="2862322"/>
          </a:xfrm>
          <a:prstGeom prst="rect">
            <a:avLst/>
          </a:prstGeom>
          <a:noFill/>
        </p:spPr>
        <p:txBody>
          <a:bodyPr wrap="square" rtlCol="0">
            <a:spAutoFit/>
          </a:bodyPr>
          <a:lstStyle/>
          <a:p>
            <a:pPr algn="ctr"/>
            <a:r>
              <a:rPr lang="de-DE" sz="3600" b="1">
                <a:solidFill>
                  <a:schemeClr val="bg1"/>
                </a:solidFill>
                <a:latin typeface="Chalkduster"/>
                <a:cs typeface="Chalkduster"/>
              </a:rPr>
              <a:t>... so, </a:t>
            </a:r>
            <a:r>
              <a:rPr lang="de-DE" sz="3600" b="1" err="1">
                <a:solidFill>
                  <a:schemeClr val="bg1"/>
                </a:solidFill>
                <a:latin typeface="Chalkduster"/>
                <a:cs typeface="Chalkduster"/>
              </a:rPr>
              <a:t>and</a:t>
            </a:r>
            <a:r>
              <a:rPr lang="de-DE" sz="3600" b="1">
                <a:solidFill>
                  <a:schemeClr val="bg1"/>
                </a:solidFill>
                <a:latin typeface="Chalkduster"/>
                <a:cs typeface="Chalkduster"/>
              </a:rPr>
              <a:t> </a:t>
            </a:r>
            <a:r>
              <a:rPr lang="de-DE" sz="3600" b="1" err="1">
                <a:solidFill>
                  <a:schemeClr val="bg1"/>
                </a:solidFill>
                <a:latin typeface="Chalkduster"/>
                <a:cs typeface="Chalkduster"/>
              </a:rPr>
              <a:t>how</a:t>
            </a:r>
            <a:r>
              <a:rPr lang="de-DE" sz="3600" b="1">
                <a:solidFill>
                  <a:schemeClr val="bg1"/>
                </a:solidFill>
                <a:latin typeface="Chalkduster"/>
                <a:cs typeface="Chalkduster"/>
              </a:rPr>
              <a:t> </a:t>
            </a:r>
            <a:r>
              <a:rPr lang="de-DE" sz="3600" b="1" err="1">
                <a:solidFill>
                  <a:schemeClr val="bg1"/>
                </a:solidFill>
                <a:latin typeface="Chalkduster"/>
                <a:cs typeface="Chalkduster"/>
              </a:rPr>
              <a:t>about</a:t>
            </a:r>
            <a:r>
              <a:rPr lang="de-DE" sz="3600" b="1">
                <a:solidFill>
                  <a:schemeClr val="bg1"/>
                </a:solidFill>
                <a:latin typeface="Chalkduster"/>
                <a:cs typeface="Chalkduster"/>
              </a:rPr>
              <a:t> a </a:t>
            </a:r>
            <a:r>
              <a:rPr lang="de-DE" sz="3600" b="1" err="1">
                <a:solidFill>
                  <a:schemeClr val="bg1"/>
                </a:solidFill>
                <a:latin typeface="Chalkduster"/>
                <a:cs typeface="Chalkduster"/>
              </a:rPr>
              <a:t>world</a:t>
            </a:r>
            <a:r>
              <a:rPr lang="de-DE" sz="3600" b="1">
                <a:solidFill>
                  <a:schemeClr val="bg1"/>
                </a:solidFill>
                <a:latin typeface="Chalkduster"/>
                <a:cs typeface="Chalkduster"/>
              </a:rPr>
              <a:t> </a:t>
            </a:r>
            <a:r>
              <a:rPr lang="de-DE" sz="3600" b="1" err="1">
                <a:solidFill>
                  <a:schemeClr val="bg1"/>
                </a:solidFill>
                <a:latin typeface="Chalkduster"/>
                <a:cs typeface="Chalkduster"/>
              </a:rPr>
              <a:t>without</a:t>
            </a:r>
            <a:r>
              <a:rPr lang="de-DE" sz="3600" b="1">
                <a:solidFill>
                  <a:schemeClr val="bg1"/>
                </a:solidFill>
                <a:latin typeface="Chalkduster"/>
                <a:cs typeface="Chalkduster"/>
              </a:rPr>
              <a:t> </a:t>
            </a:r>
            <a:r>
              <a:rPr lang="de-DE" sz="3600" b="1" err="1">
                <a:solidFill>
                  <a:schemeClr val="bg1"/>
                </a:solidFill>
                <a:latin typeface="Chalkduster"/>
                <a:cs typeface="Chalkduster"/>
              </a:rPr>
              <a:t>corruption</a:t>
            </a:r>
            <a:r>
              <a:rPr lang="de-DE" sz="3600" b="1">
                <a:solidFill>
                  <a:schemeClr val="bg1"/>
                </a:solidFill>
                <a:latin typeface="Chalkduster"/>
                <a:cs typeface="Chalkduster"/>
              </a:rPr>
              <a:t>?</a:t>
            </a:r>
          </a:p>
          <a:p>
            <a:pPr algn="ctr"/>
            <a:endParaRPr lang="de-DE" sz="3600" b="1">
              <a:solidFill>
                <a:schemeClr val="bg1"/>
              </a:solidFill>
              <a:latin typeface="Chalkduster"/>
              <a:cs typeface="Chalkduster"/>
            </a:endParaRPr>
          </a:p>
          <a:p>
            <a:pPr algn="ctr"/>
            <a:r>
              <a:rPr lang="de-DE" sz="3600" b="1" err="1">
                <a:solidFill>
                  <a:schemeClr val="bg1"/>
                </a:solidFill>
                <a:latin typeface="Chalkduster"/>
                <a:cs typeface="Chalkduster"/>
              </a:rPr>
              <a:t>How</a:t>
            </a:r>
            <a:r>
              <a:rPr lang="de-DE" sz="3600" b="1">
                <a:solidFill>
                  <a:schemeClr val="bg1"/>
                </a:solidFill>
                <a:latin typeface="Chalkduster"/>
                <a:cs typeface="Chalkduster"/>
              </a:rPr>
              <a:t> </a:t>
            </a:r>
            <a:r>
              <a:rPr lang="de-DE" sz="3600" b="1" err="1">
                <a:solidFill>
                  <a:schemeClr val="bg1"/>
                </a:solidFill>
                <a:latin typeface="Chalkduster"/>
                <a:cs typeface="Chalkduster"/>
              </a:rPr>
              <a:t>would</a:t>
            </a:r>
            <a:r>
              <a:rPr lang="de-DE" sz="3600" b="1">
                <a:solidFill>
                  <a:schemeClr val="bg1"/>
                </a:solidFill>
                <a:latin typeface="Chalkduster"/>
                <a:cs typeface="Chalkduster"/>
              </a:rPr>
              <a:t> </a:t>
            </a:r>
            <a:r>
              <a:rPr lang="de-DE" sz="3600" b="1" err="1">
                <a:solidFill>
                  <a:schemeClr val="bg1"/>
                </a:solidFill>
                <a:latin typeface="Chalkduster"/>
                <a:cs typeface="Chalkduster"/>
              </a:rPr>
              <a:t>it</a:t>
            </a:r>
            <a:r>
              <a:rPr lang="de-DE" sz="3600" b="1">
                <a:solidFill>
                  <a:schemeClr val="bg1"/>
                </a:solidFill>
                <a:latin typeface="Chalkduster"/>
                <a:cs typeface="Chalkduster"/>
              </a:rPr>
              <a:t> </a:t>
            </a:r>
            <a:r>
              <a:rPr lang="de-DE" sz="3600" b="1" err="1">
                <a:solidFill>
                  <a:schemeClr val="bg1"/>
                </a:solidFill>
                <a:latin typeface="Chalkduster"/>
                <a:cs typeface="Chalkduster"/>
              </a:rPr>
              <a:t>look</a:t>
            </a:r>
            <a:r>
              <a:rPr lang="de-DE" sz="3600" b="1">
                <a:solidFill>
                  <a:schemeClr val="bg1"/>
                </a:solidFill>
                <a:latin typeface="Chalkduster"/>
                <a:cs typeface="Chalkduster"/>
              </a:rPr>
              <a:t>?</a:t>
            </a:r>
          </a:p>
        </p:txBody>
      </p:sp>
    </p:spTree>
    <p:extLst>
      <p:ext uri="{BB962C8B-B14F-4D97-AF65-F5344CB8AC3E}">
        <p14:creationId xmlns:p14="http://schemas.microsoft.com/office/powerpoint/2010/main" val="33494326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12708 0.04015 L 0.62049 0.08092 " pathEditMode="relative" rAng="0" ptsTypes="AA">
                                      <p:cBhvr>
                                        <p:cTn id="6" dur="35400" fill="hold"/>
                                        <p:tgtEl>
                                          <p:spTgt spid="5"/>
                                        </p:tgtEl>
                                        <p:attrNameLst>
                                          <p:attrName>ppt_x</p:attrName>
                                          <p:attrName>ppt_y</p:attrName>
                                        </p:attrNameLst>
                                      </p:cBhvr>
                                      <p:rCtr x="24670" y="2038"/>
                                    </p:animMotion>
                                  </p:childTnLst>
                                </p:cTn>
                              </p:par>
                              <p:par>
                                <p:cTn id="7" presetID="8" presetClass="emph" presetSubtype="0" repeatCount="indefinite" fill="hold" nodeType="withEffect">
                                  <p:stCondLst>
                                    <p:cond delay="0"/>
                                  </p:stCondLst>
                                  <p:childTnLst>
                                    <p:animRot by="21600000">
                                      <p:cBhvr>
                                        <p:cTn id="8" dur="59000" fill="hold"/>
                                        <p:tgtEl>
                                          <p:spTgt spid="17"/>
                                        </p:tgtEl>
                                        <p:attrNameLst>
                                          <p:attrName>r</p:attrName>
                                        </p:attrNameLst>
                                      </p:cBhvr>
                                    </p:animRot>
                                  </p:childTnLst>
                                </p:cTn>
                              </p:par>
                              <p:par>
                                <p:cTn id="9" presetID="3"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O9FG4R0.jpg"/>
          <p:cNvPicPr>
            <a:picLocks noChangeAspect="1"/>
          </p:cNvPicPr>
          <p:nvPr/>
        </p:nvPicPr>
        <p:blipFill rotWithShape="1">
          <a:blip r:embed="rId2" cstate="print">
            <a:extLst>
              <a:ext uri="{28A0092B-C50C-407E-A947-70E740481C1C}">
                <a14:useLocalDpi xmlns:a14="http://schemas.microsoft.com/office/drawing/2010/main" val="0"/>
              </a:ext>
            </a:extLst>
          </a:blip>
          <a:srcRect t="19042" b="16088"/>
          <a:stretch/>
        </p:blipFill>
        <p:spPr>
          <a:xfrm>
            <a:off x="-6375494" y="552624"/>
            <a:ext cx="6973714" cy="3566160"/>
          </a:xfrm>
          <a:prstGeom prst="rect">
            <a:avLst/>
          </a:prstGeom>
        </p:spPr>
      </p:pic>
      <p:grpSp>
        <p:nvGrpSpPr>
          <p:cNvPr id="8" name="Gruppierung 7"/>
          <p:cNvGrpSpPr/>
          <p:nvPr/>
        </p:nvGrpSpPr>
        <p:grpSpPr>
          <a:xfrm>
            <a:off x="-1996885" y="582705"/>
            <a:ext cx="9573766" cy="4109123"/>
            <a:chOff x="-1049526" y="582705"/>
            <a:chExt cx="9941160" cy="4109123"/>
          </a:xfrm>
        </p:grpSpPr>
        <p:grpSp>
          <p:nvGrpSpPr>
            <p:cNvPr id="9" name="Gruppierung 8"/>
            <p:cNvGrpSpPr/>
            <p:nvPr/>
          </p:nvGrpSpPr>
          <p:grpSpPr>
            <a:xfrm>
              <a:off x="-1049526" y="582705"/>
              <a:ext cx="9941160" cy="4109123"/>
              <a:chOff x="-1049526" y="582705"/>
              <a:chExt cx="9941160" cy="4109123"/>
            </a:xfrm>
          </p:grpSpPr>
          <p:pic>
            <p:nvPicPr>
              <p:cNvPr id="12" name="Bild 11" descr="die-schoenen-leuchtenden-sterne-am-nachthimmel_181624-6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984" y="584200"/>
                <a:ext cx="5962650" cy="3971925"/>
              </a:xfrm>
              <a:prstGeom prst="rect">
                <a:avLst/>
              </a:prstGeom>
            </p:spPr>
          </p:pic>
          <p:sp>
            <p:nvSpPr>
              <p:cNvPr id="13" name="Ring 12"/>
              <p:cNvSpPr>
                <a:spLocks noChangeAspect="1"/>
              </p:cNvSpPr>
              <p:nvPr/>
            </p:nvSpPr>
            <p:spPr>
              <a:xfrm>
                <a:off x="-1049526" y="587829"/>
                <a:ext cx="4251261" cy="4103999"/>
              </a:xfrm>
              <a:prstGeom prst="donut">
                <a:avLst>
                  <a:gd name="adj" fmla="val 12897"/>
                </a:avLst>
              </a:prstGeom>
              <a:blipFill rotWithShape="1">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14" name="Bild 13"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b="80753"/>
              <a:stretch/>
            </p:blipFill>
            <p:spPr>
              <a:xfrm>
                <a:off x="0" y="582705"/>
                <a:ext cx="5962650" cy="311375"/>
              </a:xfrm>
              <a:prstGeom prst="rect">
                <a:avLst/>
              </a:prstGeom>
            </p:spPr>
          </p:pic>
          <p:pic>
            <p:nvPicPr>
              <p:cNvPr id="15" name="Bild 14"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t="82750" r="28994"/>
              <a:stretch/>
            </p:blipFill>
            <p:spPr>
              <a:xfrm>
                <a:off x="0" y="4206240"/>
                <a:ext cx="4233816" cy="349885"/>
              </a:xfrm>
              <a:prstGeom prst="rect">
                <a:avLst/>
              </a:prstGeom>
            </p:spPr>
          </p:pic>
        </p:grpSp>
        <p:pic>
          <p:nvPicPr>
            <p:cNvPr id="10" name="Bild 9"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t="76867" r="83861"/>
            <a:stretch/>
          </p:blipFill>
          <p:spPr>
            <a:xfrm rot="19700844">
              <a:off x="2204084" y="3639815"/>
              <a:ext cx="1037285" cy="692260"/>
            </a:xfrm>
            <a:prstGeom prst="rect">
              <a:avLst/>
            </a:prstGeom>
          </p:spPr>
        </p:pic>
        <p:pic>
          <p:nvPicPr>
            <p:cNvPr id="11" name="Bild 10"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b="80753"/>
            <a:stretch/>
          </p:blipFill>
          <p:spPr>
            <a:xfrm rot="1762100">
              <a:off x="2144824" y="801843"/>
              <a:ext cx="1090516" cy="696405"/>
            </a:xfrm>
            <a:prstGeom prst="rect">
              <a:avLst/>
            </a:prstGeom>
          </p:spPr>
        </p:pic>
      </p:grpSp>
      <p:pic>
        <p:nvPicPr>
          <p:cNvPr id="18" name="Bild 17" descr="die-schoenen-leuchtenden-sterne-am-nachthimmel_181624-622.jpg"/>
          <p:cNvPicPr>
            <a:picLocks noChangeAspect="1"/>
          </p:cNvPicPr>
          <p:nvPr/>
        </p:nvPicPr>
        <p:blipFill rotWithShape="1">
          <a:blip r:embed="rId3">
            <a:extLst>
              <a:ext uri="{28A0092B-C50C-407E-A947-70E740481C1C}">
                <a14:useLocalDpi xmlns:a14="http://schemas.microsoft.com/office/drawing/2010/main" val="0"/>
              </a:ext>
            </a:extLst>
          </a:blip>
          <a:srcRect l="79014"/>
          <a:stretch/>
        </p:blipFill>
        <p:spPr>
          <a:xfrm>
            <a:off x="7358767" y="584200"/>
            <a:ext cx="1205057" cy="3971925"/>
          </a:xfrm>
          <a:prstGeom prst="rect">
            <a:avLst/>
          </a:prstGeom>
        </p:spPr>
      </p:pic>
      <p:sp>
        <p:nvSpPr>
          <p:cNvPr id="23" name="Oval 22"/>
          <p:cNvSpPr>
            <a:spLocks noChangeAspect="1"/>
          </p:cNvSpPr>
          <p:nvPr/>
        </p:nvSpPr>
        <p:spPr>
          <a:xfrm>
            <a:off x="-1462155" y="1117602"/>
            <a:ext cx="3059996" cy="3059996"/>
          </a:xfrm>
          <a:prstGeom prst="ellipse">
            <a:avLst/>
          </a:prstGeom>
          <a:gradFill flip="none" rotWithShape="1">
            <a:gsLst>
              <a:gs pos="35000">
                <a:schemeClr val="tx1">
                  <a:alpha val="2000"/>
                </a:schemeClr>
              </a:gs>
              <a:gs pos="100000">
                <a:schemeClr val="tx1">
                  <a:alpha val="2000"/>
                </a:schemeClr>
              </a:gs>
              <a:gs pos="74000">
                <a:schemeClr val="tx1"/>
              </a:gs>
              <a:gs pos="88000">
                <a:schemeClr val="tx1"/>
              </a:gs>
            </a:gsLst>
            <a:path path="circle">
              <a:fillToRect l="100000" b="100000"/>
            </a:path>
            <a:tileRect t="-100000" r="-100000"/>
          </a:gradFill>
          <a:ln w="28575" cmpd="sng">
            <a:no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solidFill>
                  <a:schemeClr val="tx1"/>
                </a:solidFill>
                <a:round/>
              </a:ln>
            </a:endParaRPr>
          </a:p>
        </p:txBody>
      </p:sp>
      <p:pic>
        <p:nvPicPr>
          <p:cNvPr id="17" name="Bild 16" descr="hiclipart.com.png"/>
          <p:cNvPicPr>
            <a:picLocks noChangeAspect="1"/>
          </p:cNvPicPr>
          <p:nvPr/>
        </p:nvPicPr>
        <p:blipFill rotWithShape="1">
          <a:blip r:embed="rId4" cstate="print">
            <a:extLst>
              <a:ext uri="{28A0092B-C50C-407E-A947-70E740481C1C}">
                <a14:useLocalDpi xmlns:a14="http://schemas.microsoft.com/office/drawing/2010/main" val="0"/>
              </a:ext>
            </a:extLst>
          </a:blip>
          <a:srcRect l="17207" t="3007" r="18484" b="6212"/>
          <a:stretch/>
        </p:blipFill>
        <p:spPr>
          <a:xfrm>
            <a:off x="-2734265" y="-141134"/>
            <a:ext cx="5593446" cy="5554431"/>
          </a:xfrm>
          <a:prstGeom prst="rect">
            <a:avLst/>
          </a:prstGeom>
        </p:spPr>
      </p:pic>
      <p:sp>
        <p:nvSpPr>
          <p:cNvPr id="21" name="Textfeld 20"/>
          <p:cNvSpPr txBox="1"/>
          <p:nvPr/>
        </p:nvSpPr>
        <p:spPr>
          <a:xfrm>
            <a:off x="3445326" y="842000"/>
            <a:ext cx="4535596" cy="3416320"/>
          </a:xfrm>
          <a:prstGeom prst="rect">
            <a:avLst/>
          </a:prstGeom>
          <a:noFill/>
        </p:spPr>
        <p:txBody>
          <a:bodyPr wrap="square" rtlCol="0">
            <a:spAutoFit/>
          </a:bodyPr>
          <a:lstStyle/>
          <a:p>
            <a:pPr algn="ctr"/>
            <a:r>
              <a:rPr lang="de-DE" sz="5400" b="1" kern="1200" err="1">
                <a:solidFill>
                  <a:schemeClr val="bg1"/>
                </a:solidFill>
                <a:latin typeface="Chalkduster"/>
                <a:cs typeface="Chalkduster"/>
              </a:rPr>
              <a:t>Let‘s</a:t>
            </a:r>
            <a:r>
              <a:rPr lang="de-DE" sz="5400" b="1" kern="1200">
                <a:solidFill>
                  <a:schemeClr val="bg1"/>
                </a:solidFill>
                <a:latin typeface="Chalkduster"/>
                <a:cs typeface="Chalkduster"/>
              </a:rPr>
              <a:t> check </a:t>
            </a:r>
            <a:r>
              <a:rPr lang="de-DE" sz="5400" b="1" kern="1200" err="1">
                <a:solidFill>
                  <a:schemeClr val="bg1"/>
                </a:solidFill>
                <a:latin typeface="Chalkduster"/>
                <a:cs typeface="Chalkduster"/>
              </a:rPr>
              <a:t>the</a:t>
            </a:r>
            <a:r>
              <a:rPr lang="de-DE" sz="5400" b="1" kern="1200">
                <a:solidFill>
                  <a:schemeClr val="bg1"/>
                </a:solidFill>
                <a:latin typeface="Chalkduster"/>
                <a:cs typeface="Chalkduster"/>
              </a:rPr>
              <a:t> web </a:t>
            </a:r>
            <a:r>
              <a:rPr lang="de-DE" sz="5400" b="1" kern="1200" err="1">
                <a:solidFill>
                  <a:schemeClr val="bg1"/>
                </a:solidFill>
                <a:latin typeface="Chalkduster"/>
                <a:cs typeface="Chalkduster"/>
              </a:rPr>
              <a:t>for</a:t>
            </a:r>
            <a:r>
              <a:rPr lang="de-DE" sz="5400" b="1" kern="1200">
                <a:solidFill>
                  <a:schemeClr val="bg1"/>
                </a:solidFill>
                <a:latin typeface="Chalkduster"/>
                <a:cs typeface="Chalkduster"/>
              </a:rPr>
              <a:t> </a:t>
            </a:r>
            <a:r>
              <a:rPr lang="de-DE" sz="5400" b="1" kern="1200" err="1">
                <a:solidFill>
                  <a:schemeClr val="bg1"/>
                </a:solidFill>
                <a:latin typeface="Chalkduster"/>
                <a:cs typeface="Chalkduster"/>
              </a:rPr>
              <a:t>some</a:t>
            </a:r>
            <a:r>
              <a:rPr lang="de-DE" sz="5400" b="1" kern="1200">
                <a:solidFill>
                  <a:schemeClr val="bg1"/>
                </a:solidFill>
                <a:latin typeface="Chalkduster"/>
                <a:cs typeface="Chalkduster"/>
              </a:rPr>
              <a:t> </a:t>
            </a:r>
            <a:r>
              <a:rPr lang="de-DE" sz="5400" b="1" kern="1200" err="1">
                <a:solidFill>
                  <a:schemeClr val="bg1"/>
                </a:solidFill>
                <a:latin typeface="Chalkduster"/>
                <a:cs typeface="Chalkduster"/>
              </a:rPr>
              <a:t>answers</a:t>
            </a:r>
            <a:r>
              <a:rPr lang="de-DE" sz="5400" b="1" kern="1200">
                <a:solidFill>
                  <a:schemeClr val="bg1"/>
                </a:solidFill>
                <a:latin typeface="Chalkduster"/>
                <a:cs typeface="Chalkduster"/>
              </a:rPr>
              <a:t> ...</a:t>
            </a:r>
          </a:p>
        </p:txBody>
      </p:sp>
    </p:spTree>
    <p:extLst>
      <p:ext uri="{BB962C8B-B14F-4D97-AF65-F5344CB8AC3E}">
        <p14:creationId xmlns:p14="http://schemas.microsoft.com/office/powerpoint/2010/main" val="31579763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12708 0.04015 L 0.62049 0.08092 " pathEditMode="relative" rAng="0" ptsTypes="AA">
                                      <p:cBhvr>
                                        <p:cTn id="6" dur="35400" fill="hold"/>
                                        <p:tgtEl>
                                          <p:spTgt spid="5"/>
                                        </p:tgtEl>
                                        <p:attrNameLst>
                                          <p:attrName>ppt_x</p:attrName>
                                          <p:attrName>ppt_y</p:attrName>
                                        </p:attrNameLst>
                                      </p:cBhvr>
                                      <p:rCtr x="24670" y="2038"/>
                                    </p:animMotion>
                                  </p:childTnLst>
                                </p:cTn>
                              </p:par>
                              <p:par>
                                <p:cTn id="7" presetID="8" presetClass="emph" presetSubtype="0" repeatCount="indefinite" fill="hold" nodeType="withEffect">
                                  <p:stCondLst>
                                    <p:cond delay="0"/>
                                  </p:stCondLst>
                                  <p:childTnLst>
                                    <p:animRot by="21600000">
                                      <p:cBhvr>
                                        <p:cTn id="8" dur="59000" fill="hold"/>
                                        <p:tgtEl>
                                          <p:spTgt spid="17"/>
                                        </p:tgtEl>
                                        <p:attrNameLst>
                                          <p:attrName>r</p:attrName>
                                        </p:attrNameLst>
                                      </p:cBhvr>
                                    </p:animRot>
                                  </p:childTnLst>
                                </p:cTn>
                              </p:par>
                              <p:par>
                                <p:cTn id="9" presetID="3" presetClass="entr" presetSubtype="1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2800" b="1" dirty="0" err="1"/>
              <a:t>Some</a:t>
            </a:r>
            <a:r>
              <a:rPr lang="de-DE" sz="2800" b="1" dirty="0"/>
              <a:t> </a:t>
            </a:r>
            <a:r>
              <a:rPr lang="de-DE" sz="2800" b="1" dirty="0" err="1"/>
              <a:t>opinions</a:t>
            </a:r>
            <a:r>
              <a:rPr lang="de-DE" sz="2800" b="1" dirty="0"/>
              <a:t> on </a:t>
            </a:r>
            <a:r>
              <a:rPr lang="de-DE" sz="2800" b="1" dirty="0" err="1"/>
              <a:t>corruption</a:t>
            </a:r>
            <a:r>
              <a:rPr lang="de-DE" sz="2800" b="1" dirty="0"/>
              <a:t> </a:t>
            </a:r>
            <a:r>
              <a:rPr lang="de-DE" sz="2800" b="1" dirty="0" err="1"/>
              <a:t>from</a:t>
            </a:r>
            <a:r>
              <a:rPr lang="de-DE" sz="2800" b="1" dirty="0"/>
              <a:t> </a:t>
            </a:r>
            <a:r>
              <a:rPr lang="de-DE" sz="2800" b="1" dirty="0" err="1"/>
              <a:t>the</a:t>
            </a:r>
            <a:r>
              <a:rPr lang="de-DE" sz="2800" b="1" dirty="0"/>
              <a:t> web (1)</a:t>
            </a:r>
          </a:p>
        </p:txBody>
      </p:sp>
      <p:pic>
        <p:nvPicPr>
          <p:cNvPr id="6" name="Bild 5"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80" y="1141210"/>
            <a:ext cx="7895889" cy="3633465"/>
          </a:xfrm>
          <a:prstGeom prst="rect">
            <a:avLst/>
          </a:prstGeom>
          <a:ln>
            <a:noFill/>
          </a:ln>
          <a:effectLst>
            <a:outerShdw blurRad="292100" dist="139700" dir="2700000" algn="tl" rotWithShape="0">
              <a:srgbClr val="333333">
                <a:alpha val="65000"/>
              </a:srgbClr>
            </a:outerShdw>
          </a:effectLst>
        </p:spPr>
      </p:pic>
      <p:grpSp>
        <p:nvGrpSpPr>
          <p:cNvPr id="10" name="Gruppierung 9"/>
          <p:cNvGrpSpPr/>
          <p:nvPr/>
        </p:nvGrpSpPr>
        <p:grpSpPr>
          <a:xfrm>
            <a:off x="2070600" y="1382546"/>
            <a:ext cx="4924718" cy="2307981"/>
            <a:chOff x="2070600" y="1382546"/>
            <a:chExt cx="4924718" cy="2307981"/>
          </a:xfrm>
          <a:effectLst>
            <a:glow rad="190500">
              <a:schemeClr val="bg1">
                <a:alpha val="75000"/>
              </a:schemeClr>
            </a:glow>
          </a:effectLst>
        </p:grpSpPr>
        <p:pic>
          <p:nvPicPr>
            <p:cNvPr id="7" name="Bild 6" descr="Bildschirmfoto 2020-06-18 um 14.24.55.png"/>
            <p:cNvPicPr>
              <a:picLocks noChangeAspect="1"/>
            </p:cNvPicPr>
            <p:nvPr/>
          </p:nvPicPr>
          <p:blipFill rotWithShape="1">
            <a:blip r:embed="rId4">
              <a:extLst>
                <a:ext uri="{28A0092B-C50C-407E-A947-70E740481C1C}">
                  <a14:useLocalDpi xmlns:a14="http://schemas.microsoft.com/office/drawing/2010/main" val="0"/>
                </a:ext>
              </a:extLst>
            </a:blip>
            <a:srcRect b="9072"/>
            <a:stretch/>
          </p:blipFill>
          <p:spPr>
            <a:xfrm>
              <a:off x="2070600" y="1382546"/>
              <a:ext cx="4923427" cy="1055502"/>
            </a:xfrm>
            <a:prstGeom prst="rect">
              <a:avLst/>
            </a:prstGeom>
            <a:ln w="19050" cmpd="sng">
              <a:solidFill>
                <a:srgbClr val="FFFFFF"/>
              </a:solidFill>
            </a:ln>
          </p:spPr>
        </p:pic>
        <p:pic>
          <p:nvPicPr>
            <p:cNvPr id="8" name="Bild 7" descr="Bildschirmfoto 2020-06-18 um 14.25.48.png"/>
            <p:cNvPicPr>
              <a:picLocks noChangeAspect="1"/>
            </p:cNvPicPr>
            <p:nvPr/>
          </p:nvPicPr>
          <p:blipFill rotWithShape="1">
            <a:blip r:embed="rId5">
              <a:extLst>
                <a:ext uri="{28A0092B-C50C-407E-A947-70E740481C1C}">
                  <a14:useLocalDpi xmlns:a14="http://schemas.microsoft.com/office/drawing/2010/main" val="0"/>
                </a:ext>
              </a:extLst>
            </a:blip>
            <a:srcRect l="3408" t="21931" r="11274" b="40329"/>
            <a:stretch/>
          </p:blipFill>
          <p:spPr>
            <a:xfrm>
              <a:off x="2071430" y="2448085"/>
              <a:ext cx="4923888" cy="1242442"/>
            </a:xfrm>
            <a:prstGeom prst="rect">
              <a:avLst/>
            </a:prstGeom>
            <a:ln w="19050" cmpd="sng">
              <a:solidFill>
                <a:srgbClr val="FFFFFF"/>
              </a:solidFill>
            </a:ln>
          </p:spPr>
        </p:pic>
        <p:sp>
          <p:nvSpPr>
            <p:cNvPr id="9" name="Rechteck 8"/>
            <p:cNvSpPr/>
            <p:nvPr/>
          </p:nvSpPr>
          <p:spPr>
            <a:xfrm>
              <a:off x="5641235" y="2300828"/>
              <a:ext cx="1288373" cy="230082"/>
            </a:xfrm>
            <a:prstGeom prst="rect">
              <a:avLst/>
            </a:prstGeom>
            <a:solidFill>
              <a:schemeClr val="bg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4" name="Bild 13" descr="Bildschirmfoto 2020-06-18 um 14.26.23.png"/>
          <p:cNvPicPr>
            <a:picLocks noChangeAspect="1"/>
          </p:cNvPicPr>
          <p:nvPr/>
        </p:nvPicPr>
        <p:blipFill rotWithShape="1">
          <a:blip r:embed="rId6">
            <a:extLst>
              <a:ext uri="{28A0092B-C50C-407E-A947-70E740481C1C}">
                <a14:useLocalDpi xmlns:a14="http://schemas.microsoft.com/office/drawing/2010/main" val="0"/>
              </a:ext>
            </a:extLst>
          </a:blip>
          <a:srcRect t="9571" b="72343"/>
          <a:stretch/>
        </p:blipFill>
        <p:spPr>
          <a:xfrm>
            <a:off x="683644" y="1544168"/>
            <a:ext cx="7740000" cy="1458246"/>
          </a:xfrm>
          <a:prstGeom prst="rect">
            <a:avLst/>
          </a:prstGeom>
          <a:ln w="28575" cmpd="sng">
            <a:solidFill>
              <a:srgbClr val="00B0F0"/>
            </a:solidFill>
          </a:ln>
        </p:spPr>
      </p:pic>
      <p:sp>
        <p:nvSpPr>
          <p:cNvPr id="15" name="Rechteck 14"/>
          <p:cNvSpPr/>
          <p:nvPr/>
        </p:nvSpPr>
        <p:spPr>
          <a:xfrm>
            <a:off x="1451431" y="4118428"/>
            <a:ext cx="6223000" cy="526143"/>
          </a:xfrm>
          <a:prstGeom prst="rect">
            <a:avLst/>
          </a:prstGeom>
          <a:solidFill>
            <a:srgbClr val="FFFF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a:solidFill>
                  <a:schemeClr val="tx1"/>
                </a:solidFill>
                <a:latin typeface="Roboton"/>
                <a:cs typeface="Roboton"/>
              </a:rPr>
              <a:t>Do </a:t>
            </a:r>
            <a:r>
              <a:rPr lang="de-DE" b="1" err="1">
                <a:solidFill>
                  <a:schemeClr val="tx1"/>
                </a:solidFill>
                <a:latin typeface="Roboton"/>
                <a:cs typeface="Roboton"/>
              </a:rPr>
              <a:t>you</a:t>
            </a:r>
            <a:r>
              <a:rPr lang="de-DE" b="1">
                <a:solidFill>
                  <a:schemeClr val="tx1"/>
                </a:solidFill>
                <a:latin typeface="Roboton"/>
                <a:cs typeface="Roboton"/>
              </a:rPr>
              <a:t> </a:t>
            </a:r>
            <a:r>
              <a:rPr lang="de-DE" b="1" err="1">
                <a:solidFill>
                  <a:schemeClr val="tx1"/>
                </a:solidFill>
                <a:latin typeface="Roboton"/>
                <a:cs typeface="Roboton"/>
              </a:rPr>
              <a:t>like</a:t>
            </a:r>
            <a:r>
              <a:rPr lang="de-DE" b="1">
                <a:solidFill>
                  <a:schemeClr val="tx1"/>
                </a:solidFill>
                <a:latin typeface="Roboton"/>
                <a:cs typeface="Roboton"/>
              </a:rPr>
              <a:t> (</a:t>
            </a:r>
            <a:r>
              <a:rPr lang="de-DE" b="1"/>
              <a:t>👍 </a:t>
            </a:r>
            <a:r>
              <a:rPr lang="de-DE" b="1">
                <a:solidFill>
                  <a:schemeClr val="tx1"/>
                </a:solidFill>
                <a:latin typeface="Roboton"/>
                <a:cs typeface="Roboton"/>
              </a:rPr>
              <a:t>) </a:t>
            </a:r>
            <a:r>
              <a:rPr lang="de-DE" b="1" err="1">
                <a:solidFill>
                  <a:schemeClr val="tx1"/>
                </a:solidFill>
                <a:latin typeface="Roboton"/>
                <a:cs typeface="Roboton"/>
              </a:rPr>
              <a:t>or</a:t>
            </a:r>
            <a:r>
              <a:rPr lang="de-DE" b="1">
                <a:solidFill>
                  <a:schemeClr val="tx1"/>
                </a:solidFill>
                <a:latin typeface="Roboton"/>
                <a:cs typeface="Roboton"/>
              </a:rPr>
              <a:t> </a:t>
            </a:r>
            <a:r>
              <a:rPr lang="de-DE" b="1" err="1">
                <a:solidFill>
                  <a:schemeClr val="tx1"/>
                </a:solidFill>
                <a:latin typeface="Roboton"/>
                <a:cs typeface="Roboton"/>
              </a:rPr>
              <a:t>dislike</a:t>
            </a:r>
            <a:r>
              <a:rPr lang="de-DE" b="1">
                <a:solidFill>
                  <a:schemeClr val="tx1"/>
                </a:solidFill>
                <a:latin typeface="Roboton"/>
                <a:cs typeface="Roboton"/>
              </a:rPr>
              <a:t> (</a:t>
            </a:r>
            <a:r>
              <a:rPr lang="de-DE" b="1"/>
              <a:t>👎︎</a:t>
            </a:r>
            <a:r>
              <a:rPr lang="de-DE" b="1">
                <a:solidFill>
                  <a:schemeClr val="tx1"/>
                </a:solidFill>
                <a:latin typeface="Roboton"/>
                <a:cs typeface="Roboton"/>
              </a:rPr>
              <a:t> ) </a:t>
            </a:r>
            <a:r>
              <a:rPr lang="de-DE" b="1" err="1">
                <a:solidFill>
                  <a:schemeClr val="tx1"/>
                </a:solidFill>
                <a:latin typeface="Roboton"/>
                <a:cs typeface="Roboton"/>
              </a:rPr>
              <a:t>the</a:t>
            </a:r>
            <a:r>
              <a:rPr lang="de-DE" b="1">
                <a:solidFill>
                  <a:schemeClr val="tx1"/>
                </a:solidFill>
                <a:latin typeface="Roboton"/>
                <a:cs typeface="Roboton"/>
              </a:rPr>
              <a:t> </a:t>
            </a:r>
            <a:r>
              <a:rPr lang="de-DE" b="1" err="1">
                <a:solidFill>
                  <a:schemeClr val="tx1"/>
                </a:solidFill>
                <a:latin typeface="Roboton"/>
                <a:cs typeface="Roboton"/>
              </a:rPr>
              <a:t>forum</a:t>
            </a:r>
            <a:r>
              <a:rPr lang="de-DE" b="1">
                <a:solidFill>
                  <a:schemeClr val="tx1"/>
                </a:solidFill>
                <a:latin typeface="Roboton"/>
                <a:cs typeface="Roboton"/>
              </a:rPr>
              <a:t> </a:t>
            </a:r>
            <a:r>
              <a:rPr lang="de-DE" b="1" err="1">
                <a:solidFill>
                  <a:schemeClr val="tx1"/>
                </a:solidFill>
                <a:latin typeface="Roboton"/>
                <a:cs typeface="Roboton"/>
              </a:rPr>
              <a:t>post</a:t>
            </a:r>
            <a:r>
              <a:rPr lang="de-DE" b="1">
                <a:solidFill>
                  <a:schemeClr val="tx1"/>
                </a:solidFill>
                <a:latin typeface="Roboton"/>
                <a:cs typeface="Roboton"/>
              </a:rPr>
              <a:t>? </a:t>
            </a:r>
          </a:p>
          <a:p>
            <a:pPr algn="ctr"/>
            <a:r>
              <a:rPr lang="de-DE" b="1" err="1">
                <a:solidFill>
                  <a:schemeClr val="tx1"/>
                </a:solidFill>
                <a:latin typeface="Roboton"/>
                <a:cs typeface="Roboton"/>
              </a:rPr>
              <a:t>And</a:t>
            </a:r>
            <a:r>
              <a:rPr lang="de-DE" b="1">
                <a:solidFill>
                  <a:schemeClr val="tx1"/>
                </a:solidFill>
                <a:latin typeface="Roboton"/>
                <a:cs typeface="Roboton"/>
              </a:rPr>
              <a:t>, </a:t>
            </a:r>
            <a:r>
              <a:rPr lang="de-DE" b="1" err="1">
                <a:solidFill>
                  <a:schemeClr val="tx1"/>
                </a:solidFill>
                <a:latin typeface="Roboton"/>
                <a:cs typeface="Roboton"/>
              </a:rPr>
              <a:t>what</a:t>
            </a:r>
            <a:r>
              <a:rPr lang="de-DE" b="1">
                <a:solidFill>
                  <a:schemeClr val="tx1"/>
                </a:solidFill>
                <a:latin typeface="Roboton"/>
                <a:cs typeface="Roboton"/>
              </a:rPr>
              <a:t> </a:t>
            </a:r>
            <a:r>
              <a:rPr lang="de-DE" b="1" err="1">
                <a:solidFill>
                  <a:schemeClr val="tx1"/>
                </a:solidFill>
                <a:latin typeface="Roboton"/>
                <a:cs typeface="Roboton"/>
              </a:rPr>
              <a:t>would</a:t>
            </a:r>
            <a:r>
              <a:rPr lang="de-DE" b="1">
                <a:solidFill>
                  <a:schemeClr val="tx1"/>
                </a:solidFill>
                <a:latin typeface="Roboton"/>
                <a:cs typeface="Roboton"/>
              </a:rPr>
              <a:t> </a:t>
            </a:r>
            <a:r>
              <a:rPr lang="de-DE" b="1" err="1">
                <a:solidFill>
                  <a:schemeClr val="tx1"/>
                </a:solidFill>
                <a:latin typeface="Roboton"/>
                <a:cs typeface="Roboton"/>
              </a:rPr>
              <a:t>you</a:t>
            </a:r>
            <a:r>
              <a:rPr lang="de-DE" b="1">
                <a:solidFill>
                  <a:schemeClr val="tx1"/>
                </a:solidFill>
                <a:latin typeface="Roboton"/>
                <a:cs typeface="Roboton"/>
              </a:rPr>
              <a:t> </a:t>
            </a:r>
            <a:r>
              <a:rPr lang="de-DE" b="1" err="1">
                <a:solidFill>
                  <a:schemeClr val="tx1"/>
                </a:solidFill>
                <a:latin typeface="Roboton"/>
                <a:cs typeface="Roboton"/>
              </a:rPr>
              <a:t>comment</a:t>
            </a:r>
            <a:r>
              <a:rPr lang="de-DE" b="1">
                <a:solidFill>
                  <a:schemeClr val="tx1"/>
                </a:solidFill>
                <a:latin typeface="Roboton"/>
                <a:cs typeface="Roboton"/>
              </a:rPr>
              <a:t>?</a:t>
            </a:r>
          </a:p>
        </p:txBody>
      </p:sp>
      <p:sp>
        <p:nvSpPr>
          <p:cNvPr id="16" name="Textfeld 15"/>
          <p:cNvSpPr txBox="1"/>
          <p:nvPr/>
        </p:nvSpPr>
        <p:spPr>
          <a:xfrm>
            <a:off x="7902440" y="3958487"/>
            <a:ext cx="939584" cy="307777"/>
          </a:xfrm>
          <a:prstGeom prst="rect">
            <a:avLst/>
          </a:prstGeom>
          <a:noFill/>
        </p:spPr>
        <p:txBody>
          <a:bodyPr wrap="square" rtlCol="0">
            <a:spAutoFit/>
          </a:bodyPr>
          <a:lstStyle/>
          <a:p>
            <a:r>
              <a:rPr lang="de-DE" sz="700">
                <a:solidFill>
                  <a:srgbClr val="000000"/>
                </a:solidFill>
                <a:latin typeface="Roboto"/>
                <a:cs typeface="Roboto"/>
              </a:rPr>
              <a:t>Forum </a:t>
            </a:r>
            <a:r>
              <a:rPr lang="de-DE" sz="700" err="1">
                <a:solidFill>
                  <a:srgbClr val="000000"/>
                </a:solidFill>
                <a:latin typeface="Roboto"/>
                <a:cs typeface="Roboto"/>
              </a:rPr>
              <a:t>posts</a:t>
            </a:r>
            <a:r>
              <a:rPr lang="de-DE" sz="700">
                <a:solidFill>
                  <a:srgbClr val="000000"/>
                </a:solidFill>
                <a:latin typeface="Roboto"/>
                <a:cs typeface="Roboto"/>
              </a:rPr>
              <a:t> </a:t>
            </a:r>
            <a:r>
              <a:rPr lang="de-DE" sz="700" err="1">
                <a:solidFill>
                  <a:srgbClr val="000000"/>
                </a:solidFill>
                <a:latin typeface="Roboto"/>
                <a:cs typeface="Roboto"/>
              </a:rPr>
              <a:t>from</a:t>
            </a:r>
            <a:r>
              <a:rPr lang="de-DE" sz="700">
                <a:solidFill>
                  <a:srgbClr val="000000"/>
                </a:solidFill>
                <a:latin typeface="Roboto"/>
                <a:cs typeface="Roboto"/>
              </a:rPr>
              <a:t> </a:t>
            </a:r>
            <a:r>
              <a:rPr lang="de-DE" sz="700" err="1">
                <a:solidFill>
                  <a:srgbClr val="000000"/>
                </a:solidFill>
                <a:latin typeface="Roboto"/>
                <a:cs typeface="Roboto"/>
              </a:rPr>
              <a:t>Quora</a:t>
            </a:r>
            <a:r>
              <a:rPr lang="de-DE" sz="700">
                <a:solidFill>
                  <a:srgbClr val="000000"/>
                </a:solidFill>
                <a:latin typeface="Roboto"/>
                <a:cs typeface="Roboto"/>
              </a:rPr>
              <a:t> 2018-2020</a:t>
            </a:r>
          </a:p>
        </p:txBody>
      </p:sp>
      <p:sp>
        <p:nvSpPr>
          <p:cNvPr id="20" name="Fußzeilenplatzhalter 19">
            <a:extLst>
              <a:ext uri="{FF2B5EF4-FFF2-40B4-BE49-F238E27FC236}">
                <a16:creationId xmlns:a16="http://schemas.microsoft.com/office/drawing/2014/main" id="{F5D0A40D-F220-614F-B904-E36FC74CCF83}"/>
              </a:ext>
            </a:extLst>
          </p:cNvPr>
          <p:cNvSpPr>
            <a:spLocks noGrp="1"/>
          </p:cNvSpPr>
          <p:nvPr>
            <p:ph type="ftr" sz="quarter" idx="3"/>
          </p:nvPr>
        </p:nvSpPr>
        <p:spPr/>
        <p:txBody>
          <a:bodyPr/>
          <a:lstStyle/>
          <a:p>
            <a:r>
              <a:rPr lang="en-US"/>
              <a:t>Module 1 – How would a world without corruption look?</a:t>
            </a:r>
          </a:p>
        </p:txBody>
      </p:sp>
      <p:sp>
        <p:nvSpPr>
          <p:cNvPr id="21" name="Foliennummernplatzhalter 20">
            <a:extLst>
              <a:ext uri="{FF2B5EF4-FFF2-40B4-BE49-F238E27FC236}">
                <a16:creationId xmlns:a16="http://schemas.microsoft.com/office/drawing/2014/main" id="{3B340E1E-5CD5-CD4E-8CC2-32AFCF65D162}"/>
              </a:ext>
            </a:extLst>
          </p:cNvPr>
          <p:cNvSpPr>
            <a:spLocks noGrp="1"/>
          </p:cNvSpPr>
          <p:nvPr>
            <p:ph type="sldNum" sz="quarter" idx="4"/>
          </p:nvPr>
        </p:nvSpPr>
        <p:spPr/>
        <p:txBody>
          <a:bodyPr/>
          <a:lstStyle/>
          <a:p>
            <a:fld id="{961E0DA8-AC27-403E-90E8-404BCA9BAC80}" type="slidenum">
              <a:rPr lang="en-US" smtClean="0"/>
              <a:pPr/>
              <a:t>8</a:t>
            </a:fld>
            <a:endParaRPr lang="en-US"/>
          </a:p>
        </p:txBody>
      </p:sp>
    </p:spTree>
    <p:extLst>
      <p:ext uri="{BB962C8B-B14F-4D97-AF65-F5344CB8AC3E}">
        <p14:creationId xmlns:p14="http://schemas.microsoft.com/office/powerpoint/2010/main" val="4165032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2800" b="1" dirty="0" err="1"/>
              <a:t>Some</a:t>
            </a:r>
            <a:r>
              <a:rPr lang="de-DE" sz="2800" b="1" dirty="0"/>
              <a:t> </a:t>
            </a:r>
            <a:r>
              <a:rPr lang="de-DE" sz="2800" b="1" dirty="0" err="1"/>
              <a:t>opinions</a:t>
            </a:r>
            <a:r>
              <a:rPr lang="de-DE" sz="2800" b="1" dirty="0"/>
              <a:t> on </a:t>
            </a:r>
            <a:r>
              <a:rPr lang="de-DE" sz="2800" b="1" dirty="0" err="1"/>
              <a:t>corruption</a:t>
            </a:r>
            <a:r>
              <a:rPr lang="de-DE" sz="2800" b="1" dirty="0"/>
              <a:t> </a:t>
            </a:r>
            <a:r>
              <a:rPr lang="de-DE" sz="2800" b="1" dirty="0" err="1"/>
              <a:t>from</a:t>
            </a:r>
            <a:r>
              <a:rPr lang="de-DE" sz="2800" b="1" dirty="0"/>
              <a:t> </a:t>
            </a:r>
            <a:r>
              <a:rPr lang="de-DE" sz="2800" b="1" dirty="0" err="1"/>
              <a:t>the</a:t>
            </a:r>
            <a:r>
              <a:rPr lang="de-DE" sz="2800" b="1" dirty="0"/>
              <a:t> web (2)</a:t>
            </a:r>
          </a:p>
        </p:txBody>
      </p:sp>
      <p:pic>
        <p:nvPicPr>
          <p:cNvPr id="6" name="Bild 5"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80" y="1141210"/>
            <a:ext cx="7895889" cy="3633465"/>
          </a:xfrm>
          <a:prstGeom prst="rect">
            <a:avLst/>
          </a:prstGeom>
          <a:ln>
            <a:noFill/>
          </a:ln>
          <a:effectLst>
            <a:outerShdw blurRad="292100" dist="139700" dir="2700000" algn="tl" rotWithShape="0">
              <a:srgbClr val="333333">
                <a:alpha val="65000"/>
              </a:srgbClr>
            </a:outerShdw>
          </a:effectLst>
        </p:spPr>
      </p:pic>
      <p:grpSp>
        <p:nvGrpSpPr>
          <p:cNvPr id="10" name="Gruppierung 9"/>
          <p:cNvGrpSpPr/>
          <p:nvPr/>
        </p:nvGrpSpPr>
        <p:grpSpPr>
          <a:xfrm>
            <a:off x="2070600" y="1382546"/>
            <a:ext cx="4924718" cy="2307981"/>
            <a:chOff x="2070600" y="1382546"/>
            <a:chExt cx="4924718" cy="2307981"/>
          </a:xfrm>
          <a:effectLst>
            <a:glow rad="190500">
              <a:schemeClr val="bg1">
                <a:alpha val="75000"/>
              </a:schemeClr>
            </a:glow>
          </a:effectLst>
        </p:grpSpPr>
        <p:pic>
          <p:nvPicPr>
            <p:cNvPr id="7" name="Bild 6" descr="Bildschirmfoto 2020-06-18 um 14.24.55.png"/>
            <p:cNvPicPr>
              <a:picLocks noChangeAspect="1"/>
            </p:cNvPicPr>
            <p:nvPr/>
          </p:nvPicPr>
          <p:blipFill rotWithShape="1">
            <a:blip r:embed="rId4">
              <a:extLst>
                <a:ext uri="{28A0092B-C50C-407E-A947-70E740481C1C}">
                  <a14:useLocalDpi xmlns:a14="http://schemas.microsoft.com/office/drawing/2010/main" val="0"/>
                </a:ext>
              </a:extLst>
            </a:blip>
            <a:srcRect b="9072"/>
            <a:stretch/>
          </p:blipFill>
          <p:spPr>
            <a:xfrm>
              <a:off x="2070600" y="1382546"/>
              <a:ext cx="4923427" cy="1055502"/>
            </a:xfrm>
            <a:prstGeom prst="rect">
              <a:avLst/>
            </a:prstGeom>
            <a:ln w="19050" cmpd="sng">
              <a:solidFill>
                <a:srgbClr val="FFFFFF"/>
              </a:solidFill>
            </a:ln>
          </p:spPr>
        </p:pic>
        <p:pic>
          <p:nvPicPr>
            <p:cNvPr id="8" name="Bild 7" descr="Bildschirmfoto 2020-06-18 um 14.25.48.png"/>
            <p:cNvPicPr>
              <a:picLocks noChangeAspect="1"/>
            </p:cNvPicPr>
            <p:nvPr/>
          </p:nvPicPr>
          <p:blipFill rotWithShape="1">
            <a:blip r:embed="rId5">
              <a:extLst>
                <a:ext uri="{28A0092B-C50C-407E-A947-70E740481C1C}">
                  <a14:useLocalDpi xmlns:a14="http://schemas.microsoft.com/office/drawing/2010/main" val="0"/>
                </a:ext>
              </a:extLst>
            </a:blip>
            <a:srcRect l="3408" t="21931" r="11274" b="40329"/>
            <a:stretch/>
          </p:blipFill>
          <p:spPr>
            <a:xfrm>
              <a:off x="2071430" y="2448085"/>
              <a:ext cx="4923888" cy="1242442"/>
            </a:xfrm>
            <a:prstGeom prst="rect">
              <a:avLst/>
            </a:prstGeom>
            <a:ln w="19050" cmpd="sng">
              <a:solidFill>
                <a:srgbClr val="FFFFFF"/>
              </a:solidFill>
            </a:ln>
          </p:spPr>
        </p:pic>
        <p:sp>
          <p:nvSpPr>
            <p:cNvPr id="9" name="Rechteck 8"/>
            <p:cNvSpPr/>
            <p:nvPr/>
          </p:nvSpPr>
          <p:spPr>
            <a:xfrm>
              <a:off x="5641235" y="2300828"/>
              <a:ext cx="1288373" cy="230082"/>
            </a:xfrm>
            <a:prstGeom prst="rect">
              <a:avLst/>
            </a:prstGeom>
            <a:solidFill>
              <a:schemeClr val="bg1"/>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3" name="Bild 12" descr="Bildschirmfoto 2020-06-18 um 14.25.20.png"/>
          <p:cNvPicPr>
            <a:picLocks noChangeAspect="1"/>
          </p:cNvPicPr>
          <p:nvPr/>
        </p:nvPicPr>
        <p:blipFill rotWithShape="1">
          <a:blip r:embed="rId6">
            <a:extLst>
              <a:ext uri="{28A0092B-C50C-407E-A947-70E740481C1C}">
                <a14:useLocalDpi xmlns:a14="http://schemas.microsoft.com/office/drawing/2010/main" val="0"/>
              </a:ext>
            </a:extLst>
          </a:blip>
          <a:srcRect l="4184" t="18498" r="6907" b="53430"/>
          <a:stretch/>
        </p:blipFill>
        <p:spPr>
          <a:xfrm>
            <a:off x="692931" y="1372509"/>
            <a:ext cx="7740000" cy="2340151"/>
          </a:xfrm>
          <a:prstGeom prst="rect">
            <a:avLst/>
          </a:prstGeom>
          <a:ln w="28575" cmpd="sng">
            <a:solidFill>
              <a:srgbClr val="00B0F0"/>
            </a:solidFill>
          </a:ln>
        </p:spPr>
      </p:pic>
      <p:sp>
        <p:nvSpPr>
          <p:cNvPr id="15" name="Rechteck 14"/>
          <p:cNvSpPr/>
          <p:nvPr/>
        </p:nvSpPr>
        <p:spPr>
          <a:xfrm>
            <a:off x="1451431" y="4118428"/>
            <a:ext cx="6223000" cy="526143"/>
          </a:xfrm>
          <a:prstGeom prst="rect">
            <a:avLst/>
          </a:prstGeom>
          <a:solidFill>
            <a:srgbClr val="FFFF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a:solidFill>
                  <a:schemeClr val="tx1"/>
                </a:solidFill>
                <a:latin typeface="Roboton"/>
                <a:cs typeface="Roboton"/>
              </a:rPr>
              <a:t>Do </a:t>
            </a:r>
            <a:r>
              <a:rPr lang="de-DE" b="1" err="1">
                <a:solidFill>
                  <a:schemeClr val="tx1"/>
                </a:solidFill>
                <a:latin typeface="Roboton"/>
                <a:cs typeface="Roboton"/>
              </a:rPr>
              <a:t>you</a:t>
            </a:r>
            <a:r>
              <a:rPr lang="de-DE" b="1">
                <a:solidFill>
                  <a:schemeClr val="tx1"/>
                </a:solidFill>
                <a:latin typeface="Roboton"/>
                <a:cs typeface="Roboton"/>
              </a:rPr>
              <a:t> </a:t>
            </a:r>
            <a:r>
              <a:rPr lang="de-DE" b="1" err="1">
                <a:solidFill>
                  <a:schemeClr val="tx1"/>
                </a:solidFill>
                <a:latin typeface="Roboton"/>
                <a:cs typeface="Roboton"/>
              </a:rPr>
              <a:t>like</a:t>
            </a:r>
            <a:r>
              <a:rPr lang="de-DE" b="1">
                <a:solidFill>
                  <a:schemeClr val="tx1"/>
                </a:solidFill>
                <a:latin typeface="Roboton"/>
                <a:cs typeface="Roboton"/>
              </a:rPr>
              <a:t> (</a:t>
            </a:r>
            <a:r>
              <a:rPr lang="de-DE" b="1"/>
              <a:t>👍 </a:t>
            </a:r>
            <a:r>
              <a:rPr lang="de-DE" b="1">
                <a:solidFill>
                  <a:schemeClr val="tx1"/>
                </a:solidFill>
                <a:latin typeface="Roboton"/>
                <a:cs typeface="Roboton"/>
              </a:rPr>
              <a:t>) </a:t>
            </a:r>
            <a:r>
              <a:rPr lang="de-DE" b="1" err="1">
                <a:solidFill>
                  <a:schemeClr val="tx1"/>
                </a:solidFill>
                <a:latin typeface="Roboton"/>
                <a:cs typeface="Roboton"/>
              </a:rPr>
              <a:t>or</a:t>
            </a:r>
            <a:r>
              <a:rPr lang="de-DE" b="1">
                <a:solidFill>
                  <a:schemeClr val="tx1"/>
                </a:solidFill>
                <a:latin typeface="Roboton"/>
                <a:cs typeface="Roboton"/>
              </a:rPr>
              <a:t> </a:t>
            </a:r>
            <a:r>
              <a:rPr lang="de-DE" b="1" err="1">
                <a:solidFill>
                  <a:schemeClr val="tx1"/>
                </a:solidFill>
                <a:latin typeface="Roboton"/>
                <a:cs typeface="Roboton"/>
              </a:rPr>
              <a:t>dislike</a:t>
            </a:r>
            <a:r>
              <a:rPr lang="de-DE" b="1">
                <a:solidFill>
                  <a:schemeClr val="tx1"/>
                </a:solidFill>
                <a:latin typeface="Roboton"/>
                <a:cs typeface="Roboton"/>
              </a:rPr>
              <a:t> (</a:t>
            </a:r>
            <a:r>
              <a:rPr lang="de-DE" b="1"/>
              <a:t>👎︎</a:t>
            </a:r>
            <a:r>
              <a:rPr lang="de-DE" b="1">
                <a:solidFill>
                  <a:schemeClr val="tx1"/>
                </a:solidFill>
                <a:latin typeface="Roboton"/>
                <a:cs typeface="Roboton"/>
              </a:rPr>
              <a:t> ) </a:t>
            </a:r>
            <a:r>
              <a:rPr lang="de-DE" b="1" err="1">
                <a:solidFill>
                  <a:schemeClr val="tx1"/>
                </a:solidFill>
                <a:latin typeface="Roboton"/>
                <a:cs typeface="Roboton"/>
              </a:rPr>
              <a:t>the</a:t>
            </a:r>
            <a:r>
              <a:rPr lang="de-DE" b="1">
                <a:solidFill>
                  <a:schemeClr val="tx1"/>
                </a:solidFill>
                <a:latin typeface="Roboton"/>
                <a:cs typeface="Roboton"/>
              </a:rPr>
              <a:t> </a:t>
            </a:r>
            <a:r>
              <a:rPr lang="de-DE" b="1" err="1">
                <a:solidFill>
                  <a:schemeClr val="tx1"/>
                </a:solidFill>
                <a:latin typeface="Roboton"/>
                <a:cs typeface="Roboton"/>
              </a:rPr>
              <a:t>forum</a:t>
            </a:r>
            <a:r>
              <a:rPr lang="de-DE" b="1">
                <a:solidFill>
                  <a:schemeClr val="tx1"/>
                </a:solidFill>
                <a:latin typeface="Roboton"/>
                <a:cs typeface="Roboton"/>
              </a:rPr>
              <a:t> </a:t>
            </a:r>
            <a:r>
              <a:rPr lang="de-DE" b="1" err="1">
                <a:solidFill>
                  <a:schemeClr val="tx1"/>
                </a:solidFill>
                <a:latin typeface="Roboton"/>
                <a:cs typeface="Roboton"/>
              </a:rPr>
              <a:t>post</a:t>
            </a:r>
            <a:r>
              <a:rPr lang="de-DE" b="1">
                <a:solidFill>
                  <a:schemeClr val="tx1"/>
                </a:solidFill>
                <a:latin typeface="Roboton"/>
                <a:cs typeface="Roboton"/>
              </a:rPr>
              <a:t>? </a:t>
            </a:r>
          </a:p>
          <a:p>
            <a:pPr algn="ctr"/>
            <a:r>
              <a:rPr lang="de-DE" b="1" err="1">
                <a:solidFill>
                  <a:schemeClr val="tx1"/>
                </a:solidFill>
                <a:latin typeface="Roboton"/>
                <a:cs typeface="Roboton"/>
              </a:rPr>
              <a:t>And</a:t>
            </a:r>
            <a:r>
              <a:rPr lang="de-DE" b="1">
                <a:solidFill>
                  <a:schemeClr val="tx1"/>
                </a:solidFill>
                <a:latin typeface="Roboton"/>
                <a:cs typeface="Roboton"/>
              </a:rPr>
              <a:t>, </a:t>
            </a:r>
            <a:r>
              <a:rPr lang="de-DE" b="1" err="1">
                <a:solidFill>
                  <a:schemeClr val="tx1"/>
                </a:solidFill>
                <a:latin typeface="Roboton"/>
                <a:cs typeface="Roboton"/>
              </a:rPr>
              <a:t>what</a:t>
            </a:r>
            <a:r>
              <a:rPr lang="de-DE" b="1">
                <a:solidFill>
                  <a:schemeClr val="tx1"/>
                </a:solidFill>
                <a:latin typeface="Roboton"/>
                <a:cs typeface="Roboton"/>
              </a:rPr>
              <a:t> </a:t>
            </a:r>
            <a:r>
              <a:rPr lang="de-DE" b="1" err="1">
                <a:solidFill>
                  <a:schemeClr val="tx1"/>
                </a:solidFill>
                <a:latin typeface="Roboton"/>
                <a:cs typeface="Roboton"/>
              </a:rPr>
              <a:t>would</a:t>
            </a:r>
            <a:r>
              <a:rPr lang="de-DE" b="1">
                <a:solidFill>
                  <a:schemeClr val="tx1"/>
                </a:solidFill>
                <a:latin typeface="Roboton"/>
                <a:cs typeface="Roboton"/>
              </a:rPr>
              <a:t> </a:t>
            </a:r>
            <a:r>
              <a:rPr lang="de-DE" b="1" err="1">
                <a:solidFill>
                  <a:schemeClr val="tx1"/>
                </a:solidFill>
                <a:latin typeface="Roboton"/>
                <a:cs typeface="Roboton"/>
              </a:rPr>
              <a:t>you</a:t>
            </a:r>
            <a:r>
              <a:rPr lang="de-DE" b="1">
                <a:solidFill>
                  <a:schemeClr val="tx1"/>
                </a:solidFill>
                <a:latin typeface="Roboton"/>
                <a:cs typeface="Roboton"/>
              </a:rPr>
              <a:t> </a:t>
            </a:r>
            <a:r>
              <a:rPr lang="de-DE" b="1" err="1">
                <a:solidFill>
                  <a:schemeClr val="tx1"/>
                </a:solidFill>
                <a:latin typeface="Roboton"/>
                <a:cs typeface="Roboton"/>
              </a:rPr>
              <a:t>comment</a:t>
            </a:r>
            <a:r>
              <a:rPr lang="de-DE" b="1">
                <a:solidFill>
                  <a:schemeClr val="tx1"/>
                </a:solidFill>
                <a:latin typeface="Roboton"/>
                <a:cs typeface="Roboton"/>
              </a:rPr>
              <a:t>?</a:t>
            </a:r>
          </a:p>
        </p:txBody>
      </p:sp>
      <p:sp>
        <p:nvSpPr>
          <p:cNvPr id="16" name="Textfeld 15"/>
          <p:cNvSpPr txBox="1"/>
          <p:nvPr/>
        </p:nvSpPr>
        <p:spPr>
          <a:xfrm>
            <a:off x="7902440" y="3958487"/>
            <a:ext cx="939584" cy="307777"/>
          </a:xfrm>
          <a:prstGeom prst="rect">
            <a:avLst/>
          </a:prstGeom>
          <a:noFill/>
        </p:spPr>
        <p:txBody>
          <a:bodyPr wrap="square" rtlCol="0">
            <a:spAutoFit/>
          </a:bodyPr>
          <a:lstStyle/>
          <a:p>
            <a:r>
              <a:rPr lang="de-DE" sz="700">
                <a:solidFill>
                  <a:srgbClr val="000000"/>
                </a:solidFill>
                <a:latin typeface="Roboto"/>
                <a:cs typeface="Roboto"/>
              </a:rPr>
              <a:t>Forum </a:t>
            </a:r>
            <a:r>
              <a:rPr lang="de-DE" sz="700" err="1">
                <a:solidFill>
                  <a:srgbClr val="000000"/>
                </a:solidFill>
                <a:latin typeface="Roboto"/>
                <a:cs typeface="Roboto"/>
              </a:rPr>
              <a:t>posts</a:t>
            </a:r>
            <a:r>
              <a:rPr lang="de-DE" sz="700">
                <a:solidFill>
                  <a:srgbClr val="000000"/>
                </a:solidFill>
                <a:latin typeface="Roboto"/>
                <a:cs typeface="Roboto"/>
              </a:rPr>
              <a:t> </a:t>
            </a:r>
            <a:r>
              <a:rPr lang="de-DE" sz="700" err="1">
                <a:solidFill>
                  <a:srgbClr val="000000"/>
                </a:solidFill>
                <a:latin typeface="Roboto"/>
                <a:cs typeface="Roboto"/>
              </a:rPr>
              <a:t>from</a:t>
            </a:r>
            <a:r>
              <a:rPr lang="de-DE" sz="700">
                <a:solidFill>
                  <a:srgbClr val="000000"/>
                </a:solidFill>
                <a:latin typeface="Roboto"/>
                <a:cs typeface="Roboto"/>
              </a:rPr>
              <a:t> </a:t>
            </a:r>
            <a:r>
              <a:rPr lang="de-DE" sz="700" err="1">
                <a:solidFill>
                  <a:srgbClr val="000000"/>
                </a:solidFill>
                <a:latin typeface="Roboto"/>
                <a:cs typeface="Roboto"/>
              </a:rPr>
              <a:t>Quora</a:t>
            </a:r>
            <a:r>
              <a:rPr lang="de-DE" sz="700">
                <a:solidFill>
                  <a:srgbClr val="000000"/>
                </a:solidFill>
                <a:latin typeface="Roboto"/>
                <a:cs typeface="Roboto"/>
              </a:rPr>
              <a:t> 2018-2020</a:t>
            </a:r>
          </a:p>
        </p:txBody>
      </p:sp>
      <p:sp>
        <p:nvSpPr>
          <p:cNvPr id="20" name="Fußzeilenplatzhalter 19">
            <a:extLst>
              <a:ext uri="{FF2B5EF4-FFF2-40B4-BE49-F238E27FC236}">
                <a16:creationId xmlns:a16="http://schemas.microsoft.com/office/drawing/2014/main" id="{F5D0A40D-F220-614F-B904-E36FC74CCF83}"/>
              </a:ext>
            </a:extLst>
          </p:cNvPr>
          <p:cNvSpPr>
            <a:spLocks noGrp="1"/>
          </p:cNvSpPr>
          <p:nvPr>
            <p:ph type="ftr" sz="quarter" idx="3"/>
          </p:nvPr>
        </p:nvSpPr>
        <p:spPr/>
        <p:txBody>
          <a:bodyPr/>
          <a:lstStyle/>
          <a:p>
            <a:r>
              <a:rPr lang="en-US"/>
              <a:t>Module 1 – How would a world without corruption look?</a:t>
            </a:r>
          </a:p>
        </p:txBody>
      </p:sp>
      <p:sp>
        <p:nvSpPr>
          <p:cNvPr id="21" name="Foliennummernplatzhalter 20">
            <a:extLst>
              <a:ext uri="{FF2B5EF4-FFF2-40B4-BE49-F238E27FC236}">
                <a16:creationId xmlns:a16="http://schemas.microsoft.com/office/drawing/2014/main" id="{3B340E1E-5CD5-CD4E-8CC2-32AFCF65D162}"/>
              </a:ext>
            </a:extLst>
          </p:cNvPr>
          <p:cNvSpPr>
            <a:spLocks noGrp="1"/>
          </p:cNvSpPr>
          <p:nvPr>
            <p:ph type="sldNum" sz="quarter" idx="4"/>
          </p:nvPr>
        </p:nvSpPr>
        <p:spPr/>
        <p:txBody>
          <a:bodyPr/>
          <a:lstStyle/>
          <a:p>
            <a:fld id="{961E0DA8-AC27-403E-90E8-404BCA9BAC80}" type="slidenum">
              <a:rPr lang="en-US" smtClean="0"/>
              <a:pPr/>
              <a:t>9</a:t>
            </a:fld>
            <a:endParaRPr lang="en-US"/>
          </a:p>
        </p:txBody>
      </p:sp>
    </p:spTree>
    <p:extLst>
      <p:ext uri="{BB962C8B-B14F-4D97-AF65-F5344CB8AC3E}">
        <p14:creationId xmlns:p14="http://schemas.microsoft.com/office/powerpoint/2010/main" val="25782366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5884</Words>
  <Application>Microsoft Macintosh PowerPoint</Application>
  <PresentationFormat>On-screen Show (16:9)</PresentationFormat>
  <Paragraphs>663</Paragraphs>
  <Slides>31</Slides>
  <Notes>25</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31</vt:i4>
      </vt:variant>
    </vt:vector>
  </HeadingPairs>
  <TitlesOfParts>
    <vt:vector size="44" baseType="lpstr">
      <vt:lpstr>Montserrat</vt:lpstr>
      <vt:lpstr>Roboton</vt:lpstr>
      <vt:lpstr>American Typewriter</vt:lpstr>
      <vt:lpstr>Arial</vt:lpstr>
      <vt:lpstr>Calibri</vt:lpstr>
      <vt:lpstr>Chalkduster</vt:lpstr>
      <vt:lpstr>Roboto</vt:lpstr>
      <vt:lpstr>Office Theme</vt:lpstr>
      <vt:lpstr>3_Benutzerdefiniertes Design</vt:lpstr>
      <vt:lpstr>Benutzerdefiniertes Design</vt:lpstr>
      <vt:lpstr>1_Benutzerdefiniertes Design</vt:lpstr>
      <vt:lpstr>2_Benutzerdefiniertes Design</vt:lpstr>
      <vt:lpstr>1_Office Theme</vt:lpstr>
      <vt:lpstr>Module 1 – How would a world without corruption look?</vt:lpstr>
      <vt:lpstr>Training agenda</vt:lpstr>
      <vt:lpstr>PowerPoint Presentation</vt:lpstr>
      <vt:lpstr>PowerPoint Presentation</vt:lpstr>
      <vt:lpstr>PowerPoint Presentation</vt:lpstr>
      <vt:lpstr>PowerPoint Presentation</vt:lpstr>
      <vt:lpstr>PowerPoint Presentation</vt:lpstr>
      <vt:lpstr>Some opinions on corruption from the web (1)</vt:lpstr>
      <vt:lpstr>Some opinions on corruption from the web (2)</vt:lpstr>
      <vt:lpstr>Some opinions on corruption from the web (3)</vt:lpstr>
      <vt:lpstr>Many people think government corruption will get worse in 2045 …</vt:lpstr>
      <vt:lpstr>Activity</vt:lpstr>
      <vt:lpstr>Structured brainstorming on a world free from corruption (Activity 1)</vt:lpstr>
      <vt:lpstr>Mission statement template</vt:lpstr>
      <vt:lpstr>Ethics self-assessment (Activity 2)</vt:lpstr>
      <vt:lpstr>Ethics self-assessment questionnaire</vt:lpstr>
      <vt:lpstr>Ethics self-assessment - Leadership (1)</vt:lpstr>
      <vt:lpstr>Ethics self-assessment - Leadership (2)</vt:lpstr>
      <vt:lpstr>Ethics self-assessment - Leadership (3)</vt:lpstr>
      <vt:lpstr>Ethics self-assessment - Leadership (4)</vt:lpstr>
      <vt:lpstr>Ethics self-assessment - Community</vt:lpstr>
      <vt:lpstr>Ethics self-assessment - Clients</vt:lpstr>
      <vt:lpstr>Ethics self-assessment - Colleagues and staff (1)</vt:lpstr>
      <vt:lpstr>Ethics self-assessment - Colleagues and staff (2)</vt:lpstr>
      <vt:lpstr>Ethics self-assessment - Colleagues and staff (3)</vt:lpstr>
      <vt:lpstr>Ethics self-assessment - Colleagues and staff (4)</vt:lpstr>
      <vt:lpstr>Ethics self-assessment - Suppliers</vt:lpstr>
      <vt:lpstr>Ethics self-assessment - Board</vt:lpstr>
      <vt:lpstr>Personal ethics development plan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8</cp:revision>
  <cp:lastPrinted>2020-06-15T10:58:46Z</cp:lastPrinted>
  <dcterms:created xsi:type="dcterms:W3CDTF">2019-04-05T03:01:40Z</dcterms:created>
  <dcterms:modified xsi:type="dcterms:W3CDTF">2021-04-20T03:02:36Z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9339985</vt:lpwstr>
  </property>
  <property fmtid="{D5CDD505-2E9C-101B-9397-08002B2CF9AE}" pid="3" name="NXPowerLiteSettings">
    <vt:lpwstr>C7000400038000</vt:lpwstr>
  </property>
  <property fmtid="{D5CDD505-2E9C-101B-9397-08002B2CF9AE}" pid="4" name="NXPowerLiteVersion">
    <vt:lpwstr>S9.0.3</vt:lpwstr>
  </property>
</Properties>
</file>